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359" r:id="rId3"/>
    <p:sldId id="327" r:id="rId4"/>
    <p:sldId id="310" r:id="rId5"/>
    <p:sldId id="266" r:id="rId6"/>
    <p:sldId id="259" r:id="rId7"/>
    <p:sldId id="260" r:id="rId8"/>
    <p:sldId id="261" r:id="rId9"/>
    <p:sldId id="262" r:id="rId10"/>
    <p:sldId id="326" r:id="rId11"/>
    <p:sldId id="328" r:id="rId12"/>
    <p:sldId id="336" r:id="rId13"/>
    <p:sldId id="263" r:id="rId14"/>
    <p:sldId id="337" r:id="rId15"/>
    <p:sldId id="338" r:id="rId16"/>
    <p:sldId id="339" r:id="rId17"/>
    <p:sldId id="267" r:id="rId18"/>
    <p:sldId id="330" r:id="rId19"/>
    <p:sldId id="331" r:id="rId20"/>
    <p:sldId id="332" r:id="rId21"/>
    <p:sldId id="333" r:id="rId22"/>
    <p:sldId id="340" r:id="rId23"/>
    <p:sldId id="341" r:id="rId24"/>
    <p:sldId id="342" r:id="rId25"/>
    <p:sldId id="343" r:id="rId26"/>
    <p:sldId id="355" r:id="rId27"/>
    <p:sldId id="344" r:id="rId28"/>
    <p:sldId id="275" r:id="rId29"/>
    <p:sldId id="257" r:id="rId30"/>
    <p:sldId id="288" r:id="rId31"/>
    <p:sldId id="289" r:id="rId32"/>
    <p:sldId id="312" r:id="rId33"/>
    <p:sldId id="356" r:id="rId34"/>
    <p:sldId id="313" r:id="rId35"/>
    <p:sldId id="314" r:id="rId36"/>
    <p:sldId id="316" r:id="rId37"/>
    <p:sldId id="317" r:id="rId38"/>
    <p:sldId id="320" r:id="rId39"/>
    <p:sldId id="272" r:id="rId40"/>
    <p:sldId id="273" r:id="rId41"/>
    <p:sldId id="279" r:id="rId42"/>
    <p:sldId id="281" r:id="rId43"/>
    <p:sldId id="278" r:id="rId44"/>
    <p:sldId id="274" r:id="rId45"/>
    <p:sldId id="276" r:id="rId46"/>
    <p:sldId id="290" r:id="rId47"/>
    <p:sldId id="357" r:id="rId48"/>
    <p:sldId id="270" r:id="rId49"/>
    <p:sldId id="277" r:id="rId50"/>
    <p:sldId id="282" r:id="rId51"/>
    <p:sldId id="283" r:id="rId52"/>
    <p:sldId id="293" r:id="rId53"/>
    <p:sldId id="298" r:id="rId54"/>
    <p:sldId id="297" r:id="rId55"/>
    <p:sldId id="296" r:id="rId56"/>
    <p:sldId id="295" r:id="rId57"/>
    <p:sldId id="299" r:id="rId58"/>
    <p:sldId id="303" r:id="rId59"/>
    <p:sldId id="304" r:id="rId60"/>
    <p:sldId id="305" r:id="rId61"/>
    <p:sldId id="300" r:id="rId62"/>
    <p:sldId id="335" r:id="rId63"/>
    <p:sldId id="334" r:id="rId64"/>
    <p:sldId id="302" r:id="rId65"/>
    <p:sldId id="306" r:id="rId66"/>
    <p:sldId id="321" r:id="rId67"/>
    <p:sldId id="322" r:id="rId68"/>
    <p:sldId id="358" r:id="rId69"/>
    <p:sldId id="294" r:id="rId70"/>
    <p:sldId id="307" r:id="rId71"/>
    <p:sldId id="345" r:id="rId72"/>
    <p:sldId id="347" r:id="rId73"/>
    <p:sldId id="349" r:id="rId74"/>
    <p:sldId id="350" r:id="rId75"/>
    <p:sldId id="351" r:id="rId76"/>
    <p:sldId id="352" r:id="rId77"/>
    <p:sldId id="353" r:id="rId78"/>
    <p:sldId id="354" r:id="rId79"/>
    <p:sldId id="346" r:id="rId80"/>
    <p:sldId id="348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81" d="100"/>
          <a:sy n="81" d="100"/>
        </p:scale>
        <p:origin x="5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FBA6D-BD8D-4319-9B8F-54D25DEE77D2}" type="datetimeFigureOut">
              <a:rPr lang="en-CA" smtClean="0"/>
              <a:t>2022-11-07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027DB-7AC7-40AC-A4F9-E9E9D764A6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22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21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833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93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692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951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351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2022-11-07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637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2022-11-07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634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2022-11-07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66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12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21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D6541-6A28-4C84-AE9F-73751BB3182A}" type="datetimeFigureOut">
              <a:rPr lang="en-CA" smtClean="0"/>
              <a:t>2022-11-07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15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www.pnas.org/doi/epdf/10.1073/pnas.210069511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420.png"/><Relationship Id="rId7" Type="http://schemas.openxmlformats.org/officeDocument/2006/relationships/image" Target="../media/image680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0.png"/><Relationship Id="rId5" Type="http://schemas.openxmlformats.org/officeDocument/2006/relationships/image" Target="../media/image660.png"/><Relationship Id="rId4" Type="http://schemas.openxmlformats.org/officeDocument/2006/relationships/image" Target="../media/image69.png"/><Relationship Id="rId9" Type="http://schemas.openxmlformats.org/officeDocument/2006/relationships/image" Target="../media/image6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7" Type="http://schemas.openxmlformats.org/officeDocument/2006/relationships/image" Target="../media/image7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69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dfo-mpo.gc.ca/reports-rapports/regs/sff-cpd/precaution-back-fiche-eng.htm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90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88.png"/><Relationship Id="rId10" Type="http://schemas.openxmlformats.org/officeDocument/2006/relationships/image" Target="../media/image95.png"/><Relationship Id="rId4" Type="http://schemas.openxmlformats.org/officeDocument/2006/relationships/image" Target="../media/image87.png"/><Relationship Id="rId9" Type="http://schemas.openxmlformats.org/officeDocument/2006/relationships/image" Target="../media/image94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98289"/>
          </a:xfrm>
        </p:spPr>
        <p:txBody>
          <a:bodyPr/>
          <a:lstStyle/>
          <a:p>
            <a:r>
              <a:rPr lang="en-US" dirty="0"/>
              <a:t>Reference Points 101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66747"/>
            <a:ext cx="9144000" cy="1655762"/>
          </a:xfrm>
        </p:spPr>
        <p:txBody>
          <a:bodyPr/>
          <a:lstStyle/>
          <a:p>
            <a:r>
              <a:rPr lang="en-US" dirty="0"/>
              <a:t>Robyn Forrest and Tim Barrett</a:t>
            </a:r>
          </a:p>
          <a:p>
            <a:r>
              <a:rPr lang="en-US" dirty="0"/>
              <a:t>Nov 15 and 22, </a:t>
            </a:r>
            <a:r>
              <a:rPr lang="en-US" dirty="0" smtClean="0"/>
              <a:t>2022</a:t>
            </a:r>
          </a:p>
          <a:p>
            <a:endParaRPr lang="en-US" dirty="0" smtClean="0"/>
          </a:p>
          <a:p>
            <a:r>
              <a:rPr lang="en-US" b="1" dirty="0" smtClean="0"/>
              <a:t>Technical Expertise in Stock Assessment (TESA)</a:t>
            </a:r>
            <a:endParaRPr lang="en-CA" b="1" dirty="0"/>
          </a:p>
        </p:txBody>
      </p:sp>
      <p:pic>
        <p:nvPicPr>
          <p:cNvPr id="4" name="Picture 10" descr="Image result for fisheries and oceans canada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426" y="5878285"/>
            <a:ext cx="7231147" cy="76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06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DFO: Reference Points (PA Framework)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25640" cy="4351338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Removal Reference </a:t>
            </a:r>
            <a:r>
              <a:rPr lang="en-US" dirty="0"/>
              <a:t>– limit on the fishing mortality rate (</a:t>
            </a:r>
            <a:r>
              <a:rPr lang="en-US" i="1" dirty="0"/>
              <a:t>F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Target Reference Point </a:t>
            </a:r>
            <a:r>
              <a:rPr lang="en-US" dirty="0"/>
              <a:t>– desirable state to have the stock approach and fluctuate around </a:t>
            </a:r>
          </a:p>
        </p:txBody>
      </p:sp>
      <p:pic>
        <p:nvPicPr>
          <p:cNvPr id="4" name="Picture 2" descr="Reference Points and Stock Status Zo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156" y="1369089"/>
            <a:ext cx="3853122" cy="346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8819861" y="1732253"/>
            <a:ext cx="8255" cy="24324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845097" y="1732253"/>
            <a:ext cx="8255" cy="243242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853352" y="3034145"/>
            <a:ext cx="168471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8F370D-BE3F-43E2-95B8-15BD1295EB14}"/>
              </a:ext>
            </a:extLst>
          </p:cNvPr>
          <p:cNvCxnSpPr>
            <a:cxnSpLocks/>
          </p:cNvCxnSpPr>
          <p:nvPr/>
        </p:nvCxnSpPr>
        <p:spPr>
          <a:xfrm flipH="1">
            <a:off x="10299367" y="1711354"/>
            <a:ext cx="2314" cy="24533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72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B0C8-2CA6-49C7-BA42-E425D5AF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of Reference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14D86-EC39-4E3E-93AA-D32B0785D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Used to determine stock status by comparing estimated SSB or </a:t>
            </a:r>
            <a:r>
              <a:rPr lang="en-US" i="1" dirty="0"/>
              <a:t>F</a:t>
            </a:r>
            <a:r>
              <a:rPr lang="en-US" dirty="0"/>
              <a:t> to reference points</a:t>
            </a:r>
          </a:p>
          <a:p>
            <a:pPr lvl="1"/>
            <a:r>
              <a:rPr lang="en-US" dirty="0"/>
              <a:t>LRP separates the critical and cautious zones</a:t>
            </a:r>
          </a:p>
          <a:p>
            <a:pPr lvl="1"/>
            <a:r>
              <a:rPr lang="en-US" dirty="0"/>
              <a:t>USR separates the cautious and healthy zones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Used to define performance metrics that evaluate how well harvest strategies meet (measurable) management objectives</a:t>
            </a:r>
          </a:p>
          <a:p>
            <a:pPr marL="0" indent="0">
              <a:buNone/>
            </a:pPr>
            <a:r>
              <a:rPr lang="en-US" dirty="0"/>
              <a:t>      e.g., </a:t>
            </a:r>
            <a:r>
              <a:rPr lang="en-US" i="1" dirty="0"/>
              <a:t>P</a:t>
            </a:r>
            <a:r>
              <a:rPr lang="en-US" dirty="0"/>
              <a:t>(SSB &gt; LRP)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95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B0C8-2CA6-49C7-BA42-E425D5AF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of Reference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14D86-EC39-4E3E-93AA-D32B0785D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u="sng" dirty="0"/>
              <a:t>Can be</a:t>
            </a:r>
            <a:r>
              <a:rPr lang="en-US" dirty="0"/>
              <a:t> and are often used as operational control points in harvest control rules (HCRs)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The LRP also has a legislated role in triggering the need for a </a:t>
            </a:r>
            <a:r>
              <a:rPr lang="en-US" u="sng" dirty="0"/>
              <a:t>rebuilding plan </a:t>
            </a:r>
            <a:r>
              <a:rPr lang="en-US" dirty="0"/>
              <a:t>under the Fish Stocks Provisions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A5C3D3E-CBE1-4B74-8D19-5AA1E7C7E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016" y="2717667"/>
            <a:ext cx="3894500" cy="23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B90EEF-4650-48C9-BC0D-A2C036451D44}"/>
              </a:ext>
            </a:extLst>
          </p:cNvPr>
          <p:cNvSpPr txBox="1"/>
          <p:nvPr/>
        </p:nvSpPr>
        <p:spPr>
          <a:xfrm>
            <a:off x="7879271" y="3129634"/>
            <a:ext cx="3716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OCPs = points where pre-specified management actions take place (e.g., change in 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 a HCR)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4B1783-74F3-4745-820B-7D9408C7C9A5}"/>
              </a:ext>
            </a:extLst>
          </p:cNvPr>
          <p:cNvCxnSpPr>
            <a:cxnSpLocks/>
          </p:cNvCxnSpPr>
          <p:nvPr/>
        </p:nvCxnSpPr>
        <p:spPr>
          <a:xfrm flipH="1" flipV="1">
            <a:off x="3934437" y="3070371"/>
            <a:ext cx="3869234" cy="302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194DBE-7A16-4F8E-B369-DD14804B7BAC}"/>
              </a:ext>
            </a:extLst>
          </p:cNvPr>
          <p:cNvCxnSpPr>
            <a:cxnSpLocks/>
          </p:cNvCxnSpPr>
          <p:nvPr/>
        </p:nvCxnSpPr>
        <p:spPr>
          <a:xfrm flipH="1">
            <a:off x="2944536" y="3372374"/>
            <a:ext cx="4859135" cy="813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90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2. Background on Fish Stock Productivity</a:t>
            </a:r>
          </a:p>
        </p:txBody>
      </p:sp>
    </p:spTree>
    <p:extLst>
      <p:ext uri="{BB962C8B-B14F-4D97-AF65-F5344CB8AC3E}">
        <p14:creationId xmlns:p14="http://schemas.microsoft.com/office/powerpoint/2010/main" val="105318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5017-74C5-4FFC-9405-24788DA6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8262-10AC-46CC-99A8-C431068CE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Steepness</a:t>
            </a:r>
          </a:p>
          <a:p>
            <a:r>
              <a:rPr lang="en-US" dirty="0"/>
              <a:t>A, b of BH SRR?</a:t>
            </a:r>
          </a:p>
        </p:txBody>
      </p:sp>
    </p:spTree>
    <p:extLst>
      <p:ext uri="{BB962C8B-B14F-4D97-AF65-F5344CB8AC3E}">
        <p14:creationId xmlns:p14="http://schemas.microsoft.com/office/powerpoint/2010/main" val="3860958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6960" y="1754188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a measure of the resilience of recruitment to decreases in SSB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endParaRPr lang="en-US" i="1" baseline="-25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ranges from 0.2 to 1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= 1 (recruits do not decline as </a:t>
                </a:r>
              </a:p>
              <a:p>
                <a:pPr marL="0" indent="0">
                  <a:buNone/>
                </a:pPr>
                <a:r>
                  <a:rPr lang="en-US" dirty="0"/>
                  <a:t>SSB declines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= 0.2 (recruits decline linearly </a:t>
                </a:r>
              </a:p>
              <a:p>
                <a:pPr marL="0" indent="0">
                  <a:buNone/>
                </a:pPr>
                <a:r>
                  <a:rPr lang="en-US" dirty="0"/>
                  <a:t>as SSB declines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dirty="0"/>
                  <a:t>)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960" y="1754188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dirty="0">
                <a:solidFill>
                  <a:srgbClr val="FF0000"/>
                </a:solidFill>
              </a:rPr>
              <a:t>Copied from section 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3C51A4-7F8B-4C1F-AC41-BB48EDBCA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925" y="2809875"/>
            <a:ext cx="63150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91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3. Equilibrium Assumptions</a:t>
            </a:r>
          </a:p>
        </p:txBody>
      </p:sp>
    </p:spTree>
    <p:extLst>
      <p:ext uri="{BB962C8B-B14F-4D97-AF65-F5344CB8AC3E}">
        <p14:creationId xmlns:p14="http://schemas.microsoft.com/office/powerpoint/2010/main" val="2435263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Equilibrium?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theoretical model state that arises when the following are constant (do not change from year to year):</a:t>
            </a:r>
          </a:p>
          <a:p>
            <a:pPr lvl="1"/>
            <a:r>
              <a:rPr lang="en-US" b="1" dirty="0"/>
              <a:t>Fishing mortality </a:t>
            </a:r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Exploitation pattern</a:t>
            </a:r>
            <a:r>
              <a:rPr lang="en-US" dirty="0"/>
              <a:t> (selectivity) </a:t>
            </a:r>
          </a:p>
          <a:p>
            <a:pPr lvl="1"/>
            <a:r>
              <a:rPr lang="en-US" dirty="0"/>
              <a:t>Fishery or stock characteristics (</a:t>
            </a:r>
            <a:r>
              <a:rPr lang="en-US" b="1" dirty="0"/>
              <a:t>growth, natural mortality 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</a:t>
            </a:r>
            <a:r>
              <a:rPr lang="en-US" b="1" dirty="0"/>
              <a:t>, recruitment</a:t>
            </a:r>
            <a:r>
              <a:rPr lang="en-US" dirty="0"/>
              <a:t>)</a:t>
            </a:r>
          </a:p>
          <a:p>
            <a:r>
              <a:rPr lang="en-CA" dirty="0"/>
              <a:t>Simplifying assumptions:</a:t>
            </a:r>
          </a:p>
          <a:p>
            <a:pPr lvl="1"/>
            <a:r>
              <a:rPr lang="en-CA" dirty="0"/>
              <a:t>Births = Deaths</a:t>
            </a:r>
          </a:p>
          <a:p>
            <a:pPr lvl="1"/>
            <a:r>
              <a:rPr lang="en-CA" dirty="0"/>
              <a:t>A fish population harvested at a constant </a:t>
            </a:r>
            <a:r>
              <a:rPr lang="en-CA" i="1" dirty="0"/>
              <a:t>rate</a:t>
            </a:r>
            <a:r>
              <a:rPr lang="en-CA" dirty="0"/>
              <a:t> for many years will achieve equilibrium (“steady state”)</a:t>
            </a:r>
            <a:endParaRPr lang="en-US" dirty="0"/>
          </a:p>
          <a:p>
            <a:r>
              <a:rPr lang="en-US" dirty="0"/>
              <a:t>A tool to help understand effects of fishing on fish populations</a:t>
            </a:r>
          </a:p>
          <a:p>
            <a:r>
              <a:rPr lang="en-CA" u="sng" dirty="0"/>
              <a:t>Reality:</a:t>
            </a:r>
          </a:p>
          <a:p>
            <a:pPr lvl="1"/>
            <a:r>
              <a:rPr lang="en-CA" dirty="0"/>
              <a:t>Annual variability “noise” (e.g., variable recruitment) – this is accounted for in annual stock assessments</a:t>
            </a:r>
            <a:endParaRPr lang="en-US" dirty="0"/>
          </a:p>
          <a:p>
            <a:pPr lvl="1"/>
            <a:r>
              <a:rPr lang="en-US" dirty="0"/>
              <a:t>Effects of time-varying processes on assessments and reference points are challenging and not well-understood</a:t>
            </a:r>
          </a:p>
        </p:txBody>
      </p:sp>
    </p:spTree>
    <p:extLst>
      <p:ext uri="{BB962C8B-B14F-4D97-AF65-F5344CB8AC3E}">
        <p14:creationId xmlns:p14="http://schemas.microsoft.com/office/powerpoint/2010/main" val="1302998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4. Background on MSY</a:t>
            </a:r>
          </a:p>
        </p:txBody>
      </p:sp>
    </p:spTree>
    <p:extLst>
      <p:ext uri="{BB962C8B-B14F-4D97-AF65-F5344CB8AC3E}">
        <p14:creationId xmlns:p14="http://schemas.microsoft.com/office/powerpoint/2010/main" val="3937012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0467-7722-42B0-8B7E-F61DF5F6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856F-919C-479E-9FDD-4DE1FCFE4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MSY: maximum long-term yield that the stock can produce, given constant life history and selectivity parameters.</a:t>
            </a:r>
          </a:p>
          <a:p>
            <a:r>
              <a:rPr lang="en-US" dirty="0"/>
              <a:t>MSY occurs at an intermediate level of </a:t>
            </a:r>
            <a:r>
              <a:rPr lang="en-US" i="1" dirty="0"/>
              <a:t>F</a:t>
            </a:r>
            <a:r>
              <a:rPr lang="en-US" dirty="0"/>
              <a:t> (between </a:t>
            </a:r>
            <a:r>
              <a:rPr lang="en-US" i="1" dirty="0"/>
              <a:t>F </a:t>
            </a:r>
            <a:r>
              <a:rPr lang="en-US" dirty="0"/>
              <a:t>= 0 and </a:t>
            </a:r>
            <a:r>
              <a:rPr lang="en-US" i="1" dirty="0" err="1"/>
              <a:t>F</a:t>
            </a:r>
            <a:r>
              <a:rPr lang="en-US" baseline="-25000" dirty="0" err="1"/>
              <a:t>crash</a:t>
            </a:r>
            <a:r>
              <a:rPr lang="en-US" dirty="0"/>
              <a:t>) and at a biomass below </a:t>
            </a:r>
            <a:r>
              <a:rPr lang="en-US" i="1" dirty="0"/>
              <a:t>B</a:t>
            </a:r>
            <a:r>
              <a:rPr lang="en-US" i="1" baseline="-25000" dirty="0"/>
              <a:t>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12DDD-9CE1-4CD8-9BFD-D4CB784310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8352"/>
            <a:ext cx="4170025" cy="2438611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158769-36C3-4D87-A697-7DC353539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775" y="3738352"/>
            <a:ext cx="4170025" cy="2438611"/>
          </a:xfrm>
          <a:prstGeom prst="rect">
            <a:avLst/>
          </a:prstGeom>
          <a:noFill/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CFF43AA-A08F-46BA-9436-F5100E276137}"/>
              </a:ext>
            </a:extLst>
          </p:cNvPr>
          <p:cNvSpPr>
            <a:spLocks noChangeAspect="1"/>
          </p:cNvSpPr>
          <p:nvPr/>
        </p:nvSpPr>
        <p:spPr>
          <a:xfrm flipH="1">
            <a:off x="1233818" y="5718006"/>
            <a:ext cx="68579" cy="685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3FFB81-0A0B-4E13-9A1D-8BF8C43F1BA3}"/>
              </a:ext>
            </a:extLst>
          </p:cNvPr>
          <p:cNvSpPr>
            <a:spLocks noChangeAspect="1"/>
          </p:cNvSpPr>
          <p:nvPr/>
        </p:nvSpPr>
        <p:spPr>
          <a:xfrm flipH="1">
            <a:off x="11099384" y="5718005"/>
            <a:ext cx="68579" cy="685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614CB6-F869-4903-8C8C-802009C22534}"/>
              </a:ext>
            </a:extLst>
          </p:cNvPr>
          <p:cNvCxnSpPr/>
          <p:nvPr/>
        </p:nvCxnSpPr>
        <p:spPr>
          <a:xfrm flipV="1">
            <a:off x="1274404" y="4178456"/>
            <a:ext cx="1002265" cy="15675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FBED03-2641-4C34-A70D-C7F65AF27E94}"/>
              </a:ext>
            </a:extLst>
          </p:cNvPr>
          <p:cNvCxnSpPr>
            <a:cxnSpLocks/>
          </p:cNvCxnSpPr>
          <p:nvPr/>
        </p:nvCxnSpPr>
        <p:spPr>
          <a:xfrm flipH="1" flipV="1">
            <a:off x="9591090" y="4178456"/>
            <a:ext cx="1508296" cy="15675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08B8BB5-F267-4033-B2BD-ECA0593C5545}"/>
              </a:ext>
            </a:extLst>
          </p:cNvPr>
          <p:cNvSpPr>
            <a:spLocks noChangeAspect="1"/>
          </p:cNvSpPr>
          <p:nvPr/>
        </p:nvSpPr>
        <p:spPr>
          <a:xfrm flipH="1">
            <a:off x="2282109" y="4109877"/>
            <a:ext cx="68579" cy="68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06471EC-8687-4D3A-8A9B-287780C1C399}"/>
              </a:ext>
            </a:extLst>
          </p:cNvPr>
          <p:cNvSpPr>
            <a:spLocks noChangeAspect="1"/>
          </p:cNvSpPr>
          <p:nvPr/>
        </p:nvSpPr>
        <p:spPr>
          <a:xfrm flipH="1">
            <a:off x="9522511" y="4109877"/>
            <a:ext cx="68579" cy="68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7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webinar series follows on from a joint TESA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81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0467-7722-42B0-8B7E-F61DF5F6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856F-919C-479E-9FDD-4DE1FCFE4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MSY: maximum long-term yield that the stock can produce, given constant life history and selectivity parameters.</a:t>
            </a:r>
          </a:p>
          <a:p>
            <a:r>
              <a:rPr lang="en-US" dirty="0"/>
              <a:t>MSY occurs at an intermediate level of </a:t>
            </a:r>
            <a:r>
              <a:rPr lang="en-US" i="1" dirty="0"/>
              <a:t>F</a:t>
            </a:r>
            <a:r>
              <a:rPr lang="en-US" dirty="0"/>
              <a:t> (between </a:t>
            </a:r>
            <a:r>
              <a:rPr lang="en-US" i="1" dirty="0"/>
              <a:t>F </a:t>
            </a:r>
            <a:r>
              <a:rPr lang="en-US" dirty="0"/>
              <a:t>= 0 and </a:t>
            </a:r>
            <a:r>
              <a:rPr lang="en-US" i="1" dirty="0" err="1"/>
              <a:t>F</a:t>
            </a:r>
            <a:r>
              <a:rPr lang="en-US" baseline="-25000" dirty="0" err="1"/>
              <a:t>crash</a:t>
            </a:r>
            <a:r>
              <a:rPr lang="en-US" dirty="0"/>
              <a:t>) and at a biomass below </a:t>
            </a:r>
            <a:r>
              <a:rPr lang="en-US" i="1" dirty="0"/>
              <a:t>B</a:t>
            </a:r>
            <a:r>
              <a:rPr lang="en-US" i="1" baseline="-25000" dirty="0"/>
              <a:t>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87ABB6-710B-4B2F-8E56-EDA1F0CAD8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738352"/>
            <a:ext cx="4170025" cy="2438611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2C3873-CB1A-451F-982D-D17F9B18C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774" y="3738352"/>
            <a:ext cx="4170025" cy="2438611"/>
          </a:xfrm>
          <a:prstGeom prst="rect">
            <a:avLst/>
          </a:prstGeom>
          <a:noFill/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10BE6D2A-F73A-4912-ADF4-F75B5EB28907}"/>
              </a:ext>
            </a:extLst>
          </p:cNvPr>
          <p:cNvSpPr>
            <a:spLocks noChangeAspect="1"/>
          </p:cNvSpPr>
          <p:nvPr/>
        </p:nvSpPr>
        <p:spPr>
          <a:xfrm flipH="1">
            <a:off x="2720648" y="4003974"/>
            <a:ext cx="68579" cy="68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11AC39-319F-490D-BD48-3D387669257A}"/>
              </a:ext>
            </a:extLst>
          </p:cNvPr>
          <p:cNvSpPr>
            <a:spLocks noChangeAspect="1"/>
          </p:cNvSpPr>
          <p:nvPr/>
        </p:nvSpPr>
        <p:spPr>
          <a:xfrm flipH="1">
            <a:off x="9093302" y="4003974"/>
            <a:ext cx="68579" cy="68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8BABB4-0AE5-46F9-BDF5-C555EFE79EF1}"/>
              </a:ext>
            </a:extLst>
          </p:cNvPr>
          <p:cNvSpPr txBox="1"/>
          <p:nvPr/>
        </p:nvSpPr>
        <p:spPr>
          <a:xfrm>
            <a:off x="6634977" y="6203280"/>
            <a:ext cx="5557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Century Gothic" panose="020B0502020202020204" pitchFamily="34" charset="0"/>
              </a:rPr>
              <a:t>B</a:t>
            </a:r>
            <a:r>
              <a:rPr lang="en-US" i="1" baseline="-25000" dirty="0">
                <a:latin typeface="Century Gothic" panose="020B0502020202020204" pitchFamily="34" charset="0"/>
              </a:rPr>
              <a:t>MSY</a:t>
            </a:r>
            <a:r>
              <a:rPr lang="en-US" baseline="-25000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= average biomass from fishing at </a:t>
            </a:r>
            <a:r>
              <a:rPr lang="en-US" i="1" dirty="0">
                <a:latin typeface="Century Gothic" panose="020B0502020202020204" pitchFamily="34" charset="0"/>
              </a:rPr>
              <a:t>F</a:t>
            </a:r>
            <a:r>
              <a:rPr lang="en-US" i="1" baseline="-25000" dirty="0">
                <a:latin typeface="Century Gothic" panose="020B0502020202020204" pitchFamily="34" charset="0"/>
              </a:rPr>
              <a:t>MSY </a:t>
            </a:r>
            <a:r>
              <a:rPr lang="en-US" i="1" dirty="0">
                <a:latin typeface="Century Gothic" panose="020B0502020202020204" pitchFamily="34" charset="0"/>
              </a:rPr>
              <a:t>over the long-term under equilibrium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5DFB2-C6E7-4744-8CF5-4E0D80EB96C4}"/>
              </a:ext>
            </a:extLst>
          </p:cNvPr>
          <p:cNvSpPr txBox="1"/>
          <p:nvPr/>
        </p:nvSpPr>
        <p:spPr>
          <a:xfrm>
            <a:off x="548800" y="6311900"/>
            <a:ext cx="500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Century Gothic" panose="020B0502020202020204" pitchFamily="34" charset="0"/>
              </a:rPr>
              <a:t>F</a:t>
            </a:r>
            <a:r>
              <a:rPr lang="en-US" i="1" baseline="-25000" dirty="0">
                <a:latin typeface="Century Gothic" panose="020B0502020202020204" pitchFamily="34" charset="0"/>
              </a:rPr>
              <a:t>MSY</a:t>
            </a:r>
            <a:r>
              <a:rPr lang="en-US" baseline="-25000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= long-term </a:t>
            </a:r>
            <a:r>
              <a:rPr lang="en-US" i="1" dirty="0">
                <a:latin typeface="Century Gothic" panose="020B0502020202020204" pitchFamily="34" charset="0"/>
              </a:rPr>
              <a:t>F</a:t>
            </a:r>
            <a:r>
              <a:rPr lang="en-US" dirty="0">
                <a:latin typeface="Century Gothic" panose="020B0502020202020204" pitchFamily="34" charset="0"/>
              </a:rPr>
              <a:t> that results in MSY</a:t>
            </a:r>
            <a:endParaRPr lang="en-US" i="1" baseline="-25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13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0467-7722-42B0-8B7E-F61DF5F6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856F-919C-479E-9FDD-4DE1FCFE4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Theory: with increasing long-term </a:t>
            </a:r>
            <a:r>
              <a:rPr lang="en-US" i="1" dirty="0"/>
              <a:t>F</a:t>
            </a:r>
            <a:r>
              <a:rPr lang="en-US" dirty="0"/>
              <a:t>, the abundance and mean age of a population decreases and the per-capita growth rate of the population increases as a result of reduced competition or similar effects as the biomass reduces from </a:t>
            </a:r>
            <a:r>
              <a:rPr lang="en-US" i="1" dirty="0"/>
              <a:t>K</a:t>
            </a:r>
            <a:r>
              <a:rPr lang="en-US" dirty="0"/>
              <a:t> to </a:t>
            </a:r>
            <a:r>
              <a:rPr lang="en-US" i="1" dirty="0"/>
              <a:t>B</a:t>
            </a:r>
            <a:r>
              <a:rPr lang="en-US" baseline="-25000" dirty="0"/>
              <a:t>MSY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9B770-E1D0-4994-B055-C695F699C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36" y="3757222"/>
            <a:ext cx="4541267" cy="2860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EB9193-4E78-477F-953D-2AEF37737F72}"/>
              </a:ext>
            </a:extLst>
          </p:cNvPr>
          <p:cNvSpPr txBox="1"/>
          <p:nvPr/>
        </p:nvSpPr>
        <p:spPr>
          <a:xfrm>
            <a:off x="6974994" y="4360551"/>
            <a:ext cx="1863951" cy="507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Maximum population </a:t>
            </a:r>
          </a:p>
          <a:p>
            <a:r>
              <a:rPr lang="en-US" dirty="0">
                <a:solidFill>
                  <a:srgbClr val="3333FF"/>
                </a:solidFill>
              </a:rPr>
              <a:t>growth rate</a:t>
            </a:r>
            <a:endParaRPr lang="en-CA" dirty="0">
              <a:solidFill>
                <a:srgbClr val="3333FF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AB630E-5C5C-4D18-8155-C7C4BA26F88D}"/>
              </a:ext>
            </a:extLst>
          </p:cNvPr>
          <p:cNvCxnSpPr/>
          <p:nvPr/>
        </p:nvCxnSpPr>
        <p:spPr>
          <a:xfrm flipH="1">
            <a:off x="6043047" y="4504035"/>
            <a:ext cx="870275" cy="397847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BFA8CF-E5A0-4846-98B9-07C940F31B66}"/>
              </a:ext>
            </a:extLst>
          </p:cNvPr>
          <p:cNvSpPr txBox="1"/>
          <p:nvPr/>
        </p:nvSpPr>
        <p:spPr>
          <a:xfrm>
            <a:off x="4953541" y="3538410"/>
            <a:ext cx="3423990" cy="289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Carrying capacity</a:t>
            </a:r>
            <a:endParaRPr lang="en-CA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536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5. Reference Points in Surplus Production Models</a:t>
            </a:r>
          </a:p>
        </p:txBody>
      </p:sp>
    </p:spTree>
    <p:extLst>
      <p:ext uri="{BB962C8B-B14F-4D97-AF65-F5344CB8AC3E}">
        <p14:creationId xmlns:p14="http://schemas.microsoft.com/office/powerpoint/2010/main" val="4274127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CBB4-66B3-4A2C-9159-CCE70C52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Surplus Production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58C2E-3B88-4EAA-9F99-FC7EA2FD9E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Schaefer Model: </a:t>
                </a:r>
                <a:endParaRPr lang="en-US" i="1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sz="180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pPr marL="0" indent="0" algn="ctr">
                  <a:buNone/>
                </a:pPr>
                <a:endParaRPr lang="en-US" sz="18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= biomass,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= catch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sz="1800" dirty="0">
                    <a:solidFill>
                      <a:srgbClr val="7030A0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 = intrinsic rate of population growth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sz="1800" dirty="0">
                    <a:solidFill>
                      <a:srgbClr val="C00000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 = carry capacity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 = discrete time step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58C2E-3B88-4EAA-9F99-FC7EA2FD9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8491E8-67DA-45AB-90EA-D514FE32718E}"/>
              </a:ext>
            </a:extLst>
          </p:cNvPr>
          <p:cNvCxnSpPr/>
          <p:nvPr/>
        </p:nvCxnSpPr>
        <p:spPr>
          <a:xfrm flipH="1">
            <a:off x="4806893" y="3699546"/>
            <a:ext cx="1669409" cy="23489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B4CE33-1B16-4A86-935C-14ABCBEFDF9C}"/>
                  </a:ext>
                </a:extLst>
              </p:cNvPr>
              <p:cNvSpPr txBox="1"/>
              <p:nvPr/>
            </p:nvSpPr>
            <p:spPr>
              <a:xfrm>
                <a:off x="6551802" y="3237881"/>
                <a:ext cx="29361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</a:rPr>
                  <a:t>combined effects of recruitment, growth, and </a:t>
                </a:r>
                <a:r>
                  <a:rPr lang="en-US" i="1" dirty="0">
                    <a:solidFill>
                      <a:srgbClr val="7030A0"/>
                    </a:solidFill>
                  </a:rPr>
                  <a:t>M</a:t>
                </a:r>
                <a:r>
                  <a:rPr lang="en-US" dirty="0">
                    <a:solidFill>
                      <a:srgbClr val="7030A0"/>
                    </a:solidFill>
                  </a:rPr>
                  <a:t> in a single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B4CE33-1B16-4A86-935C-14ABCBEF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802" y="3237881"/>
                <a:ext cx="2936147" cy="923330"/>
              </a:xfrm>
              <a:prstGeom prst="rect">
                <a:avLst/>
              </a:prstGeom>
              <a:blipFill>
                <a:blip r:embed="rId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88F1B3-8E26-4A29-A338-DBDA3DF8943B}"/>
              </a:ext>
            </a:extLst>
          </p:cNvPr>
          <p:cNvCxnSpPr>
            <a:cxnSpLocks/>
          </p:cNvCxnSpPr>
          <p:nvPr/>
        </p:nvCxnSpPr>
        <p:spPr>
          <a:xfrm flipH="1" flipV="1">
            <a:off x="2877424" y="4379053"/>
            <a:ext cx="1519805" cy="3032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C7F7E1-5CF9-4AB0-835E-F495788CAB75}"/>
              </a:ext>
            </a:extLst>
          </p:cNvPr>
          <p:cNvSpPr txBox="1"/>
          <p:nvPr/>
        </p:nvSpPr>
        <p:spPr>
          <a:xfrm>
            <a:off x="4397229" y="4359144"/>
            <a:ext cx="2936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Maximum population size, “unfished biomass”</a:t>
            </a:r>
          </a:p>
        </p:txBody>
      </p:sp>
    </p:spTree>
    <p:extLst>
      <p:ext uri="{BB962C8B-B14F-4D97-AF65-F5344CB8AC3E}">
        <p14:creationId xmlns:p14="http://schemas.microsoft.com/office/powerpoint/2010/main" val="3280244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CBB4-66B3-4A2C-9159-CCE70C52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Surplus Production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58C2E-3B88-4EAA-9F99-FC7EA2FD9E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Schaefer Model: </a:t>
                </a:r>
                <a:endParaRPr lang="en-US" i="1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sz="180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pPr marL="0" indent="0" algn="ctr">
                  <a:buNone/>
                </a:pPr>
                <a:endParaRPr lang="en-US" sz="18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next year 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𝐵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biomass this year + Surplus Production 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𝑆𝑃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) this year –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this year</a:t>
                </a:r>
              </a:p>
              <a:p>
                <a:pPr marL="0" indent="0">
                  <a:buNone/>
                </a:pPr>
                <a:endParaRPr lang="en-US" sz="1800" dirty="0"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𝑆𝑃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depends on population growth rate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and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relative to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800" dirty="0"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58C2E-3B88-4EAA-9F99-FC7EA2FD9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E1E4E841-0F10-4335-B2E1-470C8952C1C8}"/>
              </a:ext>
            </a:extLst>
          </p:cNvPr>
          <p:cNvSpPr/>
          <p:nvPr/>
        </p:nvSpPr>
        <p:spPr>
          <a:xfrm rot="5400000">
            <a:off x="5989739" y="1619077"/>
            <a:ext cx="411060" cy="1350627"/>
          </a:xfrm>
          <a:prstGeom prst="leftBrace">
            <a:avLst>
              <a:gd name="adj1" fmla="val 4285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463208-F18A-4FF1-BCB2-42DB371EDD38}"/>
                  </a:ext>
                </a:extLst>
              </p:cNvPr>
              <p:cNvSpPr txBox="1"/>
              <p:nvPr/>
            </p:nvSpPr>
            <p:spPr>
              <a:xfrm>
                <a:off x="3147968" y="1677691"/>
                <a:ext cx="6094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𝑆𝑃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463208-F18A-4FF1-BCB2-42DB371ED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968" y="1677691"/>
                <a:ext cx="60946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123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CBB4-66B3-4A2C-9159-CCE70C52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Surplus Production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58C2E-3B88-4EAA-9F99-FC7EA2FD9E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553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𝑆𝑃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 algn="ctr">
                  <a:buNone/>
                </a:pPr>
                <a:endParaRPr lang="en-US" sz="18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At what stock biomass value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𝑆𝑃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its maximum?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𝑆𝑃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	     </a:t>
                </a:r>
                <a:r>
                  <a:rPr lang="en-US" dirty="0">
                    <a:solidFill>
                      <a:srgbClr val="7030A0"/>
                    </a:solidFill>
                    <a:ea typeface="Cambria Math" panose="02040503050406030204" pitchFamily="18" charset="0"/>
                    <a:cs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7030A0"/>
                    </a:solidFill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		</a:t>
                </a:r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maximum</a:t>
                </a:r>
                <a:r>
                  <a:rPr lang="en-US" dirty="0">
                    <a:effectLst/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𝑆𝑃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?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𝑆𝑃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sz="28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   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What is the harvest rate at MSY? 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𝑀𝑆𝑌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𝑀𝑆𝑌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58C2E-3B88-4EAA-9F99-FC7EA2FD9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5538"/>
              </a:xfrm>
              <a:blipFill>
                <a:blip r:embed="rId2"/>
                <a:stretch>
                  <a:fillRect l="-1217" b="-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54F8DD62-2A0B-413D-8865-E27E027B7B0C}"/>
              </a:ext>
            </a:extLst>
          </p:cNvPr>
          <p:cNvSpPr/>
          <p:nvPr/>
        </p:nvSpPr>
        <p:spPr>
          <a:xfrm>
            <a:off x="4311942" y="3699546"/>
            <a:ext cx="553673" cy="100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C16A0A0-2E5E-4AB7-A9CC-DBBB4F8C650C}"/>
              </a:ext>
            </a:extLst>
          </p:cNvPr>
          <p:cNvSpPr/>
          <p:nvPr/>
        </p:nvSpPr>
        <p:spPr>
          <a:xfrm>
            <a:off x="7276053" y="3691870"/>
            <a:ext cx="553673" cy="100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1B7CE7-CFA0-4F48-AC0F-3B82EBAED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325" y="127813"/>
            <a:ext cx="3613192" cy="310886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0904DA-F6AE-4E32-9577-07E4C268D4B2}"/>
              </a:ext>
            </a:extLst>
          </p:cNvPr>
          <p:cNvCxnSpPr/>
          <p:nvPr/>
        </p:nvCxnSpPr>
        <p:spPr>
          <a:xfrm flipH="1">
            <a:off x="9135611" y="276837"/>
            <a:ext cx="13506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77F582-DA8F-4912-9655-6D2FF2F603EB}"/>
              </a:ext>
            </a:extLst>
          </p:cNvPr>
          <p:cNvCxnSpPr>
            <a:cxnSpLocks/>
          </p:cNvCxnSpPr>
          <p:nvPr/>
        </p:nvCxnSpPr>
        <p:spPr>
          <a:xfrm>
            <a:off x="10486239" y="276837"/>
            <a:ext cx="0" cy="23405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FA7CB5-4F47-41EF-B18D-29D435CA5342}"/>
                  </a:ext>
                </a:extLst>
              </p:cNvPr>
              <p:cNvSpPr txBox="1"/>
              <p:nvPr/>
            </p:nvSpPr>
            <p:spPr>
              <a:xfrm>
                <a:off x="7916110" y="70506"/>
                <a:ext cx="1088375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MSY =</a:t>
                </a: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𝑟𝐾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FA7CB5-4F47-41EF-B18D-29D435CA5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110" y="70506"/>
                <a:ext cx="1088375" cy="484172"/>
              </a:xfrm>
              <a:prstGeom prst="rect">
                <a:avLst/>
              </a:prstGeom>
              <a:blipFill>
                <a:blip r:embed="rId4"/>
                <a:stretch>
                  <a:fillRect l="-5056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0086CD-8219-4FAD-9E1C-A6CBF8D47105}"/>
                  </a:ext>
                </a:extLst>
              </p:cNvPr>
              <p:cNvSpPr txBox="1"/>
              <p:nvPr/>
            </p:nvSpPr>
            <p:spPr>
              <a:xfrm>
                <a:off x="10486239" y="2313978"/>
                <a:ext cx="1280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B</a:t>
                </a:r>
                <a:r>
                  <a:rPr lang="en-US" baseline="-25000" dirty="0">
                    <a:solidFill>
                      <a:schemeClr val="accent2"/>
                    </a:solidFill>
                  </a:rPr>
                  <a:t>MSY</a:t>
                </a:r>
                <a:r>
                  <a:rPr lang="en-US" dirty="0">
                    <a:solidFill>
                      <a:schemeClr val="accent2"/>
                    </a:solidFill>
                  </a:rPr>
                  <a:t> =</a:t>
                </a: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0.5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0086CD-8219-4FAD-9E1C-A6CBF8D47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6239" y="2313978"/>
                <a:ext cx="1280222" cy="369332"/>
              </a:xfrm>
              <a:prstGeom prst="rect">
                <a:avLst/>
              </a:prstGeom>
              <a:blipFill>
                <a:blip r:embed="rId5"/>
                <a:stretch>
                  <a:fillRect l="-381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979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94AF804-00E4-48FF-9025-31CB3CD39F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61388" cy="4351338"/>
              </a:xfrm>
            </p:spPr>
            <p:txBody>
              <a:bodyPr/>
              <a:lstStyle/>
              <a:p>
                <a:r>
                  <a:rPr lang="en-US" dirty="0"/>
                  <a:t>Schaefer SP model:</a:t>
                </a:r>
              </a:p>
              <a:p>
                <a:pPr marL="0" indent="0">
                  <a:buNone/>
                </a:pPr>
                <a:r>
                  <a:rPr lang="en-US" dirty="0"/>
                  <a:t>2-parameter model 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) with symmetric yield curve				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94AF804-00E4-48FF-9025-31CB3CD39F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61388" cy="4351338"/>
              </a:xfrm>
              <a:blipFill>
                <a:blip r:embed="rId2"/>
                <a:stretch>
                  <a:fillRect l="-2873" t="-2241" r="-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5D6CBB4-66B3-4A2C-9159-CCE70C52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Surplus Production Models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1B7CE7-CFA0-4F48-AC0F-3B82EBAED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784" y="3293712"/>
            <a:ext cx="3613192" cy="310886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0904DA-F6AE-4E32-9577-07E4C268D4B2}"/>
              </a:ext>
            </a:extLst>
          </p:cNvPr>
          <p:cNvCxnSpPr/>
          <p:nvPr/>
        </p:nvCxnSpPr>
        <p:spPr>
          <a:xfrm flipH="1">
            <a:off x="1743070" y="3442736"/>
            <a:ext cx="13506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77F582-DA8F-4912-9655-6D2FF2F603EB}"/>
              </a:ext>
            </a:extLst>
          </p:cNvPr>
          <p:cNvCxnSpPr>
            <a:cxnSpLocks/>
          </p:cNvCxnSpPr>
          <p:nvPr/>
        </p:nvCxnSpPr>
        <p:spPr>
          <a:xfrm>
            <a:off x="3093698" y="3442736"/>
            <a:ext cx="0" cy="23405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FA7CB5-4F47-41EF-B18D-29D435CA5342}"/>
                  </a:ext>
                </a:extLst>
              </p:cNvPr>
              <p:cNvSpPr txBox="1"/>
              <p:nvPr/>
            </p:nvSpPr>
            <p:spPr>
              <a:xfrm>
                <a:off x="523569" y="3236405"/>
                <a:ext cx="1088375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MSY =</a:t>
                </a: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𝑟𝐾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FA7CB5-4F47-41EF-B18D-29D435CA5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69" y="3236405"/>
                <a:ext cx="1088375" cy="484172"/>
              </a:xfrm>
              <a:prstGeom prst="rect">
                <a:avLst/>
              </a:prstGeom>
              <a:blipFill>
                <a:blip r:embed="rId4"/>
                <a:stretch>
                  <a:fillRect l="-5056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0086CD-8219-4FAD-9E1C-A6CBF8D47105}"/>
                  </a:ext>
                </a:extLst>
              </p:cNvPr>
              <p:cNvSpPr txBox="1"/>
              <p:nvPr/>
            </p:nvSpPr>
            <p:spPr>
              <a:xfrm>
                <a:off x="2453587" y="6109255"/>
                <a:ext cx="1280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B</a:t>
                </a:r>
                <a:r>
                  <a:rPr lang="en-US" baseline="-25000" dirty="0">
                    <a:solidFill>
                      <a:schemeClr val="accent2"/>
                    </a:solidFill>
                  </a:rPr>
                  <a:t>MSY</a:t>
                </a:r>
                <a:r>
                  <a:rPr lang="en-US" dirty="0">
                    <a:solidFill>
                      <a:schemeClr val="accent2"/>
                    </a:solidFill>
                  </a:rPr>
                  <a:t> =</a:t>
                </a: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0.5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0086CD-8219-4FAD-9E1C-A6CBF8D47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587" y="6109255"/>
                <a:ext cx="1280222" cy="369332"/>
              </a:xfrm>
              <a:prstGeom prst="rect">
                <a:avLst/>
              </a:prstGeom>
              <a:blipFill>
                <a:blip r:embed="rId5"/>
                <a:stretch>
                  <a:fillRect l="-379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624F65-1C28-46C8-B5B3-D426F6777B43}"/>
                  </a:ext>
                </a:extLst>
              </p:cNvPr>
              <p:cNvSpPr txBox="1"/>
              <p:nvPr/>
            </p:nvSpPr>
            <p:spPr>
              <a:xfrm>
                <a:off x="4253518" y="5886585"/>
                <a:ext cx="406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624F65-1C28-46C8-B5B3-D426F677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518" y="5886585"/>
                <a:ext cx="40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129AC75-88CF-4015-8E21-4DED72DE43C8}"/>
              </a:ext>
            </a:extLst>
          </p:cNvPr>
          <p:cNvSpPr txBox="1">
            <a:spLocks/>
          </p:cNvSpPr>
          <p:nvPr/>
        </p:nvSpPr>
        <p:spPr>
          <a:xfrm>
            <a:off x="5899413" y="1825625"/>
            <a:ext cx="55506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complex models (non-symmetrical yield curves) </a:t>
            </a:r>
          </a:p>
          <a:p>
            <a:pPr lvl="1"/>
            <a:r>
              <a:rPr lang="en-US" dirty="0"/>
              <a:t>Fox</a:t>
            </a:r>
          </a:p>
          <a:p>
            <a:pPr lvl="1"/>
            <a:r>
              <a:rPr lang="en-US" dirty="0"/>
              <a:t>Pella-Tomlinson</a:t>
            </a:r>
          </a:p>
          <a:p>
            <a:pPr marL="457200" lvl="1" indent="0">
              <a:buNone/>
            </a:pPr>
            <a:r>
              <a:rPr lang="en-US" dirty="0"/>
              <a:t>(see </a:t>
            </a:r>
            <a:r>
              <a:rPr lang="en-US" dirty="0" err="1"/>
              <a:t>Hilborn</a:t>
            </a:r>
            <a:r>
              <a:rPr lang="en-US" dirty="0"/>
              <a:t> and Walters 1992)</a:t>
            </a:r>
          </a:p>
        </p:txBody>
      </p:sp>
    </p:spTree>
    <p:extLst>
      <p:ext uri="{BB962C8B-B14F-4D97-AF65-F5344CB8AC3E}">
        <p14:creationId xmlns:p14="http://schemas.microsoft.com/office/powerpoint/2010/main" val="2327938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6. Reference Points in Age-structured Models</a:t>
            </a:r>
          </a:p>
        </p:txBody>
      </p:sp>
    </p:spTree>
    <p:extLst>
      <p:ext uri="{BB962C8B-B14F-4D97-AF65-F5344CB8AC3E}">
        <p14:creationId xmlns:p14="http://schemas.microsoft.com/office/powerpoint/2010/main" val="2388104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Limit Reference Points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1413164"/>
            <a:ext cx="7894739" cy="53474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54670" y="2508269"/>
            <a:ext cx="213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</a:rPr>
              <a:t>B</a:t>
            </a:r>
            <a:r>
              <a:rPr lang="en-US" sz="2800" baseline="-25000" dirty="0">
                <a:solidFill>
                  <a:schemeClr val="accent5"/>
                </a:solidFill>
              </a:rPr>
              <a:t>MSY</a:t>
            </a:r>
            <a:endParaRPr lang="en-CA" sz="2800" baseline="-25000" dirty="0">
              <a:solidFill>
                <a:schemeClr val="accent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54758" y="5047426"/>
            <a:ext cx="2895597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</a:rPr>
              <a:t>% of Equilibrium B at F</a:t>
            </a:r>
            <a:r>
              <a:rPr lang="en-US" sz="2800" baseline="-25000" dirty="0">
                <a:solidFill>
                  <a:schemeClr val="accent5"/>
                </a:solidFill>
              </a:rPr>
              <a:t>X%SPR </a:t>
            </a:r>
            <a:r>
              <a:rPr lang="en-US" sz="2800" dirty="0">
                <a:solidFill>
                  <a:schemeClr val="accent5"/>
                </a:solidFill>
              </a:rPr>
              <a:t>as a </a:t>
            </a:r>
          </a:p>
          <a:p>
            <a:pPr algn="ctr"/>
            <a:r>
              <a:rPr lang="en-US" sz="2800" u="sng" dirty="0">
                <a:solidFill>
                  <a:schemeClr val="accent5"/>
                </a:solidFill>
              </a:rPr>
              <a:t>proxy for B</a:t>
            </a:r>
            <a:r>
              <a:rPr lang="en-US" sz="2800" u="sng" baseline="-25000" dirty="0">
                <a:solidFill>
                  <a:schemeClr val="accent5"/>
                </a:solidFill>
              </a:rPr>
              <a:t>MSY</a:t>
            </a:r>
            <a:endParaRPr lang="en-CA" sz="2800" u="sng" baseline="-25000" dirty="0">
              <a:solidFill>
                <a:schemeClr val="accent5"/>
              </a:solidFill>
            </a:endParaRPr>
          </a:p>
          <a:p>
            <a:endParaRPr lang="en-CA" sz="2800" baseline="-250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7070" y="3806061"/>
            <a:ext cx="2381921" cy="124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</a:rPr>
              <a:t>% of B</a:t>
            </a:r>
            <a:r>
              <a:rPr lang="en-US" sz="2800" baseline="-25000" dirty="0">
                <a:solidFill>
                  <a:schemeClr val="accent5"/>
                </a:solidFill>
              </a:rPr>
              <a:t>0 </a:t>
            </a:r>
            <a:r>
              <a:rPr lang="en-US" sz="2800" dirty="0">
                <a:solidFill>
                  <a:schemeClr val="accent5"/>
                </a:solidFill>
              </a:rPr>
              <a:t>as a </a:t>
            </a:r>
            <a:r>
              <a:rPr lang="en-US" sz="2800" u="sng" dirty="0">
                <a:solidFill>
                  <a:schemeClr val="accent5"/>
                </a:solidFill>
              </a:rPr>
              <a:t>proxy for B</a:t>
            </a:r>
            <a:r>
              <a:rPr lang="en-US" sz="2800" u="sng" baseline="-25000" dirty="0">
                <a:solidFill>
                  <a:schemeClr val="accent5"/>
                </a:solidFill>
              </a:rPr>
              <a:t>MSY</a:t>
            </a:r>
            <a:endParaRPr lang="en-CA" sz="2800" u="sng" baseline="-25000" dirty="0">
              <a:solidFill>
                <a:schemeClr val="accent5"/>
              </a:solidFill>
            </a:endParaRPr>
          </a:p>
          <a:p>
            <a:endParaRPr lang="en-CA" sz="2800" baseline="-25000" dirty="0">
              <a:solidFill>
                <a:schemeClr val="accent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956D24-10EF-496E-ABD8-A7640B5095D3}"/>
              </a:ext>
            </a:extLst>
          </p:cNvPr>
          <p:cNvSpPr txBox="1"/>
          <p:nvPr/>
        </p:nvSpPr>
        <p:spPr>
          <a:xfrm>
            <a:off x="7155810" y="6642556"/>
            <a:ext cx="503619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 Adapted from Pew Charitable Trusts (2016) Reference Points: Measuring Success in Fisheries Management. 8 pp.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98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Equilibrium Reference Points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Calculations for an age-structured model: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𝑀𝑆𝑌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endParaRPr lang="en-US" baseline="-25000" dirty="0"/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aseline="-25000" dirty="0"/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𝑆𝑃𝑅</m:t>
                    </m:r>
                  </m:oMath>
                </a14:m>
                <a:endParaRPr lang="en-US" baseline="-25000" dirty="0"/>
              </a:p>
              <a:p>
                <a:pPr marL="914400" lvl="1" indent="-457200">
                  <a:buAutoNum type="arabicPeriod"/>
                </a:pP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69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2B9A-394D-45C2-8EAC-C043D4A3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137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71045-0561-430B-9CD6-2B67780AF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This webinar will allow participants to explore some of the practical aspects (and challenges) of </a:t>
            </a:r>
            <a:r>
              <a:rPr lang="en-US" sz="2400" b="0" i="0" u="none" strike="noStrike" dirty="0" smtClean="0">
                <a:solidFill>
                  <a:srgbClr val="000000"/>
                </a:solidFill>
                <a:effectLst/>
              </a:rPr>
              <a:t>calculating reference points.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By the end of the webinars, participants should have:</a:t>
            </a:r>
            <a:endParaRPr lang="en-US" sz="3600" b="0" dirty="0">
              <a:effectLst/>
            </a:endParaRPr>
          </a:p>
          <a:p>
            <a:pPr marL="584200" indent="-4572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an understanding of the concept of equilibrium as it relates to reference points;</a:t>
            </a:r>
            <a:endParaRPr lang="en-US" sz="3600" dirty="0"/>
          </a:p>
          <a:p>
            <a:pPr marL="584200" indent="-4572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an understanding of calculation of equilibrium reference points based on 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</a:rPr>
              <a:t>B</a:t>
            </a:r>
            <a:r>
              <a:rPr lang="en-US" sz="2400" b="0" i="0" u="none" strike="noStrike" baseline="-25000" dirty="0">
                <a:solidFill>
                  <a:srgbClr val="000000"/>
                </a:solidFill>
                <a:effectLst/>
              </a:rPr>
              <a:t>0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, MSY, and the spawning potential ratio (SPR);</a:t>
            </a:r>
            <a:endParaRPr lang="en-US" sz="3600" dirty="0"/>
          </a:p>
          <a:p>
            <a:pPr marL="584200" indent="-4572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awareness of non-equilibrium reference points (e.g., minimum historical biomass, index-based approaches, dynamic 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</a:rPr>
              <a:t>B</a:t>
            </a:r>
            <a:r>
              <a:rPr lang="en-US" sz="2400" b="0" i="0" u="none" strike="noStrike" baseline="-25000" dirty="0">
                <a:solidFill>
                  <a:srgbClr val="000000"/>
                </a:solidFill>
                <a:effectLst/>
              </a:rPr>
              <a:t>0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); and</a:t>
            </a:r>
            <a:endParaRPr lang="en-US" sz="3600" dirty="0"/>
          </a:p>
          <a:p>
            <a:pPr marL="584200" indent="-4572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awareness of approaches for developing reference points for data-limited stocks.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40805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Per Recruit Reference Points:</a:t>
            </a:r>
            <a:br>
              <a:rPr lang="en-US" sz="5400" dirty="0"/>
            </a:br>
            <a:r>
              <a:rPr lang="en-US" sz="5400" dirty="0"/>
              <a:t>Calculations</a:t>
            </a:r>
          </a:p>
        </p:txBody>
      </p:sp>
    </p:spTree>
    <p:extLst>
      <p:ext uri="{BB962C8B-B14F-4D97-AF65-F5344CB8AC3E}">
        <p14:creationId xmlns:p14="http://schemas.microsoft.com/office/powerpoint/2010/main" val="2031059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Per-Recruit Reference Points [Concepts]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Mortality Rates</a:t>
            </a:r>
          </a:p>
          <a:p>
            <a:pPr marL="514350" indent="-514350">
              <a:buAutoNum type="arabicPeriod"/>
            </a:pPr>
            <a:r>
              <a:rPr lang="en-US" dirty="0"/>
              <a:t>Survivorship</a:t>
            </a:r>
          </a:p>
          <a:p>
            <a:pPr marL="514350" indent="-514350">
              <a:buAutoNum type="arabicPeriod"/>
            </a:pPr>
            <a:r>
              <a:rPr lang="en-US" dirty="0"/>
              <a:t>SSB-per-recruit (or eggs-per-recruit)</a:t>
            </a:r>
          </a:p>
          <a:p>
            <a:pPr marL="514350" indent="-514350">
              <a:buAutoNum type="arabicPeriod"/>
            </a:pPr>
            <a:r>
              <a:rPr lang="en-US" dirty="0"/>
              <a:t>Spawning potential ratio (SPR)</a:t>
            </a:r>
          </a:p>
          <a:p>
            <a:pPr marL="514350" indent="-514350">
              <a:buAutoNum type="arabicPeriod"/>
            </a:pPr>
            <a:r>
              <a:rPr lang="en-US" dirty="0"/>
              <a:t>Yield-per-recruit (YPR)</a:t>
            </a:r>
          </a:p>
          <a:p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4061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1. Mortality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Mortality – how individuals are removed from the population</a:t>
                </a:r>
              </a:p>
              <a:p>
                <a:r>
                  <a:rPr lang="en-US" dirty="0"/>
                  <a:t>Natural Mortality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) – removed from natural sources (predation, disease, old age)</a:t>
                </a:r>
              </a:p>
              <a:p>
                <a:r>
                  <a:rPr lang="en-US" dirty="0"/>
                  <a:t>Fishing Mortality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) – removed from fishing</a:t>
                </a:r>
              </a:p>
              <a:p>
                <a:endParaRPr lang="en-US" dirty="0"/>
              </a:p>
              <a:p>
                <a:r>
                  <a:rPr lang="en-US" dirty="0"/>
                  <a:t>Total Mortality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i="1" dirty="0"/>
              </a:p>
              <a:p>
                <a:pPr marL="457200" lvl="1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7210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1. Mortality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6F078F-2646-43EA-B061-F006E75ACD4B}"/>
                  </a:ext>
                </a:extLst>
              </p:cNvPr>
              <p:cNvSpPr txBox="1"/>
              <p:nvPr/>
            </p:nvSpPr>
            <p:spPr>
              <a:xfrm>
                <a:off x="3829664" y="3057171"/>
                <a:ext cx="1337187" cy="5232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6F078F-2646-43EA-B061-F006E75AC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664" y="3057171"/>
                <a:ext cx="133718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6B8FE1-7844-4757-90DA-E3A5CEF51622}"/>
                  </a:ext>
                </a:extLst>
              </p:cNvPr>
              <p:cNvSpPr txBox="1"/>
              <p:nvPr/>
            </p:nvSpPr>
            <p:spPr>
              <a:xfrm>
                <a:off x="7030063" y="3057171"/>
                <a:ext cx="1337187" cy="5232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6B8FE1-7844-4757-90DA-E3A5CEF51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063" y="3057171"/>
                <a:ext cx="133718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0E5CEC-AB41-4BC0-8E52-91B0C900881E}"/>
                  </a:ext>
                </a:extLst>
              </p:cNvPr>
              <p:cNvSpPr txBox="1"/>
              <p:nvPr/>
            </p:nvSpPr>
            <p:spPr>
              <a:xfrm>
                <a:off x="9596686" y="2995614"/>
                <a:ext cx="22102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𝐹𝑖𝑠h𝑖𝑛𝑔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𝑀𝑜𝑟𝑡𝑎𝑙𝑖𝑡𝑦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removed from fishing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0E5CEC-AB41-4BC0-8E52-91B0C9008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686" y="2995614"/>
                <a:ext cx="2210247" cy="646331"/>
              </a:xfrm>
              <a:prstGeom prst="rect">
                <a:avLst/>
              </a:prstGeom>
              <a:blipFill>
                <a:blip r:embed="rId4"/>
                <a:stretch>
                  <a:fillRect l="-2204" r="-165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68EFA5-4EBF-4BB2-B23D-4C5FB0E7DDA2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8367250" y="3318780"/>
            <a:ext cx="12294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71146E-2E87-4003-B508-925530D7B9ED}"/>
                  </a:ext>
                </a:extLst>
              </p:cNvPr>
              <p:cNvSpPr txBox="1"/>
              <p:nvPr/>
            </p:nvSpPr>
            <p:spPr>
              <a:xfrm>
                <a:off x="463725" y="2718616"/>
                <a:ext cx="25795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𝑁𝑎𝑡𝑢𝑟𝑎𝑙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𝑀𝑜𝑟𝑡𝑎𝑙𝑖𝑡𝑦</m:t>
                    </m:r>
                  </m:oMath>
                </a14:m>
                <a:r>
                  <a:rPr lang="en-US" dirty="0"/>
                  <a:t>: removed from natural sources (predation, disease, old age)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71146E-2E87-4003-B508-925530D7B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25" y="2718616"/>
                <a:ext cx="2579516" cy="1200329"/>
              </a:xfrm>
              <a:prstGeom prst="rect">
                <a:avLst/>
              </a:prstGeom>
              <a:blipFill>
                <a:blip r:embed="rId5"/>
                <a:stretch>
                  <a:fillRect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EE5043-5557-497B-A3D3-84C07C3D70B8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3043241" y="3318781"/>
            <a:ext cx="7864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F044CC-3233-4B6B-A6C6-020AEFFA49FE}"/>
                  </a:ext>
                </a:extLst>
              </p:cNvPr>
              <p:cNvSpPr txBox="1"/>
              <p:nvPr/>
            </p:nvSpPr>
            <p:spPr>
              <a:xfrm>
                <a:off x="4794453" y="4912489"/>
                <a:ext cx="2681750" cy="95410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𝑀𝑜𝑟𝑡𝑎𝑙𝑖𝑡𝑦</m:t>
                      </m:r>
                    </m:oMath>
                  </m:oMathPara>
                </a14:m>
                <a:endParaRPr lang="en-US" sz="2800" b="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F044CC-3233-4B6B-A6C6-020AEFFA4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453" y="4912489"/>
                <a:ext cx="2681750" cy="9541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7F7CE83E-ED80-41AD-99EE-D3934DD3B3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4633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𝑀𝑜𝑟𝑡𝑎𝑙𝑖𝑡𝑦</m:t>
                    </m:r>
                  </m:oMath>
                </a14:m>
                <a:r>
                  <a:rPr lang="en-US" dirty="0"/>
                  <a:t>: how individuals are removed </a:t>
                </a:r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7F7CE83E-ED80-41AD-99EE-D3934DD3B3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46331"/>
              </a:xfrm>
              <a:blipFill>
                <a:blip r:embed="rId7"/>
                <a:stretch>
                  <a:fillRect t="-14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90966C2-DF29-43CD-89CC-33BC76E9B48E}"/>
              </a:ext>
            </a:extLst>
          </p:cNvPr>
          <p:cNvCxnSpPr>
            <a:stCxn id="6" idx="2"/>
            <a:endCxn id="27" idx="0"/>
          </p:cNvCxnSpPr>
          <p:nvPr/>
        </p:nvCxnSpPr>
        <p:spPr>
          <a:xfrm>
            <a:off x="4498258" y="3580391"/>
            <a:ext cx="1637070" cy="13320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4EAABD-DBC1-4A62-A9E0-BBFB8CF564A4}"/>
              </a:ext>
            </a:extLst>
          </p:cNvPr>
          <p:cNvCxnSpPr>
            <a:stCxn id="11" idx="2"/>
            <a:endCxn id="27" idx="0"/>
          </p:cNvCxnSpPr>
          <p:nvPr/>
        </p:nvCxnSpPr>
        <p:spPr>
          <a:xfrm flipH="1">
            <a:off x="6135328" y="3580391"/>
            <a:ext cx="1563329" cy="13320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809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1. Mortality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Mortality rates can be instantaneous or finite (e.g., annual)</a:t>
                </a:r>
              </a:p>
              <a:p>
                <a:r>
                  <a:rPr lang="en-US" dirty="0"/>
                  <a:t>Generally work with instantaneous rates </a:t>
                </a:r>
              </a:p>
              <a:p>
                <a:r>
                  <a:rPr lang="en-US" dirty="0"/>
                  <a:t>Mortality is applied by decreasing the population by a constant proportion in each time period (t)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971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1. Mortality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0.3</m:t>
                    </m:r>
                  </m:oMath>
                </a14:m>
                <a:r>
                  <a:rPr lang="en-US" dirty="0"/>
                  <a:t>, start with 1000 recruits at age 0 and track this cohort over time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347" y="2733608"/>
            <a:ext cx="6017306" cy="35782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EF1C73-CB15-4E08-AFCB-22DFDDE75260}"/>
                  </a:ext>
                </a:extLst>
              </p:cNvPr>
              <p:cNvSpPr txBox="1"/>
              <p:nvPr/>
            </p:nvSpPr>
            <p:spPr>
              <a:xfrm>
                <a:off x="3677265" y="3059668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EF1C73-CB15-4E08-AFCB-22DFDDE75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265" y="3059668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01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1. Mortality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0.3</m:t>
                    </m:r>
                  </m:oMath>
                </a14:m>
                <a:r>
                  <a:rPr lang="en-US" dirty="0"/>
                  <a:t>, start with 1000 recruits at age 0 and track this cohort over time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𝑦𝑒𝑎𝑟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𝑦𝑒𝑎𝑟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0.3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−0.3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741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Annual removal 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74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=0.2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25.9% of population removed each year</a:t>
                </a:r>
              </a:p>
              <a:p>
                <a:endParaRPr lang="en-US" dirty="0"/>
              </a:p>
              <a:p>
                <a:r>
                  <a:rPr lang="en-US" dirty="0"/>
                  <a:t>In general:</a:t>
                </a:r>
              </a:p>
              <a:p>
                <a:pPr marL="0" indent="0">
                  <a:buNone/>
                </a:pPr>
                <a:r>
                  <a:rPr lang="en-US" dirty="0"/>
                  <a:t>   Annual removal 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794" y="3732904"/>
            <a:ext cx="5255205" cy="312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82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1. Mortality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Harvest rate (or exploitation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) is the annual proportional change in numbers of fish for a given instantaneous fishing mortality rate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altLang="en-US" dirty="0"/>
                  <a:t>Sometimes expressed as a percentage (%)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6758752"/>
                  </p:ext>
                </p:extLst>
              </p:nvPr>
            </p:nvGraphicFramePr>
            <p:xfrm>
              <a:off x="838200" y="3612076"/>
              <a:ext cx="272287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9571">
                      <a:extLst>
                        <a:ext uri="{9D8B030D-6E8A-4147-A177-3AD203B41FA5}">
                          <a16:colId xmlns:a16="http://schemas.microsoft.com/office/drawing/2014/main" val="3610776569"/>
                        </a:ext>
                      </a:extLst>
                    </a:gridCol>
                    <a:gridCol w="2183308">
                      <a:extLst>
                        <a:ext uri="{9D8B030D-6E8A-4147-A177-3AD203B41FA5}">
                          <a16:colId xmlns:a16="http://schemas.microsoft.com/office/drawing/2014/main" val="2399864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CA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A" i="1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6281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0.095 or 9.5%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89923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0.259 or 25.9%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7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0.393 or</a:t>
                          </a:r>
                          <a:r>
                            <a:rPr lang="en-US" baseline="0" dirty="0"/>
                            <a:t> 39.9%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2787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0.503 or 50.3%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2046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6758752"/>
                  </p:ext>
                </p:extLst>
              </p:nvPr>
            </p:nvGraphicFramePr>
            <p:xfrm>
              <a:off x="838200" y="3612076"/>
              <a:ext cx="272287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9571">
                      <a:extLst>
                        <a:ext uri="{9D8B030D-6E8A-4147-A177-3AD203B41FA5}">
                          <a16:colId xmlns:a16="http://schemas.microsoft.com/office/drawing/2014/main" val="3610776569"/>
                        </a:ext>
                      </a:extLst>
                    </a:gridCol>
                    <a:gridCol w="2183308">
                      <a:extLst>
                        <a:ext uri="{9D8B030D-6E8A-4147-A177-3AD203B41FA5}">
                          <a16:colId xmlns:a16="http://schemas.microsoft.com/office/drawing/2014/main" val="2399864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24" t="-1639" r="-40786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070" t="-1639" r="-111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6281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0.095 or 9.5%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89923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0.259 or 25.9%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7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0.393 or</a:t>
                          </a:r>
                          <a:r>
                            <a:rPr lang="en-US" baseline="0" dirty="0"/>
                            <a:t> 39.9%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2787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0.503 or 50.3%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2046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219202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1. Mortality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0.25 </m:t>
                    </m:r>
                  </m:oMath>
                </a14:m>
                <a:r>
                  <a:rPr lang="en-US" dirty="0"/>
                  <a:t>and calculate total removal rate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398" y="2684349"/>
            <a:ext cx="5537915" cy="32932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889464"/>
                  </p:ext>
                </p:extLst>
              </p:nvPr>
            </p:nvGraphicFramePr>
            <p:xfrm>
              <a:off x="239915" y="3370078"/>
              <a:ext cx="5942771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683">
                      <a:extLst>
                        <a:ext uri="{9D8B030D-6E8A-4147-A177-3AD203B41FA5}">
                          <a16:colId xmlns:a16="http://schemas.microsoft.com/office/drawing/2014/main" val="3610776569"/>
                        </a:ext>
                      </a:extLst>
                    </a:gridCol>
                    <a:gridCol w="1594199">
                      <a:extLst>
                        <a:ext uri="{9D8B030D-6E8A-4147-A177-3AD203B41FA5}">
                          <a16:colId xmlns:a16="http://schemas.microsoft.com/office/drawing/2014/main" val="239986479"/>
                        </a:ext>
                      </a:extLst>
                    </a:gridCol>
                    <a:gridCol w="602428">
                      <a:extLst>
                        <a:ext uri="{9D8B030D-6E8A-4147-A177-3AD203B41FA5}">
                          <a16:colId xmlns:a16="http://schemas.microsoft.com/office/drawing/2014/main" val="1970750827"/>
                        </a:ext>
                      </a:extLst>
                    </a:gridCol>
                    <a:gridCol w="1356549">
                      <a:extLst>
                        <a:ext uri="{9D8B030D-6E8A-4147-A177-3AD203B41FA5}">
                          <a16:colId xmlns:a16="http://schemas.microsoft.com/office/drawing/2014/main" val="3723881842"/>
                        </a:ext>
                      </a:extLst>
                    </a:gridCol>
                    <a:gridCol w="1895912">
                      <a:extLst>
                        <a:ext uri="{9D8B030D-6E8A-4147-A177-3AD203B41FA5}">
                          <a16:colId xmlns:a16="http://schemas.microsoft.com/office/drawing/2014/main" val="37373409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CA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+mn-lt"/>
                            </a:rPr>
                            <a:t>Harvest rate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A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CA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CA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Total removal rate </a:t>
                          </a:r>
                          <a:r>
                            <a:rPr lang="en-US" b="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sup>
                              </m:sSup>
                            </m:oMath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6281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0.295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89923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0.259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0.423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7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0.393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0.528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2787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0.503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0.613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2046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889464"/>
                  </p:ext>
                </p:extLst>
              </p:nvPr>
            </p:nvGraphicFramePr>
            <p:xfrm>
              <a:off x="239915" y="3370078"/>
              <a:ext cx="5942771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683">
                      <a:extLst>
                        <a:ext uri="{9D8B030D-6E8A-4147-A177-3AD203B41FA5}">
                          <a16:colId xmlns:a16="http://schemas.microsoft.com/office/drawing/2014/main" val="3610776569"/>
                        </a:ext>
                      </a:extLst>
                    </a:gridCol>
                    <a:gridCol w="1594199">
                      <a:extLst>
                        <a:ext uri="{9D8B030D-6E8A-4147-A177-3AD203B41FA5}">
                          <a16:colId xmlns:a16="http://schemas.microsoft.com/office/drawing/2014/main" val="239986479"/>
                        </a:ext>
                      </a:extLst>
                    </a:gridCol>
                    <a:gridCol w="602428">
                      <a:extLst>
                        <a:ext uri="{9D8B030D-6E8A-4147-A177-3AD203B41FA5}">
                          <a16:colId xmlns:a16="http://schemas.microsoft.com/office/drawing/2014/main" val="1970750827"/>
                        </a:ext>
                      </a:extLst>
                    </a:gridCol>
                    <a:gridCol w="1356549">
                      <a:extLst>
                        <a:ext uri="{9D8B030D-6E8A-4147-A177-3AD203B41FA5}">
                          <a16:colId xmlns:a16="http://schemas.microsoft.com/office/drawing/2014/main" val="3723881842"/>
                        </a:ext>
                      </a:extLst>
                    </a:gridCol>
                    <a:gridCol w="1895912">
                      <a:extLst>
                        <a:ext uri="{9D8B030D-6E8A-4147-A177-3AD203B41FA5}">
                          <a16:colId xmlns:a16="http://schemas.microsoft.com/office/drawing/2014/main" val="373734093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4717" r="-1109877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98" t="-4717" r="-243130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7475" t="-4717" r="-543434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8655" t="-4717" r="-141256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4148" t="-4717" r="-1286" b="-2433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6281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0.295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89923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0.259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0.423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7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0.393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0.528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2787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0.503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0.613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2046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4425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rgbClr val="0000FF"/>
                </a:solidFill>
              </a:rPr>
              <a:t>2. Survivorship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track a cohort from the </a:t>
                </a:r>
                <a:r>
                  <a:rPr lang="en-US" u="sng" dirty="0"/>
                  <a:t>age of recruitment </a:t>
                </a:r>
                <a:r>
                  <a:rPr lang="en-US" dirty="0"/>
                  <a:t>to a </a:t>
                </a:r>
                <a:r>
                  <a:rPr lang="en-US" u="sng" dirty="0"/>
                  <a:t>plus group</a:t>
                </a:r>
              </a:p>
              <a:p>
                <a:r>
                  <a:rPr lang="en-US" dirty="0"/>
                  <a:t>We begin assuming no fishing mortality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 so removal is only by natural mortality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We define “survivorship-at-age”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) as the probability of surviving to 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Example with </a:t>
                </a:r>
                <a:r>
                  <a:rPr lang="en-US" u="sng" dirty="0"/>
                  <a:t>age of recruitment </a:t>
                </a:r>
                <a:r>
                  <a:rPr lang="en-US" dirty="0"/>
                  <a:t>= 1, </a:t>
                </a:r>
                <a:r>
                  <a:rPr lang="en-US" u="sng" dirty="0"/>
                  <a:t>plus group </a:t>
                </a:r>
                <a:r>
                  <a:rPr lang="en-US" dirty="0"/>
                  <a:t>= 9</a:t>
                </a:r>
                <a:r>
                  <a:rPr lang="en-US" baseline="30000" dirty="0"/>
                  <a:t>+</a:t>
                </a:r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en-US" dirty="0"/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27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reference points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Background on fish stock productivity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Equilibrium assumptions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Background on MSY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Reference points in surplus production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Reference points in age-structured models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Approaches for data-limited stocks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Approaches using multiple models</a:t>
            </a:r>
          </a:p>
        </p:txBody>
      </p:sp>
    </p:spTree>
    <p:extLst>
      <p:ext uri="{BB962C8B-B14F-4D97-AF65-F5344CB8AC3E}">
        <p14:creationId xmlns:p14="http://schemas.microsoft.com/office/powerpoint/2010/main" val="27211644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411" y="4102369"/>
            <a:ext cx="4584589" cy="27556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02369"/>
            <a:ext cx="4584589" cy="2755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rgbClr val="0000FF"/>
                </a:solidFill>
              </a:rPr>
              <a:t>2. Survivorship</a:t>
            </a:r>
            <a:endParaRPr lang="en-CA" sz="32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𝑠𝑢𝑟𝑣𝑖𝑣𝑖𝑛𝑔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𝑠𝑢𝑟𝑣𝑖𝑣𝑖𝑛𝑔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</m:t>
                        </m:r>
                      </m:sup>
                    </m:sSup>
                  </m:oMath>
                </a14:m>
                <a:endParaRPr lang="en-US" baseline="30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𝑠𝑢𝑟𝑣𝑖𝑣𝑖𝑛𝑔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3)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𝑠𝑢𝑟𝑣𝑖𝑣𝑖𝑛𝑔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		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		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baseline="30000" dirty="0"/>
              </a:p>
              <a:p>
                <a:pPr lvl="1"/>
                <a:endParaRPr lang="en-US" baseline="30000" dirty="0"/>
              </a:p>
              <a:p>
                <a:pPr marL="0" indent="0">
                  <a:buNone/>
                </a:pPr>
                <a:endParaRPr lang="en-US" baseline="30000" dirty="0"/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435629" y="5902035"/>
            <a:ext cx="2003367" cy="648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11404370" y="5522418"/>
            <a:ext cx="385156" cy="409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328458" y="1690688"/>
            <a:ext cx="457200" cy="5153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85658" y="1388825"/>
            <a:ext cx="320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age 1 = age of recruitment</a:t>
            </a:r>
            <a:endParaRPr lang="en-C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3568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rgbClr val="0000FF"/>
                </a:solidFill>
              </a:rPr>
              <a:t>2. Survivorship</a:t>
            </a:r>
            <a:endParaRPr lang="en-CA" sz="32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7488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𝑠𝑢𝑟𝑣𝑖𝑣𝑖𝑛𝑔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𝑙𝑒𝑎𝑠𝑡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9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aseline="30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</m:oMath>
                </a14:m>
                <a:r>
                  <a:rPr lang="en-US" baseline="30000" dirty="0"/>
                  <a:t> </a:t>
                </a:r>
                <a:r>
                  <a:rPr lang="en-US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</m:oMath>
                </a14:m>
                <a:r>
                  <a:rPr lang="en-US" baseline="30000" dirty="0"/>
                  <a:t> </a:t>
                </a:r>
                <a:r>
                  <a:rPr lang="en-US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</m:oMath>
                </a14:m>
                <a:r>
                  <a:rPr lang="en-US" dirty="0"/>
                  <a:t> + …</a:t>
                </a:r>
                <a:endParaRPr lang="en-US" baseline="30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dirty="0"/>
                          <m:t> 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2 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dirty="0"/>
                          <m:t> 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3  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dirty="0"/>
                          <m:t> …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 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  <m:f>
                      <m:fPr>
                        <m:ctrlPr>
                          <a:rPr lang="en-US" i="1" baseline="300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p>
                        </m:sSup>
                      </m:den>
                    </m:f>
                  </m:oMath>
                </a14:m>
                <a:endParaRPr lang="en-US" baseline="30000" dirty="0"/>
              </a:p>
              <a:p>
                <a:pPr marL="0" indent="0">
                  <a:buNone/>
                </a:pPr>
                <a:endParaRPr lang="en-US" baseline="30000" dirty="0"/>
              </a:p>
              <a:p>
                <a:pPr marL="0" indent="0">
                  <a:buNone/>
                </a:pPr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48848"/>
              </a:xfrm>
              <a:blipFill>
                <a:blip r:embed="rId2"/>
                <a:stretch>
                  <a:fillRect t="-5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43" y="4159063"/>
            <a:ext cx="3726872" cy="144193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974837" y="2779218"/>
            <a:ext cx="993156" cy="649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6122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rgbClr val="0000FF"/>
                </a:solidFill>
              </a:rPr>
              <a:t>2. Survivorship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general:</a:t>
            </a:r>
          </a:p>
          <a:p>
            <a:endParaRPr lang="en-US" baseline="30000" dirty="0"/>
          </a:p>
          <a:p>
            <a:endParaRPr lang="en-CA" dirty="0"/>
          </a:p>
          <a:p>
            <a:pPr lvl="1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39333" y="1825625"/>
                <a:ext cx="4956229" cy="138743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CA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00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𝑟𝑒𝑐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b>
                                      <m:sSubPr>
                                        <m:ctrlPr>
                                          <a:rPr lang="en-CA" sz="200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𝑟𝑒𝑐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333" y="1825625"/>
                <a:ext cx="4956229" cy="13874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4928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rgbClr val="0000FF"/>
                </a:solidFill>
              </a:rPr>
              <a:t>2. Survivorship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general:</a:t>
            </a:r>
          </a:p>
          <a:p>
            <a:endParaRPr lang="en-US" baseline="30000" dirty="0"/>
          </a:p>
          <a:p>
            <a:endParaRPr lang="en-CA" dirty="0"/>
          </a:p>
          <a:p>
            <a:pPr lvl="1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39333" y="1825625"/>
                <a:ext cx="4956229" cy="138743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CA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𝑟𝑒𝑐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b>
                                      <m:sSubPr>
                                        <m:ctrlPr>
                                          <a:rPr lang="en-CA" sz="2000" i="1" smtClean="0">
                                            <a:solidFill>
                                              <a:schemeClr val="accent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accent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accent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𝑟𝑒𝑐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 smtClean="0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2000" i="1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 smtClean="0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333" y="1825625"/>
                <a:ext cx="4956229" cy="13874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410" y="1355042"/>
            <a:ext cx="3096690" cy="18580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21647"/>
            <a:ext cx="4572396" cy="27434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21647"/>
            <a:ext cx="4572396" cy="27434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129046"/>
            <a:ext cx="4572396" cy="27434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03F992B-B1A2-4FBC-BC98-9F78913CF0CD}"/>
              </a:ext>
            </a:extLst>
          </p:cNvPr>
          <p:cNvSpPr/>
          <p:nvPr/>
        </p:nvSpPr>
        <p:spPr>
          <a:xfrm>
            <a:off x="4503174" y="2182761"/>
            <a:ext cx="1297858" cy="2261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6B7503-0AC5-4006-8561-C90EB0AAAE2B}"/>
              </a:ext>
            </a:extLst>
          </p:cNvPr>
          <p:cNvCxnSpPr>
            <a:stCxn id="4" idx="3"/>
          </p:cNvCxnSpPr>
          <p:nvPr/>
        </p:nvCxnSpPr>
        <p:spPr>
          <a:xfrm>
            <a:off x="5801032" y="2295832"/>
            <a:ext cx="1976284" cy="174522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A7D8326-B8CA-4275-A111-C57C3F6688DC}"/>
              </a:ext>
            </a:extLst>
          </p:cNvPr>
          <p:cNvSpPr txBox="1"/>
          <p:nvPr/>
        </p:nvSpPr>
        <p:spPr>
          <a:xfrm>
            <a:off x="7777316" y="4041057"/>
            <a:ext cx="2861699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total mortality at-age depends on the vulnerability-at-age</a:t>
            </a:r>
          </a:p>
        </p:txBody>
      </p:sp>
    </p:spTree>
    <p:extLst>
      <p:ext uri="{BB962C8B-B14F-4D97-AF65-F5344CB8AC3E}">
        <p14:creationId xmlns:p14="http://schemas.microsoft.com/office/powerpoint/2010/main" val="395655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2"/>
                </a:solidFill>
              </a:rPr>
              <a:t>3. SSB-per-Recruit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Equilibrium SSB-per-recruit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) = SSB produced on average by each recruit over its lifetime, considering survival, growth, and maturity</a:t>
                </a:r>
              </a:p>
              <a:p>
                <a:r>
                  <a:rPr lang="en-US" dirty="0"/>
                  <a:t>Sum over all ages: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0000FF"/>
                    </a:solidFill>
                  </a:rPr>
                  <a:t>P(survives to age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8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) </a:t>
                </a:r>
                <a:r>
                  <a:rPr lang="en-US" dirty="0"/>
                  <a:t>× </a:t>
                </a:r>
                <a:r>
                  <a:rPr lang="en-US" dirty="0">
                    <a:solidFill>
                      <a:srgbClr val="C00000"/>
                    </a:solidFill>
                  </a:rPr>
                  <a:t>weight-at-age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× </a:t>
                </a:r>
                <a:r>
                  <a:rPr lang="en-US" dirty="0">
                    <a:solidFill>
                      <a:srgbClr val="7030A0"/>
                    </a:solidFill>
                  </a:rPr>
                  <a:t>P(mature-at-age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) </a:t>
                </a:r>
              </a:p>
              <a:p>
                <a:pPr lvl="1"/>
                <a:endParaRPr lang="en-US" baseline="30000" dirty="0"/>
              </a:p>
              <a:p>
                <a:pPr marL="0" indent="0">
                  <a:buNone/>
                </a:pPr>
                <a:endParaRPr lang="en-US" baseline="30000" dirty="0"/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09709" y="4594323"/>
                <a:ext cx="2276457" cy="87838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709" y="4594323"/>
                <a:ext cx="2276457" cy="8783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6088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2"/>
                </a:solidFill>
              </a:rPr>
              <a:t>3. Eggs-per-Recruit</a:t>
            </a:r>
            <a:endParaRPr lang="en-CA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knew fecundity-at-age, we could calculate eggs-per-recruit </a:t>
                </a:r>
              </a:p>
              <a:p>
                <a:pPr marL="0" indent="0">
                  <a:buNone/>
                </a:pPr>
                <a:r>
                  <a:rPr lang="en-US" dirty="0"/>
                  <a:t>Equilibrium eggs-per-recruit </a:t>
                </a:r>
                <a:r>
                  <a:rPr lang="en-US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Sum over all ages: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0000FF"/>
                    </a:solidFill>
                  </a:rPr>
                  <a:t>P(survives to age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) </a:t>
                </a:r>
                <a:r>
                  <a:rPr lang="en-US" dirty="0"/>
                  <a:t>×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Relative fecundity-at-age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× </a:t>
                </a:r>
                <a:r>
                  <a:rPr lang="en-US" dirty="0">
                    <a:solidFill>
                      <a:srgbClr val="C00000"/>
                    </a:solidFill>
                  </a:rPr>
                  <a:t>weight-at-age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× </a:t>
                </a:r>
                <a:r>
                  <a:rPr lang="en-US" dirty="0">
                    <a:solidFill>
                      <a:srgbClr val="7030A0"/>
                    </a:solidFill>
                  </a:rPr>
                  <a:t>P(mature-at-age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) </a:t>
                </a:r>
              </a:p>
              <a:p>
                <a:pPr lvl="1"/>
                <a:endParaRPr lang="en-US" baseline="30000" dirty="0"/>
              </a:p>
              <a:p>
                <a:pPr marL="0" indent="0">
                  <a:buNone/>
                </a:pPr>
                <a:endParaRPr lang="en-US" baseline="30000" dirty="0"/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09709" y="5159588"/>
                <a:ext cx="2474075" cy="87838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709" y="5159588"/>
                <a:ext cx="2474075" cy="8783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6230702" y="3341015"/>
            <a:ext cx="1180407" cy="4683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11109" y="3059668"/>
            <a:ext cx="290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Eggs/unit body weight</a:t>
            </a:r>
            <a:endParaRPr lang="en-CA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5125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2"/>
                </a:solidFill>
              </a:rPr>
              <a:t>3. SSB-per-Recruit or Eggs-per-Recruit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generally do not know relative fecundity and assume that SSB is proportional to fecundity</a:t>
            </a:r>
          </a:p>
          <a:p>
            <a:r>
              <a:rPr lang="en-US" dirty="0"/>
              <a:t>See recent paper from Marshall et al. (</a:t>
            </a:r>
            <a:r>
              <a:rPr lang="en-US" dirty="0">
                <a:hlinkClick r:id="rId2"/>
              </a:rPr>
              <a:t>2021</a:t>
            </a:r>
            <a:r>
              <a:rPr lang="en-US" dirty="0"/>
              <a:t>) if you’re interested in understanding the implications of the assumption that SSB is proportional to fecundity.</a:t>
            </a:r>
          </a:p>
          <a:p>
            <a:endParaRPr lang="en-US" dirty="0"/>
          </a:p>
          <a:p>
            <a:pPr lvl="1"/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endParaRPr lang="en-CA" dirty="0"/>
          </a:p>
          <a:p>
            <a:pPr lvl="1"/>
            <a:endParaRPr lang="en-CA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7D0ABF7-D622-4B45-9DD2-FA60FCF24CBA}"/>
              </a:ext>
            </a:extLst>
          </p:cNvPr>
          <p:cNvGrpSpPr/>
          <p:nvPr/>
        </p:nvGrpSpPr>
        <p:grpSpPr>
          <a:xfrm>
            <a:off x="3937471" y="4284375"/>
            <a:ext cx="8048625" cy="2105310"/>
            <a:chOff x="3850153" y="4106673"/>
            <a:chExt cx="8048625" cy="21053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5E94172-5547-4C13-8E05-9A1831421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0153" y="4106673"/>
              <a:ext cx="8048625" cy="20002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B70AE13-24AB-42F6-829E-112417F2E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03278" y="5945283"/>
              <a:ext cx="2095500" cy="266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79348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rgbClr val="C00000"/>
                </a:solidFill>
              </a:rPr>
              <a:t>4. </a:t>
            </a:r>
            <a:r>
              <a:rPr lang="en-US" sz="3200" b="1" dirty="0">
                <a:solidFill>
                  <a:srgbClr val="C00000"/>
                </a:solidFill>
              </a:rPr>
              <a:t>Spawning Potential Ratio (SPR)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395574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𝑆𝑃𝑅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CA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CA" dirty="0"/>
                  <a:t> = SSB-per-recruit when fishing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= SSB-per-recruit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Reference points based on SPR are common proxies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endParaRPr lang="en-CA" baseline="-25000" dirty="0"/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3955743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4475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9" y="3331519"/>
            <a:ext cx="5943507" cy="35264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rgbClr val="C00000"/>
                </a:solidFill>
              </a:rPr>
              <a:t>4. </a:t>
            </a:r>
            <a:r>
              <a:rPr lang="en-US" sz="3200" b="1" dirty="0">
                <a:solidFill>
                  <a:srgbClr val="C00000"/>
                </a:solidFill>
              </a:rPr>
              <a:t>Spawning Potential Ratio (SPR)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50589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𝑆𝑃𝑅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CA" dirty="0"/>
                  <a:t> decreases with increasing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CA" dirty="0"/>
              </a:p>
              <a:p>
                <a:r>
                  <a:rPr lang="en-CA" dirty="0"/>
                  <a:t>And example SPR vs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CA" dirty="0"/>
                  <a:t> curve is plotted below where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i="1" baseline="-25000" dirty="0" smtClean="0">
                        <a:latin typeface="Cambria Math" panose="02040503050406030204" pitchFamily="18" charset="0"/>
                      </a:rPr>
                      <m:t>40%</m:t>
                    </m:r>
                    <m:r>
                      <a:rPr lang="en-CA" i="1" baseline="-25000" dirty="0" smtClean="0">
                        <a:latin typeface="Cambria Math" panose="02040503050406030204" pitchFamily="18" charset="0"/>
                      </a:rPr>
                      <m:t>𝑆𝑃𝑅</m:t>
                    </m:r>
                  </m:oMath>
                </a14:m>
                <a:r>
                  <a:rPr lang="en-CA" dirty="0"/>
                  <a:t> is identified as the F that results in 40% SPR.</a:t>
                </a:r>
                <a:endParaRPr lang="en-CA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505894"/>
              </a:xfrm>
              <a:blipFill>
                <a:blip r:embed="rId3"/>
                <a:stretch>
                  <a:fillRect l="-1043" t="-6452" b="-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771207" y="5178828"/>
            <a:ext cx="382386" cy="8728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5533506" y="363196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40%SPR</a:t>
            </a:r>
            <a:endParaRPr lang="en-CA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11782" y="3840480"/>
            <a:ext cx="1271847" cy="12510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5277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5. </a:t>
            </a:r>
            <a:r>
              <a:rPr lang="en-US" sz="3200" b="1" dirty="0">
                <a:solidFill>
                  <a:schemeClr val="accent6"/>
                </a:solidFill>
              </a:rPr>
              <a:t>Yield-per-Recruit (YPR)</a:t>
            </a:r>
            <a:endParaRPr lang="en-CA" sz="3200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1015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YPR-at-age is the expected life-time yield per fish recruited into the stock at a specified age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Removals-per-recruit at age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>
                    <a:solidFill>
                      <a:srgbClr val="0000FF"/>
                    </a:solidFill>
                  </a:rPr>
                  <a:t>biomass-per-recruit at age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× </a:t>
                </a:r>
                <a:r>
                  <a:rPr lang="en-US" dirty="0">
                    <a:solidFill>
                      <a:srgbClr val="C00000"/>
                    </a:solidFill>
                  </a:rPr>
                  <a:t>total removal rate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YPR at age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>
                    <a:solidFill>
                      <a:srgbClr val="0000FF"/>
                    </a:solidFill>
                  </a:rPr>
                  <a:t>biomass-per-recruit at age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× </a:t>
                </a:r>
                <a:r>
                  <a:rPr lang="en-US" dirty="0">
                    <a:solidFill>
                      <a:srgbClr val="7030A0"/>
                    </a:solidFill>
                  </a:rPr>
                  <a:t>proportion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7030A0"/>
                    </a:solidFill>
                  </a:rPr>
                  <a:t>of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total removal rate</a:t>
                </a:r>
                <a:r>
                  <a:rPr lang="en-US" dirty="0">
                    <a:solidFill>
                      <a:srgbClr val="7030A0"/>
                    </a:solidFill>
                  </a:rPr>
                  <a:t> that is due to fishing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10157"/>
              </a:xfrm>
              <a:blipFill>
                <a:blip r:embed="rId2"/>
                <a:stretch>
                  <a:fillRect l="-1217" t="-3427" b="-1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98406" y="3920992"/>
                <a:ext cx="5813194" cy="32868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</a:rPr>
                      <m:t>Removals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US" sz="2000" dirty="0" smtClean="0"/>
                      <m:t>per</m:t>
                    </m:r>
                    <m:r>
                      <m:rPr>
                        <m:nor/>
                      </m:rPr>
                      <a:rPr lang="en-US" sz="2000" b="0" i="0" dirty="0" smtClean="0"/>
                      <m:t>−</m:t>
                    </m:r>
                    <m:r>
                      <m:rPr>
                        <m:nor/>
                      </m:rPr>
                      <a:rPr lang="en-US" sz="2000" dirty="0" smtClean="0"/>
                      <m:t>recruit</m:t>
                    </m:r>
                    <m:r>
                      <m:rPr>
                        <m:nor/>
                      </m:rPr>
                      <a:rPr lang="en-US" sz="2000" b="0" i="0" dirty="0" smtClean="0"/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</a:rPr>
                      <m:t>at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</a:rPr>
                      <m:t>age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CA" sz="2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sSub>
                              <m:sSubPr>
                                <m:ctrlPr>
                                  <a:rPr lang="en-CA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CA" sz="2000" dirty="0">
                    <a:solidFill>
                      <a:srgbClr val="C00000"/>
                    </a:solidFill>
                  </a:rPr>
                  <a:t>)</a:t>
                </a:r>
                <a:endParaRPr lang="en-CA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406" y="3920992"/>
                <a:ext cx="5813194" cy="328680"/>
              </a:xfrm>
              <a:prstGeom prst="rect">
                <a:avLst/>
              </a:prstGeom>
              <a:blipFill>
                <a:blip r:embed="rId3"/>
                <a:stretch>
                  <a:fillRect l="-1572" t="-16667" r="-2516" b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32815" y="5933231"/>
                <a:ext cx="4052841" cy="47519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𝑌𝑃𝑅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CA" sz="2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CA" sz="2000" dirty="0">
                    <a:solidFill>
                      <a:srgbClr val="C00000"/>
                    </a:solidFill>
                  </a:rPr>
                  <a:t>)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sSub>
                          <m:sSubPr>
                            <m:ctrlPr>
                              <a:rPr lang="en-CA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𝐹𝑣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endParaRPr lang="en-CA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815" y="5933231"/>
                <a:ext cx="4052841" cy="475195"/>
              </a:xfrm>
              <a:prstGeom prst="rect">
                <a:avLst/>
              </a:prstGeom>
              <a:blipFill>
                <a:blip r:embed="rId4"/>
                <a:stretch>
                  <a:fillRect t="-2564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2145857" y="2849023"/>
            <a:ext cx="1305099" cy="3065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50955" y="2567676"/>
            <a:ext cx="3516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from fishing and natural mortality</a:t>
            </a:r>
            <a:endParaRPr lang="en-CA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6836316" y="2752342"/>
            <a:ext cx="3415031" cy="3821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74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1. Introduction – Reference Points</a:t>
            </a:r>
          </a:p>
        </p:txBody>
      </p:sp>
    </p:spTree>
    <p:extLst>
      <p:ext uri="{BB962C8B-B14F-4D97-AF65-F5344CB8AC3E}">
        <p14:creationId xmlns:p14="http://schemas.microsoft.com/office/powerpoint/2010/main" val="39200570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5. </a:t>
            </a:r>
            <a:r>
              <a:rPr lang="en-US" sz="3200" b="1" dirty="0">
                <a:solidFill>
                  <a:schemeClr val="accent6"/>
                </a:solidFill>
              </a:rPr>
              <a:t>Yield-per-Recruit (YPR)</a:t>
            </a:r>
            <a:endParaRPr lang="en-CA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𝑌𝑃𝑅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Sum over all ages: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61369" y="1847388"/>
                <a:ext cx="4152291" cy="47519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𝑌𝑃𝑅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CA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CA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CA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sSub>
                          <m:sSubPr>
                            <m:ctrlPr>
                              <a:rPr lang="en-CA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endParaRPr lang="en-CA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369" y="1847388"/>
                <a:ext cx="4152291" cy="475195"/>
              </a:xfrm>
              <a:prstGeom prst="rect">
                <a:avLst/>
              </a:prstGeom>
              <a:blipFill>
                <a:blip r:embed="rId3"/>
                <a:stretch>
                  <a:fillRect t="-2564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3"/>
              <p:cNvSpPr txBox="1"/>
              <p:nvPr/>
            </p:nvSpPr>
            <p:spPr>
              <a:xfrm>
                <a:off x="2861009" y="3409543"/>
                <a:ext cx="5251245" cy="87838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𝑌𝑃𝑅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𝐹𝑣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f>
                            <m:fPr>
                              <m:ctrlPr>
                                <a:rPr lang="en-CA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𝐹𝑣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𝐹𝑣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10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009" y="3409543"/>
                <a:ext cx="5251245" cy="8783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7271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5. </a:t>
            </a:r>
            <a:r>
              <a:rPr lang="en-US" sz="3200" b="1" dirty="0">
                <a:solidFill>
                  <a:schemeClr val="accent6"/>
                </a:solidFill>
              </a:rPr>
              <a:t>Yield-per-Recruit (YPR)</a:t>
            </a:r>
            <a:endParaRPr lang="en-CA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Can be calculated over a range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values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corresponding to the maximum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𝑌𝑃𝑅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CA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453" y="3437154"/>
            <a:ext cx="5527296" cy="3279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12523" y="3511954"/>
                <a:ext cx="1409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523" y="3511954"/>
                <a:ext cx="1409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4BB8F2DC-B323-4152-8A8C-FFEA2A18CD56}"/>
              </a:ext>
            </a:extLst>
          </p:cNvPr>
          <p:cNvSpPr/>
          <p:nvPr/>
        </p:nvSpPr>
        <p:spPr>
          <a:xfrm>
            <a:off x="2664542" y="1690688"/>
            <a:ext cx="7197213" cy="427749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913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MSY Reference Points:</a:t>
            </a:r>
            <a:br>
              <a:rPr lang="en-US" sz="5400" dirty="0"/>
            </a:br>
            <a:r>
              <a:rPr lang="en-US" sz="5400" dirty="0"/>
              <a:t>Calculations</a:t>
            </a:r>
          </a:p>
        </p:txBody>
      </p:sp>
    </p:spTree>
    <p:extLst>
      <p:ext uri="{BB962C8B-B14F-4D97-AF65-F5344CB8AC3E}">
        <p14:creationId xmlns:p14="http://schemas.microsoft.com/office/powerpoint/2010/main" val="10187001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Yield-per-Recruit </a:t>
            </a:r>
            <a:r>
              <a:rPr lang="en-US" dirty="0">
                <a:sym typeface="Wingdings" panose="05000000000000000000" pitchFamily="2" charset="2"/>
              </a:rPr>
              <a:t> Yield</a:t>
            </a:r>
            <a:r>
              <a:rPr lang="en-US" dirty="0"/>
              <a:t> 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Yield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𝑌𝑃𝑅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𝑟𝑒𝑐𝑟𝑢𝑖𝑡𝑠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already know how to calculate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𝑌𝑃𝑅</m:t>
                    </m:r>
                  </m:oMath>
                </a14:m>
                <a:r>
                  <a:rPr lang="en-US" dirty="0"/>
                  <a:t> for various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Now we need to know how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changes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793193" y="4890254"/>
            <a:ext cx="3268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Stock Recruitment Relationships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15890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96443" y="1845425"/>
            <a:ext cx="1695797" cy="1014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Growth</a:t>
            </a:r>
          </a:p>
          <a:p>
            <a:pPr algn="ctr"/>
            <a:r>
              <a:rPr lang="en-US" dirty="0"/>
              <a:t>(weight-at-age)</a:t>
            </a:r>
            <a:endParaRPr lang="en-CA" dirty="0"/>
          </a:p>
        </p:txBody>
      </p:sp>
      <p:sp>
        <p:nvSpPr>
          <p:cNvPr id="5" name="Rounded Rectangle 4"/>
          <p:cNvSpPr/>
          <p:nvPr/>
        </p:nvSpPr>
        <p:spPr>
          <a:xfrm>
            <a:off x="4796443" y="3060931"/>
            <a:ext cx="1695797" cy="1014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Maturity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96443" y="4276437"/>
            <a:ext cx="1695797" cy="1014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Natural Mortality</a:t>
            </a:r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4796442" y="5491943"/>
            <a:ext cx="1695797" cy="101415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Selectivity</a:t>
            </a:r>
            <a:endParaRPr lang="en-CA" dirty="0"/>
          </a:p>
        </p:txBody>
      </p:sp>
      <p:sp>
        <p:nvSpPr>
          <p:cNvPr id="8" name="Double Brace 8"/>
          <p:cNvSpPr/>
          <p:nvPr/>
        </p:nvSpPr>
        <p:spPr>
          <a:xfrm>
            <a:off x="3940232" y="1845425"/>
            <a:ext cx="638682" cy="4660671"/>
          </a:xfrm>
          <a:custGeom>
            <a:avLst/>
            <a:gdLst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1684027 h 4006735"/>
              <a:gd name="connsiteX9" fmla="*/ 2236124 w 2236124"/>
              <a:gd name="connsiteY9" fmla="*/ 2003368 h 4006735"/>
              <a:gd name="connsiteX10" fmla="*/ 1916783 w 2236124"/>
              <a:gd name="connsiteY10" fmla="*/ 2322709 h 4006735"/>
              <a:gd name="connsiteX11" fmla="*/ 1916783 w 2236124"/>
              <a:gd name="connsiteY11" fmla="*/ 3687394 h 4006735"/>
              <a:gd name="connsiteX12" fmla="*/ 1597442 w 2236124"/>
              <a:gd name="connsiteY12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1684027 h 4006735"/>
              <a:gd name="connsiteX9" fmla="*/ 2236124 w 2236124"/>
              <a:gd name="connsiteY9" fmla="*/ 2003368 h 4006735"/>
              <a:gd name="connsiteX10" fmla="*/ 1916783 w 2236124"/>
              <a:gd name="connsiteY10" fmla="*/ 2322709 h 4006735"/>
              <a:gd name="connsiteX11" fmla="*/ 1916783 w 2236124"/>
              <a:gd name="connsiteY11" fmla="*/ 3687394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1684027 h 4006735"/>
              <a:gd name="connsiteX9" fmla="*/ 2236124 w 2236124"/>
              <a:gd name="connsiteY9" fmla="*/ 2003368 h 4006735"/>
              <a:gd name="connsiteX10" fmla="*/ 1916783 w 2236124"/>
              <a:gd name="connsiteY10" fmla="*/ 3687394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2236124 w 2236124"/>
              <a:gd name="connsiteY8" fmla="*/ 2003368 h 4006735"/>
              <a:gd name="connsiteX9" fmla="*/ 1916783 w 2236124"/>
              <a:gd name="connsiteY9" fmla="*/ 3687394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1916783 w 2236124"/>
              <a:gd name="connsiteY2" fmla="*/ 1684027 h 4006735"/>
              <a:gd name="connsiteX3" fmla="*/ 2236124 w 2236124"/>
              <a:gd name="connsiteY3" fmla="*/ 2003368 h 4006735"/>
              <a:gd name="connsiteX4" fmla="*/ 1916783 w 2236124"/>
              <a:gd name="connsiteY4" fmla="*/ 2322709 h 4006735"/>
              <a:gd name="connsiteX5" fmla="*/ 1916783 w 2236124"/>
              <a:gd name="connsiteY5" fmla="*/ 3687394 h 4006735"/>
              <a:gd name="connsiteX6" fmla="*/ 1597442 w 2236124"/>
              <a:gd name="connsiteY6" fmla="*/ 4006735 h 4006735"/>
              <a:gd name="connsiteX7" fmla="*/ 638682 w 2236124"/>
              <a:gd name="connsiteY7" fmla="*/ 4006735 h 4006735"/>
              <a:gd name="connsiteX8" fmla="*/ 319341 w 2236124"/>
              <a:gd name="connsiteY8" fmla="*/ 3687394 h 4006735"/>
              <a:gd name="connsiteX9" fmla="*/ 319341 w 2236124"/>
              <a:gd name="connsiteY9" fmla="*/ 2322708 h 4006735"/>
              <a:gd name="connsiteX10" fmla="*/ 0 w 2236124"/>
              <a:gd name="connsiteY10" fmla="*/ 2003367 h 4006735"/>
              <a:gd name="connsiteX11" fmla="*/ 319341 w 2236124"/>
              <a:gd name="connsiteY11" fmla="*/ 1684026 h 4006735"/>
              <a:gd name="connsiteX12" fmla="*/ 319341 w 2236124"/>
              <a:gd name="connsiteY12" fmla="*/ 319341 h 4006735"/>
              <a:gd name="connsiteX13" fmla="*/ 638682 w 2236124"/>
              <a:gd name="connsiteY13" fmla="*/ 0 h 4006735"/>
              <a:gd name="connsiteX14" fmla="*/ 1688882 w 2236124"/>
              <a:gd name="connsiteY14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2236124 w 2236124"/>
              <a:gd name="connsiteY8" fmla="*/ 2003368 h 4006735"/>
              <a:gd name="connsiteX9" fmla="*/ 1916783 w 2236124"/>
              <a:gd name="connsiteY9" fmla="*/ 3687394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1916783 w 2236124"/>
              <a:gd name="connsiteY2" fmla="*/ 1684027 h 4006735"/>
              <a:gd name="connsiteX3" fmla="*/ 2236124 w 2236124"/>
              <a:gd name="connsiteY3" fmla="*/ 2003368 h 4006735"/>
              <a:gd name="connsiteX4" fmla="*/ 1916783 w 2236124"/>
              <a:gd name="connsiteY4" fmla="*/ 2322709 h 4006735"/>
              <a:gd name="connsiteX5" fmla="*/ 1916783 w 2236124"/>
              <a:gd name="connsiteY5" fmla="*/ 3687394 h 4006735"/>
              <a:gd name="connsiteX6" fmla="*/ 1597442 w 2236124"/>
              <a:gd name="connsiteY6" fmla="*/ 4006735 h 4006735"/>
              <a:gd name="connsiteX7" fmla="*/ 638682 w 2236124"/>
              <a:gd name="connsiteY7" fmla="*/ 4006735 h 4006735"/>
              <a:gd name="connsiteX8" fmla="*/ 319341 w 2236124"/>
              <a:gd name="connsiteY8" fmla="*/ 3687394 h 4006735"/>
              <a:gd name="connsiteX9" fmla="*/ 319341 w 2236124"/>
              <a:gd name="connsiteY9" fmla="*/ 2322708 h 4006735"/>
              <a:gd name="connsiteX10" fmla="*/ 0 w 2236124"/>
              <a:gd name="connsiteY10" fmla="*/ 2003367 h 4006735"/>
              <a:gd name="connsiteX11" fmla="*/ 319341 w 2236124"/>
              <a:gd name="connsiteY11" fmla="*/ 1684026 h 4006735"/>
              <a:gd name="connsiteX12" fmla="*/ 319341 w 2236124"/>
              <a:gd name="connsiteY12" fmla="*/ 319341 h 4006735"/>
              <a:gd name="connsiteX13" fmla="*/ 638682 w 2236124"/>
              <a:gd name="connsiteY13" fmla="*/ 0 h 4006735"/>
              <a:gd name="connsiteX14" fmla="*/ 1688882 w 2236124"/>
              <a:gd name="connsiteY14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2236124 w 2236124"/>
              <a:gd name="connsiteY8" fmla="*/ 2003368 h 4006735"/>
              <a:gd name="connsiteX9" fmla="*/ 1916783 w 2236124"/>
              <a:gd name="connsiteY9" fmla="*/ 3687394 h 4006735"/>
              <a:gd name="connsiteX10" fmla="*/ 638682 w 2236124"/>
              <a:gd name="connsiteY10" fmla="*/ 4006735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1916783 w 2236124"/>
              <a:gd name="connsiteY2" fmla="*/ 1684027 h 4006735"/>
              <a:gd name="connsiteX3" fmla="*/ 2236124 w 2236124"/>
              <a:gd name="connsiteY3" fmla="*/ 2003368 h 4006735"/>
              <a:gd name="connsiteX4" fmla="*/ 1916783 w 2236124"/>
              <a:gd name="connsiteY4" fmla="*/ 2322709 h 4006735"/>
              <a:gd name="connsiteX5" fmla="*/ 1916783 w 2236124"/>
              <a:gd name="connsiteY5" fmla="*/ 3687394 h 4006735"/>
              <a:gd name="connsiteX6" fmla="*/ 1597442 w 2236124"/>
              <a:gd name="connsiteY6" fmla="*/ 4006735 h 4006735"/>
              <a:gd name="connsiteX7" fmla="*/ 638682 w 2236124"/>
              <a:gd name="connsiteY7" fmla="*/ 4006735 h 4006735"/>
              <a:gd name="connsiteX8" fmla="*/ 319341 w 2236124"/>
              <a:gd name="connsiteY8" fmla="*/ 3687394 h 4006735"/>
              <a:gd name="connsiteX9" fmla="*/ 319341 w 2236124"/>
              <a:gd name="connsiteY9" fmla="*/ 2322708 h 4006735"/>
              <a:gd name="connsiteX10" fmla="*/ 0 w 2236124"/>
              <a:gd name="connsiteY10" fmla="*/ 2003367 h 4006735"/>
              <a:gd name="connsiteX11" fmla="*/ 319341 w 2236124"/>
              <a:gd name="connsiteY11" fmla="*/ 1684026 h 4006735"/>
              <a:gd name="connsiteX12" fmla="*/ 319341 w 2236124"/>
              <a:gd name="connsiteY12" fmla="*/ 319341 h 4006735"/>
              <a:gd name="connsiteX13" fmla="*/ 638682 w 2236124"/>
              <a:gd name="connsiteY13" fmla="*/ 0 h 4006735"/>
              <a:gd name="connsiteX14" fmla="*/ 1688882 w 2236124"/>
              <a:gd name="connsiteY14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3687394 h 4006735"/>
              <a:gd name="connsiteX9" fmla="*/ 638682 w 2236124"/>
              <a:gd name="connsiteY9" fmla="*/ 4006735 h 4006735"/>
              <a:gd name="connsiteX10" fmla="*/ 1916783 w 2236124"/>
              <a:gd name="connsiteY10" fmla="*/ 319341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2236124 w 2236124"/>
              <a:gd name="connsiteY2" fmla="*/ 2003368 h 4006735"/>
              <a:gd name="connsiteX3" fmla="*/ 1916783 w 2236124"/>
              <a:gd name="connsiteY3" fmla="*/ 2322709 h 4006735"/>
              <a:gd name="connsiteX4" fmla="*/ 1916783 w 2236124"/>
              <a:gd name="connsiteY4" fmla="*/ 3687394 h 4006735"/>
              <a:gd name="connsiteX5" fmla="*/ 1597442 w 2236124"/>
              <a:gd name="connsiteY5" fmla="*/ 4006735 h 4006735"/>
              <a:gd name="connsiteX6" fmla="*/ 638682 w 2236124"/>
              <a:gd name="connsiteY6" fmla="*/ 4006735 h 4006735"/>
              <a:gd name="connsiteX7" fmla="*/ 319341 w 2236124"/>
              <a:gd name="connsiteY7" fmla="*/ 3687394 h 4006735"/>
              <a:gd name="connsiteX8" fmla="*/ 319341 w 2236124"/>
              <a:gd name="connsiteY8" fmla="*/ 2322708 h 4006735"/>
              <a:gd name="connsiteX9" fmla="*/ 0 w 2236124"/>
              <a:gd name="connsiteY9" fmla="*/ 2003367 h 4006735"/>
              <a:gd name="connsiteX10" fmla="*/ 319341 w 2236124"/>
              <a:gd name="connsiteY10" fmla="*/ 1684026 h 4006735"/>
              <a:gd name="connsiteX11" fmla="*/ 319341 w 2236124"/>
              <a:gd name="connsiteY11" fmla="*/ 319341 h 4006735"/>
              <a:gd name="connsiteX12" fmla="*/ 638682 w 2236124"/>
              <a:gd name="connsiteY12" fmla="*/ 0 h 4006735"/>
              <a:gd name="connsiteX13" fmla="*/ 1688882 w 2236124"/>
              <a:gd name="connsiteY13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3687394 h 4006735"/>
              <a:gd name="connsiteX9" fmla="*/ 638682 w 2236124"/>
              <a:gd name="connsiteY9" fmla="*/ 4006735 h 4006735"/>
              <a:gd name="connsiteX10" fmla="*/ 1916783 w 2236124"/>
              <a:gd name="connsiteY10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1916783 w 1916783"/>
              <a:gd name="connsiteY2" fmla="*/ 2322709 h 4006735"/>
              <a:gd name="connsiteX3" fmla="*/ 1916783 w 1916783"/>
              <a:gd name="connsiteY3" fmla="*/ 3687394 h 4006735"/>
              <a:gd name="connsiteX4" fmla="*/ 1597442 w 1916783"/>
              <a:gd name="connsiteY4" fmla="*/ 4006735 h 4006735"/>
              <a:gd name="connsiteX5" fmla="*/ 638682 w 1916783"/>
              <a:gd name="connsiteY5" fmla="*/ 4006735 h 4006735"/>
              <a:gd name="connsiteX6" fmla="*/ 319341 w 1916783"/>
              <a:gd name="connsiteY6" fmla="*/ 3687394 h 4006735"/>
              <a:gd name="connsiteX7" fmla="*/ 319341 w 1916783"/>
              <a:gd name="connsiteY7" fmla="*/ 2322708 h 4006735"/>
              <a:gd name="connsiteX8" fmla="*/ 0 w 1916783"/>
              <a:gd name="connsiteY8" fmla="*/ 2003367 h 4006735"/>
              <a:gd name="connsiteX9" fmla="*/ 319341 w 1916783"/>
              <a:gd name="connsiteY9" fmla="*/ 1684026 h 4006735"/>
              <a:gd name="connsiteX10" fmla="*/ 319341 w 1916783"/>
              <a:gd name="connsiteY10" fmla="*/ 319341 h 4006735"/>
              <a:gd name="connsiteX11" fmla="*/ 638682 w 1916783"/>
              <a:gd name="connsiteY11" fmla="*/ 0 h 4006735"/>
              <a:gd name="connsiteX12" fmla="*/ 1688882 w 1916783"/>
              <a:gd name="connsiteY12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1916783 w 1916783"/>
              <a:gd name="connsiteY8" fmla="*/ 3687394 h 4006735"/>
              <a:gd name="connsiteX9" fmla="*/ 638682 w 1916783"/>
              <a:gd name="connsiteY9" fmla="*/ 4006735 h 4006735"/>
              <a:gd name="connsiteX10" fmla="*/ 1916783 w 1916783"/>
              <a:gd name="connsiteY10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1916783 w 1916783"/>
              <a:gd name="connsiteY2" fmla="*/ 3687394 h 4006735"/>
              <a:gd name="connsiteX3" fmla="*/ 1597442 w 1916783"/>
              <a:gd name="connsiteY3" fmla="*/ 4006735 h 4006735"/>
              <a:gd name="connsiteX4" fmla="*/ 638682 w 1916783"/>
              <a:gd name="connsiteY4" fmla="*/ 4006735 h 4006735"/>
              <a:gd name="connsiteX5" fmla="*/ 319341 w 1916783"/>
              <a:gd name="connsiteY5" fmla="*/ 3687394 h 4006735"/>
              <a:gd name="connsiteX6" fmla="*/ 319341 w 1916783"/>
              <a:gd name="connsiteY6" fmla="*/ 2322708 h 4006735"/>
              <a:gd name="connsiteX7" fmla="*/ 0 w 1916783"/>
              <a:gd name="connsiteY7" fmla="*/ 2003367 h 4006735"/>
              <a:gd name="connsiteX8" fmla="*/ 319341 w 1916783"/>
              <a:gd name="connsiteY8" fmla="*/ 1684026 h 4006735"/>
              <a:gd name="connsiteX9" fmla="*/ 319341 w 1916783"/>
              <a:gd name="connsiteY9" fmla="*/ 319341 h 4006735"/>
              <a:gd name="connsiteX10" fmla="*/ 638682 w 1916783"/>
              <a:gd name="connsiteY10" fmla="*/ 0 h 4006735"/>
              <a:gd name="connsiteX11" fmla="*/ 1688882 w 1916783"/>
              <a:gd name="connsiteY11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1916783 w 1916783"/>
              <a:gd name="connsiteY8" fmla="*/ 3687394 h 4006735"/>
              <a:gd name="connsiteX9" fmla="*/ 638682 w 1916783"/>
              <a:gd name="connsiteY9" fmla="*/ 4006735 h 4006735"/>
              <a:gd name="connsiteX10" fmla="*/ 1916783 w 1916783"/>
              <a:gd name="connsiteY10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1916783 w 1916783"/>
              <a:gd name="connsiteY2" fmla="*/ 3687394 h 4006735"/>
              <a:gd name="connsiteX3" fmla="*/ 1597442 w 1916783"/>
              <a:gd name="connsiteY3" fmla="*/ 4006735 h 4006735"/>
              <a:gd name="connsiteX4" fmla="*/ 638682 w 1916783"/>
              <a:gd name="connsiteY4" fmla="*/ 4006735 h 4006735"/>
              <a:gd name="connsiteX5" fmla="*/ 319341 w 1916783"/>
              <a:gd name="connsiteY5" fmla="*/ 3687394 h 4006735"/>
              <a:gd name="connsiteX6" fmla="*/ 319341 w 1916783"/>
              <a:gd name="connsiteY6" fmla="*/ 2322708 h 4006735"/>
              <a:gd name="connsiteX7" fmla="*/ 0 w 1916783"/>
              <a:gd name="connsiteY7" fmla="*/ 2003367 h 4006735"/>
              <a:gd name="connsiteX8" fmla="*/ 319341 w 1916783"/>
              <a:gd name="connsiteY8" fmla="*/ 1684026 h 4006735"/>
              <a:gd name="connsiteX9" fmla="*/ 319341 w 1916783"/>
              <a:gd name="connsiteY9" fmla="*/ 319341 h 4006735"/>
              <a:gd name="connsiteX10" fmla="*/ 638682 w 1916783"/>
              <a:gd name="connsiteY10" fmla="*/ 0 h 4006735"/>
              <a:gd name="connsiteX11" fmla="*/ 1688882 w 1916783"/>
              <a:gd name="connsiteY11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638682 w 1916783"/>
              <a:gd name="connsiteY8" fmla="*/ 4006735 h 4006735"/>
              <a:gd name="connsiteX9" fmla="*/ 1916783 w 1916783"/>
              <a:gd name="connsiteY9" fmla="*/ 319341 h 4006735"/>
              <a:gd name="connsiteX0" fmla="*/ 1597442 w 1916783"/>
              <a:gd name="connsiteY0" fmla="*/ 0 h 4077616"/>
              <a:gd name="connsiteX1" fmla="*/ 1916783 w 1916783"/>
              <a:gd name="connsiteY1" fmla="*/ 319341 h 4077616"/>
              <a:gd name="connsiteX2" fmla="*/ 1916783 w 1916783"/>
              <a:gd name="connsiteY2" fmla="*/ 3687394 h 4077616"/>
              <a:gd name="connsiteX3" fmla="*/ 638682 w 1916783"/>
              <a:gd name="connsiteY3" fmla="*/ 4006735 h 4077616"/>
              <a:gd name="connsiteX4" fmla="*/ 319341 w 1916783"/>
              <a:gd name="connsiteY4" fmla="*/ 3687394 h 4077616"/>
              <a:gd name="connsiteX5" fmla="*/ 319341 w 1916783"/>
              <a:gd name="connsiteY5" fmla="*/ 2322708 h 4077616"/>
              <a:gd name="connsiteX6" fmla="*/ 0 w 1916783"/>
              <a:gd name="connsiteY6" fmla="*/ 2003367 h 4077616"/>
              <a:gd name="connsiteX7" fmla="*/ 319341 w 1916783"/>
              <a:gd name="connsiteY7" fmla="*/ 1684026 h 4077616"/>
              <a:gd name="connsiteX8" fmla="*/ 319341 w 1916783"/>
              <a:gd name="connsiteY8" fmla="*/ 319341 h 4077616"/>
              <a:gd name="connsiteX9" fmla="*/ 638682 w 1916783"/>
              <a:gd name="connsiteY9" fmla="*/ 0 h 4077616"/>
              <a:gd name="connsiteX10" fmla="*/ 1688882 w 1916783"/>
              <a:gd name="connsiteY10" fmla="*/ 91440 h 4077616"/>
              <a:gd name="connsiteX0" fmla="*/ 638682 w 1916783"/>
              <a:gd name="connsiteY0" fmla="*/ 4006735 h 4077616"/>
              <a:gd name="connsiteX1" fmla="*/ 319341 w 1916783"/>
              <a:gd name="connsiteY1" fmla="*/ 3687394 h 4077616"/>
              <a:gd name="connsiteX2" fmla="*/ 319341 w 1916783"/>
              <a:gd name="connsiteY2" fmla="*/ 2322708 h 4077616"/>
              <a:gd name="connsiteX3" fmla="*/ 0 w 1916783"/>
              <a:gd name="connsiteY3" fmla="*/ 2003367 h 4077616"/>
              <a:gd name="connsiteX4" fmla="*/ 319341 w 1916783"/>
              <a:gd name="connsiteY4" fmla="*/ 1684026 h 4077616"/>
              <a:gd name="connsiteX5" fmla="*/ 319341 w 1916783"/>
              <a:gd name="connsiteY5" fmla="*/ 319341 h 4077616"/>
              <a:gd name="connsiteX6" fmla="*/ 638682 w 1916783"/>
              <a:gd name="connsiteY6" fmla="*/ 0 h 4077616"/>
              <a:gd name="connsiteX7" fmla="*/ 1916783 w 1916783"/>
              <a:gd name="connsiteY7" fmla="*/ 319341 h 4077616"/>
              <a:gd name="connsiteX8" fmla="*/ 638682 w 1916783"/>
              <a:gd name="connsiteY8" fmla="*/ 4006735 h 4077616"/>
              <a:gd name="connsiteX9" fmla="*/ 1916783 w 1916783"/>
              <a:gd name="connsiteY9" fmla="*/ 319341 h 4077616"/>
              <a:gd name="connsiteX0" fmla="*/ 1597442 w 1916783"/>
              <a:gd name="connsiteY0" fmla="*/ 0 h 4077616"/>
              <a:gd name="connsiteX1" fmla="*/ 1916783 w 1916783"/>
              <a:gd name="connsiteY1" fmla="*/ 319341 h 4077616"/>
              <a:gd name="connsiteX2" fmla="*/ 1916783 w 1916783"/>
              <a:gd name="connsiteY2" fmla="*/ 3687394 h 4077616"/>
              <a:gd name="connsiteX3" fmla="*/ 638682 w 1916783"/>
              <a:gd name="connsiteY3" fmla="*/ 4006735 h 4077616"/>
              <a:gd name="connsiteX4" fmla="*/ 319341 w 1916783"/>
              <a:gd name="connsiteY4" fmla="*/ 3687394 h 4077616"/>
              <a:gd name="connsiteX5" fmla="*/ 319341 w 1916783"/>
              <a:gd name="connsiteY5" fmla="*/ 2322708 h 4077616"/>
              <a:gd name="connsiteX6" fmla="*/ 0 w 1916783"/>
              <a:gd name="connsiteY6" fmla="*/ 2003367 h 4077616"/>
              <a:gd name="connsiteX7" fmla="*/ 319341 w 1916783"/>
              <a:gd name="connsiteY7" fmla="*/ 1684026 h 4077616"/>
              <a:gd name="connsiteX8" fmla="*/ 319341 w 1916783"/>
              <a:gd name="connsiteY8" fmla="*/ 319341 h 4077616"/>
              <a:gd name="connsiteX9" fmla="*/ 638682 w 1916783"/>
              <a:gd name="connsiteY9" fmla="*/ 0 h 4077616"/>
              <a:gd name="connsiteX10" fmla="*/ 1688882 w 1916783"/>
              <a:gd name="connsiteY10" fmla="*/ 91440 h 4077616"/>
              <a:gd name="connsiteX0" fmla="*/ 638682 w 1916783"/>
              <a:gd name="connsiteY0" fmla="*/ 4006735 h 4077616"/>
              <a:gd name="connsiteX1" fmla="*/ 319341 w 1916783"/>
              <a:gd name="connsiteY1" fmla="*/ 3687394 h 4077616"/>
              <a:gd name="connsiteX2" fmla="*/ 319341 w 1916783"/>
              <a:gd name="connsiteY2" fmla="*/ 2322708 h 4077616"/>
              <a:gd name="connsiteX3" fmla="*/ 0 w 1916783"/>
              <a:gd name="connsiteY3" fmla="*/ 2003367 h 4077616"/>
              <a:gd name="connsiteX4" fmla="*/ 319341 w 1916783"/>
              <a:gd name="connsiteY4" fmla="*/ 1684026 h 4077616"/>
              <a:gd name="connsiteX5" fmla="*/ 319341 w 1916783"/>
              <a:gd name="connsiteY5" fmla="*/ 319341 h 4077616"/>
              <a:gd name="connsiteX6" fmla="*/ 638682 w 1916783"/>
              <a:gd name="connsiteY6" fmla="*/ 0 h 4077616"/>
              <a:gd name="connsiteX7" fmla="*/ 1916783 w 1916783"/>
              <a:gd name="connsiteY7" fmla="*/ 319341 h 4077616"/>
              <a:gd name="connsiteX8" fmla="*/ 638682 w 1916783"/>
              <a:gd name="connsiteY8" fmla="*/ 4006735 h 4077616"/>
              <a:gd name="connsiteX9" fmla="*/ 1916783 w 1916783"/>
              <a:gd name="connsiteY9" fmla="*/ 319341 h 4077616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638682 w 1916783"/>
              <a:gd name="connsiteY2" fmla="*/ 4006735 h 4006735"/>
              <a:gd name="connsiteX3" fmla="*/ 319341 w 1916783"/>
              <a:gd name="connsiteY3" fmla="*/ 3687394 h 4006735"/>
              <a:gd name="connsiteX4" fmla="*/ 319341 w 1916783"/>
              <a:gd name="connsiteY4" fmla="*/ 2322708 h 4006735"/>
              <a:gd name="connsiteX5" fmla="*/ 0 w 1916783"/>
              <a:gd name="connsiteY5" fmla="*/ 2003367 h 4006735"/>
              <a:gd name="connsiteX6" fmla="*/ 319341 w 1916783"/>
              <a:gd name="connsiteY6" fmla="*/ 1684026 h 4006735"/>
              <a:gd name="connsiteX7" fmla="*/ 319341 w 1916783"/>
              <a:gd name="connsiteY7" fmla="*/ 319341 h 4006735"/>
              <a:gd name="connsiteX8" fmla="*/ 638682 w 1916783"/>
              <a:gd name="connsiteY8" fmla="*/ 0 h 4006735"/>
              <a:gd name="connsiteX9" fmla="*/ 1688882 w 1916783"/>
              <a:gd name="connsiteY9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638682 w 1916783"/>
              <a:gd name="connsiteY8" fmla="*/ 4006735 h 4006735"/>
              <a:gd name="connsiteX9" fmla="*/ 1916783 w 1916783"/>
              <a:gd name="connsiteY9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638682 w 1916783"/>
              <a:gd name="connsiteY2" fmla="*/ 4006735 h 4006735"/>
              <a:gd name="connsiteX3" fmla="*/ 319341 w 1916783"/>
              <a:gd name="connsiteY3" fmla="*/ 3687394 h 4006735"/>
              <a:gd name="connsiteX4" fmla="*/ 319341 w 1916783"/>
              <a:gd name="connsiteY4" fmla="*/ 2322708 h 4006735"/>
              <a:gd name="connsiteX5" fmla="*/ 0 w 1916783"/>
              <a:gd name="connsiteY5" fmla="*/ 2003367 h 4006735"/>
              <a:gd name="connsiteX6" fmla="*/ 319341 w 1916783"/>
              <a:gd name="connsiteY6" fmla="*/ 1684026 h 4006735"/>
              <a:gd name="connsiteX7" fmla="*/ 319341 w 1916783"/>
              <a:gd name="connsiteY7" fmla="*/ 319341 h 4006735"/>
              <a:gd name="connsiteX8" fmla="*/ 638682 w 1916783"/>
              <a:gd name="connsiteY8" fmla="*/ 0 h 4006735"/>
              <a:gd name="connsiteX9" fmla="*/ 1688882 w 1916783"/>
              <a:gd name="connsiteY9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638682 w 1916783"/>
              <a:gd name="connsiteY2" fmla="*/ 4006735 h 4006735"/>
              <a:gd name="connsiteX3" fmla="*/ 319341 w 1916783"/>
              <a:gd name="connsiteY3" fmla="*/ 3687394 h 4006735"/>
              <a:gd name="connsiteX4" fmla="*/ 319341 w 1916783"/>
              <a:gd name="connsiteY4" fmla="*/ 2322708 h 4006735"/>
              <a:gd name="connsiteX5" fmla="*/ 0 w 1916783"/>
              <a:gd name="connsiteY5" fmla="*/ 2003367 h 4006735"/>
              <a:gd name="connsiteX6" fmla="*/ 319341 w 1916783"/>
              <a:gd name="connsiteY6" fmla="*/ 1684026 h 4006735"/>
              <a:gd name="connsiteX7" fmla="*/ 319341 w 1916783"/>
              <a:gd name="connsiteY7" fmla="*/ 319341 h 4006735"/>
              <a:gd name="connsiteX8" fmla="*/ 638682 w 1916783"/>
              <a:gd name="connsiteY8" fmla="*/ 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0" fmla="*/ 1916783 w 1916783"/>
              <a:gd name="connsiteY0" fmla="*/ 319341 h 4006735"/>
              <a:gd name="connsiteX1" fmla="*/ 638682 w 1916783"/>
              <a:gd name="connsiteY1" fmla="*/ 4006735 h 4006735"/>
              <a:gd name="connsiteX2" fmla="*/ 319341 w 1916783"/>
              <a:gd name="connsiteY2" fmla="*/ 3687394 h 4006735"/>
              <a:gd name="connsiteX3" fmla="*/ 319341 w 1916783"/>
              <a:gd name="connsiteY3" fmla="*/ 2322708 h 4006735"/>
              <a:gd name="connsiteX4" fmla="*/ 0 w 1916783"/>
              <a:gd name="connsiteY4" fmla="*/ 2003367 h 4006735"/>
              <a:gd name="connsiteX5" fmla="*/ 319341 w 1916783"/>
              <a:gd name="connsiteY5" fmla="*/ 1684026 h 4006735"/>
              <a:gd name="connsiteX6" fmla="*/ 319341 w 1916783"/>
              <a:gd name="connsiteY6" fmla="*/ 319341 h 4006735"/>
              <a:gd name="connsiteX7" fmla="*/ 638682 w 1916783"/>
              <a:gd name="connsiteY7" fmla="*/ 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0" fmla="*/ 638682 w 638682"/>
              <a:gd name="connsiteY0" fmla="*/ 4006735 h 4006735"/>
              <a:gd name="connsiteX1" fmla="*/ 319341 w 638682"/>
              <a:gd name="connsiteY1" fmla="*/ 3687394 h 4006735"/>
              <a:gd name="connsiteX2" fmla="*/ 319341 w 638682"/>
              <a:gd name="connsiteY2" fmla="*/ 2322708 h 4006735"/>
              <a:gd name="connsiteX3" fmla="*/ 0 w 638682"/>
              <a:gd name="connsiteY3" fmla="*/ 2003367 h 4006735"/>
              <a:gd name="connsiteX4" fmla="*/ 319341 w 638682"/>
              <a:gd name="connsiteY4" fmla="*/ 1684026 h 4006735"/>
              <a:gd name="connsiteX5" fmla="*/ 319341 w 638682"/>
              <a:gd name="connsiteY5" fmla="*/ 319341 h 4006735"/>
              <a:gd name="connsiteX6" fmla="*/ 638682 w 638682"/>
              <a:gd name="connsiteY6" fmla="*/ 0 h 4006735"/>
              <a:gd name="connsiteX0" fmla="*/ 638682 w 638682"/>
              <a:gd name="connsiteY0" fmla="*/ 4006735 h 4006735"/>
              <a:gd name="connsiteX1" fmla="*/ 319341 w 638682"/>
              <a:gd name="connsiteY1" fmla="*/ 3687394 h 4006735"/>
              <a:gd name="connsiteX2" fmla="*/ 319341 w 638682"/>
              <a:gd name="connsiteY2" fmla="*/ 2322708 h 4006735"/>
              <a:gd name="connsiteX3" fmla="*/ 0 w 638682"/>
              <a:gd name="connsiteY3" fmla="*/ 2003367 h 4006735"/>
              <a:gd name="connsiteX4" fmla="*/ 319341 w 638682"/>
              <a:gd name="connsiteY4" fmla="*/ 1684026 h 4006735"/>
              <a:gd name="connsiteX5" fmla="*/ 319341 w 638682"/>
              <a:gd name="connsiteY5" fmla="*/ 319341 h 4006735"/>
              <a:gd name="connsiteX6" fmla="*/ 638682 w 638682"/>
              <a:gd name="connsiteY6" fmla="*/ 0 h 400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8682" h="4006735" stroke="0" extrusionOk="0">
                <a:moveTo>
                  <a:pt x="638682" y="4006735"/>
                </a:moveTo>
                <a:cubicBezTo>
                  <a:pt x="462315" y="4006735"/>
                  <a:pt x="319341" y="3863761"/>
                  <a:pt x="319341" y="3687394"/>
                </a:cubicBezTo>
                <a:lnTo>
                  <a:pt x="319341" y="2322708"/>
                </a:lnTo>
                <a:cubicBezTo>
                  <a:pt x="319341" y="2146341"/>
                  <a:pt x="176367" y="2003367"/>
                  <a:pt x="0" y="2003367"/>
                </a:cubicBezTo>
                <a:cubicBezTo>
                  <a:pt x="176367" y="2003367"/>
                  <a:pt x="319341" y="1860393"/>
                  <a:pt x="319341" y="1684026"/>
                </a:cubicBezTo>
                <a:lnTo>
                  <a:pt x="319341" y="319341"/>
                </a:lnTo>
                <a:cubicBezTo>
                  <a:pt x="319341" y="142974"/>
                  <a:pt x="462315" y="0"/>
                  <a:pt x="638682" y="0"/>
                </a:cubicBezTo>
              </a:path>
              <a:path w="638682" h="4006735" fill="none">
                <a:moveTo>
                  <a:pt x="638682" y="4006735"/>
                </a:moveTo>
                <a:cubicBezTo>
                  <a:pt x="462315" y="4006735"/>
                  <a:pt x="319341" y="3863761"/>
                  <a:pt x="319341" y="3687394"/>
                </a:cubicBezTo>
                <a:lnTo>
                  <a:pt x="319341" y="2322708"/>
                </a:lnTo>
                <a:cubicBezTo>
                  <a:pt x="319341" y="2146341"/>
                  <a:pt x="176367" y="2003367"/>
                  <a:pt x="0" y="2003367"/>
                </a:cubicBezTo>
                <a:cubicBezTo>
                  <a:pt x="176367" y="2003367"/>
                  <a:pt x="319341" y="1860393"/>
                  <a:pt x="319341" y="1684026"/>
                </a:cubicBezTo>
                <a:lnTo>
                  <a:pt x="319341" y="319341"/>
                </a:lnTo>
                <a:cubicBezTo>
                  <a:pt x="319341" y="142974"/>
                  <a:pt x="462315" y="0"/>
                  <a:pt x="638682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Double Brace 8"/>
          <p:cNvSpPr/>
          <p:nvPr/>
        </p:nvSpPr>
        <p:spPr>
          <a:xfrm flipH="1">
            <a:off x="6709767" y="629919"/>
            <a:ext cx="640080" cy="5876176"/>
          </a:xfrm>
          <a:custGeom>
            <a:avLst/>
            <a:gdLst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1684027 h 4006735"/>
              <a:gd name="connsiteX9" fmla="*/ 2236124 w 2236124"/>
              <a:gd name="connsiteY9" fmla="*/ 2003368 h 4006735"/>
              <a:gd name="connsiteX10" fmla="*/ 1916783 w 2236124"/>
              <a:gd name="connsiteY10" fmla="*/ 2322709 h 4006735"/>
              <a:gd name="connsiteX11" fmla="*/ 1916783 w 2236124"/>
              <a:gd name="connsiteY11" fmla="*/ 3687394 h 4006735"/>
              <a:gd name="connsiteX12" fmla="*/ 1597442 w 2236124"/>
              <a:gd name="connsiteY12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1684027 h 4006735"/>
              <a:gd name="connsiteX9" fmla="*/ 2236124 w 2236124"/>
              <a:gd name="connsiteY9" fmla="*/ 2003368 h 4006735"/>
              <a:gd name="connsiteX10" fmla="*/ 1916783 w 2236124"/>
              <a:gd name="connsiteY10" fmla="*/ 2322709 h 4006735"/>
              <a:gd name="connsiteX11" fmla="*/ 1916783 w 2236124"/>
              <a:gd name="connsiteY11" fmla="*/ 3687394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1684027 h 4006735"/>
              <a:gd name="connsiteX9" fmla="*/ 2236124 w 2236124"/>
              <a:gd name="connsiteY9" fmla="*/ 2003368 h 4006735"/>
              <a:gd name="connsiteX10" fmla="*/ 1916783 w 2236124"/>
              <a:gd name="connsiteY10" fmla="*/ 3687394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2236124 w 2236124"/>
              <a:gd name="connsiteY8" fmla="*/ 2003368 h 4006735"/>
              <a:gd name="connsiteX9" fmla="*/ 1916783 w 2236124"/>
              <a:gd name="connsiteY9" fmla="*/ 3687394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1916783 w 2236124"/>
              <a:gd name="connsiteY2" fmla="*/ 1684027 h 4006735"/>
              <a:gd name="connsiteX3" fmla="*/ 2236124 w 2236124"/>
              <a:gd name="connsiteY3" fmla="*/ 2003368 h 4006735"/>
              <a:gd name="connsiteX4" fmla="*/ 1916783 w 2236124"/>
              <a:gd name="connsiteY4" fmla="*/ 2322709 h 4006735"/>
              <a:gd name="connsiteX5" fmla="*/ 1916783 w 2236124"/>
              <a:gd name="connsiteY5" fmla="*/ 3687394 h 4006735"/>
              <a:gd name="connsiteX6" fmla="*/ 1597442 w 2236124"/>
              <a:gd name="connsiteY6" fmla="*/ 4006735 h 4006735"/>
              <a:gd name="connsiteX7" fmla="*/ 638682 w 2236124"/>
              <a:gd name="connsiteY7" fmla="*/ 4006735 h 4006735"/>
              <a:gd name="connsiteX8" fmla="*/ 319341 w 2236124"/>
              <a:gd name="connsiteY8" fmla="*/ 3687394 h 4006735"/>
              <a:gd name="connsiteX9" fmla="*/ 319341 w 2236124"/>
              <a:gd name="connsiteY9" fmla="*/ 2322708 h 4006735"/>
              <a:gd name="connsiteX10" fmla="*/ 0 w 2236124"/>
              <a:gd name="connsiteY10" fmla="*/ 2003367 h 4006735"/>
              <a:gd name="connsiteX11" fmla="*/ 319341 w 2236124"/>
              <a:gd name="connsiteY11" fmla="*/ 1684026 h 4006735"/>
              <a:gd name="connsiteX12" fmla="*/ 319341 w 2236124"/>
              <a:gd name="connsiteY12" fmla="*/ 319341 h 4006735"/>
              <a:gd name="connsiteX13" fmla="*/ 638682 w 2236124"/>
              <a:gd name="connsiteY13" fmla="*/ 0 h 4006735"/>
              <a:gd name="connsiteX14" fmla="*/ 1688882 w 2236124"/>
              <a:gd name="connsiteY14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2236124 w 2236124"/>
              <a:gd name="connsiteY8" fmla="*/ 2003368 h 4006735"/>
              <a:gd name="connsiteX9" fmla="*/ 1916783 w 2236124"/>
              <a:gd name="connsiteY9" fmla="*/ 3687394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1916783 w 2236124"/>
              <a:gd name="connsiteY2" fmla="*/ 1684027 h 4006735"/>
              <a:gd name="connsiteX3" fmla="*/ 2236124 w 2236124"/>
              <a:gd name="connsiteY3" fmla="*/ 2003368 h 4006735"/>
              <a:gd name="connsiteX4" fmla="*/ 1916783 w 2236124"/>
              <a:gd name="connsiteY4" fmla="*/ 2322709 h 4006735"/>
              <a:gd name="connsiteX5" fmla="*/ 1916783 w 2236124"/>
              <a:gd name="connsiteY5" fmla="*/ 3687394 h 4006735"/>
              <a:gd name="connsiteX6" fmla="*/ 1597442 w 2236124"/>
              <a:gd name="connsiteY6" fmla="*/ 4006735 h 4006735"/>
              <a:gd name="connsiteX7" fmla="*/ 638682 w 2236124"/>
              <a:gd name="connsiteY7" fmla="*/ 4006735 h 4006735"/>
              <a:gd name="connsiteX8" fmla="*/ 319341 w 2236124"/>
              <a:gd name="connsiteY8" fmla="*/ 3687394 h 4006735"/>
              <a:gd name="connsiteX9" fmla="*/ 319341 w 2236124"/>
              <a:gd name="connsiteY9" fmla="*/ 2322708 h 4006735"/>
              <a:gd name="connsiteX10" fmla="*/ 0 w 2236124"/>
              <a:gd name="connsiteY10" fmla="*/ 2003367 h 4006735"/>
              <a:gd name="connsiteX11" fmla="*/ 319341 w 2236124"/>
              <a:gd name="connsiteY11" fmla="*/ 1684026 h 4006735"/>
              <a:gd name="connsiteX12" fmla="*/ 319341 w 2236124"/>
              <a:gd name="connsiteY12" fmla="*/ 319341 h 4006735"/>
              <a:gd name="connsiteX13" fmla="*/ 638682 w 2236124"/>
              <a:gd name="connsiteY13" fmla="*/ 0 h 4006735"/>
              <a:gd name="connsiteX14" fmla="*/ 1688882 w 2236124"/>
              <a:gd name="connsiteY14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2236124 w 2236124"/>
              <a:gd name="connsiteY8" fmla="*/ 2003368 h 4006735"/>
              <a:gd name="connsiteX9" fmla="*/ 1916783 w 2236124"/>
              <a:gd name="connsiteY9" fmla="*/ 3687394 h 4006735"/>
              <a:gd name="connsiteX10" fmla="*/ 638682 w 2236124"/>
              <a:gd name="connsiteY10" fmla="*/ 4006735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1916783 w 2236124"/>
              <a:gd name="connsiteY2" fmla="*/ 1684027 h 4006735"/>
              <a:gd name="connsiteX3" fmla="*/ 2236124 w 2236124"/>
              <a:gd name="connsiteY3" fmla="*/ 2003368 h 4006735"/>
              <a:gd name="connsiteX4" fmla="*/ 1916783 w 2236124"/>
              <a:gd name="connsiteY4" fmla="*/ 2322709 h 4006735"/>
              <a:gd name="connsiteX5" fmla="*/ 1916783 w 2236124"/>
              <a:gd name="connsiteY5" fmla="*/ 3687394 h 4006735"/>
              <a:gd name="connsiteX6" fmla="*/ 1597442 w 2236124"/>
              <a:gd name="connsiteY6" fmla="*/ 4006735 h 4006735"/>
              <a:gd name="connsiteX7" fmla="*/ 638682 w 2236124"/>
              <a:gd name="connsiteY7" fmla="*/ 4006735 h 4006735"/>
              <a:gd name="connsiteX8" fmla="*/ 319341 w 2236124"/>
              <a:gd name="connsiteY8" fmla="*/ 3687394 h 4006735"/>
              <a:gd name="connsiteX9" fmla="*/ 319341 w 2236124"/>
              <a:gd name="connsiteY9" fmla="*/ 2322708 h 4006735"/>
              <a:gd name="connsiteX10" fmla="*/ 0 w 2236124"/>
              <a:gd name="connsiteY10" fmla="*/ 2003367 h 4006735"/>
              <a:gd name="connsiteX11" fmla="*/ 319341 w 2236124"/>
              <a:gd name="connsiteY11" fmla="*/ 1684026 h 4006735"/>
              <a:gd name="connsiteX12" fmla="*/ 319341 w 2236124"/>
              <a:gd name="connsiteY12" fmla="*/ 319341 h 4006735"/>
              <a:gd name="connsiteX13" fmla="*/ 638682 w 2236124"/>
              <a:gd name="connsiteY13" fmla="*/ 0 h 4006735"/>
              <a:gd name="connsiteX14" fmla="*/ 1688882 w 2236124"/>
              <a:gd name="connsiteY14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3687394 h 4006735"/>
              <a:gd name="connsiteX9" fmla="*/ 638682 w 2236124"/>
              <a:gd name="connsiteY9" fmla="*/ 4006735 h 4006735"/>
              <a:gd name="connsiteX10" fmla="*/ 1916783 w 2236124"/>
              <a:gd name="connsiteY10" fmla="*/ 319341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2236124 w 2236124"/>
              <a:gd name="connsiteY2" fmla="*/ 2003368 h 4006735"/>
              <a:gd name="connsiteX3" fmla="*/ 1916783 w 2236124"/>
              <a:gd name="connsiteY3" fmla="*/ 2322709 h 4006735"/>
              <a:gd name="connsiteX4" fmla="*/ 1916783 w 2236124"/>
              <a:gd name="connsiteY4" fmla="*/ 3687394 h 4006735"/>
              <a:gd name="connsiteX5" fmla="*/ 1597442 w 2236124"/>
              <a:gd name="connsiteY5" fmla="*/ 4006735 h 4006735"/>
              <a:gd name="connsiteX6" fmla="*/ 638682 w 2236124"/>
              <a:gd name="connsiteY6" fmla="*/ 4006735 h 4006735"/>
              <a:gd name="connsiteX7" fmla="*/ 319341 w 2236124"/>
              <a:gd name="connsiteY7" fmla="*/ 3687394 h 4006735"/>
              <a:gd name="connsiteX8" fmla="*/ 319341 w 2236124"/>
              <a:gd name="connsiteY8" fmla="*/ 2322708 h 4006735"/>
              <a:gd name="connsiteX9" fmla="*/ 0 w 2236124"/>
              <a:gd name="connsiteY9" fmla="*/ 2003367 h 4006735"/>
              <a:gd name="connsiteX10" fmla="*/ 319341 w 2236124"/>
              <a:gd name="connsiteY10" fmla="*/ 1684026 h 4006735"/>
              <a:gd name="connsiteX11" fmla="*/ 319341 w 2236124"/>
              <a:gd name="connsiteY11" fmla="*/ 319341 h 4006735"/>
              <a:gd name="connsiteX12" fmla="*/ 638682 w 2236124"/>
              <a:gd name="connsiteY12" fmla="*/ 0 h 4006735"/>
              <a:gd name="connsiteX13" fmla="*/ 1688882 w 2236124"/>
              <a:gd name="connsiteY13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3687394 h 4006735"/>
              <a:gd name="connsiteX9" fmla="*/ 638682 w 2236124"/>
              <a:gd name="connsiteY9" fmla="*/ 4006735 h 4006735"/>
              <a:gd name="connsiteX10" fmla="*/ 1916783 w 2236124"/>
              <a:gd name="connsiteY10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1916783 w 1916783"/>
              <a:gd name="connsiteY2" fmla="*/ 2322709 h 4006735"/>
              <a:gd name="connsiteX3" fmla="*/ 1916783 w 1916783"/>
              <a:gd name="connsiteY3" fmla="*/ 3687394 h 4006735"/>
              <a:gd name="connsiteX4" fmla="*/ 1597442 w 1916783"/>
              <a:gd name="connsiteY4" fmla="*/ 4006735 h 4006735"/>
              <a:gd name="connsiteX5" fmla="*/ 638682 w 1916783"/>
              <a:gd name="connsiteY5" fmla="*/ 4006735 h 4006735"/>
              <a:gd name="connsiteX6" fmla="*/ 319341 w 1916783"/>
              <a:gd name="connsiteY6" fmla="*/ 3687394 h 4006735"/>
              <a:gd name="connsiteX7" fmla="*/ 319341 w 1916783"/>
              <a:gd name="connsiteY7" fmla="*/ 2322708 h 4006735"/>
              <a:gd name="connsiteX8" fmla="*/ 0 w 1916783"/>
              <a:gd name="connsiteY8" fmla="*/ 2003367 h 4006735"/>
              <a:gd name="connsiteX9" fmla="*/ 319341 w 1916783"/>
              <a:gd name="connsiteY9" fmla="*/ 1684026 h 4006735"/>
              <a:gd name="connsiteX10" fmla="*/ 319341 w 1916783"/>
              <a:gd name="connsiteY10" fmla="*/ 319341 h 4006735"/>
              <a:gd name="connsiteX11" fmla="*/ 638682 w 1916783"/>
              <a:gd name="connsiteY11" fmla="*/ 0 h 4006735"/>
              <a:gd name="connsiteX12" fmla="*/ 1688882 w 1916783"/>
              <a:gd name="connsiteY12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1916783 w 1916783"/>
              <a:gd name="connsiteY8" fmla="*/ 3687394 h 4006735"/>
              <a:gd name="connsiteX9" fmla="*/ 638682 w 1916783"/>
              <a:gd name="connsiteY9" fmla="*/ 4006735 h 4006735"/>
              <a:gd name="connsiteX10" fmla="*/ 1916783 w 1916783"/>
              <a:gd name="connsiteY10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1916783 w 1916783"/>
              <a:gd name="connsiteY2" fmla="*/ 3687394 h 4006735"/>
              <a:gd name="connsiteX3" fmla="*/ 1597442 w 1916783"/>
              <a:gd name="connsiteY3" fmla="*/ 4006735 h 4006735"/>
              <a:gd name="connsiteX4" fmla="*/ 638682 w 1916783"/>
              <a:gd name="connsiteY4" fmla="*/ 4006735 h 4006735"/>
              <a:gd name="connsiteX5" fmla="*/ 319341 w 1916783"/>
              <a:gd name="connsiteY5" fmla="*/ 3687394 h 4006735"/>
              <a:gd name="connsiteX6" fmla="*/ 319341 w 1916783"/>
              <a:gd name="connsiteY6" fmla="*/ 2322708 h 4006735"/>
              <a:gd name="connsiteX7" fmla="*/ 0 w 1916783"/>
              <a:gd name="connsiteY7" fmla="*/ 2003367 h 4006735"/>
              <a:gd name="connsiteX8" fmla="*/ 319341 w 1916783"/>
              <a:gd name="connsiteY8" fmla="*/ 1684026 h 4006735"/>
              <a:gd name="connsiteX9" fmla="*/ 319341 w 1916783"/>
              <a:gd name="connsiteY9" fmla="*/ 319341 h 4006735"/>
              <a:gd name="connsiteX10" fmla="*/ 638682 w 1916783"/>
              <a:gd name="connsiteY10" fmla="*/ 0 h 4006735"/>
              <a:gd name="connsiteX11" fmla="*/ 1688882 w 1916783"/>
              <a:gd name="connsiteY11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1916783 w 1916783"/>
              <a:gd name="connsiteY8" fmla="*/ 3687394 h 4006735"/>
              <a:gd name="connsiteX9" fmla="*/ 638682 w 1916783"/>
              <a:gd name="connsiteY9" fmla="*/ 4006735 h 4006735"/>
              <a:gd name="connsiteX10" fmla="*/ 1916783 w 1916783"/>
              <a:gd name="connsiteY10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1916783 w 1916783"/>
              <a:gd name="connsiteY2" fmla="*/ 3687394 h 4006735"/>
              <a:gd name="connsiteX3" fmla="*/ 1597442 w 1916783"/>
              <a:gd name="connsiteY3" fmla="*/ 4006735 h 4006735"/>
              <a:gd name="connsiteX4" fmla="*/ 638682 w 1916783"/>
              <a:gd name="connsiteY4" fmla="*/ 4006735 h 4006735"/>
              <a:gd name="connsiteX5" fmla="*/ 319341 w 1916783"/>
              <a:gd name="connsiteY5" fmla="*/ 3687394 h 4006735"/>
              <a:gd name="connsiteX6" fmla="*/ 319341 w 1916783"/>
              <a:gd name="connsiteY6" fmla="*/ 2322708 h 4006735"/>
              <a:gd name="connsiteX7" fmla="*/ 0 w 1916783"/>
              <a:gd name="connsiteY7" fmla="*/ 2003367 h 4006735"/>
              <a:gd name="connsiteX8" fmla="*/ 319341 w 1916783"/>
              <a:gd name="connsiteY8" fmla="*/ 1684026 h 4006735"/>
              <a:gd name="connsiteX9" fmla="*/ 319341 w 1916783"/>
              <a:gd name="connsiteY9" fmla="*/ 319341 h 4006735"/>
              <a:gd name="connsiteX10" fmla="*/ 638682 w 1916783"/>
              <a:gd name="connsiteY10" fmla="*/ 0 h 4006735"/>
              <a:gd name="connsiteX11" fmla="*/ 1688882 w 1916783"/>
              <a:gd name="connsiteY11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638682 w 1916783"/>
              <a:gd name="connsiteY8" fmla="*/ 4006735 h 4006735"/>
              <a:gd name="connsiteX9" fmla="*/ 1916783 w 1916783"/>
              <a:gd name="connsiteY9" fmla="*/ 319341 h 4006735"/>
              <a:gd name="connsiteX0" fmla="*/ 1597442 w 1916783"/>
              <a:gd name="connsiteY0" fmla="*/ 0 h 4077616"/>
              <a:gd name="connsiteX1" fmla="*/ 1916783 w 1916783"/>
              <a:gd name="connsiteY1" fmla="*/ 319341 h 4077616"/>
              <a:gd name="connsiteX2" fmla="*/ 1916783 w 1916783"/>
              <a:gd name="connsiteY2" fmla="*/ 3687394 h 4077616"/>
              <a:gd name="connsiteX3" fmla="*/ 638682 w 1916783"/>
              <a:gd name="connsiteY3" fmla="*/ 4006735 h 4077616"/>
              <a:gd name="connsiteX4" fmla="*/ 319341 w 1916783"/>
              <a:gd name="connsiteY4" fmla="*/ 3687394 h 4077616"/>
              <a:gd name="connsiteX5" fmla="*/ 319341 w 1916783"/>
              <a:gd name="connsiteY5" fmla="*/ 2322708 h 4077616"/>
              <a:gd name="connsiteX6" fmla="*/ 0 w 1916783"/>
              <a:gd name="connsiteY6" fmla="*/ 2003367 h 4077616"/>
              <a:gd name="connsiteX7" fmla="*/ 319341 w 1916783"/>
              <a:gd name="connsiteY7" fmla="*/ 1684026 h 4077616"/>
              <a:gd name="connsiteX8" fmla="*/ 319341 w 1916783"/>
              <a:gd name="connsiteY8" fmla="*/ 319341 h 4077616"/>
              <a:gd name="connsiteX9" fmla="*/ 638682 w 1916783"/>
              <a:gd name="connsiteY9" fmla="*/ 0 h 4077616"/>
              <a:gd name="connsiteX10" fmla="*/ 1688882 w 1916783"/>
              <a:gd name="connsiteY10" fmla="*/ 91440 h 4077616"/>
              <a:gd name="connsiteX0" fmla="*/ 638682 w 1916783"/>
              <a:gd name="connsiteY0" fmla="*/ 4006735 h 4077616"/>
              <a:gd name="connsiteX1" fmla="*/ 319341 w 1916783"/>
              <a:gd name="connsiteY1" fmla="*/ 3687394 h 4077616"/>
              <a:gd name="connsiteX2" fmla="*/ 319341 w 1916783"/>
              <a:gd name="connsiteY2" fmla="*/ 2322708 h 4077616"/>
              <a:gd name="connsiteX3" fmla="*/ 0 w 1916783"/>
              <a:gd name="connsiteY3" fmla="*/ 2003367 h 4077616"/>
              <a:gd name="connsiteX4" fmla="*/ 319341 w 1916783"/>
              <a:gd name="connsiteY4" fmla="*/ 1684026 h 4077616"/>
              <a:gd name="connsiteX5" fmla="*/ 319341 w 1916783"/>
              <a:gd name="connsiteY5" fmla="*/ 319341 h 4077616"/>
              <a:gd name="connsiteX6" fmla="*/ 638682 w 1916783"/>
              <a:gd name="connsiteY6" fmla="*/ 0 h 4077616"/>
              <a:gd name="connsiteX7" fmla="*/ 1916783 w 1916783"/>
              <a:gd name="connsiteY7" fmla="*/ 319341 h 4077616"/>
              <a:gd name="connsiteX8" fmla="*/ 638682 w 1916783"/>
              <a:gd name="connsiteY8" fmla="*/ 4006735 h 4077616"/>
              <a:gd name="connsiteX9" fmla="*/ 1916783 w 1916783"/>
              <a:gd name="connsiteY9" fmla="*/ 319341 h 4077616"/>
              <a:gd name="connsiteX0" fmla="*/ 1597442 w 1916783"/>
              <a:gd name="connsiteY0" fmla="*/ 0 h 4077616"/>
              <a:gd name="connsiteX1" fmla="*/ 1916783 w 1916783"/>
              <a:gd name="connsiteY1" fmla="*/ 319341 h 4077616"/>
              <a:gd name="connsiteX2" fmla="*/ 1916783 w 1916783"/>
              <a:gd name="connsiteY2" fmla="*/ 3687394 h 4077616"/>
              <a:gd name="connsiteX3" fmla="*/ 638682 w 1916783"/>
              <a:gd name="connsiteY3" fmla="*/ 4006735 h 4077616"/>
              <a:gd name="connsiteX4" fmla="*/ 319341 w 1916783"/>
              <a:gd name="connsiteY4" fmla="*/ 3687394 h 4077616"/>
              <a:gd name="connsiteX5" fmla="*/ 319341 w 1916783"/>
              <a:gd name="connsiteY5" fmla="*/ 2322708 h 4077616"/>
              <a:gd name="connsiteX6" fmla="*/ 0 w 1916783"/>
              <a:gd name="connsiteY6" fmla="*/ 2003367 h 4077616"/>
              <a:gd name="connsiteX7" fmla="*/ 319341 w 1916783"/>
              <a:gd name="connsiteY7" fmla="*/ 1684026 h 4077616"/>
              <a:gd name="connsiteX8" fmla="*/ 319341 w 1916783"/>
              <a:gd name="connsiteY8" fmla="*/ 319341 h 4077616"/>
              <a:gd name="connsiteX9" fmla="*/ 638682 w 1916783"/>
              <a:gd name="connsiteY9" fmla="*/ 0 h 4077616"/>
              <a:gd name="connsiteX10" fmla="*/ 1688882 w 1916783"/>
              <a:gd name="connsiteY10" fmla="*/ 91440 h 4077616"/>
              <a:gd name="connsiteX0" fmla="*/ 638682 w 1916783"/>
              <a:gd name="connsiteY0" fmla="*/ 4006735 h 4077616"/>
              <a:gd name="connsiteX1" fmla="*/ 319341 w 1916783"/>
              <a:gd name="connsiteY1" fmla="*/ 3687394 h 4077616"/>
              <a:gd name="connsiteX2" fmla="*/ 319341 w 1916783"/>
              <a:gd name="connsiteY2" fmla="*/ 2322708 h 4077616"/>
              <a:gd name="connsiteX3" fmla="*/ 0 w 1916783"/>
              <a:gd name="connsiteY3" fmla="*/ 2003367 h 4077616"/>
              <a:gd name="connsiteX4" fmla="*/ 319341 w 1916783"/>
              <a:gd name="connsiteY4" fmla="*/ 1684026 h 4077616"/>
              <a:gd name="connsiteX5" fmla="*/ 319341 w 1916783"/>
              <a:gd name="connsiteY5" fmla="*/ 319341 h 4077616"/>
              <a:gd name="connsiteX6" fmla="*/ 638682 w 1916783"/>
              <a:gd name="connsiteY6" fmla="*/ 0 h 4077616"/>
              <a:gd name="connsiteX7" fmla="*/ 1916783 w 1916783"/>
              <a:gd name="connsiteY7" fmla="*/ 319341 h 4077616"/>
              <a:gd name="connsiteX8" fmla="*/ 638682 w 1916783"/>
              <a:gd name="connsiteY8" fmla="*/ 4006735 h 4077616"/>
              <a:gd name="connsiteX9" fmla="*/ 1916783 w 1916783"/>
              <a:gd name="connsiteY9" fmla="*/ 319341 h 4077616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638682 w 1916783"/>
              <a:gd name="connsiteY2" fmla="*/ 4006735 h 4006735"/>
              <a:gd name="connsiteX3" fmla="*/ 319341 w 1916783"/>
              <a:gd name="connsiteY3" fmla="*/ 3687394 h 4006735"/>
              <a:gd name="connsiteX4" fmla="*/ 319341 w 1916783"/>
              <a:gd name="connsiteY4" fmla="*/ 2322708 h 4006735"/>
              <a:gd name="connsiteX5" fmla="*/ 0 w 1916783"/>
              <a:gd name="connsiteY5" fmla="*/ 2003367 h 4006735"/>
              <a:gd name="connsiteX6" fmla="*/ 319341 w 1916783"/>
              <a:gd name="connsiteY6" fmla="*/ 1684026 h 4006735"/>
              <a:gd name="connsiteX7" fmla="*/ 319341 w 1916783"/>
              <a:gd name="connsiteY7" fmla="*/ 319341 h 4006735"/>
              <a:gd name="connsiteX8" fmla="*/ 638682 w 1916783"/>
              <a:gd name="connsiteY8" fmla="*/ 0 h 4006735"/>
              <a:gd name="connsiteX9" fmla="*/ 1688882 w 1916783"/>
              <a:gd name="connsiteY9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638682 w 1916783"/>
              <a:gd name="connsiteY8" fmla="*/ 4006735 h 4006735"/>
              <a:gd name="connsiteX9" fmla="*/ 1916783 w 1916783"/>
              <a:gd name="connsiteY9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638682 w 1916783"/>
              <a:gd name="connsiteY2" fmla="*/ 4006735 h 4006735"/>
              <a:gd name="connsiteX3" fmla="*/ 319341 w 1916783"/>
              <a:gd name="connsiteY3" fmla="*/ 3687394 h 4006735"/>
              <a:gd name="connsiteX4" fmla="*/ 319341 w 1916783"/>
              <a:gd name="connsiteY4" fmla="*/ 2322708 h 4006735"/>
              <a:gd name="connsiteX5" fmla="*/ 0 w 1916783"/>
              <a:gd name="connsiteY5" fmla="*/ 2003367 h 4006735"/>
              <a:gd name="connsiteX6" fmla="*/ 319341 w 1916783"/>
              <a:gd name="connsiteY6" fmla="*/ 1684026 h 4006735"/>
              <a:gd name="connsiteX7" fmla="*/ 319341 w 1916783"/>
              <a:gd name="connsiteY7" fmla="*/ 319341 h 4006735"/>
              <a:gd name="connsiteX8" fmla="*/ 638682 w 1916783"/>
              <a:gd name="connsiteY8" fmla="*/ 0 h 4006735"/>
              <a:gd name="connsiteX9" fmla="*/ 1688882 w 1916783"/>
              <a:gd name="connsiteY9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638682 w 1916783"/>
              <a:gd name="connsiteY2" fmla="*/ 4006735 h 4006735"/>
              <a:gd name="connsiteX3" fmla="*/ 319341 w 1916783"/>
              <a:gd name="connsiteY3" fmla="*/ 3687394 h 4006735"/>
              <a:gd name="connsiteX4" fmla="*/ 319341 w 1916783"/>
              <a:gd name="connsiteY4" fmla="*/ 2322708 h 4006735"/>
              <a:gd name="connsiteX5" fmla="*/ 0 w 1916783"/>
              <a:gd name="connsiteY5" fmla="*/ 2003367 h 4006735"/>
              <a:gd name="connsiteX6" fmla="*/ 319341 w 1916783"/>
              <a:gd name="connsiteY6" fmla="*/ 1684026 h 4006735"/>
              <a:gd name="connsiteX7" fmla="*/ 319341 w 1916783"/>
              <a:gd name="connsiteY7" fmla="*/ 319341 h 4006735"/>
              <a:gd name="connsiteX8" fmla="*/ 638682 w 1916783"/>
              <a:gd name="connsiteY8" fmla="*/ 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0" fmla="*/ 1916783 w 1916783"/>
              <a:gd name="connsiteY0" fmla="*/ 319341 h 4006735"/>
              <a:gd name="connsiteX1" fmla="*/ 638682 w 1916783"/>
              <a:gd name="connsiteY1" fmla="*/ 4006735 h 4006735"/>
              <a:gd name="connsiteX2" fmla="*/ 319341 w 1916783"/>
              <a:gd name="connsiteY2" fmla="*/ 3687394 h 4006735"/>
              <a:gd name="connsiteX3" fmla="*/ 319341 w 1916783"/>
              <a:gd name="connsiteY3" fmla="*/ 2322708 h 4006735"/>
              <a:gd name="connsiteX4" fmla="*/ 0 w 1916783"/>
              <a:gd name="connsiteY4" fmla="*/ 2003367 h 4006735"/>
              <a:gd name="connsiteX5" fmla="*/ 319341 w 1916783"/>
              <a:gd name="connsiteY5" fmla="*/ 1684026 h 4006735"/>
              <a:gd name="connsiteX6" fmla="*/ 319341 w 1916783"/>
              <a:gd name="connsiteY6" fmla="*/ 319341 h 4006735"/>
              <a:gd name="connsiteX7" fmla="*/ 638682 w 1916783"/>
              <a:gd name="connsiteY7" fmla="*/ 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0" fmla="*/ 638682 w 638682"/>
              <a:gd name="connsiteY0" fmla="*/ 4006735 h 4006735"/>
              <a:gd name="connsiteX1" fmla="*/ 319341 w 638682"/>
              <a:gd name="connsiteY1" fmla="*/ 3687394 h 4006735"/>
              <a:gd name="connsiteX2" fmla="*/ 319341 w 638682"/>
              <a:gd name="connsiteY2" fmla="*/ 2322708 h 4006735"/>
              <a:gd name="connsiteX3" fmla="*/ 0 w 638682"/>
              <a:gd name="connsiteY3" fmla="*/ 2003367 h 4006735"/>
              <a:gd name="connsiteX4" fmla="*/ 319341 w 638682"/>
              <a:gd name="connsiteY4" fmla="*/ 1684026 h 4006735"/>
              <a:gd name="connsiteX5" fmla="*/ 319341 w 638682"/>
              <a:gd name="connsiteY5" fmla="*/ 319341 h 4006735"/>
              <a:gd name="connsiteX6" fmla="*/ 638682 w 638682"/>
              <a:gd name="connsiteY6" fmla="*/ 0 h 4006735"/>
              <a:gd name="connsiteX0" fmla="*/ 638682 w 638682"/>
              <a:gd name="connsiteY0" fmla="*/ 4006735 h 4006735"/>
              <a:gd name="connsiteX1" fmla="*/ 319341 w 638682"/>
              <a:gd name="connsiteY1" fmla="*/ 3687394 h 4006735"/>
              <a:gd name="connsiteX2" fmla="*/ 319341 w 638682"/>
              <a:gd name="connsiteY2" fmla="*/ 2322708 h 4006735"/>
              <a:gd name="connsiteX3" fmla="*/ 0 w 638682"/>
              <a:gd name="connsiteY3" fmla="*/ 2003367 h 4006735"/>
              <a:gd name="connsiteX4" fmla="*/ 319341 w 638682"/>
              <a:gd name="connsiteY4" fmla="*/ 1684026 h 4006735"/>
              <a:gd name="connsiteX5" fmla="*/ 319341 w 638682"/>
              <a:gd name="connsiteY5" fmla="*/ 319341 h 4006735"/>
              <a:gd name="connsiteX6" fmla="*/ 638682 w 638682"/>
              <a:gd name="connsiteY6" fmla="*/ 0 h 400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8682" h="4006735" stroke="0" extrusionOk="0">
                <a:moveTo>
                  <a:pt x="638682" y="4006735"/>
                </a:moveTo>
                <a:cubicBezTo>
                  <a:pt x="462315" y="4006735"/>
                  <a:pt x="319341" y="3863761"/>
                  <a:pt x="319341" y="3687394"/>
                </a:cubicBezTo>
                <a:lnTo>
                  <a:pt x="319341" y="2322708"/>
                </a:lnTo>
                <a:cubicBezTo>
                  <a:pt x="319341" y="2146341"/>
                  <a:pt x="176367" y="2003367"/>
                  <a:pt x="0" y="2003367"/>
                </a:cubicBezTo>
                <a:cubicBezTo>
                  <a:pt x="176367" y="2003367"/>
                  <a:pt x="319341" y="1860393"/>
                  <a:pt x="319341" y="1684026"/>
                </a:cubicBezTo>
                <a:lnTo>
                  <a:pt x="319341" y="319341"/>
                </a:lnTo>
                <a:cubicBezTo>
                  <a:pt x="319341" y="142974"/>
                  <a:pt x="462315" y="0"/>
                  <a:pt x="638682" y="0"/>
                </a:cubicBezTo>
              </a:path>
              <a:path w="638682" h="4006735" fill="none">
                <a:moveTo>
                  <a:pt x="638682" y="4006735"/>
                </a:moveTo>
                <a:cubicBezTo>
                  <a:pt x="462315" y="4006735"/>
                  <a:pt x="319341" y="3863761"/>
                  <a:pt x="319341" y="3687394"/>
                </a:cubicBezTo>
                <a:lnTo>
                  <a:pt x="319341" y="2322708"/>
                </a:lnTo>
                <a:cubicBezTo>
                  <a:pt x="319341" y="2146341"/>
                  <a:pt x="176367" y="2003367"/>
                  <a:pt x="0" y="2003367"/>
                </a:cubicBezTo>
                <a:cubicBezTo>
                  <a:pt x="176367" y="2003367"/>
                  <a:pt x="319341" y="1860393"/>
                  <a:pt x="319341" y="1684026"/>
                </a:cubicBezTo>
                <a:lnTo>
                  <a:pt x="319341" y="319341"/>
                </a:lnTo>
                <a:cubicBezTo>
                  <a:pt x="319341" y="142974"/>
                  <a:pt x="462315" y="0"/>
                  <a:pt x="638682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ounded Rectangle 9"/>
          <p:cNvSpPr/>
          <p:nvPr/>
        </p:nvSpPr>
        <p:spPr>
          <a:xfrm>
            <a:off x="7349847" y="3045175"/>
            <a:ext cx="1695797" cy="1014153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MSY reference points</a:t>
            </a:r>
            <a:endParaRPr lang="en-CA" dirty="0"/>
          </a:p>
        </p:txBody>
      </p:sp>
      <p:sp>
        <p:nvSpPr>
          <p:cNvPr id="11" name="Rounded Rectangle 10"/>
          <p:cNvSpPr/>
          <p:nvPr/>
        </p:nvSpPr>
        <p:spPr>
          <a:xfrm>
            <a:off x="2244435" y="3668683"/>
            <a:ext cx="1695797" cy="1014153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Per-recruit reference points</a:t>
            </a:r>
            <a:endParaRPr lang="en-CA" dirty="0"/>
          </a:p>
        </p:txBody>
      </p:sp>
      <p:sp>
        <p:nvSpPr>
          <p:cNvPr id="12" name="Rounded Rectangle 11"/>
          <p:cNvSpPr/>
          <p:nvPr/>
        </p:nvSpPr>
        <p:spPr>
          <a:xfrm>
            <a:off x="4796442" y="629919"/>
            <a:ext cx="1695797" cy="1014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SRR</a:t>
            </a:r>
          </a:p>
          <a:p>
            <a:pPr algn="ctr"/>
            <a:r>
              <a:rPr lang="en-US" dirty="0"/>
              <a:t>(R</a:t>
            </a:r>
            <a:r>
              <a:rPr lang="en-US" baseline="-25000" dirty="0"/>
              <a:t>0</a:t>
            </a:r>
            <a:r>
              <a:rPr lang="en-US" dirty="0"/>
              <a:t> and h) or (a and b)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8236235" y="490664"/>
            <a:ext cx="3087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Need to introduce stock recruitment relationships</a:t>
            </a:r>
            <a:endParaRPr lang="en-CA" dirty="0">
              <a:solidFill>
                <a:srgbClr val="00206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654024" y="813829"/>
            <a:ext cx="1898305" cy="2296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6619" y="328495"/>
            <a:ext cx="3356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Requirements for Reference Points for Age- Structured Models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8091358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MSY Reference Points </a:t>
            </a:r>
            <a:r>
              <a:rPr lang="en-CA" dirty="0"/>
              <a:t>[Concepts]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en-US" dirty="0"/>
                  <a:t>Stock Recruitment Relationships (SRR)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Unfished Equilibrium Biomass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MSY</a:t>
                </a:r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9844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Beverton</a:t>
                </a:r>
                <a:r>
                  <a:rPr lang="en-US" dirty="0"/>
                  <a:t>-Holt</a:t>
                </a:r>
                <a:endParaRPr lang="en-CA" baseline="-25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𝑎𝐵</m:t>
                          </m:r>
                          <m:r>
                            <m:rPr>
                              <m:nor/>
                            </m:rPr>
                            <a:rPr lang="en-CA" dirty="0"/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𝑏𝐵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MSY Reference Points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1. Stock Recruitment Relationships</a:t>
            </a:r>
            <a:endParaRPr lang="en-CA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830" y="3262822"/>
            <a:ext cx="5200339" cy="291414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4081549" y="5087389"/>
            <a:ext cx="4314306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395855" y="3790604"/>
            <a:ext cx="814647" cy="12967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165309" y="3515255"/>
                <a:ext cx="1450044" cy="1016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asymptotic recruitment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CA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309" y="3515255"/>
                <a:ext cx="1450044" cy="1016945"/>
              </a:xfrm>
              <a:prstGeom prst="rect">
                <a:avLst/>
              </a:prstGeom>
              <a:blipFill>
                <a:blip r:embed="rId4"/>
                <a:stretch>
                  <a:fillRect l="-3361" t="-3614" b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9026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MSY Reference Points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1. Stock Recruitment Relationships</a:t>
            </a:r>
            <a:endParaRPr lang="en-CA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Ricker</a:t>
            </a:r>
            <a:endParaRPr lang="en-CA" dirty="0">
              <a:solidFill>
                <a:schemeClr val="accent2"/>
              </a:solidFill>
            </a:endParaRPr>
          </a:p>
          <a:p>
            <a:endParaRPr lang="en-CA" baseline="-25000" dirty="0"/>
          </a:p>
          <a:p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830" y="3262822"/>
            <a:ext cx="5200339" cy="29141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829" y="3262821"/>
            <a:ext cx="5200339" cy="29141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804971" y="2032288"/>
                <a:ext cx="2816412" cy="5434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m:rPr>
                          <m:nor/>
                        </m:rPr>
                        <a:rPr lang="en-CA" sz="2800" dirty="0">
                          <a:solidFill>
                            <a:schemeClr val="accent2"/>
                          </a:solidFill>
                        </a:rPr>
                        <m:t> </m:t>
                      </m:r>
                      <m:sSup>
                        <m:sSupPr>
                          <m:ctrlPr>
                            <a:rPr lang="en-CA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</m:oMath>
                  </m:oMathPara>
                </a14:m>
                <a:endParaRPr lang="en-CA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971" y="2032288"/>
                <a:ext cx="2816412" cy="5434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H="1">
            <a:off x="4081549" y="5112327"/>
            <a:ext cx="4314306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475615" y="3815542"/>
            <a:ext cx="814647" cy="12967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45069" y="3540193"/>
            <a:ext cx="7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R</a:t>
            </a:r>
            <a:r>
              <a:rPr lang="en-US" baseline="-25000" dirty="0" err="1">
                <a:solidFill>
                  <a:srgbClr val="C00000"/>
                </a:solidFill>
              </a:rPr>
              <a:t>max</a:t>
            </a:r>
            <a:endParaRPr lang="en-CA" baseline="-250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471458" y="5158367"/>
            <a:ext cx="3611880" cy="2293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38919" y="4927661"/>
            <a:ext cx="330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Recruitment declines at high SSB</a:t>
            </a:r>
            <a:endParaRPr lang="en-CA" baseline="-25000" dirty="0"/>
          </a:p>
        </p:txBody>
      </p:sp>
    </p:spTree>
    <p:extLst>
      <p:ext uri="{BB962C8B-B14F-4D97-AF65-F5344CB8AC3E}">
        <p14:creationId xmlns:p14="http://schemas.microsoft.com/office/powerpoint/2010/main" val="38304280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</a:t>
            </a:r>
            <a:r>
              <a:rPr lang="en-US" dirty="0" err="1"/>
              <a:t>Beverton</a:t>
            </a:r>
            <a:r>
              <a:rPr lang="en-US" dirty="0"/>
              <a:t>-Holt 	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MSY Reference Points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1. Stock Recruitment Relationships</a:t>
            </a:r>
            <a:endParaRPr lang="en-CA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2630" y="3041942"/>
                <a:ext cx="2397388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𝑎𝐵</m:t>
                          </m:r>
                          <m:r>
                            <m:rPr>
                              <m:nor/>
                            </m:rPr>
                            <a:rPr lang="en-CA" sz="2800" dirty="0"/>
                            <m:t> 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𝑏𝐵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630" y="3041942"/>
                <a:ext cx="2397388" cy="8138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67896" y="3041942"/>
                <a:ext cx="5262403" cy="891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h𝐵</m:t>
                          </m:r>
                          <m:r>
                            <m:rPr>
                              <m:nor/>
                            </m:rPr>
                            <a:rPr lang="en-CA" sz="2800" dirty="0"/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896" y="3041942"/>
                <a:ext cx="5262403" cy="8912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67896" y="4428516"/>
                <a:ext cx="1486433" cy="57958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4+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896" y="4428516"/>
                <a:ext cx="1486433" cy="5795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67896" y="5222300"/>
                <a:ext cx="1956113" cy="69153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896" y="5222300"/>
                <a:ext cx="1956113" cy="691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4239493" y="3452076"/>
            <a:ext cx="107234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9901183">
            <a:off x="4462551" y="2312983"/>
            <a:ext cx="354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Alternative parameterization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4009" y="4501057"/>
            <a:ext cx="354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 = steepness</a:t>
            </a:r>
            <a:endParaRPr lang="en-CA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84F7A0-ADEB-490E-980D-18F2BFA1515E}"/>
                  </a:ext>
                </a:extLst>
              </p:cNvPr>
              <p:cNvSpPr txBox="1"/>
              <p:nvPr/>
            </p:nvSpPr>
            <p:spPr>
              <a:xfrm>
                <a:off x="7887347" y="5383402"/>
                <a:ext cx="3822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= equilibrium unfished recruitment</a:t>
                </a:r>
                <a:endParaRPr lang="en-CA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84F7A0-ADEB-490E-980D-18F2BFA15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347" y="5383402"/>
                <a:ext cx="3822872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99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7" grpId="0"/>
      <p:bldP spid="11" grpId="0"/>
      <p:bldP spid="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6960" y="1754188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Steepness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) = proportion of equilibrium unfished recruitment produced by 20% of unfished equilibrium SSB (i.e., 0.2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960" y="1754188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MSY Reference Points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1. Stock Recruitment Relationships</a:t>
            </a:r>
            <a:endParaRPr lang="en-CA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55402" y="2679258"/>
                <a:ext cx="5262403" cy="891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h𝐵</m:t>
                          </m:r>
                          <m:r>
                            <m:rPr>
                              <m:nor/>
                            </m:rPr>
                            <a:rPr lang="en-CA" sz="2800" dirty="0"/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402" y="2679258"/>
                <a:ext cx="5262403" cy="8912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571" y="3669542"/>
            <a:ext cx="5200339" cy="2914141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H="1">
            <a:off x="3863788" y="5531224"/>
            <a:ext cx="361277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76565" y="5531224"/>
            <a:ext cx="0" cy="5109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45106" y="5710518"/>
            <a:ext cx="0" cy="33169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63788" y="5730102"/>
            <a:ext cx="681318" cy="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977006" y="6245196"/>
                <a:ext cx="1185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006" y="6245196"/>
                <a:ext cx="11853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541294" y="5299080"/>
                <a:ext cx="435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294" y="5299080"/>
                <a:ext cx="43571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107640" y="5576038"/>
                <a:ext cx="8313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baseline="-25000" dirty="0">
                  <a:solidFill>
                    <a:srgbClr val="7030A0"/>
                  </a:solidFill>
                </a:endParaRPr>
              </a:p>
              <a:p>
                <a:endParaRPr lang="en-CA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640" y="5576038"/>
                <a:ext cx="831347" cy="646331"/>
              </a:xfrm>
              <a:prstGeom prst="rect">
                <a:avLst/>
              </a:prstGeom>
              <a:blipFill>
                <a:blip r:embed="rId7"/>
                <a:stretch>
                  <a:fillRect r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75460" y="4481433"/>
                <a:ext cx="1941172" cy="897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𝑆𝑆𝐵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0" y="4481433"/>
                <a:ext cx="1941172" cy="8970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883865" y="6248983"/>
                <a:ext cx="1185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865" y="6248983"/>
                <a:ext cx="118539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83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rgbClr val="00B050"/>
                </a:solidFill>
              </a:rPr>
              <a:t>Target Reference Point (TRP)</a:t>
            </a:r>
            <a:r>
              <a:rPr lang="en-US" dirty="0"/>
              <a:t> – desirable state to have the stock approach and fluctuate around</a:t>
            </a: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Limit Reference Point (LRP) </a:t>
            </a:r>
            <a:r>
              <a:rPr lang="en-US" dirty="0"/>
              <a:t>– threshold to an undesirable state</a:t>
            </a:r>
          </a:p>
          <a:p>
            <a:pPr fontAlgn="base"/>
            <a:r>
              <a:rPr lang="en-US" dirty="0"/>
              <a:t>Reference points are generally defined based on spawning stock biomass (SSB) or the instantaneous fishing mortality rate (</a:t>
            </a:r>
            <a:r>
              <a:rPr lang="en-US" i="1" dirty="0"/>
              <a:t>F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97DA1B-8E7D-4424-8AC1-9849748B4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91779"/>
            <a:ext cx="4610368" cy="276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F6537215-DB12-4915-BCFC-5DBE8B39E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632" y="4091779"/>
            <a:ext cx="4610368" cy="276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0402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6960" y="1754188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a measure of the resilience of recruitment to decreases in SSB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endParaRPr lang="en-US" i="1" baseline="-25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ranges from 0.2 to 1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= 1 (recruits do not decline as </a:t>
                </a:r>
              </a:p>
              <a:p>
                <a:pPr marL="0" indent="0">
                  <a:buNone/>
                </a:pPr>
                <a:r>
                  <a:rPr lang="en-US" dirty="0"/>
                  <a:t>SSB declines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= 0.2 (recruits decline linearly </a:t>
                </a:r>
              </a:p>
              <a:p>
                <a:pPr marL="0" indent="0">
                  <a:buNone/>
                </a:pPr>
                <a:r>
                  <a:rPr lang="en-US" dirty="0"/>
                  <a:t>as SSB declines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dirty="0"/>
                  <a:t>)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960" y="1754188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MSY Reference Points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1. Stock Recruitment Relationships</a:t>
            </a:r>
            <a:endParaRPr lang="en-CA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15A27-2388-4198-B90B-1807101DB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194" y="2724150"/>
            <a:ext cx="6448806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869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i="1" dirty="0"/>
                  <a:t> </a:t>
                </a:r>
                <a:r>
                  <a:rPr lang="en-CA" dirty="0"/>
                  <a:t>is the equilibrium unfished biomass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 </a:t>
                </a:r>
                <a:r>
                  <a:rPr lang="en-CA" dirty="0"/>
                  <a:t>is estimated from the unfished SSB-per-recruit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) and the SRR</a:t>
                </a:r>
              </a:p>
              <a:p>
                <a:r>
                  <a:rPr lang="en-CA" dirty="0"/>
                  <a:t>We can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CA" dirty="0"/>
                  <a:t> and we know:</a:t>
                </a:r>
              </a:p>
              <a:p>
                <a:pPr marL="0" indent="0" algn="r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/>
                  <a:t> 					     (1)</a:t>
                </a:r>
              </a:p>
              <a:p>
                <a:r>
                  <a:rPr lang="en-CA" dirty="0"/>
                  <a:t>The point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) lies on the SRR so we know: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/>
                  <a:t> 				    (2)</a:t>
                </a:r>
              </a:p>
              <a:p>
                <a:r>
                  <a:rPr lang="en-CA" dirty="0"/>
                  <a:t>We have 2 equations and two unknowns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)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MSY Reference Points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3258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dirty="0"/>
                  <a:t>Equation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/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/>
                  <a:t>		</a:t>
                </a:r>
                <a:r>
                  <a:rPr lang="en-US" dirty="0"/>
                  <a:t> </a:t>
                </a:r>
                <a:r>
                  <a:rPr lang="en-CA" dirty="0"/>
                  <a:t>				     </a:t>
                </a:r>
              </a:p>
              <a:p>
                <a:r>
                  <a:rPr lang="en-CA" dirty="0"/>
                  <a:t>Equation 2: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/>
                  <a:t> 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therefore depends on the SRR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(determined by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𝑤𝑒𝑖𝑔h𝑡</m:t>
                    </m:r>
                  </m:oMath>
                </a14:m>
                <a:r>
                  <a:rPr lang="en-CA" i="0" dirty="0">
                    <a:latin typeface="+mj-lt"/>
                  </a:rPr>
                  <a:t>-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𝑎𝑡</m:t>
                    </m:r>
                  </m:oMath>
                </a14:m>
                <a:r>
                  <a:rPr lang="en-CA" i="0" dirty="0">
                    <a:latin typeface="+mj-lt"/>
                  </a:rPr>
                  <a:t>-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𝑎𝑔𝑒</m:t>
                    </m:r>
                  </m:oMath>
                </a14:m>
                <a:r>
                  <a:rPr lang="en-CA" dirty="0"/>
                  <a:t>,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𝑚𝑎𝑡𝑢𝑟𝑖𝑡𝑦</m:t>
                    </m:r>
                  </m:oMath>
                </a14:m>
                <a:r>
                  <a:rPr lang="en-CA" dirty="0"/>
                  <a:t>-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𝑎𝑡</m:t>
                    </m:r>
                  </m:oMath>
                </a14:m>
                <a:r>
                  <a:rPr lang="en-CA" dirty="0"/>
                  <a:t>-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𝑎𝑔𝑒</m:t>
                    </m:r>
                  </m:oMath>
                </a14:m>
                <a:r>
                  <a:rPr lang="en-CA" dirty="0"/>
                  <a:t>)</a:t>
                </a:r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MSY Reference Points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464A8E-261E-4C0D-B13E-254B2F12E63E}"/>
              </a:ext>
            </a:extLst>
          </p:cNvPr>
          <p:cNvCxnSpPr/>
          <p:nvPr/>
        </p:nvCxnSpPr>
        <p:spPr>
          <a:xfrm>
            <a:off x="4706224" y="2164360"/>
            <a:ext cx="453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44A98E-8995-4E45-9E36-03D02A337A45}"/>
              </a:ext>
            </a:extLst>
          </p:cNvPr>
          <p:cNvCxnSpPr/>
          <p:nvPr/>
        </p:nvCxnSpPr>
        <p:spPr>
          <a:xfrm>
            <a:off x="7097086" y="2164360"/>
            <a:ext cx="713064" cy="55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B6D541-A281-4316-99EA-E403A94598E3}"/>
              </a:ext>
            </a:extLst>
          </p:cNvPr>
          <p:cNvCxnSpPr>
            <a:cxnSpLocks/>
          </p:cNvCxnSpPr>
          <p:nvPr/>
        </p:nvCxnSpPr>
        <p:spPr>
          <a:xfrm flipV="1">
            <a:off x="5234730" y="2785145"/>
            <a:ext cx="2575420" cy="50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E00C02-011A-43FB-9ED7-A0A0DDA9929E}"/>
                  </a:ext>
                </a:extLst>
              </p:cNvPr>
              <p:cNvSpPr txBox="1"/>
              <p:nvPr/>
            </p:nvSpPr>
            <p:spPr>
              <a:xfrm>
                <a:off x="7931791" y="2441196"/>
                <a:ext cx="2424418" cy="760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E00C02-011A-43FB-9ED7-A0A0DDA99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791" y="2441196"/>
                <a:ext cx="2424418" cy="7601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8508E5-82AA-4A5B-B062-B2753693E76C}"/>
                  </a:ext>
                </a:extLst>
              </p:cNvPr>
              <p:cNvSpPr txBox="1"/>
              <p:nvPr/>
            </p:nvSpPr>
            <p:spPr>
              <a:xfrm>
                <a:off x="8166683" y="3241150"/>
                <a:ext cx="2424418" cy="760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8508E5-82AA-4A5B-B062-B2753693E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683" y="3241150"/>
                <a:ext cx="2424418" cy="7601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1DA531-27FB-4E5D-A9E5-07D7D1BFAD59}"/>
                  </a:ext>
                </a:extLst>
              </p:cNvPr>
              <p:cNvSpPr txBox="1"/>
              <p:nvPr/>
            </p:nvSpPr>
            <p:spPr>
              <a:xfrm>
                <a:off x="7990514" y="4136231"/>
                <a:ext cx="24244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𝑆𝑆𝐵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1DA531-27FB-4E5D-A9E5-07D7D1BFA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514" y="4136231"/>
                <a:ext cx="2424418" cy="400110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F39F49-E8AE-42AB-A3B7-AF494B975353}"/>
                  </a:ext>
                </a:extLst>
              </p:cNvPr>
              <p:cNvSpPr txBox="1"/>
              <p:nvPr/>
            </p:nvSpPr>
            <p:spPr>
              <a:xfrm>
                <a:off x="8166683" y="4637101"/>
                <a:ext cx="2424418" cy="703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F39F49-E8AE-42AB-A3B7-AF494B975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683" y="4637101"/>
                <a:ext cx="2424418" cy="7030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A298449-63A8-441F-99D7-5EC7D15187F6}"/>
              </a:ext>
            </a:extLst>
          </p:cNvPr>
          <p:cNvSpPr txBox="1"/>
          <p:nvPr/>
        </p:nvSpPr>
        <p:spPr>
          <a:xfrm>
            <a:off x="10414932" y="4803941"/>
            <a:ext cx="133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(Equation 3)</a:t>
            </a:r>
          </a:p>
        </p:txBody>
      </p:sp>
    </p:spTree>
    <p:extLst>
      <p:ext uri="{BB962C8B-B14F-4D97-AF65-F5344CB8AC3E}">
        <p14:creationId xmlns:p14="http://schemas.microsoft.com/office/powerpoint/2010/main" val="1523399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08391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occurs at the intersection of the SRR and a line through the origin with slope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1/</m:t>
                    </m:r>
                    <m:sSub>
                      <m:sSubPr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</a:t>
                </a:r>
              </a:p>
              <a:p>
                <a:r>
                  <a:rPr lang="en-CA" dirty="0"/>
                  <a:t>Note the inverse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</a:t>
                </a:r>
                <a:r>
                  <a:rPr lang="en-CA" dirty="0"/>
                  <a:t>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08391" cy="4351338"/>
              </a:xfrm>
              <a:blipFill>
                <a:blip r:embed="rId2"/>
                <a:stretch>
                  <a:fillRect l="-92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MSY Reference Points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625042" y="3262822"/>
            <a:ext cx="5200339" cy="2914141"/>
            <a:chOff x="6981249" y="3943859"/>
            <a:chExt cx="5200339" cy="291414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81249" y="3943859"/>
              <a:ext cx="5200339" cy="291414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0579496" y="5858123"/>
                  <a:ext cx="11853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𝑆𝑆𝐵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9496" y="5858123"/>
                  <a:ext cx="118539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15" r="-1031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955FC7-4603-4317-B47A-24C8CA3798D1}"/>
              </a:ext>
            </a:extLst>
          </p:cNvPr>
          <p:cNvCxnSpPr/>
          <p:nvPr/>
        </p:nvCxnSpPr>
        <p:spPr>
          <a:xfrm flipV="1">
            <a:off x="4194495" y="5031787"/>
            <a:ext cx="4337109" cy="5958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AA7337-45E7-4B78-AF29-CE19215A7431}"/>
                  </a:ext>
                </a:extLst>
              </p:cNvPr>
              <p:cNvSpPr txBox="1"/>
              <p:nvPr/>
            </p:nvSpPr>
            <p:spPr>
              <a:xfrm>
                <a:off x="8531604" y="4788904"/>
                <a:ext cx="2523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Line with slope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1/</m:t>
                    </m:r>
                    <m:sSub>
                      <m:sSubPr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AA7337-45E7-4B78-AF29-CE19215A7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604" y="4788904"/>
                <a:ext cx="2523320" cy="369332"/>
              </a:xfrm>
              <a:prstGeom prst="rect">
                <a:avLst/>
              </a:prstGeom>
              <a:blipFill>
                <a:blip r:embed="rId6"/>
                <a:stretch>
                  <a:fillRect l="-217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520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0623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the SSB-per-recruit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increases from 0, the SSB-per-recruit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) decreases from the unfished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dirty="0"/>
              </a:p>
              <a:p>
                <a:r>
                  <a:rPr lang="en-US" dirty="0"/>
                  <a:t>The equilibrium SSB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CA" dirty="0"/>
                  <a:t> from Equation 3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 equilibrium recruitment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CA" dirty="0"/>
                  <a:t> from Equation 1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den>
                    </m:f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623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MSY Reference Points </a:t>
            </a:r>
            <a:r>
              <a:rPr lang="en-US" sz="3200" b="1" dirty="0">
                <a:solidFill>
                  <a:srgbClr val="0000FF"/>
                </a:solidFill>
              </a:rPr>
              <a:t>1. Stock Recruitment Relationships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36098073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applied, the equilibrium recruitment and equilibrium SSB “slide down” the SRR from 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). Example stock: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= 0.34</a:t>
                </a:r>
                <a:endParaRPr lang="en-US" dirty="0"/>
              </a:p>
              <a:p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= 0.34 the SSB-per-recruit decreases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0.34</m:t>
                        </m:r>
                      </m:sub>
                    </m:sSub>
                  </m:oMath>
                </a14:m>
                <a:endParaRPr lang="en-CA" dirty="0"/>
              </a:p>
              <a:p>
                <a:r>
                  <a:rPr lang="en-US" dirty="0"/>
                  <a:t>Equilibrium recruitment: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=0.34</m:t>
                        </m:r>
                      </m:sub>
                    </m:sSub>
                  </m:oMath>
                </a14:m>
                <a:r>
                  <a:rPr lang="en-US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=0.34</m:t>
                        </m:r>
                      </m:sub>
                    </m:sSub>
                  </m:oMath>
                </a14:m>
                <a:endParaRPr lang="en-CA" dirty="0"/>
              </a:p>
              <a:p>
                <a:r>
                  <a:rPr lang="en-US" dirty="0"/>
                  <a:t>Equilibrium SSB: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=0.34</m:t>
                        </m:r>
                      </m:sub>
                    </m:sSub>
                  </m:oMath>
                </a14:m>
                <a:r>
                  <a:rPr lang="en-US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=0.34</m:t>
                        </m:r>
                      </m:sub>
                    </m:sSub>
                  </m:oMath>
                </a14:m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MSY Reference Points </a:t>
            </a:r>
            <a:r>
              <a:rPr lang="en-US" sz="3200" b="1" dirty="0">
                <a:solidFill>
                  <a:srgbClr val="0000FF"/>
                </a:solidFill>
              </a:rPr>
              <a:t>1. Stock Recruitment Relationships</a:t>
            </a:r>
            <a:endParaRPr lang="en-CA" sz="32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6981249" y="3572113"/>
            <a:ext cx="5200339" cy="3285887"/>
            <a:chOff x="3495830" y="2888662"/>
            <a:chExt cx="5200339" cy="328588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5830" y="3260408"/>
              <a:ext cx="5200339" cy="291414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096876" y="2888662"/>
                  <a:ext cx="11853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,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)</a:t>
                  </a:r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876" y="2888662"/>
                  <a:ext cx="1185399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639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7664211" y="3257994"/>
              <a:ext cx="1" cy="17712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941942" y="3257994"/>
              <a:ext cx="12997" cy="1916678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4896222" y="5208747"/>
              <a:ext cx="91440" cy="914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1B525F-F264-44B8-BB8B-E5B47407AF2C}"/>
                  </a:ext>
                </a:extLst>
              </p:cNvPr>
              <p:cNvSpPr txBox="1"/>
              <p:nvPr/>
            </p:nvSpPr>
            <p:spPr>
              <a:xfrm>
                <a:off x="7880381" y="3537783"/>
                <a:ext cx="1185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b="0" i="1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)</a:t>
                </a:r>
                <a:endParaRPr lang="en-CA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1B525F-F264-44B8-BB8B-E5B47407A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381" y="3537783"/>
                <a:ext cx="1185399" cy="369332"/>
              </a:xfrm>
              <a:prstGeom prst="rect">
                <a:avLst/>
              </a:prstGeom>
              <a:blipFill>
                <a:blip r:embed="rId5"/>
                <a:stretch>
                  <a:fillRect l="-46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3677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MSY Reference Points </a:t>
            </a:r>
            <a:r>
              <a:rPr lang="en-US" dirty="0">
                <a:solidFill>
                  <a:srgbClr val="C00000"/>
                </a:solidFill>
              </a:rPr>
              <a:t>2. MSY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88273" cy="4351338"/>
              </a:xfrm>
            </p:spPr>
            <p:txBody>
              <a:bodyPr>
                <a:normAutofit/>
              </a:bodyPr>
              <a:lstStyle/>
              <a:p>
                <a:r>
                  <a:rPr lang="en-CA" sz="2400" dirty="0"/>
                  <a:t>MSY: the largest catch that can be continuously removed from the stock assuming constant environmental conditions</a:t>
                </a:r>
              </a:p>
              <a:p>
                <a:r>
                  <a:rPr lang="en-CA" sz="2400" dirty="0"/>
                  <a:t>Reference points are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endParaRPr lang="en-CA" sz="2400" baseline="-25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r>
                  <a:rPr lang="en-CA" sz="2400" dirty="0"/>
                  <a:t> is the long-term average (equilibrium) SSB from fishing at a constant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endParaRPr lang="en-CA" sz="2400" baseline="-25000" dirty="0"/>
              </a:p>
              <a:p>
                <a:endParaRPr lang="en-CA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88273" cy="4351338"/>
              </a:xfrm>
              <a:blipFill>
                <a:blip r:embed="rId2"/>
                <a:stretch>
                  <a:fillRect l="-741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0" y="3773302"/>
            <a:ext cx="4904509" cy="3079513"/>
            <a:chOff x="3310859" y="1711965"/>
            <a:chExt cx="5949589" cy="39250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0859" y="1990852"/>
              <a:ext cx="5508945" cy="364611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999316" y="2759826"/>
              <a:ext cx="2261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33FF"/>
                  </a:solidFill>
                </a:rPr>
                <a:t>Maximum population </a:t>
              </a:r>
            </a:p>
            <a:p>
              <a:r>
                <a:rPr lang="en-US" dirty="0">
                  <a:solidFill>
                    <a:srgbClr val="3333FF"/>
                  </a:solidFill>
                </a:rPr>
                <a:t>growth rate</a:t>
              </a:r>
              <a:endParaRPr lang="en-CA" dirty="0">
                <a:solidFill>
                  <a:srgbClr val="3333FF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5868785" y="2942705"/>
              <a:ext cx="1055718" cy="507077"/>
            </a:xfrm>
            <a:prstGeom prst="straightConnector1">
              <a:avLst/>
            </a:prstGeom>
            <a:ln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547121" y="1711965"/>
              <a:ext cx="4153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Carrying capacity</a:t>
              </a:r>
              <a:endParaRPr lang="en-CA" dirty="0">
                <a:solidFill>
                  <a:srgbClr val="7030A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798372" y="3992114"/>
            <a:ext cx="59597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Theory: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population growth rate is zero at carrying 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population size is reduced below carry capacity, the population growth rate increases (due to available resources, decreased competition)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population growth rate occurs at an intermediate population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population “growth” is harvested as surplus production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10976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MSY Reference Points </a:t>
            </a:r>
            <a:r>
              <a:rPr lang="en-US" dirty="0">
                <a:solidFill>
                  <a:srgbClr val="C00000"/>
                </a:solidFill>
              </a:rPr>
              <a:t>2. MSY</a:t>
            </a:r>
            <a:endParaRPr lang="en-CA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3773302"/>
            <a:ext cx="4904509" cy="3079513"/>
            <a:chOff x="3310859" y="1711965"/>
            <a:chExt cx="5949589" cy="39250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10859" y="1990852"/>
              <a:ext cx="5508945" cy="364611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999316" y="2759826"/>
              <a:ext cx="2261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33FF"/>
                  </a:solidFill>
                </a:rPr>
                <a:t>Maximum population </a:t>
              </a:r>
            </a:p>
            <a:p>
              <a:r>
                <a:rPr lang="en-US" dirty="0">
                  <a:solidFill>
                    <a:srgbClr val="3333FF"/>
                  </a:solidFill>
                </a:rPr>
                <a:t>growth rate</a:t>
              </a:r>
              <a:endParaRPr lang="en-CA" dirty="0">
                <a:solidFill>
                  <a:srgbClr val="3333FF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5868785" y="2942705"/>
              <a:ext cx="1055718" cy="507077"/>
            </a:xfrm>
            <a:prstGeom prst="straightConnector1">
              <a:avLst/>
            </a:prstGeom>
            <a:ln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547121" y="1711965"/>
              <a:ext cx="4153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Carrying capacity</a:t>
              </a:r>
              <a:endParaRPr lang="en-CA" dirty="0">
                <a:solidFill>
                  <a:srgbClr val="7030A0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899" y="3800068"/>
            <a:ext cx="4647615" cy="30579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64EA5E56-E514-418C-B8EA-78D6C2D0FA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88273" cy="4351338"/>
              </a:xfrm>
            </p:spPr>
            <p:txBody>
              <a:bodyPr>
                <a:normAutofit/>
              </a:bodyPr>
              <a:lstStyle/>
              <a:p>
                <a:r>
                  <a:rPr lang="en-CA" sz="2400" dirty="0"/>
                  <a:t>MSY: the largest catch that can be continuously removed from the stock assuming constant environmental conditions</a:t>
                </a:r>
              </a:p>
              <a:p>
                <a:r>
                  <a:rPr lang="en-CA" sz="2400" dirty="0"/>
                  <a:t>Reference points are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endParaRPr lang="en-CA" sz="2400" baseline="-25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r>
                  <a:rPr lang="en-CA" sz="2400" dirty="0"/>
                  <a:t> is the long-term average (equilibrium) SSB from fishing at a constant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endParaRPr lang="en-CA" sz="2400" baseline="-25000" dirty="0"/>
              </a:p>
              <a:p>
                <a:endParaRPr lang="en-CA" sz="2400" dirty="0"/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64EA5E56-E514-418C-B8EA-78D6C2D0FA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88273" cy="4351338"/>
              </a:xfrm>
              <a:blipFill>
                <a:blip r:embed="rId4"/>
                <a:stretch>
                  <a:fillRect l="-741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7035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MSY Reference Points </a:t>
            </a:r>
            <a:r>
              <a:rPr lang="en-US" dirty="0">
                <a:solidFill>
                  <a:srgbClr val="C00000"/>
                </a:solidFill>
              </a:rPr>
              <a:t>2. MSY</a:t>
            </a:r>
            <a:endParaRPr lang="en-CA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31728"/>
              </a:xfrm>
            </p:spPr>
            <p:txBody>
              <a:bodyPr/>
              <a:lstStyle/>
              <a:p>
                <a:r>
                  <a:rPr lang="en-US" dirty="0"/>
                  <a:t>Equilibrium MSY reference points can be determined by calculating yield and the equilibrium SSB over a range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values using the formulas presented on pervious slides.</a:t>
                </a:r>
              </a:p>
              <a:p>
                <a:endParaRPr lang="en-CA" baseline="-250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31728"/>
              </a:xfrm>
              <a:blipFill>
                <a:blip r:embed="rId2"/>
                <a:stretch>
                  <a:fillRect l="-1043" t="-5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92290"/>
            <a:ext cx="4572396" cy="27129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404" y="3892289"/>
            <a:ext cx="4572396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210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MSY Reference Points </a:t>
            </a:r>
            <a:r>
              <a:rPr lang="en-US" dirty="0">
                <a:solidFill>
                  <a:srgbClr val="C00000"/>
                </a:solidFill>
              </a:rPr>
              <a:t>2. MSY</a:t>
            </a:r>
            <a:endParaRPr lang="en-CA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31728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i="1" baseline="-25000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𝑀𝑆𝑌</m:t>
                    </m:r>
                    <m:r>
                      <m:rPr>
                        <m:nor/>
                      </m:rPr>
                      <a:rPr lang="en-CA" baseline="-25000" dirty="0"/>
                      <m:t> </m:t>
                    </m:r>
                    <m:r>
                      <m:rPr>
                        <m:nor/>
                      </m:rPr>
                      <a:rPr lang="en-CA" dirty="0"/>
                      <m:t>= </m:t>
                    </m:r>
                    <m:r>
                      <m:rPr>
                        <m:nor/>
                      </m:rPr>
                      <a:rPr lang="en-CA" dirty="0"/>
                      <m:t>Fishing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mortality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rate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that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results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in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maximum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yield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over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the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long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term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𝑀𝑆𝑌</m:t>
                    </m:r>
                    <m:r>
                      <m:rPr>
                        <m:nor/>
                      </m:rPr>
                      <a:rPr lang="en-CA" dirty="0"/>
                      <m:t> = </m:t>
                    </m:r>
                    <m:r>
                      <m:rPr>
                        <m:nor/>
                      </m:rPr>
                      <a:rPr lang="en-CA" dirty="0"/>
                      <m:t>the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largest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catch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(</m:t>
                    </m:r>
                    <m:r>
                      <m:rPr>
                        <m:nor/>
                      </m:rPr>
                      <a:rPr lang="en-US" b="0" i="0" dirty="0" smtClean="0"/>
                      <m:t>yield</m:t>
                    </m:r>
                    <m:r>
                      <m:rPr>
                        <m:nor/>
                      </m:rPr>
                      <a:rPr lang="en-US" b="0" i="0" dirty="0" smtClean="0"/>
                      <m:t>) </m:t>
                    </m:r>
                    <m:r>
                      <m:rPr>
                        <m:nor/>
                      </m:rPr>
                      <a:rPr lang="en-CA" dirty="0"/>
                      <m:t>that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can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be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continuously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removed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from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the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stock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assuming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constant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environmental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conditions</m:t>
                    </m:r>
                    <m:r>
                      <m:rPr>
                        <m:nor/>
                      </m:rPr>
                      <a:rPr lang="en-CA" dirty="0"/>
                      <m:t> (</m:t>
                    </m:r>
                    <m:r>
                      <m:rPr>
                        <m:nor/>
                      </m:rPr>
                      <a:rPr lang="en-CA" dirty="0"/>
                      <m:t>equilibrium</m:t>
                    </m:r>
                    <m:r>
                      <m:rPr>
                        <m:nor/>
                      </m:rPr>
                      <a:rPr lang="en-CA" dirty="0"/>
                      <m:t>)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CA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CA" dirty="0"/>
                  <a:t> = average long-term biomass (SSB) from fishing at a constant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i="1" baseline="-25000" dirty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CA" dirty="0"/>
                  <a:t> over the long term</a:t>
                </a:r>
              </a:p>
              <a:p>
                <a:endParaRPr lang="en-US" dirty="0"/>
              </a:p>
              <a:p>
                <a:endParaRPr lang="en-CA" baseline="-250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31728"/>
              </a:xfrm>
              <a:blipFill>
                <a:blip r:embed="rId2"/>
                <a:stretch>
                  <a:fillRect l="-812" t="-3470" b="-6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92290"/>
            <a:ext cx="4572396" cy="271295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392580" y="4148051"/>
            <a:ext cx="26600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404" y="3892289"/>
            <a:ext cx="4572396" cy="2712955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>
            <a:off x="7314013" y="5497484"/>
            <a:ext cx="266009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54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DFO: Reference Points (PA Framework)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33953" cy="4351338"/>
          </a:xfrm>
        </p:spPr>
        <p:txBody>
          <a:bodyPr>
            <a:normAutofit/>
          </a:bodyPr>
          <a:lstStyle/>
          <a:p>
            <a:r>
              <a:rPr lang="en-US" dirty="0"/>
              <a:t>A general fishery decision-making framework (</a:t>
            </a:r>
            <a:r>
              <a:rPr lang="en-US" dirty="0">
                <a:hlinkClick r:id="rId2"/>
              </a:rPr>
              <a:t>DFO 2009</a:t>
            </a:r>
            <a:r>
              <a:rPr lang="en-US" dirty="0"/>
              <a:t>) for implementing harvest strategies that incorporate the precautionary approach</a:t>
            </a:r>
          </a:p>
          <a:p>
            <a:r>
              <a:rPr lang="en-US" dirty="0"/>
              <a:t>Includes </a:t>
            </a:r>
            <a:r>
              <a:rPr lang="en-CA" dirty="0"/>
              <a:t>reference points and stock status zones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Reference Points and Stock Status Z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156" y="1369089"/>
            <a:ext cx="3853122" cy="346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8092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838200" y="367829"/>
                <a:ext cx="10540943" cy="1325563"/>
              </a:xfrm>
              <a:prstGeom prst="rect">
                <a:avLst/>
              </a:prstGeom>
              <a:ln w="38100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MSY Reference Point: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7829"/>
                <a:ext cx="10540943" cy="1325563"/>
              </a:xfrm>
              <a:prstGeom prst="rect">
                <a:avLst/>
              </a:prstGeom>
              <a:blipFill>
                <a:blip r:embed="rId2"/>
                <a:stretch>
                  <a:fillRect l="-237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31728"/>
              </a:xfrm>
            </p:spPr>
            <p:txBody>
              <a:bodyPr>
                <a:normAutofit fontScale="92500"/>
              </a:bodyPr>
              <a:lstStyle/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𝑌𝑖𝑒𝑙𝑑</m:t>
                    </m:r>
                    <m:r>
                      <a:rPr lang="en-US" i="1" baseline="-25000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𝑌𝑃𝑅</m:t>
                    </m:r>
                    <m:r>
                      <a:rPr lang="en-US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× </m:t>
                    </m:r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baseline="-25000" dirty="0">
                  <a:solidFill>
                    <a:srgbClr val="7030A0"/>
                  </a:solidFill>
                </a:endParaRPr>
              </a:p>
              <a:p>
                <a:endParaRPr lang="en-US" baseline="-25000" dirty="0">
                  <a:solidFill>
                    <a:srgbClr val="7030A0"/>
                  </a:solidFill>
                </a:endParaRPr>
              </a:p>
              <a:p>
                <a:r>
                  <a:rPr lang="en-US" dirty="0"/>
                  <a:t>Calculate Yield for various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and identify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where yield is at its maximum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31728"/>
              </a:xfrm>
              <a:blipFill>
                <a:blip r:embed="rId3"/>
                <a:stretch>
                  <a:fillRect l="-928" b="-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92290"/>
            <a:ext cx="4572396" cy="271295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392580" y="4148051"/>
            <a:ext cx="26600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404" y="3892289"/>
            <a:ext cx="4572396" cy="2712955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>
            <a:off x="7314013" y="5497484"/>
            <a:ext cx="266009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81035" y="1825625"/>
                <a:ext cx="3752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Equilibrium Yield at a specified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CA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035" y="1825625"/>
                <a:ext cx="3752008" cy="369332"/>
              </a:xfrm>
              <a:prstGeom prst="rect">
                <a:avLst/>
              </a:prstGeom>
              <a:blipFill>
                <a:blip r:embed="rId6"/>
                <a:stretch>
                  <a:fillRect l="-146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81035" y="2225018"/>
                <a:ext cx="3752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Yield-per-recruit at a specified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CA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035" y="2225018"/>
                <a:ext cx="3752008" cy="369332"/>
              </a:xfrm>
              <a:prstGeom prst="rect">
                <a:avLst/>
              </a:prstGeom>
              <a:blipFill>
                <a:blip r:embed="rId7"/>
                <a:stretch>
                  <a:fillRect l="-1463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40508" y="2683773"/>
                <a:ext cx="39925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Equilibrium Recruitment at a specified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CA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08" y="2683773"/>
                <a:ext cx="3992535" cy="369332"/>
              </a:xfrm>
              <a:prstGeom prst="rect">
                <a:avLst/>
              </a:prstGeom>
              <a:blipFill>
                <a:blip r:embed="rId8"/>
                <a:stretch>
                  <a:fillRect l="-122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70D57F6-36A4-4091-9911-27AA5154FC66}"/>
              </a:ext>
            </a:extLst>
          </p:cNvPr>
          <p:cNvSpPr txBox="1"/>
          <p:nvPr/>
        </p:nvSpPr>
        <p:spPr>
          <a:xfrm>
            <a:off x="838200" y="3963385"/>
            <a:ext cx="375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MSY</a:t>
            </a:r>
            <a:endParaRPr lang="en-CA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B33063-9281-4394-9697-76A6095A8767}"/>
                  </a:ext>
                </a:extLst>
              </p:cNvPr>
              <p:cNvSpPr txBox="1"/>
              <p:nvPr/>
            </p:nvSpPr>
            <p:spPr>
              <a:xfrm>
                <a:off x="1392580" y="6103222"/>
                <a:ext cx="588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𝑀𝑆𝑌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B33063-9281-4394-9697-76A6095A8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580" y="6103222"/>
                <a:ext cx="588442" cy="369332"/>
              </a:xfrm>
              <a:prstGeom prst="rect">
                <a:avLst/>
              </a:prstGeom>
              <a:blipFill>
                <a:blip r:embed="rId9"/>
                <a:stretch>
                  <a:fillRect r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CA2943-3989-49E1-A702-DF8FF7A3DA64}"/>
                  </a:ext>
                </a:extLst>
              </p:cNvPr>
              <p:cNvSpPr txBox="1"/>
              <p:nvPr/>
            </p:nvSpPr>
            <p:spPr>
              <a:xfrm>
                <a:off x="7285801" y="6103222"/>
                <a:ext cx="588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𝑀𝑆𝑌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CA2943-3989-49E1-A702-DF8FF7A3D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801" y="6103222"/>
                <a:ext cx="588442" cy="369332"/>
              </a:xfrm>
              <a:prstGeom prst="rect">
                <a:avLst/>
              </a:prstGeom>
              <a:blipFill>
                <a:blip r:embed="rId10"/>
                <a:stretch>
                  <a:fillRect r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C38F24-4EAB-4A60-8FF0-8A2040D9AF24}"/>
                  </a:ext>
                </a:extLst>
              </p:cNvPr>
              <p:cNvSpPr txBox="1"/>
              <p:nvPr/>
            </p:nvSpPr>
            <p:spPr>
              <a:xfrm>
                <a:off x="7593780" y="5312818"/>
                <a:ext cx="904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𝑆𝑆𝐵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𝑀𝑆𝑌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C38F24-4EAB-4A60-8FF0-8A2040D9A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780" y="5312818"/>
                <a:ext cx="9042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DE7297-6576-4C21-B290-BD0D170AF8F8}"/>
              </a:ext>
            </a:extLst>
          </p:cNvPr>
          <p:cNvCxnSpPr/>
          <p:nvPr/>
        </p:nvCxnSpPr>
        <p:spPr>
          <a:xfrm flipH="1">
            <a:off x="7314013" y="4178424"/>
            <a:ext cx="266009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056B93-5D6A-440C-82D5-E349E6060FED}"/>
                  </a:ext>
                </a:extLst>
              </p:cNvPr>
              <p:cNvSpPr txBox="1"/>
              <p:nvPr/>
            </p:nvSpPr>
            <p:spPr>
              <a:xfrm>
                <a:off x="7593780" y="3993758"/>
                <a:ext cx="635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𝑆𝑆𝐵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056B93-5D6A-440C-82D5-E349E6060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780" y="3993758"/>
                <a:ext cx="63582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62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7. Approaches for Data-limited Stocks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8BBC60-EFE3-41B5-89E6-BDA0E4FAE63E}"/>
              </a:ext>
            </a:extLst>
          </p:cNvPr>
          <p:cNvSpPr txBox="1"/>
          <p:nvPr/>
        </p:nvSpPr>
        <p:spPr>
          <a:xfrm>
            <a:off x="3057832" y="4218039"/>
            <a:ext cx="610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think this should be a very gentle introduction to what options are available?</a:t>
            </a:r>
          </a:p>
        </p:txBody>
      </p:sp>
    </p:spTree>
    <p:extLst>
      <p:ext uri="{BB962C8B-B14F-4D97-AF65-F5344CB8AC3E}">
        <p14:creationId xmlns:p14="http://schemas.microsoft.com/office/powerpoint/2010/main" val="15127125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0B0C-5F3A-4C8F-8BAB-6146EBD9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for Data-limited Stocks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35BDD-8A26-40B2-B372-A60F729D8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Empirical, theoretical, and historical proxies for </a:t>
            </a:r>
            <a:r>
              <a:rPr lang="en-US" i="1" dirty="0"/>
              <a:t>B</a:t>
            </a:r>
            <a:r>
              <a:rPr lang="en-US" i="1" baseline="-25000" dirty="0"/>
              <a:t>0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i="1" baseline="-25000" dirty="0"/>
              <a:t>MSY</a:t>
            </a:r>
            <a:endParaRPr lang="en-US" dirty="0"/>
          </a:p>
          <a:p>
            <a:pPr lvl="1"/>
            <a:r>
              <a:rPr lang="en-US" dirty="0"/>
              <a:t>Catch-only methods: can provide estimates of B relative to </a:t>
            </a:r>
            <a:r>
              <a:rPr lang="en-US" i="1" dirty="0"/>
              <a:t>B</a:t>
            </a:r>
            <a:r>
              <a:rPr lang="en-US" i="1" baseline="-25000" dirty="0"/>
              <a:t>0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i="1" baseline="-25000" dirty="0"/>
              <a:t>MSY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they have generally been used to estimate global trends in stock status and not for stock assessment</a:t>
            </a:r>
          </a:p>
          <a:p>
            <a:pPr lvl="1"/>
            <a:r>
              <a:rPr lang="en-US" dirty="0"/>
              <a:t>Closed-loop simulation approaches: an alternative to using empirical proxies or methods that rely on strong model assumptions or priors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877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0D68-BB61-4474-BC60-CD2665E2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Proxies for </a:t>
            </a:r>
            <a:r>
              <a:rPr lang="en-US" i="1" dirty="0"/>
              <a:t>B</a:t>
            </a:r>
            <a:r>
              <a:rPr lang="en-US" i="1" baseline="-25000" dirty="0"/>
              <a:t>MSY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BF679-C065-4E9A-A132-B6E0E137E3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Per-recruit models: Spawning Potential Ratio (SPR)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reference point: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𝑆𝑃𝑅</m:t>
                    </m:r>
                  </m:oMath>
                </a14:m>
                <a:r>
                  <a:rPr lang="en-US" dirty="0"/>
                  <a:t> represents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that results in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% of unfished SSB-pre-recruit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𝑆𝑃𝑅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common proxy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𝑀𝑆𝑌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Value of SPR as a proxy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US" dirty="0"/>
                  <a:t> depends on productivity</a:t>
                </a:r>
              </a:p>
              <a:p>
                <a:pPr lvl="1"/>
                <a:r>
                  <a:rPr lang="en-US" dirty="0"/>
                  <a:t>Biomass reference point: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US" dirty="0"/>
                  <a:t> proxy = equilibrium B from fishing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𝑆𝑃𝑅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aseline="-25000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BF679-C065-4E9A-A132-B6E0E137E3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130B1CC-8FC9-4ACD-8ADA-A6E138A286D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55370126"/>
                  </p:ext>
                </p:extLst>
              </p:nvPr>
            </p:nvGraphicFramePr>
            <p:xfrm>
              <a:off x="7695343" y="4862195"/>
              <a:ext cx="4496657" cy="16306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763362">
                      <a:extLst>
                        <a:ext uri="{9D8B030D-6E8A-4147-A177-3AD203B41FA5}">
                          <a16:colId xmlns:a16="http://schemas.microsoft.com/office/drawing/2014/main" val="765603383"/>
                        </a:ext>
                      </a:extLst>
                    </a:gridCol>
                    <a:gridCol w="1158924">
                      <a:extLst>
                        <a:ext uri="{9D8B030D-6E8A-4147-A177-3AD203B41FA5}">
                          <a16:colId xmlns:a16="http://schemas.microsoft.com/office/drawing/2014/main" val="2414924035"/>
                        </a:ext>
                      </a:extLst>
                    </a:gridCol>
                    <a:gridCol w="1574371">
                      <a:extLst>
                        <a:ext uri="{9D8B030D-6E8A-4147-A177-3AD203B41FA5}">
                          <a16:colId xmlns:a16="http://schemas.microsoft.com/office/drawing/2014/main" val="199635104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entury Gothic" panose="020B0502020202020204" pitchFamily="34" charset="0"/>
                            </a:rPr>
                            <a:t>Productivity</a:t>
                          </a:r>
                          <a:endParaRPr lang="en-US" sz="1800" b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800" b="1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US" sz="1800" b="1" i="1" baseline="-25000" smtClean="0">
                                  <a:effectLst/>
                                  <a:latin typeface="Cambria Math" panose="02040503050406030204" pitchFamily="18" charset="0"/>
                                </a:rPr>
                                <m:t>𝑴𝑺𝒀</m:t>
                              </m:r>
                            </m:oMath>
                          </a14:m>
                          <a:r>
                            <a:rPr lang="en-US" sz="1800" b="1" dirty="0">
                              <a:effectLst/>
                              <a:latin typeface="Century Gothic" panose="020B0502020202020204" pitchFamily="34" charset="0"/>
                            </a:rPr>
                            <a:t> ≈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US" sz="1800" b="1" i="1" baseline="-25000" dirty="0">
                                  <a:effectLst/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sz="1800" b="1" i="1" baseline="-25000" dirty="0">
                                  <a:effectLst/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  <m:r>
                                <a:rPr lang="en-US" sz="1800" b="1" i="1" baseline="-25000" dirty="0">
                                  <a:effectLst/>
                                  <a:latin typeface="Cambria Math" panose="02040503050406030204" pitchFamily="18" charset="0"/>
                                </a:rPr>
                                <m:t>𝑺𝑷𝑹</m:t>
                              </m:r>
                            </m:oMath>
                          </a14:m>
                          <a:endParaRPr lang="en-US" sz="1800" b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432014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Very Low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-*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i="1" dirty="0">
                              <a:effectLst/>
                              <a:latin typeface="Century Gothic" panose="020B0502020202020204" pitchFamily="34" charset="0"/>
                            </a:rPr>
                            <a:t>F</a:t>
                          </a:r>
                          <a:r>
                            <a:rPr lang="en-US" sz="1800" i="1" baseline="-25000" dirty="0">
                              <a:effectLst/>
                              <a:latin typeface="Century Gothic" panose="020B0502020202020204" pitchFamily="34" charset="0"/>
                            </a:rPr>
                            <a:t>≥50%</a:t>
                          </a:r>
                          <a:endParaRPr lang="en-US" sz="1800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820487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Low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&lt;0.14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i="1" dirty="0">
                              <a:effectLst/>
                              <a:latin typeface="Century Gothic" panose="020B0502020202020204" pitchFamily="34" charset="0"/>
                            </a:rPr>
                            <a:t>F</a:t>
                          </a:r>
                          <a:r>
                            <a:rPr lang="en-US" sz="1800" i="1" baseline="-25000" dirty="0">
                              <a:effectLst/>
                              <a:latin typeface="Century Gothic" panose="020B0502020202020204" pitchFamily="34" charset="0"/>
                            </a:rPr>
                            <a:t>45%</a:t>
                          </a:r>
                          <a:endParaRPr lang="en-US" sz="1800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058229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Medium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0.14-0.35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i="1" dirty="0">
                              <a:effectLst/>
                              <a:latin typeface="Century Gothic" panose="020B0502020202020204" pitchFamily="34" charset="0"/>
                            </a:rPr>
                            <a:t>F</a:t>
                          </a:r>
                          <a:r>
                            <a:rPr lang="en-US" sz="1800" i="1" baseline="-25000" dirty="0">
                              <a:effectLst/>
                              <a:latin typeface="Century Gothic" panose="020B0502020202020204" pitchFamily="34" charset="0"/>
                            </a:rPr>
                            <a:t>40%</a:t>
                          </a:r>
                          <a:endParaRPr lang="en-US" sz="1800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430956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High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&gt;0.35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i="1" dirty="0">
                              <a:effectLst/>
                              <a:latin typeface="Century Gothic" panose="020B0502020202020204" pitchFamily="34" charset="0"/>
                            </a:rPr>
                            <a:t>F</a:t>
                          </a:r>
                          <a:r>
                            <a:rPr lang="en-US" sz="1800" i="1" baseline="-25000" dirty="0">
                              <a:effectLst/>
                              <a:latin typeface="Century Gothic" panose="020B0502020202020204" pitchFamily="34" charset="0"/>
                            </a:rPr>
                            <a:t>30%</a:t>
                          </a:r>
                          <a:endParaRPr lang="en-US" sz="1800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61834903"/>
                      </a:ext>
                    </a:extLst>
                  </a:tr>
                  <a:tr h="0">
                    <a:tc gridSpan="3"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 kern="1200" dirty="0">
                              <a:solidFill>
                                <a:schemeClr val="dk1"/>
                              </a:solidFill>
                              <a:effectLst/>
                              <a:latin typeface="Century Gothic" panose="020B0502020202020204" pitchFamily="34" charset="0"/>
                            </a:rPr>
                            <a:t>*</a:t>
                          </a:r>
                          <a:r>
                            <a:rPr lang="en-US" sz="1100" kern="1200" dirty="0">
                              <a:solidFill>
                                <a:schemeClr val="dk1"/>
                              </a:solidFill>
                              <a:effectLst/>
                              <a:latin typeface="Century Gothic" panose="020B0502020202020204" pitchFamily="34" charset="0"/>
                            </a:rPr>
                            <a:t>Defined based on </a:t>
                          </a:r>
                          <a:r>
                            <a:rPr lang="en-US" sz="1100" i="1" kern="1200" dirty="0">
                              <a:solidFill>
                                <a:schemeClr val="dk1"/>
                              </a:solidFill>
                              <a:effectLst/>
                              <a:latin typeface="Century Gothic" panose="020B0502020202020204" pitchFamily="34" charset="0"/>
                            </a:rPr>
                            <a:t>M</a:t>
                          </a:r>
                          <a:r>
                            <a:rPr lang="en-US" sz="1100" kern="1200" dirty="0">
                              <a:solidFill>
                                <a:schemeClr val="dk1"/>
                              </a:solidFill>
                              <a:effectLst/>
                              <a:latin typeface="Century Gothic" panose="020B0502020202020204" pitchFamily="34" charset="0"/>
                            </a:rPr>
                            <a:t> &lt; 0.1 and age-at-maturation &gt; 15 years</a:t>
                          </a:r>
                          <a:endParaRPr lang="en-US" sz="12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endParaRPr lang="en-US" sz="1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endParaRPr lang="en-US" sz="1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91090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130B1CC-8FC9-4ACD-8ADA-A6E138A286D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55370126"/>
                  </p:ext>
                </p:extLst>
              </p:nvPr>
            </p:nvGraphicFramePr>
            <p:xfrm>
              <a:off x="7695343" y="4862195"/>
              <a:ext cx="4496657" cy="16306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763362">
                      <a:extLst>
                        <a:ext uri="{9D8B030D-6E8A-4147-A177-3AD203B41FA5}">
                          <a16:colId xmlns:a16="http://schemas.microsoft.com/office/drawing/2014/main" val="765603383"/>
                        </a:ext>
                      </a:extLst>
                    </a:gridCol>
                    <a:gridCol w="1158924">
                      <a:extLst>
                        <a:ext uri="{9D8B030D-6E8A-4147-A177-3AD203B41FA5}">
                          <a16:colId xmlns:a16="http://schemas.microsoft.com/office/drawing/2014/main" val="2414924035"/>
                        </a:ext>
                      </a:extLst>
                    </a:gridCol>
                    <a:gridCol w="1574371">
                      <a:extLst>
                        <a:ext uri="{9D8B030D-6E8A-4147-A177-3AD203B41FA5}">
                          <a16:colId xmlns:a16="http://schemas.microsoft.com/office/drawing/2014/main" val="1996351042"/>
                        </a:ext>
                      </a:extLst>
                    </a:gridCol>
                  </a:tblGrid>
                  <a:tr h="3505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entury Gothic" panose="020B0502020202020204" pitchFamily="34" charset="0"/>
                            </a:rPr>
                            <a:t>Productivity</a:t>
                          </a:r>
                          <a:endParaRPr lang="en-US" sz="1800" b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1832" t="-20690" r="-136649" b="-389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86434" t="-20690" r="-1163" b="-3896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32014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Very Low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-*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i="1" dirty="0">
                              <a:effectLst/>
                              <a:latin typeface="Century Gothic" panose="020B0502020202020204" pitchFamily="34" charset="0"/>
                            </a:rPr>
                            <a:t>F</a:t>
                          </a:r>
                          <a:r>
                            <a:rPr lang="en-US" sz="1800" i="1" baseline="-25000" dirty="0">
                              <a:effectLst/>
                              <a:latin typeface="Century Gothic" panose="020B0502020202020204" pitchFamily="34" charset="0"/>
                            </a:rPr>
                            <a:t>≥50%</a:t>
                          </a:r>
                          <a:endParaRPr lang="en-US" sz="1800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8204876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Low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&lt;0.14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i="1" dirty="0">
                              <a:effectLst/>
                              <a:latin typeface="Century Gothic" panose="020B0502020202020204" pitchFamily="34" charset="0"/>
                            </a:rPr>
                            <a:t>F</a:t>
                          </a:r>
                          <a:r>
                            <a:rPr lang="en-US" sz="1800" i="1" baseline="-25000" dirty="0">
                              <a:effectLst/>
                              <a:latin typeface="Century Gothic" panose="020B0502020202020204" pitchFamily="34" charset="0"/>
                            </a:rPr>
                            <a:t>45%</a:t>
                          </a:r>
                          <a:endParaRPr lang="en-US" sz="1800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0582296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Medium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0.14-0.35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i="1" dirty="0">
                              <a:effectLst/>
                              <a:latin typeface="Century Gothic" panose="020B0502020202020204" pitchFamily="34" charset="0"/>
                            </a:rPr>
                            <a:t>F</a:t>
                          </a:r>
                          <a:r>
                            <a:rPr lang="en-US" sz="1800" i="1" baseline="-25000" dirty="0">
                              <a:effectLst/>
                              <a:latin typeface="Century Gothic" panose="020B0502020202020204" pitchFamily="34" charset="0"/>
                            </a:rPr>
                            <a:t>40%</a:t>
                          </a:r>
                          <a:endParaRPr lang="en-US" sz="1800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430956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High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&gt;0.35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i="1" dirty="0">
                              <a:effectLst/>
                              <a:latin typeface="Century Gothic" panose="020B0502020202020204" pitchFamily="34" charset="0"/>
                            </a:rPr>
                            <a:t>F</a:t>
                          </a:r>
                          <a:r>
                            <a:rPr lang="en-US" sz="1800" i="1" baseline="-25000" dirty="0">
                              <a:effectLst/>
                              <a:latin typeface="Century Gothic" panose="020B0502020202020204" pitchFamily="34" charset="0"/>
                            </a:rPr>
                            <a:t>30%</a:t>
                          </a:r>
                          <a:endParaRPr lang="en-US" sz="1800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61834903"/>
                      </a:ext>
                    </a:extLst>
                  </a:tr>
                  <a:tr h="182880">
                    <a:tc gridSpan="3"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 kern="1200" dirty="0">
                              <a:solidFill>
                                <a:schemeClr val="dk1"/>
                              </a:solidFill>
                              <a:effectLst/>
                              <a:latin typeface="Century Gothic" panose="020B0502020202020204" pitchFamily="34" charset="0"/>
                            </a:rPr>
                            <a:t>*</a:t>
                          </a:r>
                          <a:r>
                            <a:rPr lang="en-US" sz="1100" kern="1200" dirty="0">
                              <a:solidFill>
                                <a:schemeClr val="dk1"/>
                              </a:solidFill>
                              <a:effectLst/>
                              <a:latin typeface="Century Gothic" panose="020B0502020202020204" pitchFamily="34" charset="0"/>
                            </a:rPr>
                            <a:t>Defined based on </a:t>
                          </a:r>
                          <a:r>
                            <a:rPr lang="en-US" sz="1100" i="1" kern="1200" dirty="0">
                              <a:solidFill>
                                <a:schemeClr val="dk1"/>
                              </a:solidFill>
                              <a:effectLst/>
                              <a:latin typeface="Century Gothic" panose="020B0502020202020204" pitchFamily="34" charset="0"/>
                            </a:rPr>
                            <a:t>M</a:t>
                          </a:r>
                          <a:r>
                            <a:rPr lang="en-US" sz="1100" kern="1200" dirty="0">
                              <a:solidFill>
                                <a:schemeClr val="dk1"/>
                              </a:solidFill>
                              <a:effectLst/>
                              <a:latin typeface="Century Gothic" panose="020B0502020202020204" pitchFamily="34" charset="0"/>
                            </a:rPr>
                            <a:t> &lt; 0.1 and age-at-maturation &gt; 15 years</a:t>
                          </a:r>
                          <a:endParaRPr lang="en-US" sz="12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endParaRPr lang="en-US" sz="1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endParaRPr lang="en-US" sz="1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91090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1EA88A9-649F-40E4-9D6F-C18C68BC6AA3}"/>
              </a:ext>
            </a:extLst>
          </p:cNvPr>
          <p:cNvSpPr txBox="1"/>
          <p:nvPr/>
        </p:nvSpPr>
        <p:spPr>
          <a:xfrm>
            <a:off x="9798340" y="6550111"/>
            <a:ext cx="2393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NZ Ministry of Fisheries</a:t>
            </a:r>
            <a:r>
              <a:rPr lang="en-US" sz="1200" dirty="0">
                <a:cs typeface="Arial" panose="020B0604020202020204" pitchFamily="34" charset="0"/>
              </a:rPr>
              <a:t> (2011)</a:t>
            </a:r>
          </a:p>
        </p:txBody>
      </p:sp>
    </p:spTree>
    <p:extLst>
      <p:ext uri="{BB962C8B-B14F-4D97-AF65-F5344CB8AC3E}">
        <p14:creationId xmlns:p14="http://schemas.microsoft.com/office/powerpoint/2010/main" val="324252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914E-EA14-43BE-AD13-A1E26E81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Proxies for </a:t>
            </a:r>
            <a:r>
              <a:rPr lang="en-US" i="1" dirty="0"/>
              <a:t>F</a:t>
            </a:r>
            <a:r>
              <a:rPr lang="en-US" i="1" baseline="-25000" dirty="0"/>
              <a:t>MSY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028CA9-6F96-4DC6-B5CB-EF5B36A258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Other </a:t>
                </a:r>
                <a:r>
                  <a:rPr lang="en-US" i="1" dirty="0"/>
                  <a:t>F</a:t>
                </a:r>
                <a:r>
                  <a:rPr lang="en-US" i="1" baseline="-25000" dirty="0"/>
                  <a:t>MSY</a:t>
                </a:r>
                <a:r>
                  <a:rPr lang="en-US" dirty="0"/>
                  <a:t> proxies: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that maximizes YPR (not recommended)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where slope of YPR curve is 10% of the slope at the origin</a:t>
                </a:r>
              </a:p>
              <a:p>
                <a:pPr lvl="2"/>
                <a:r>
                  <a:rPr lang="en-US" dirty="0"/>
                  <a:t>Sensitive to assumptions about growth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i="1" dirty="0"/>
              </a:p>
              <a:p>
                <a:pPr lvl="2"/>
                <a:r>
                  <a:rPr lang="en-US" dirty="0"/>
                  <a:t>Not recommended without understanding how well it relates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US" dirty="0"/>
                  <a:t> (Mace 2001)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or a proportion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i="1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0.87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meta-analysis (Zhou et al. 2012)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pelagic species (Patterson 1992)</a:t>
                </a:r>
              </a:p>
              <a:p>
                <a:r>
                  <a:rPr lang="en-US" dirty="0"/>
                  <a:t>Biomass reference points = equilibrium B from fishing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baseline="-250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028CA9-6F96-4DC6-B5CB-EF5B36A25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CC7CBE7-DFD7-40E4-B423-F807B34CE615}"/>
              </a:ext>
            </a:extLst>
          </p:cNvPr>
          <p:cNvSpPr txBox="1"/>
          <p:nvPr/>
        </p:nvSpPr>
        <p:spPr>
          <a:xfrm>
            <a:off x="1818968" y="276286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31492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352E-C719-43DA-8EE8-62DB1B86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Historical, Empirical, or Other Proxies for </a:t>
            </a:r>
            <a:r>
              <a:rPr lang="en-US" i="1" dirty="0"/>
              <a:t>B</a:t>
            </a:r>
            <a:r>
              <a:rPr lang="en-US" i="1" baseline="-25000" dirty="0"/>
              <a:t>0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i="1" baseline="-25000" dirty="0"/>
              <a:t>MSY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AB9779-38A7-4805-B83D-30331ECAE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US" dirty="0"/>
                  <a:t> proxy, defined by </a:t>
                </a:r>
              </a:p>
              <a:p>
                <a:pPr lvl="1"/>
                <a:r>
                  <a:rPr lang="en-US" dirty="0"/>
                  <a:t>the mean or median value of an indicator over a historical time period when the indicator is high and catches are high; or</a:t>
                </a:r>
              </a:p>
              <a:p>
                <a:pPr lvl="1"/>
                <a:r>
                  <a:rPr lang="en-US" dirty="0"/>
                  <a:t>the mean or median value of an indicator over a productive period.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proxy, defined by </a:t>
                </a:r>
              </a:p>
              <a:p>
                <a:pPr lvl="1"/>
                <a:r>
                  <a:rPr lang="en-US" dirty="0"/>
                  <a:t>the mean/median (or maximum) value of the indicator over a historical time period reflecting the beginning of exploitation. </a:t>
                </a:r>
              </a:p>
              <a:p>
                <a:r>
                  <a:rPr lang="en-US" dirty="0"/>
                  <a:t>LRPs based on a historical low biomass state:</a:t>
                </a:r>
              </a:p>
              <a:p>
                <a:pPr lvl="1"/>
                <a:r>
                  <a:rPr lang="en-US" dirty="0"/>
                  <a:t>from which the stock recovered to above average levels; </a:t>
                </a:r>
              </a:p>
              <a:p>
                <a:pPr lvl="1"/>
                <a:r>
                  <a:rPr lang="en-US" dirty="0"/>
                  <a:t>or that is agreed by managers and resource users to be an undesirable state to avoid.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AB9779-38A7-4805-B83D-30331ECAE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9973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F4DB-F41F-422C-A0AD-970DFF81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Catch-only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02DD6-619C-4CA2-93BA-8A25DA0FD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Assume </a:t>
            </a:r>
            <a:r>
              <a:rPr lang="en-US" i="1" dirty="0"/>
              <a:t>Catch</a:t>
            </a:r>
            <a:r>
              <a:rPr lang="en-US" dirty="0"/>
              <a:t> is proportional to </a:t>
            </a:r>
            <a:r>
              <a:rPr lang="en-US" i="1" dirty="0"/>
              <a:t>Abundance </a:t>
            </a:r>
          </a:p>
          <a:p>
            <a:r>
              <a:rPr lang="en-US" dirty="0"/>
              <a:t>Have been developed primarily to assess the global status of unassessed stocks (e.g., Costello et al. 2012; </a:t>
            </a:r>
            <a:r>
              <a:rPr lang="en-US" dirty="0" err="1"/>
              <a:t>Kleisner</a:t>
            </a:r>
            <a:r>
              <a:rPr lang="en-US" dirty="0"/>
              <a:t> et al. 2013; </a:t>
            </a:r>
            <a:r>
              <a:rPr lang="en-US" dirty="0" err="1"/>
              <a:t>Palomares</a:t>
            </a:r>
            <a:r>
              <a:rPr lang="en-US" dirty="0"/>
              <a:t> et al. 2020)</a:t>
            </a:r>
          </a:p>
          <a:p>
            <a:r>
              <a:rPr lang="en-US" dirty="0"/>
              <a:t>Recent reviews of data-limited methods have evaluated the performance of catch-only methods to estimate stock status (</a:t>
            </a:r>
            <a:r>
              <a:rPr lang="da-DK" dirty="0"/>
              <a:t>Carruthers et al. 2014; Free et al. 2020; Sharma et al., 2021; Ovando et al. 2022). </a:t>
            </a:r>
          </a:p>
          <a:p>
            <a:pPr lvl="1"/>
            <a:r>
              <a:rPr lang="en-US" dirty="0"/>
              <a:t>Performance evaluated on data rich stocks and simulated stocks</a:t>
            </a:r>
          </a:p>
          <a:p>
            <a:pPr lvl="1"/>
            <a:r>
              <a:rPr lang="en-US" dirty="0"/>
              <a:t>Catch-only methods:</a:t>
            </a:r>
          </a:p>
          <a:p>
            <a:pPr lvl="2"/>
            <a:r>
              <a:rPr lang="en-US" dirty="0"/>
              <a:t>produced biased and imprecise estimates of stock status</a:t>
            </a:r>
          </a:p>
          <a:p>
            <a:pPr lvl="2"/>
            <a:r>
              <a:rPr lang="en-US" dirty="0"/>
              <a:t>have been developed primarily to assess the global status of unassessed stocks </a:t>
            </a:r>
          </a:p>
        </p:txBody>
      </p:sp>
    </p:spTree>
    <p:extLst>
      <p:ext uri="{BB962C8B-B14F-4D97-AF65-F5344CB8AC3E}">
        <p14:creationId xmlns:p14="http://schemas.microsoft.com/office/powerpoint/2010/main" val="2710499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A5F8-DDCC-47BB-B6C2-32DA4AFA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Closed-loop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6CAA4-4FB6-4979-80EB-70BF42932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that involves evaluating performance of MPs through simulation to assess trade-offs among multiple fishery and conservation objectives.</a:t>
            </a:r>
          </a:p>
          <a:p>
            <a:r>
              <a:rPr lang="en-US" dirty="0"/>
              <a:t>“Management Strategy Evaluation” – CLS is the technical modeling component of MSE.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7E930-5213-4915-92DE-B58C98869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214" y="3969844"/>
            <a:ext cx="4758214" cy="268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581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A5F8-DDCC-47BB-B6C2-32DA4AFA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Closed-loop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6CAA4-4FB6-4979-80EB-70BF42932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Data-limited context, CLS approach is an alternative to using empirical proxies that may not capture bias and uncertainty in estimated stock status.</a:t>
            </a:r>
          </a:p>
          <a:p>
            <a:r>
              <a:rPr lang="en-US" dirty="0"/>
              <a:t>CLS approach can provide sustainable catch advice consistent with the PA Policy and in compliance with the FSP, when stock status cannot be well estimated using traditional methods.</a:t>
            </a:r>
          </a:p>
          <a:p>
            <a:r>
              <a:rPr lang="en-US" dirty="0"/>
              <a:t>The application of a data-limited CLS framework to provide management advice has been demonstrated for groundfish in BC (Anderson et al. 2021). </a:t>
            </a:r>
          </a:p>
        </p:txBody>
      </p:sp>
    </p:spTree>
    <p:extLst>
      <p:ext uri="{BB962C8B-B14F-4D97-AF65-F5344CB8AC3E}">
        <p14:creationId xmlns:p14="http://schemas.microsoft.com/office/powerpoint/2010/main" val="19241409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8. Approaches using Multiple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A356B6-F582-4700-86DC-20C0A9ABB979}"/>
              </a:ext>
            </a:extLst>
          </p:cNvPr>
          <p:cNvSpPr txBox="1"/>
          <p:nvPr/>
        </p:nvSpPr>
        <p:spPr>
          <a:xfrm>
            <a:off x="3057832" y="4218039"/>
            <a:ext cx="610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think this should be a very gentle introduction to what options are available?</a:t>
            </a:r>
          </a:p>
        </p:txBody>
      </p:sp>
    </p:spTree>
    <p:extLst>
      <p:ext uri="{BB962C8B-B14F-4D97-AF65-F5344CB8AC3E}">
        <p14:creationId xmlns:p14="http://schemas.microsoft.com/office/powerpoint/2010/main" val="2577584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DFO: Reference Points (PA Framework)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67451" cy="4351338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LRP</a:t>
            </a:r>
            <a:r>
              <a:rPr lang="en-CA" dirty="0"/>
              <a:t>: “</a:t>
            </a:r>
            <a:r>
              <a:rPr lang="en-US" i="1" dirty="0"/>
              <a:t>represents the stock level below which there is a high probability that the stock’s productivity is so impaired that serious harm will occur”</a:t>
            </a:r>
            <a:endParaRPr lang="en-CA" i="1" dirty="0"/>
          </a:p>
          <a:p>
            <a:r>
              <a:rPr lang="en-US" i="1" dirty="0"/>
              <a:t>“At this stock status level, there may also be resultant impacts to the ecosystem, associated species and a long-term loss of fishing opportunities”</a:t>
            </a:r>
          </a:p>
          <a:p>
            <a:r>
              <a:rPr lang="en-CA" dirty="0"/>
              <a:t>The </a:t>
            </a:r>
            <a:r>
              <a:rPr lang="en-CA" dirty="0">
                <a:solidFill>
                  <a:srgbClr val="FF0000"/>
                </a:solidFill>
              </a:rPr>
              <a:t>LRP</a:t>
            </a:r>
            <a:r>
              <a:rPr lang="en-CA" dirty="0"/>
              <a:t> is defined by DFO Science through a CSAS peer-review process</a:t>
            </a:r>
            <a:endParaRPr lang="en-US" dirty="0"/>
          </a:p>
        </p:txBody>
      </p:sp>
      <p:pic>
        <p:nvPicPr>
          <p:cNvPr id="4" name="Picture 2" descr="Reference Points and Stock Status Zo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156" y="1369089"/>
            <a:ext cx="3853122" cy="346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8819861" y="1732253"/>
            <a:ext cx="8255" cy="24324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8601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42E9-B5D4-4531-A4CA-969BFCED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Status from Multiple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506C-3D09-4A13-849A-5181B9F9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averaging (ensemble approach)</a:t>
            </a:r>
          </a:p>
          <a:p>
            <a:pPr lvl="1"/>
            <a:r>
              <a:rPr lang="en-US" dirty="0"/>
              <a:t>100% weight on one model (model selection); </a:t>
            </a:r>
          </a:p>
          <a:p>
            <a:pPr lvl="1"/>
            <a:r>
              <a:rPr lang="en-US" dirty="0"/>
              <a:t>equal weighting;</a:t>
            </a:r>
          </a:p>
          <a:p>
            <a:pPr lvl="1"/>
            <a:r>
              <a:rPr lang="en-US" dirty="0"/>
              <a:t>tactical weighting (e.g., based on expert opinion or historical performance); </a:t>
            </a:r>
          </a:p>
          <a:p>
            <a:pPr lvl="1"/>
            <a:r>
              <a:rPr lang="en-US" dirty="0"/>
              <a:t>weighting based on model probabilities (e.g., Bayes factors); </a:t>
            </a:r>
          </a:p>
          <a:p>
            <a:pPr lvl="1"/>
            <a:r>
              <a:rPr lang="en-US" dirty="0"/>
              <a:t>weighting based on information theoretic values (e.g., AIC); or </a:t>
            </a:r>
          </a:p>
          <a:p>
            <a:pPr lvl="1"/>
            <a:r>
              <a:rPr lang="en-US" dirty="0"/>
              <a:t>weighting based on predictive ability</a:t>
            </a:r>
          </a:p>
          <a:p>
            <a:r>
              <a:rPr lang="en-US" dirty="0"/>
              <a:t>Empirical Approaches</a:t>
            </a:r>
          </a:p>
          <a:p>
            <a:pPr lvl="1"/>
            <a:r>
              <a:rPr lang="en-US" dirty="0"/>
              <a:t>Reference points based on empirical indicators</a:t>
            </a:r>
          </a:p>
        </p:txBody>
      </p:sp>
    </p:spTree>
    <p:extLst>
      <p:ext uri="{BB962C8B-B14F-4D97-AF65-F5344CB8AC3E}">
        <p14:creationId xmlns:p14="http://schemas.microsoft.com/office/powerpoint/2010/main" val="113912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DFO: Reference Points (PA Framework)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25640" cy="435133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USR</a:t>
            </a:r>
            <a:r>
              <a:rPr lang="en-US" dirty="0"/>
              <a:t> – “</a:t>
            </a:r>
            <a:r>
              <a:rPr lang="en-CA" i="1" dirty="0"/>
              <a:t>a level below which removals must be progressively reduced so the LRP can be avoided” </a:t>
            </a:r>
            <a:r>
              <a:rPr lang="en-CA" dirty="0"/>
              <a:t>OR</a:t>
            </a:r>
            <a:r>
              <a:rPr lang="en-CA" i="1" dirty="0"/>
              <a:t> “</a:t>
            </a:r>
            <a:r>
              <a:rPr lang="en-US" i="1" dirty="0"/>
              <a:t>a target reference point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i="1" dirty="0">
                <a:solidFill>
                  <a:srgbClr val="0000FF"/>
                </a:solidFill>
              </a:rPr>
              <a:t>USR</a:t>
            </a:r>
            <a:r>
              <a:rPr lang="en-US" i="1" dirty="0"/>
              <a:t> is defined by resource management, in consultation with stakeholders and with advice and input from DFO Science</a:t>
            </a:r>
            <a:r>
              <a:rPr lang="en-US" dirty="0"/>
              <a:t>” </a:t>
            </a:r>
          </a:p>
          <a:p>
            <a:endParaRPr lang="en-US" dirty="0"/>
          </a:p>
        </p:txBody>
      </p:sp>
      <p:pic>
        <p:nvPicPr>
          <p:cNvPr id="4" name="Picture 2" descr="Reference Points and Stock Status Zo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156" y="1369089"/>
            <a:ext cx="3853122" cy="346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8819861" y="1732253"/>
            <a:ext cx="8255" cy="24324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845097" y="1732253"/>
            <a:ext cx="8255" cy="243242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41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15529</TotalTime>
  <Words>5469</Words>
  <Application>Microsoft Office PowerPoint</Application>
  <PresentationFormat>Widescreen</PresentationFormat>
  <Paragraphs>519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8" baseType="lpstr">
      <vt:lpstr>Arial</vt:lpstr>
      <vt:lpstr>Calibri</vt:lpstr>
      <vt:lpstr>Calibri Light</vt:lpstr>
      <vt:lpstr>Cambria Math</vt:lpstr>
      <vt:lpstr>Century Gothic</vt:lpstr>
      <vt:lpstr>Times New Roman</vt:lpstr>
      <vt:lpstr>Wingdings</vt:lpstr>
      <vt:lpstr>Office Theme</vt:lpstr>
      <vt:lpstr>Reference Points 101</vt:lpstr>
      <vt:lpstr>Objectives</vt:lpstr>
      <vt:lpstr>Objectives</vt:lpstr>
      <vt:lpstr>Outline</vt:lpstr>
      <vt:lpstr>1. Introduction – Reference Points</vt:lpstr>
      <vt:lpstr>Reference Points</vt:lpstr>
      <vt:lpstr>DFO: Reference Points (PA Framework)</vt:lpstr>
      <vt:lpstr>DFO: Reference Points (PA Framework)</vt:lpstr>
      <vt:lpstr>DFO: Reference Points (PA Framework)</vt:lpstr>
      <vt:lpstr>DFO: Reference Points (PA Framework)</vt:lpstr>
      <vt:lpstr>Roles of Reference Points</vt:lpstr>
      <vt:lpstr>Roles of Reference Points</vt:lpstr>
      <vt:lpstr>2. Background on Fish Stock Productivity</vt:lpstr>
      <vt:lpstr>PowerPoint Presentation</vt:lpstr>
      <vt:lpstr>Copied from section 5</vt:lpstr>
      <vt:lpstr>3. Equilibrium Assumptions</vt:lpstr>
      <vt:lpstr>What is Equilibrium?</vt:lpstr>
      <vt:lpstr>4. Background on MSY</vt:lpstr>
      <vt:lpstr>MSY</vt:lpstr>
      <vt:lpstr>MSY</vt:lpstr>
      <vt:lpstr>MSY</vt:lpstr>
      <vt:lpstr>5. Reference Points in Surplus Production Models</vt:lpstr>
      <vt:lpstr>Surplus Production Models</vt:lpstr>
      <vt:lpstr>Surplus Production Models</vt:lpstr>
      <vt:lpstr>Surplus Production Models</vt:lpstr>
      <vt:lpstr>Surplus Production Models</vt:lpstr>
      <vt:lpstr>6. Reference Points in Age-structured Models</vt:lpstr>
      <vt:lpstr>Examples of Limit Reference Points</vt:lpstr>
      <vt:lpstr>Some Equilibrium Reference Points</vt:lpstr>
      <vt:lpstr>Per Recruit Reference Points: Calculations</vt:lpstr>
      <vt:lpstr>Per-Recruit Reference Points [Concepts]</vt:lpstr>
      <vt:lpstr>Per-Recruit Reference Points 1. Mortality Rates</vt:lpstr>
      <vt:lpstr>Per-Recruit Reference Points 1. Mortality Rates</vt:lpstr>
      <vt:lpstr>Per-Recruit Reference Points 1. Mortality Rates</vt:lpstr>
      <vt:lpstr>Per-Recruit Reference Points 1. Mortality Rates</vt:lpstr>
      <vt:lpstr>Per-Recruit Reference Points 1. Mortality Rates</vt:lpstr>
      <vt:lpstr>Per-Recruit Reference Points 1. Mortality Rates</vt:lpstr>
      <vt:lpstr>Per-Recruit Reference Points 1. Mortality Rates</vt:lpstr>
      <vt:lpstr>Per-Recruit Reference Points 2. Survivorship</vt:lpstr>
      <vt:lpstr>Per-Recruit Reference Points 2. Survivorship</vt:lpstr>
      <vt:lpstr>Per-Recruit Reference Points 2. Survivorship</vt:lpstr>
      <vt:lpstr>Per-Recruit Reference Points 2. Survivorship</vt:lpstr>
      <vt:lpstr>Per-Recruit Reference Points 2. Survivorship</vt:lpstr>
      <vt:lpstr>Per-Recruit Reference Points 3. SSB-per-Recruit</vt:lpstr>
      <vt:lpstr>Per-Recruit Reference Points 3. Eggs-per-Recruit</vt:lpstr>
      <vt:lpstr>Per-Recruit Reference Points 3. SSB-per-Recruit or Eggs-per-Recruit</vt:lpstr>
      <vt:lpstr>Per-Recruit Reference Points 4. Spawning Potential Ratio (SPR)</vt:lpstr>
      <vt:lpstr>Per-Recruit Reference Points 4. Spawning Potential Ratio (SPR)</vt:lpstr>
      <vt:lpstr>Per-Recruit Reference Points 5. Yield-per-Recruit (YPR)</vt:lpstr>
      <vt:lpstr>Per-Recruit Reference Points 5. Yield-per-Recruit (YPR)</vt:lpstr>
      <vt:lpstr>Per-Recruit Reference Points 5. Yield-per-Recruit (YPR)</vt:lpstr>
      <vt:lpstr>MSY Reference Points: Calculations</vt:lpstr>
      <vt:lpstr>Yield-per-Recruit  Yield </vt:lpstr>
      <vt:lpstr>PowerPoint Presentation</vt:lpstr>
      <vt:lpstr>MSY Reference Points [Concepts]</vt:lpstr>
      <vt:lpstr>MSY Reference Points 1. Stock Recruitment Relationships</vt:lpstr>
      <vt:lpstr>MSY Reference Points 1. Stock Recruitment Relationships</vt:lpstr>
      <vt:lpstr>MSY Reference Points 1. Stock Recruitment Relationships</vt:lpstr>
      <vt:lpstr>MSY Reference Points 1. Stock Recruitment Relationships</vt:lpstr>
      <vt:lpstr>MSY Reference Points 1. Stock Recruitment Relationships</vt:lpstr>
      <vt:lpstr>MSY Reference Points 2. 〖SSB〗_0</vt:lpstr>
      <vt:lpstr>MSY Reference Points 2. 〖SSB〗_0</vt:lpstr>
      <vt:lpstr>MSY Reference Points 2. 〖SSB〗_0</vt:lpstr>
      <vt:lpstr>MSY Reference Points 1. Stock Recruitment Relationships</vt:lpstr>
      <vt:lpstr>MSY Reference Points 1. Stock Recruitment Relationships</vt:lpstr>
      <vt:lpstr>MSY Reference Points 2. MSY</vt:lpstr>
      <vt:lpstr>MSY Reference Points 2. MSY</vt:lpstr>
      <vt:lpstr>MSY Reference Points 2. MSY</vt:lpstr>
      <vt:lpstr>MSY Reference Points 2. MSY</vt:lpstr>
      <vt:lpstr>PowerPoint Presentation</vt:lpstr>
      <vt:lpstr>7. Approaches for Data-limited Stocks</vt:lpstr>
      <vt:lpstr>Approaches for Data-limited Stocks</vt:lpstr>
      <vt:lpstr>Theoretical Proxies for BMSY</vt:lpstr>
      <vt:lpstr>Theoretical Proxies for FMSY</vt:lpstr>
      <vt:lpstr>Historical, Empirical, or Other Proxies for B0 and BMSY</vt:lpstr>
      <vt:lpstr>Catch-only Approaches</vt:lpstr>
      <vt:lpstr>Closed-loop Simulation</vt:lpstr>
      <vt:lpstr>Closed-loop Simulation</vt:lpstr>
      <vt:lpstr>8. Approaches using Multiple Models</vt:lpstr>
      <vt:lpstr>Stock Status from Multiple Models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TESA/NOG LRP Workshop</dc:title>
  <dc:creator>Barrett, Tim</dc:creator>
  <cp:lastModifiedBy>Forrest, Robyn</cp:lastModifiedBy>
  <cp:revision>135</cp:revision>
  <dcterms:created xsi:type="dcterms:W3CDTF">2021-10-28T18:18:48Z</dcterms:created>
  <dcterms:modified xsi:type="dcterms:W3CDTF">2022-11-07T18:35:44Z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2021-10-29T19:01:47Z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87e431e7-9cbb-4d92-a417-0000612a18d4</vt:lpwstr>
  </property>
</Properties>
</file>