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359" r:id="rId3"/>
    <p:sldId id="327" r:id="rId4"/>
    <p:sldId id="371" r:id="rId5"/>
    <p:sldId id="310" r:id="rId6"/>
    <p:sldId id="432" r:id="rId7"/>
    <p:sldId id="430" r:id="rId8"/>
    <p:sldId id="266" r:id="rId9"/>
    <p:sldId id="369" r:id="rId10"/>
    <p:sldId id="370" r:id="rId11"/>
    <p:sldId id="408" r:id="rId12"/>
    <p:sldId id="259" r:id="rId13"/>
    <p:sldId id="260" r:id="rId14"/>
    <p:sldId id="261" r:id="rId15"/>
    <p:sldId id="262" r:id="rId16"/>
    <p:sldId id="326" r:id="rId17"/>
    <p:sldId id="399" r:id="rId18"/>
    <p:sldId id="328" r:id="rId19"/>
    <p:sldId id="336" r:id="rId20"/>
    <p:sldId id="409" r:id="rId21"/>
    <p:sldId id="339" r:id="rId22"/>
    <p:sldId id="410" r:id="rId23"/>
    <p:sldId id="267" r:id="rId24"/>
    <p:sldId id="362" r:id="rId25"/>
    <p:sldId id="388" r:id="rId26"/>
    <p:sldId id="400" r:id="rId27"/>
    <p:sldId id="401" r:id="rId28"/>
    <p:sldId id="402" r:id="rId29"/>
    <p:sldId id="391" r:id="rId30"/>
    <p:sldId id="405" r:id="rId31"/>
    <p:sldId id="406" r:id="rId32"/>
    <p:sldId id="392" r:id="rId33"/>
    <p:sldId id="412" r:id="rId34"/>
    <p:sldId id="413" r:id="rId35"/>
    <p:sldId id="433" r:id="rId36"/>
    <p:sldId id="393" r:id="rId37"/>
    <p:sldId id="414" r:id="rId38"/>
    <p:sldId id="416" r:id="rId39"/>
    <p:sldId id="396" r:id="rId40"/>
    <p:sldId id="417" r:id="rId41"/>
    <p:sldId id="418" r:id="rId42"/>
    <p:sldId id="397" r:id="rId43"/>
    <p:sldId id="407" r:id="rId44"/>
    <p:sldId id="263" r:id="rId45"/>
    <p:sldId id="372" r:id="rId46"/>
    <p:sldId id="411" r:id="rId47"/>
    <p:sldId id="375" r:id="rId48"/>
    <p:sldId id="376" r:id="rId49"/>
    <p:sldId id="377" r:id="rId50"/>
    <p:sldId id="379" r:id="rId51"/>
    <p:sldId id="382" r:id="rId52"/>
    <p:sldId id="383" r:id="rId53"/>
    <p:sldId id="386" r:id="rId54"/>
    <p:sldId id="338" r:id="rId55"/>
    <p:sldId id="387" r:id="rId56"/>
    <p:sldId id="344" r:id="rId57"/>
    <p:sldId id="368" r:id="rId58"/>
    <p:sldId id="275" r:id="rId59"/>
    <p:sldId id="257" r:id="rId60"/>
    <p:sldId id="288" r:id="rId61"/>
    <p:sldId id="289" r:id="rId62"/>
    <p:sldId id="312" r:id="rId63"/>
    <p:sldId id="356" r:id="rId64"/>
    <p:sldId id="313" r:id="rId65"/>
    <p:sldId id="314" r:id="rId66"/>
    <p:sldId id="316" r:id="rId67"/>
    <p:sldId id="317" r:id="rId68"/>
    <p:sldId id="320" r:id="rId69"/>
    <p:sldId id="272" r:id="rId70"/>
    <p:sldId id="273" r:id="rId71"/>
    <p:sldId id="279" r:id="rId72"/>
    <p:sldId id="281" r:id="rId73"/>
    <p:sldId id="278" r:id="rId74"/>
    <p:sldId id="419" r:id="rId75"/>
    <p:sldId id="274" r:id="rId76"/>
    <p:sldId id="276" r:id="rId77"/>
    <p:sldId id="290" r:id="rId78"/>
    <p:sldId id="277" r:id="rId79"/>
    <p:sldId id="420" r:id="rId80"/>
    <p:sldId id="282" r:id="rId81"/>
    <p:sldId id="298" r:id="rId82"/>
    <p:sldId id="293" r:id="rId83"/>
    <p:sldId id="297" r:id="rId84"/>
    <p:sldId id="296" r:id="rId85"/>
    <p:sldId id="295" r:id="rId86"/>
    <p:sldId id="421" r:id="rId87"/>
    <p:sldId id="335" r:id="rId88"/>
    <p:sldId id="334" r:id="rId89"/>
    <p:sldId id="302" r:id="rId90"/>
    <p:sldId id="431" r:id="rId91"/>
    <p:sldId id="424" r:id="rId92"/>
    <p:sldId id="423" r:id="rId93"/>
    <p:sldId id="422" r:id="rId94"/>
    <p:sldId id="358" r:id="rId95"/>
    <p:sldId id="294" r:id="rId96"/>
    <p:sldId id="307" r:id="rId97"/>
    <p:sldId id="425" r:id="rId98"/>
    <p:sldId id="426" r:id="rId99"/>
    <p:sldId id="357" r:id="rId100"/>
    <p:sldId id="270" r:id="rId101"/>
    <p:sldId id="427" r:id="rId102"/>
    <p:sldId id="428" r:id="rId103"/>
    <p:sldId id="429" r:id="rId104"/>
    <p:sldId id="345" r:id="rId105"/>
    <p:sldId id="347" r:id="rId106"/>
    <p:sldId id="349" r:id="rId107"/>
    <p:sldId id="350" r:id="rId108"/>
    <p:sldId id="351" r:id="rId109"/>
    <p:sldId id="352" r:id="rId110"/>
    <p:sldId id="353" r:id="rId111"/>
    <p:sldId id="354" r:id="rId112"/>
    <p:sldId id="346" r:id="rId113"/>
    <p:sldId id="348" r:id="rId114"/>
    <p:sldId id="36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69" userDrawn="1">
          <p15:clr>
            <a:srgbClr val="A4A3A4"/>
          </p15:clr>
        </p15:guide>
        <p15:guide id="2" pos="61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33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110" d="100"/>
          <a:sy n="110" d="100"/>
        </p:scale>
        <p:origin x="514" y="62"/>
      </p:cViewPr>
      <p:guideLst>
        <p:guide orient="horz" pos="4269"/>
        <p:guide pos="619"/>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47</a:t>
            </a:fld>
            <a:endParaRPr lang="en-AU" altLang="en-US" sz="120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a:t>MYERS:Stock-recruitment data are much like Hobbes’ view of primitive man: Nasty, brutish and short (outliers, bias, short time series)</a:t>
            </a:r>
          </a:p>
          <a:p>
            <a:pPr eaLnBrk="1" hangingPunct="1"/>
            <a:endParaRPr lang="en-US" altLang="en-US" b="1"/>
          </a:p>
          <a:p>
            <a:pPr eaLnBrk="1" hangingPunct="1"/>
            <a:endParaRPr lang="en-US" altLang="en-US" b="1"/>
          </a:p>
          <a:p>
            <a:pPr eaLnBrk="1" hangingPunct="1"/>
            <a:r>
              <a:rPr lang="en-US" altLang="en-US" b="1"/>
              <a:t>Productivity is the fundamental determinant of a fish population’s resilience to fishing</a:t>
            </a:r>
          </a:p>
          <a:p>
            <a:pPr eaLnBrk="1" hangingPunct="1"/>
            <a:r>
              <a:rPr lang="en-US" altLang="en-US" b="1"/>
              <a:t>Productivity determines important reference points for management</a:t>
            </a:r>
          </a:p>
          <a:p>
            <a:pPr eaLnBrk="1" hangingPunct="1"/>
            <a:r>
              <a:rPr lang="en-US" altLang="en-US" b="1"/>
              <a:t>Estimation of recruitment productivity parameters </a:t>
            </a:r>
            <a:r>
              <a:rPr lang="en-CA" altLang="en-US" b="1">
                <a:cs typeface="Arial" panose="020B0604020202020204" pitchFamily="34" charset="0"/>
              </a:rPr>
              <a:t>a principal concern in stock assessment</a:t>
            </a:r>
            <a:endParaRPr lang="en-US" altLang="en-US" b="1">
              <a:cs typeface="Arial" panose="020B0604020202020204" pitchFamily="34" charset="0"/>
            </a:endParaRPr>
          </a:p>
          <a:p>
            <a:pPr eaLnBrk="1" hangingPunct="1"/>
            <a:endParaRPr lang="en-US" altLang="en-US" b="1"/>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48</a:t>
            </a:fld>
            <a:endParaRPr lang="en-AU" altLang="en-US"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a:t>Mechanism for recruitment productivity</a:t>
            </a:r>
            <a:endParaRPr lang="en-AU" altLang="en-US"/>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49</a:t>
            </a:fld>
            <a:endParaRPr lang="en-AU" altLang="en-US" sz="12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50</a:t>
            </a:fld>
            <a:endParaRPr lang="en-AU"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a:solidFill>
                  <a:srgbClr val="FF0000"/>
                </a:solidFill>
              </a:rPr>
              <a:t>Flat stock recruit relationships seem to be ubiquitous in fish populations (Myers database)</a:t>
            </a:r>
            <a:br>
              <a:rPr lang="en-CA" altLang="en-US" b="1">
                <a:solidFill>
                  <a:srgbClr val="FF0000"/>
                </a:solidFill>
              </a:rPr>
            </a:br>
            <a:r>
              <a:rPr lang="en-CA" altLang="en-US" b="1"/>
              <a:t>www.mscs.dal.ca/~myers/welcome.html</a:t>
            </a:r>
          </a:p>
          <a:p>
            <a:pPr eaLnBrk="1" hangingPunct="1">
              <a:spcBef>
                <a:spcPct val="50000"/>
              </a:spcBef>
            </a:pPr>
            <a:r>
              <a:rPr lang="en-CA" altLang="en-US" b="1"/>
              <a:t>JUVENILES</a:t>
            </a:r>
          </a:p>
          <a:p>
            <a:pPr eaLnBrk="1" hangingPunct="1"/>
            <a:endParaRPr lang="en-CA" altLang="en-US" b="1" i="1">
              <a:solidFill>
                <a:schemeClr val="accent2"/>
              </a:solidFill>
            </a:endParaRPr>
          </a:p>
          <a:p>
            <a:pPr eaLnBrk="1" hangingPunct="1"/>
            <a:endParaRPr lang="en-CA" altLang="en-US" b="1" i="1">
              <a:solidFill>
                <a:schemeClr val="accent2"/>
              </a:solidFill>
            </a:endParaRPr>
          </a:p>
          <a:p>
            <a:pPr eaLnBrk="1" hangingPunct="1"/>
            <a:r>
              <a:rPr lang="en-CA" altLang="en-US" b="1" i="1">
                <a:solidFill>
                  <a:schemeClr val="accent2"/>
                </a:solidFill>
              </a:rPr>
              <a:t>1. M</a:t>
            </a:r>
            <a:r>
              <a:rPr lang="en-CA" altLang="en-US" b="1">
                <a:solidFill>
                  <a:schemeClr val="accent2"/>
                </a:solidFill>
              </a:rPr>
              <a:t> = </a:t>
            </a:r>
            <a:r>
              <a:rPr lang="en-CA" altLang="en-US" b="1" i="1">
                <a:solidFill>
                  <a:schemeClr val="accent2"/>
                </a:solidFill>
              </a:rPr>
              <a:t>M</a:t>
            </a:r>
            <a:r>
              <a:rPr lang="en-CA" altLang="en-US" b="1">
                <a:solidFill>
                  <a:schemeClr val="accent2"/>
                </a:solidFill>
              </a:rPr>
              <a:t>0 + </a:t>
            </a:r>
            <a:r>
              <a:rPr lang="en-CA" altLang="en-US" b="1" i="1">
                <a:solidFill>
                  <a:schemeClr val="accent2"/>
                </a:solidFill>
              </a:rPr>
              <a:t>M</a:t>
            </a:r>
            <a:r>
              <a:rPr lang="en-CA" altLang="en-US" b="1">
                <a:solidFill>
                  <a:schemeClr val="accent2"/>
                </a:solidFill>
              </a:rPr>
              <a:t>1N</a:t>
            </a:r>
          </a:p>
          <a:p>
            <a:pPr eaLnBrk="1" hangingPunct="1"/>
            <a:r>
              <a:rPr lang="en-CA" altLang="en-US" b="1" i="1">
                <a:solidFill>
                  <a:schemeClr val="accent2"/>
                </a:solidFill>
              </a:rPr>
              <a:t>2</a:t>
            </a:r>
            <a:r>
              <a:rPr lang="en-CA" altLang="en-US" b="1">
                <a:solidFill>
                  <a:schemeClr val="accent2"/>
                </a:solidFill>
              </a:rPr>
              <a:t>. d</a:t>
            </a:r>
            <a:r>
              <a:rPr lang="en-CA" altLang="en-US" b="1" i="1">
                <a:solidFill>
                  <a:schemeClr val="accent2"/>
                </a:solidFill>
              </a:rPr>
              <a:t>N</a:t>
            </a:r>
            <a:r>
              <a:rPr lang="en-CA" altLang="en-US" b="1">
                <a:solidFill>
                  <a:schemeClr val="accent2"/>
                </a:solidFill>
              </a:rPr>
              <a:t>/d</a:t>
            </a:r>
            <a:r>
              <a:rPr lang="en-CA" altLang="en-US" b="1" i="1">
                <a:solidFill>
                  <a:schemeClr val="accent2"/>
                </a:solidFill>
              </a:rPr>
              <a:t>t</a:t>
            </a:r>
            <a:r>
              <a:rPr lang="en-CA" altLang="en-US" b="1">
                <a:solidFill>
                  <a:schemeClr val="accent2"/>
                </a:solidFill>
              </a:rPr>
              <a:t> = -</a:t>
            </a:r>
            <a:r>
              <a:rPr lang="en-CA" altLang="en-US" b="1" i="1">
                <a:solidFill>
                  <a:schemeClr val="accent2"/>
                </a:solidFill>
              </a:rPr>
              <a:t>MNt = (M</a:t>
            </a:r>
            <a:r>
              <a:rPr lang="en-CA" altLang="en-US" b="1">
                <a:solidFill>
                  <a:schemeClr val="accent2"/>
                </a:solidFill>
              </a:rPr>
              <a:t>0 + </a:t>
            </a:r>
            <a:r>
              <a:rPr lang="en-CA" altLang="en-US" b="1" i="1">
                <a:solidFill>
                  <a:schemeClr val="accent2"/>
                </a:solidFill>
              </a:rPr>
              <a:t>M</a:t>
            </a:r>
            <a:r>
              <a:rPr lang="en-CA" altLang="en-US" b="1">
                <a:solidFill>
                  <a:schemeClr val="accent2"/>
                </a:solidFill>
              </a:rPr>
              <a:t>1</a:t>
            </a:r>
            <a:r>
              <a:rPr lang="en-CA" altLang="en-US" b="1" i="1">
                <a:solidFill>
                  <a:schemeClr val="accent2"/>
                </a:solidFill>
              </a:rPr>
              <a:t>Nt</a:t>
            </a:r>
            <a:r>
              <a:rPr lang="en-CA" altLang="en-US" b="1">
                <a:solidFill>
                  <a:schemeClr val="accent2"/>
                </a:solidFill>
              </a:rPr>
              <a:t>)</a:t>
            </a:r>
            <a:r>
              <a:rPr lang="en-CA" altLang="en-US" b="1" i="1">
                <a:solidFill>
                  <a:schemeClr val="accent2"/>
                </a:solidFill>
              </a:rPr>
              <a:t>Nt</a:t>
            </a:r>
          </a:p>
          <a:p>
            <a:pPr eaLnBrk="1" hangingPunct="1"/>
            <a:r>
              <a:rPr lang="en-CA" altLang="en-US" b="1" i="1">
                <a:solidFill>
                  <a:schemeClr val="accent2"/>
                </a:solidFill>
              </a:rPr>
              <a:t>3. </a:t>
            </a:r>
            <a:r>
              <a:rPr lang="en-CA" altLang="en-US" b="1">
                <a:solidFill>
                  <a:schemeClr val="accent2"/>
                </a:solidFill>
              </a:rPr>
              <a:t>Integrate </a:t>
            </a:r>
            <a:r>
              <a:rPr lang="en-CA" altLang="en-US" b="1" i="1">
                <a:solidFill>
                  <a:schemeClr val="accent2"/>
                </a:solidFill>
              </a:rPr>
              <a:t>2</a:t>
            </a:r>
            <a:r>
              <a:rPr lang="en-CA" altLang="en-US" b="1">
                <a:solidFill>
                  <a:schemeClr val="accent2"/>
                </a:solidFill>
              </a:rPr>
              <a:t> to get</a:t>
            </a:r>
            <a:r>
              <a:rPr lang="en-CA" altLang="en-US" b="1" i="1">
                <a:solidFill>
                  <a:schemeClr val="accent2"/>
                </a:solidFill>
              </a:rPr>
              <a:t> Nt+1</a:t>
            </a:r>
          </a:p>
          <a:p>
            <a:pPr eaLnBrk="1" hangingPunct="1"/>
            <a:r>
              <a:rPr lang="en-CA" altLang="en-US" b="1" i="1">
                <a:solidFill>
                  <a:schemeClr val="accent2"/>
                </a:solidFill>
              </a:rPr>
              <a:t>4. </a:t>
            </a:r>
            <a:r>
              <a:rPr lang="en-CA" altLang="en-US" b="1">
                <a:solidFill>
                  <a:schemeClr val="accent2"/>
                </a:solidFill>
              </a:rPr>
              <a:t>Gives equation of Beverton-Holt form</a:t>
            </a:r>
          </a:p>
          <a:p>
            <a:pPr eaLnBrk="1" hangingPunct="1"/>
            <a:endParaRPr lang="en-US" altLang="en-US" b="1" i="1">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51</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52</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53</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2022-11-11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image" Target="../media/image98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github.com/TESA-workshops/Ref-Pt-10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c.europa.eu/oceans-and-fisheries/policy/common-fisheries-policy-cfp_e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1.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9.png"/><Relationship Id="rId7" Type="http://schemas.openxmlformats.org/officeDocument/2006/relationships/image" Target="../media/image4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10" Type="http://schemas.openxmlformats.org/officeDocument/2006/relationships/image" Target="../media/image44.jpeg"/><Relationship Id="rId4" Type="http://schemas.openxmlformats.org/officeDocument/2006/relationships/image" Target="../media/image38.jpeg"/><Relationship Id="rId9" Type="http://schemas.openxmlformats.org/officeDocument/2006/relationships/image" Target="../media/image43.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7.wmf"/><Relationship Id="rId5" Type="http://schemas.openxmlformats.org/officeDocument/2006/relationships/oleObject" Target="../embeddings/oleObject1.bin"/><Relationship Id="rId4" Type="http://schemas.openxmlformats.org/officeDocument/2006/relationships/image" Target="../media/image46.emf"/></Relationships>
</file>

<file path=ppt/slides/_rels/slide5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0.wmf"/><Relationship Id="rId5" Type="http://schemas.openxmlformats.org/officeDocument/2006/relationships/oleObject" Target="../embeddings/oleObject3.bin"/><Relationship Id="rId4" Type="http://schemas.openxmlformats.org/officeDocument/2006/relationships/image" Target="../media/image4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63.png"/><Relationship Id="rId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91.png"/><Relationship Id="rId5" Type="http://schemas.openxmlformats.org/officeDocument/2006/relationships/image" Target="../media/image280.png"/><Relationship Id="rId4" Type="http://schemas.openxmlformats.org/officeDocument/2006/relationships/image" Target="../media/image270.png"/></Relationships>
</file>

<file path=ppt/slides/_rels/slide6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4.png"/><Relationship Id="rId4" Type="http://schemas.openxmlformats.org/officeDocument/2006/relationships/image" Target="../media/image71.png"/></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7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80.png"/><Relationship Id="rId4" Type="http://schemas.openxmlformats.org/officeDocument/2006/relationships/image" Target="../media/image101.png"/></Relationships>
</file>

<file path=ppt/slides/_rels/slide8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80.png"/><Relationship Id="rId4" Type="http://schemas.openxmlformats.org/officeDocument/2006/relationships/image" Target="../media/image105.png"/></Relationships>
</file>

<file path=ppt/slides/_rels/slide87.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0.png"/><Relationship Id="rId7" Type="http://schemas.openxmlformats.org/officeDocument/2006/relationships/image" Target="../media/image111.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780.png"/><Relationship Id="rId4" Type="http://schemas.openxmlformats.org/officeDocument/2006/relationships/image" Target="../media/image87.png"/></Relationships>
</file>

<file path=ppt/slides/_rels/slide8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91.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120.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118.png"/></Relationships>
</file>

<file path=ppt/slides/_rels/slide9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120.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820.png"/></Relationships>
</file>

<file path=ppt/slides/_rels/slide9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9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96.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88.png"/><Relationship Id="rId7" Type="http://schemas.openxmlformats.org/officeDocument/2006/relationships/image" Target="../media/image92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911.png"/><Relationship Id="rId9" Type="http://schemas.openxmlformats.org/officeDocument/2006/relationships/image" Target="../media/image940.png"/></Relationships>
</file>

<file path=ppt/slides/_rels/slide9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31.png"/><Relationship Id="rId1" Type="http://schemas.openxmlformats.org/officeDocument/2006/relationships/slideLayout" Target="../slideLayouts/slideLayout2.xml"/><Relationship Id="rId11" Type="http://schemas.openxmlformats.org/officeDocument/2006/relationships/image" Target="../media/image960.png"/><Relationship Id="rId10" Type="http://schemas.openxmlformats.org/officeDocument/2006/relationships/image" Target="../media/image950.png"/><Relationship Id="rId4" Type="http://schemas.openxmlformats.org/officeDocument/2006/relationships/image" Target="../media/image102.png"/><Relationship Id="rId9" Type="http://schemas.openxmlformats.org/officeDocument/2006/relationships/image" Target="../media/image94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normAutofit lnSpcReduction="10000"/>
          </a:bodyPr>
          <a:lstStyle/>
          <a:p>
            <a:r>
              <a:rPr lang="en-US" dirty="0"/>
              <a:t>Robyn Forrest and Tim Barrett</a:t>
            </a:r>
          </a:p>
          <a:p>
            <a:r>
              <a:rPr lang="en-US" dirty="0"/>
              <a:t>Nov 15 and 22, 2022</a:t>
            </a:r>
          </a:p>
          <a:p>
            <a:endParaRPr lang="en-US" dirty="0"/>
          </a:p>
          <a:p>
            <a:r>
              <a:rPr lang="en-US" b="1" dirty="0"/>
              <a:t>Technical Expertise in Stock Assessment (TESA)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60" y="217370"/>
            <a:ext cx="10515600" cy="1325563"/>
          </a:xfrm>
        </p:spPr>
        <p:txBody>
          <a:bodyPr/>
          <a:lstStyle/>
          <a:p>
            <a:r>
              <a:rPr lang="en-US" dirty="0"/>
              <a:t>What are reference points?</a:t>
            </a:r>
          </a:p>
        </p:txBody>
      </p:sp>
      <p:pic>
        <p:nvPicPr>
          <p:cNvPr id="4" name="Picture 3"/>
          <p:cNvPicPr>
            <a:picLocks noChangeAspect="1"/>
          </p:cNvPicPr>
          <p:nvPr/>
        </p:nvPicPr>
        <p:blipFill>
          <a:blip r:embed="rId2"/>
          <a:stretch>
            <a:fillRect/>
          </a:stretch>
        </p:blipFill>
        <p:spPr>
          <a:xfrm>
            <a:off x="7749914" y="880152"/>
            <a:ext cx="4388136" cy="5850848"/>
          </a:xfrm>
          <a:prstGeom prst="rect">
            <a:avLst/>
          </a:prstGeom>
        </p:spPr>
      </p:pic>
      <p:sp>
        <p:nvSpPr>
          <p:cNvPr id="7" name="Rectangle 6"/>
          <p:cNvSpPr/>
          <p:nvPr/>
        </p:nvSpPr>
        <p:spPr>
          <a:xfrm>
            <a:off x="440960" y="1717621"/>
            <a:ext cx="7108745" cy="3108543"/>
          </a:xfrm>
          <a:prstGeom prst="rect">
            <a:avLst/>
          </a:prstGeom>
          <a:ln>
            <a:solidFill>
              <a:schemeClr val="tx2"/>
            </a:solidFill>
          </a:ln>
        </p:spPr>
        <p:txBody>
          <a:bodyPr wrap="square">
            <a:spAutoFit/>
          </a:bodyPr>
          <a:lstStyle/>
          <a:p>
            <a:r>
              <a:rPr lang="en-US" sz="2800" dirty="0">
                <a:solidFill>
                  <a:schemeClr val="tx2"/>
                </a:solidFill>
              </a:rPr>
              <a:t>“Fisheries management is a decision making process which includes </a:t>
            </a:r>
            <a:r>
              <a:rPr lang="en-US" sz="2800" b="1" dirty="0">
                <a:solidFill>
                  <a:schemeClr val="tx2"/>
                </a:solidFill>
              </a:rPr>
              <a:t>uncertainties</a:t>
            </a:r>
            <a:r>
              <a:rPr lang="en-US" sz="2800" dirty="0">
                <a:solidFill>
                  <a:schemeClr val="tx2"/>
                </a:solidFill>
              </a:rPr>
              <a:t>. When providing advice to fisheries managers, it is not sufficient to merely describe the uncertainties but we should also predict the </a:t>
            </a:r>
            <a:r>
              <a:rPr lang="en-US" sz="2800" b="1" dirty="0">
                <a:solidFill>
                  <a:schemeClr val="tx2"/>
                </a:solidFill>
              </a:rPr>
              <a:t>consequences of the possible management measures</a:t>
            </a:r>
            <a:r>
              <a:rPr lang="en-US" sz="2800" dirty="0">
                <a:solidFill>
                  <a:schemeClr val="tx2"/>
                </a:solidFill>
              </a:rPr>
              <a:t>; this involves the concept of risk.”</a:t>
            </a:r>
          </a:p>
        </p:txBody>
      </p:sp>
      <p:sp>
        <p:nvSpPr>
          <p:cNvPr id="8" name="Rectangle 7"/>
          <p:cNvSpPr/>
          <p:nvPr/>
        </p:nvSpPr>
        <p:spPr>
          <a:xfrm>
            <a:off x="440959" y="5063105"/>
            <a:ext cx="7108745" cy="1384995"/>
          </a:xfrm>
          <a:prstGeom prst="rect">
            <a:avLst/>
          </a:prstGeom>
        </p:spPr>
        <p:txBody>
          <a:bodyPr wrap="square">
            <a:spAutoFit/>
          </a:bodyPr>
          <a:lstStyle/>
          <a:p>
            <a:pPr marL="271463" indent="-271463">
              <a:buFont typeface="Arial" panose="020B0604020202020204" pitchFamily="34" charset="0"/>
              <a:buChar char="•"/>
              <a:tabLst>
                <a:tab pos="271463" algn="l"/>
              </a:tabLst>
            </a:pPr>
            <a:r>
              <a:rPr lang="en-US" sz="2800" dirty="0"/>
              <a:t>Reference points are components of objectives for the fishery, against which consequences are evaluated. </a:t>
            </a:r>
          </a:p>
        </p:txBody>
      </p:sp>
    </p:spTree>
    <p:extLst>
      <p:ext uri="{BB962C8B-B14F-4D97-AF65-F5344CB8AC3E}">
        <p14:creationId xmlns:p14="http://schemas.microsoft.com/office/powerpoint/2010/main" val="4589374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a:t>
                </a:r>
                <a14:m>
                  <m:oMath xmlns:m="http://schemas.openxmlformats.org/officeDocument/2006/math">
                    <m:r>
                      <a:rPr lang="en-CA" i="1" dirty="0" smtClean="0">
                        <a:latin typeface="Cambria Math" panose="02040503050406030204" pitchFamily="18" charset="0"/>
                      </a:rPr>
                      <m:t>𝐹</m:t>
                    </m:r>
                  </m:oMath>
                </a14:m>
                <a:r>
                  <a:rPr lang="en-CA" dirty="0"/>
                  <a:t>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419"/>
                </a:stretch>
              </a:blipFill>
            </p:spPr>
            <p:txBody>
              <a:bodyPr/>
              <a:lstStyle/>
              <a:p>
                <a:r>
                  <a:rPr lang="en-US">
                    <a:noFill/>
                  </a:rPr>
                  <a:t> </a:t>
                </a:r>
              </a:p>
            </p:txBody>
          </p:sp>
        </mc:Fallback>
      </mc:AlternateContent>
      <p:sp>
        <p:nvSpPr>
          <p:cNvPr id="7" name="Rectangle 6"/>
          <p:cNvSpPr/>
          <p:nvPr/>
        </p:nvSpPr>
        <p:spPr>
          <a:xfrm>
            <a:off x="3771207" y="5188876"/>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3887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30C1-A180-4702-881B-6A462A9BDDF9}"/>
              </a:ext>
            </a:extLst>
          </p:cNvPr>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888279-904F-401F-8149-ED2D932C7BBE}"/>
                  </a:ext>
                </a:extLst>
              </p:cNvPr>
              <p:cNvSpPr>
                <a:spLocks noGrp="1"/>
              </p:cNvSpPr>
              <p:nvPr>
                <p:ph idx="1"/>
              </p:nvPr>
            </p:nvSpPr>
            <p:spPr/>
            <p:txBody>
              <a:bodyPr/>
              <a:lstStyle/>
              <a:p>
                <a:r>
                  <a:rPr lang="en-US" i="1" dirty="0"/>
                  <a:t>F</a:t>
                </a:r>
                <a:r>
                  <a:rPr lang="en-US" baseline="-25000" dirty="0"/>
                  <a:t>X%SPR </a:t>
                </a:r>
                <a:r>
                  <a:rPr lang="en-US" dirty="0"/>
                  <a:t>represents the </a:t>
                </a:r>
                <a:r>
                  <a:rPr lang="en-US" i="1" dirty="0"/>
                  <a:t>F</a:t>
                </a:r>
                <a:r>
                  <a:rPr lang="en-US" dirty="0"/>
                  <a:t> that results in X% of </a:t>
                </a:r>
                <a14:m>
                  <m:oMath xmlns:m="http://schemas.openxmlformats.org/officeDocument/2006/math">
                    <m:r>
                      <a:rPr lang="en-US">
                        <a:latin typeface="Cambria Math" panose="02040503050406030204" pitchFamily="18" charset="0"/>
                      </a:rPr>
                      <m:t>𝜑</m:t>
                    </m:r>
                  </m:oMath>
                </a14:m>
                <a:r>
                  <a:rPr lang="en-US" baseline="-25000" dirty="0"/>
                  <a:t>0</a:t>
                </a:r>
              </a:p>
              <a:p>
                <a:r>
                  <a:rPr lang="en-US" dirty="0"/>
                  <a:t>Value of SPR as a proxy for </a:t>
                </a:r>
                <a:r>
                  <a:rPr lang="en-US" i="1" dirty="0"/>
                  <a:t>F</a:t>
                </a:r>
                <a:r>
                  <a:rPr lang="en-US" i="1" baseline="-25000" dirty="0"/>
                  <a:t>MSY</a:t>
                </a:r>
                <a:r>
                  <a:rPr lang="en-US" dirty="0"/>
                  <a:t> depends on productivity</a:t>
                </a:r>
                <a:endParaRPr lang="en-US" baseline="-25000" dirty="0"/>
              </a:p>
              <a:p>
                <a:r>
                  <a:rPr lang="en-US" u="sng" dirty="0"/>
                  <a:t>Biomass reference points </a:t>
                </a:r>
              </a:p>
              <a:p>
                <a:pPr lvl="1"/>
                <a:r>
                  <a:rPr lang="en-US" i="1" dirty="0"/>
                  <a:t>B</a:t>
                </a:r>
                <a:r>
                  <a:rPr lang="en-US" i="1" baseline="-25000" dirty="0"/>
                  <a:t>MSY</a:t>
                </a:r>
                <a:r>
                  <a:rPr lang="en-US" dirty="0"/>
                  <a:t> proxy = equilibrium biomass from fishing at </a:t>
                </a:r>
                <a:r>
                  <a:rPr lang="en-US" i="1" dirty="0"/>
                  <a:t>F</a:t>
                </a:r>
                <a:r>
                  <a:rPr lang="en-US" baseline="-25000" dirty="0"/>
                  <a:t>X%SPR </a:t>
                </a:r>
              </a:p>
              <a:p>
                <a:pPr lvl="1"/>
                <a:r>
                  <a:rPr lang="en-US" dirty="0"/>
                  <a:t>An assumption about the equilibrium biomass from fishing at </a:t>
                </a:r>
                <a:r>
                  <a:rPr lang="en-US" i="1" dirty="0"/>
                  <a:t>F</a:t>
                </a:r>
                <a:r>
                  <a:rPr lang="en-US" baseline="-25000" dirty="0"/>
                  <a:t>X%SPR </a:t>
                </a:r>
                <a:r>
                  <a:rPr lang="en-US" dirty="0"/>
                  <a:t>is needed</a:t>
                </a:r>
              </a:p>
              <a:p>
                <a:endParaRPr lang="en-US" dirty="0"/>
              </a:p>
            </p:txBody>
          </p:sp>
        </mc:Choice>
        <mc:Fallback xmlns="">
          <p:sp>
            <p:nvSpPr>
              <p:cNvPr id="3" name="Content Placeholder 2">
                <a:extLst>
                  <a:ext uri="{FF2B5EF4-FFF2-40B4-BE49-F238E27FC236}">
                    <a16:creationId xmlns:a16="http://schemas.microsoft.com/office/drawing/2014/main" id="{77888279-904F-401F-8149-ED2D932C7BBE}"/>
                  </a:ext>
                </a:extLst>
              </p:cNvPr>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CF35B35A-737F-4AEB-AF2F-5498498C95DC}"/>
              </a:ext>
            </a:extLst>
          </p:cNvPr>
          <p:cNvGraphicFramePr>
            <a:graphicFrameLocks/>
          </p:cNvGraphicFramePr>
          <p:nvPr>
            <p:extLst>
              <p:ext uri="{D42A27DB-BD31-4B8C-83A1-F6EECF244321}">
                <p14:modId xmlns:p14="http://schemas.microsoft.com/office/powerpoint/2010/main" val="266909362"/>
              </p:ext>
            </p:extLst>
          </p:nvPr>
        </p:nvGraphicFramePr>
        <p:xfrm>
          <a:off x="3608516" y="4622483"/>
          <a:ext cx="4496657" cy="15544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mn-lt"/>
                        </a:rPr>
                        <a:t>Productivity</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r</a:t>
                      </a:r>
                      <a:endParaRPr lang="en-US" sz="1800" b="1"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F</a:t>
                      </a:r>
                      <a:r>
                        <a:rPr lang="en-US" sz="1800" b="1" baseline="-25000" dirty="0">
                          <a:effectLst/>
                          <a:latin typeface="+mn-lt"/>
                        </a:rPr>
                        <a:t>MSY</a:t>
                      </a:r>
                      <a:r>
                        <a:rPr lang="en-US" sz="1800" b="1" dirty="0">
                          <a:effectLst/>
                          <a:latin typeface="+mn-lt"/>
                        </a:rPr>
                        <a:t> ≈ F</a:t>
                      </a:r>
                      <a:r>
                        <a:rPr lang="en-US" sz="1800" b="1" baseline="-25000" dirty="0">
                          <a:effectLst/>
                          <a:latin typeface="+mn-lt"/>
                        </a:rPr>
                        <a:t>X%SPR</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mn-lt"/>
                        </a:rPr>
                        <a:t>Very 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≥50%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mn-lt"/>
                        </a:rPr>
                        <a:t>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&lt;0.14</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mn-lt"/>
                        </a:rPr>
                        <a:t>Medium</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0.14-0.35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mn-lt"/>
                        </a:rPr>
                        <a:t>High</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&gt;0.35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30%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mn-lt"/>
                        </a:rPr>
                        <a:t>*</a:t>
                      </a:r>
                      <a:r>
                        <a:rPr lang="en-US" sz="1100" kern="1200" dirty="0">
                          <a:solidFill>
                            <a:schemeClr val="dk1"/>
                          </a:solidFill>
                          <a:effectLst/>
                          <a:latin typeface="+mn-lt"/>
                        </a:rPr>
                        <a:t>Defined based on M &lt; 0.1 and age-at-maturation &gt; 15 years</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p:sp>
        <p:nvSpPr>
          <p:cNvPr id="5" name="Content Placeholder 6">
            <a:extLst>
              <a:ext uri="{FF2B5EF4-FFF2-40B4-BE49-F238E27FC236}">
                <a16:creationId xmlns:a16="http://schemas.microsoft.com/office/drawing/2014/main" id="{0B979C31-0014-4E0F-A431-4879D21274DA}"/>
              </a:ext>
            </a:extLst>
          </p:cNvPr>
          <p:cNvSpPr txBox="1">
            <a:spLocks/>
          </p:cNvSpPr>
          <p:nvPr/>
        </p:nvSpPr>
        <p:spPr>
          <a:xfrm>
            <a:off x="3346100" y="6257105"/>
            <a:ext cx="5021491" cy="318114"/>
          </a:xfrm>
          <a:prstGeom prst="rect">
            <a:avLst/>
          </a:prstGeom>
        </p:spPr>
        <p:txBody>
          <a:bodyPr vert="horz" lIns="91440" tIns="45720" rIns="91440" bIns="45720" rtlCol="0">
            <a:normAutofit/>
          </a:bodyPr>
          <a:lstStyle>
            <a:lvl1pPr marL="257175" indent="-257175"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1pPr>
            <a:lvl2pPr marL="557213" indent="-214313"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2pPr>
            <a:lvl3pPr marL="857250" indent="-171450" algn="l" defTabSz="914400" rtl="0" eaLnBrk="1" latinLnBrk="0" hangingPunct="1">
              <a:lnSpc>
                <a:spcPct val="90000"/>
              </a:lnSpc>
              <a:spcBef>
                <a:spcPts val="600"/>
              </a:spcBef>
              <a:buClr>
                <a:srgbClr val="064163"/>
              </a:buClr>
              <a:buFont typeface="Arial"/>
              <a:buChar char="•"/>
              <a:defRPr sz="2000" b="0" i="0" kern="1200">
                <a:solidFill>
                  <a:srgbClr val="595959"/>
                </a:solidFill>
                <a:latin typeface="Century Gothic" pitchFamily="34" charset="0"/>
                <a:ea typeface="+mn-ea"/>
                <a:cs typeface="Century Gothic" pitchFamily="34" charset="0"/>
              </a:defRPr>
            </a:lvl3pPr>
            <a:lvl4pPr marL="1200150" indent="-171450" algn="l" defTabSz="914400" rtl="0" eaLnBrk="1" latinLnBrk="0" hangingPunct="1">
              <a:lnSpc>
                <a:spcPct val="90000"/>
              </a:lnSpc>
              <a:spcBef>
                <a:spcPts val="600"/>
              </a:spcBef>
              <a:buClr>
                <a:srgbClr val="064163"/>
              </a:buClr>
              <a:buFont typeface="Arial"/>
              <a:buChar char="•"/>
              <a:defRPr sz="1800" b="0" i="0" kern="1200">
                <a:solidFill>
                  <a:srgbClr val="595959"/>
                </a:solidFill>
                <a:latin typeface="Century Gothic" pitchFamily="34" charset="0"/>
                <a:ea typeface="+mn-ea"/>
                <a:cs typeface="Century Gothic" pitchFamily="34" charset="0"/>
              </a:defRPr>
            </a:lvl4pPr>
            <a:lvl5pPr marL="1543050" indent="-171450" algn="l" defTabSz="914400" rtl="0" eaLnBrk="1" latinLnBrk="0" hangingPunct="1">
              <a:lnSpc>
                <a:spcPct val="90000"/>
              </a:lnSpc>
              <a:spcBef>
                <a:spcPts val="600"/>
              </a:spcBef>
              <a:buClr>
                <a:srgbClr val="064163"/>
              </a:buClr>
              <a:buFont typeface="Arial"/>
              <a:buChar char="•"/>
              <a:defRPr sz="1600" b="0" i="0" kern="1200">
                <a:solidFill>
                  <a:srgbClr val="595959"/>
                </a:solidFill>
                <a:latin typeface="Century Gothic" pitchFamily="34" charset="0"/>
                <a:ea typeface="+mn-ea"/>
                <a:cs typeface="Century Gothic"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solidFill>
                <a:latin typeface="+mn-lt"/>
              </a:rPr>
              <a:t>NZ Ministry of Fisheries Operational Guidelines (MF 2011)</a:t>
            </a:r>
          </a:p>
          <a:p>
            <a:endParaRPr lang="en-US" sz="1600" dirty="0">
              <a:solidFill>
                <a:schemeClr val="tx1"/>
              </a:solidFill>
              <a:latin typeface="+mn-lt"/>
            </a:endParaRPr>
          </a:p>
        </p:txBody>
      </p:sp>
    </p:spTree>
    <p:extLst>
      <p:ext uri="{BB962C8B-B14F-4D97-AF65-F5344CB8AC3E}">
        <p14:creationId xmlns:p14="http://schemas.microsoft.com/office/powerpoint/2010/main" val="382206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4</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 SPR calculations in R</a:t>
            </a:r>
          </a:p>
        </p:txBody>
      </p:sp>
    </p:spTree>
    <p:extLst>
      <p:ext uri="{BB962C8B-B14F-4D97-AF65-F5344CB8AC3E}">
        <p14:creationId xmlns:p14="http://schemas.microsoft.com/office/powerpoint/2010/main" val="27506794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EDC7-5452-4E5E-8B2B-EAC346AEAC2F}"/>
              </a:ext>
            </a:extLst>
          </p:cNvPr>
          <p:cNvSpPr>
            <a:spLocks noGrp="1"/>
          </p:cNvSpPr>
          <p:nvPr>
            <p:ph type="title"/>
          </p:nvPr>
        </p:nvSpPr>
        <p:spPr/>
        <p:txBody>
          <a:bodyPr/>
          <a:lstStyle/>
          <a:p>
            <a:r>
              <a:rPr lang="en-US" dirty="0">
                <a:solidFill>
                  <a:srgbClr val="FF0000"/>
                </a:solidFill>
              </a:rPr>
              <a:t>End day 1 – move SPR to day 2 if we run out of time.</a:t>
            </a:r>
          </a:p>
        </p:txBody>
      </p:sp>
      <p:sp>
        <p:nvSpPr>
          <p:cNvPr id="3" name="Content Placeholder 2">
            <a:extLst>
              <a:ext uri="{FF2B5EF4-FFF2-40B4-BE49-F238E27FC236}">
                <a16:creationId xmlns:a16="http://schemas.microsoft.com/office/drawing/2014/main" id="{36D2664B-E4D1-4732-8009-4B170DAE14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964602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160" y="0"/>
            <a:ext cx="10515600" cy="1325563"/>
          </a:xfrm>
        </p:spPr>
        <p:txBody>
          <a:bodyPr/>
          <a:lstStyle/>
          <a:p>
            <a:r>
              <a:rPr lang="en-US" dirty="0"/>
              <a:t>What are reference points?</a:t>
            </a:r>
          </a:p>
        </p:txBody>
      </p:sp>
      <p:sp>
        <p:nvSpPr>
          <p:cNvPr id="3" name="Content Placeholder 2"/>
          <p:cNvSpPr>
            <a:spLocks noGrp="1"/>
          </p:cNvSpPr>
          <p:nvPr>
            <p:ph idx="1"/>
          </p:nvPr>
        </p:nvSpPr>
        <p:spPr>
          <a:xfrm>
            <a:off x="634160" y="1325563"/>
            <a:ext cx="10515600" cy="4351338"/>
          </a:xfrm>
        </p:spPr>
        <p:txBody>
          <a:bodyPr>
            <a:normAutofit lnSpcReduction="10000"/>
          </a:bodyPr>
          <a:lstStyle/>
          <a:p>
            <a:pPr>
              <a:lnSpc>
                <a:spcPct val="100000"/>
              </a:lnSpc>
              <a:spcBef>
                <a:spcPts val="600"/>
              </a:spcBef>
            </a:pPr>
            <a:r>
              <a:rPr lang="en-US" dirty="0"/>
              <a:t>Objectives generally consist of three elements:</a:t>
            </a:r>
          </a:p>
          <a:p>
            <a:pPr marL="914400" lvl="1" indent="-457200">
              <a:lnSpc>
                <a:spcPct val="100000"/>
              </a:lnSpc>
              <a:spcBef>
                <a:spcPts val="0"/>
              </a:spcBef>
              <a:buFont typeface="+mj-lt"/>
              <a:buAutoNum type="arabicPeriod"/>
            </a:pPr>
            <a:r>
              <a:rPr lang="en-US" dirty="0"/>
              <a:t>Target or limit</a:t>
            </a:r>
          </a:p>
          <a:p>
            <a:pPr marL="914400" lvl="1" indent="-457200">
              <a:lnSpc>
                <a:spcPct val="100000"/>
              </a:lnSpc>
              <a:spcBef>
                <a:spcPts val="0"/>
              </a:spcBef>
              <a:buFont typeface="+mj-lt"/>
              <a:buAutoNum type="arabicPeriod"/>
            </a:pPr>
            <a:r>
              <a:rPr lang="en-US" dirty="0"/>
              <a:t>Desired probability of reaching target or breaching limit (risk tolerance)</a:t>
            </a:r>
          </a:p>
          <a:p>
            <a:pPr marL="914400" lvl="1" indent="-457200">
              <a:lnSpc>
                <a:spcPct val="100000"/>
              </a:lnSpc>
              <a:spcBef>
                <a:spcPts val="0"/>
              </a:spcBef>
              <a:buFont typeface="+mj-lt"/>
              <a:buAutoNum type="arabicPeriod"/>
            </a:pPr>
            <a:r>
              <a:rPr lang="en-US" dirty="0"/>
              <a:t>Time-frame to achieve objective</a:t>
            </a:r>
          </a:p>
          <a:p>
            <a:pPr>
              <a:spcBef>
                <a:spcPts val="1200"/>
              </a:spcBef>
            </a:pPr>
            <a:r>
              <a:rPr lang="en-US" dirty="0"/>
              <a:t>E.g., Avoid the limit reference point with 95% probability over 10 years</a:t>
            </a:r>
          </a:p>
          <a:p>
            <a:pPr>
              <a:spcBef>
                <a:spcPts val="1200"/>
              </a:spcBef>
            </a:pPr>
            <a:r>
              <a:rPr lang="en-US" dirty="0"/>
              <a:t>Performance metrics are developed based on the objectives, which are used to measure the consequences of management actions, e.g., </a:t>
            </a:r>
          </a:p>
          <a:p>
            <a:pPr lvl="1">
              <a:spcBef>
                <a:spcPts val="1200"/>
              </a:spcBef>
            </a:pPr>
            <a:r>
              <a:rPr lang="en-US" i="1" dirty="0"/>
              <a:t>P</a:t>
            </a:r>
            <a:r>
              <a:rPr lang="en-US" dirty="0"/>
              <a:t>(Biomass &lt; LRP) over 10 years</a:t>
            </a:r>
          </a:p>
          <a:p>
            <a:pPr>
              <a:spcBef>
                <a:spcPts val="1200"/>
              </a:spcBef>
            </a:pPr>
            <a:r>
              <a:rPr lang="en-US" dirty="0" smtClean="0"/>
              <a:t>Objectives are developed by multiple parties and there </a:t>
            </a:r>
            <a:br>
              <a:rPr lang="en-US" dirty="0" smtClean="0"/>
            </a:br>
            <a:r>
              <a:rPr lang="en-US" dirty="0" smtClean="0"/>
              <a:t>are typically </a:t>
            </a:r>
            <a:r>
              <a:rPr lang="en-US" dirty="0"/>
              <a:t>multiple objectives </a:t>
            </a:r>
            <a:endParaRPr lang="en-US" dirty="0" smtClean="0"/>
          </a:p>
          <a:p>
            <a:pPr lvl="1">
              <a:spcBef>
                <a:spcPts val="1200"/>
              </a:spcBef>
            </a:pPr>
            <a:r>
              <a:rPr lang="en-US" dirty="0" smtClean="0">
                <a:solidFill>
                  <a:srgbClr val="C00000"/>
                </a:solidFill>
              </a:rPr>
              <a:t>Need </a:t>
            </a:r>
            <a:r>
              <a:rPr lang="en-US" dirty="0">
                <a:solidFill>
                  <a:srgbClr val="C00000"/>
                </a:solidFill>
              </a:rPr>
              <a:t>to </a:t>
            </a:r>
            <a:r>
              <a:rPr lang="en-US" dirty="0" smtClean="0">
                <a:solidFill>
                  <a:srgbClr val="C00000"/>
                </a:solidFill>
              </a:rPr>
              <a:t>consider trade-offs</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9116291" y="5079305"/>
            <a:ext cx="2695390" cy="1515458"/>
          </a:xfrm>
          <a:prstGeom prst="rect">
            <a:avLst/>
          </a:prstGeom>
        </p:spPr>
      </p:pic>
    </p:spTree>
    <p:extLst>
      <p:ext uri="{BB962C8B-B14F-4D97-AF65-F5344CB8AC3E}">
        <p14:creationId xmlns:p14="http://schemas.microsoft.com/office/powerpoint/2010/main" val="25342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C00000"/>
                                      </p:to>
                                    </p:animClr>
                                    <p:animClr clrSpc="rgb" dir="cw">
                                      <p:cBhvr>
                                        <p:cTn id="7" dur="500" fill="hold"/>
                                        <p:tgtEl>
                                          <p:spTgt spid="3">
                                            <p:txEl>
                                              <p:pRg st="1" end="1"/>
                                            </p:txEl>
                                          </p:spTgt>
                                        </p:tgtEl>
                                        <p:attrNameLst>
                                          <p:attrName>fillcolor</p:attrName>
                                        </p:attrNameLst>
                                      </p:cBhvr>
                                      <p:to>
                                        <a:srgbClr val="C0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2" end="2"/>
                                            </p:txEl>
                                          </p:spTgt>
                                        </p:tgtEl>
                                        <p:attrNameLst>
                                          <p:attrName>style.color</p:attrName>
                                        </p:attrNameLst>
                                      </p:cBhvr>
                                      <p:to>
                                        <a:srgbClr val="C00000"/>
                                      </p:to>
                                    </p:animClr>
                                    <p:animClr clrSpc="rgb" dir="cw">
                                      <p:cBhvr>
                                        <p:cTn id="14" dur="500" fill="hold"/>
                                        <p:tgtEl>
                                          <p:spTgt spid="3">
                                            <p:txEl>
                                              <p:pRg st="2" end="2"/>
                                            </p:txEl>
                                          </p:spTgt>
                                        </p:tgtEl>
                                        <p:attrNameLst>
                                          <p:attrName>fillcolor</p:attrName>
                                        </p:attrNameLst>
                                      </p:cBhvr>
                                      <p:to>
                                        <a:srgbClr val="C00000"/>
                                      </p:to>
                                    </p:animClr>
                                    <p:set>
                                      <p:cBhvr>
                                        <p:cTn id="15" dur="500" fill="hold"/>
                                        <p:tgtEl>
                                          <p:spTgt spid="3">
                                            <p:txEl>
                                              <p:pRg st="2" end="2"/>
                                            </p:txEl>
                                          </p:spTgt>
                                        </p:tgtEl>
                                        <p:attrNameLst>
                                          <p:attrName>fill.type</p:attrName>
                                        </p:attrNameLst>
                                      </p:cBhvr>
                                      <p:to>
                                        <p:strVal val="solid"/>
                                      </p:to>
                                    </p:set>
                                    <p:set>
                                      <p:cBhvr>
                                        <p:cTn id="16" dur="500" fill="hold"/>
                                        <p:tgtEl>
                                          <p:spTgt spid="3">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3">
                                            <p:txEl>
                                              <p:pRg st="3" end="3"/>
                                            </p:txEl>
                                          </p:spTgt>
                                        </p:tgtEl>
                                        <p:attrNameLst>
                                          <p:attrName>style.color</p:attrName>
                                        </p:attrNameLst>
                                      </p:cBhvr>
                                      <p:to>
                                        <a:srgbClr val="C00000"/>
                                      </p:to>
                                    </p:animClr>
                                    <p:animClr clrSpc="rgb" dir="cw">
                                      <p:cBhvr>
                                        <p:cTn id="21" dur="500" fill="hold"/>
                                        <p:tgtEl>
                                          <p:spTgt spid="3">
                                            <p:txEl>
                                              <p:pRg st="3" end="3"/>
                                            </p:txEl>
                                          </p:spTgt>
                                        </p:tgtEl>
                                        <p:attrNameLst>
                                          <p:attrName>fillcolor</p:attrName>
                                        </p:attrNameLst>
                                      </p:cBhvr>
                                      <p:to>
                                        <a:srgbClr val="C00000"/>
                                      </p:to>
                                    </p:animClr>
                                    <p:set>
                                      <p:cBhvr>
                                        <p:cTn id="22" dur="500" fill="hold"/>
                                        <p:tgtEl>
                                          <p:spTgt spid="3">
                                            <p:txEl>
                                              <p:pRg st="3" end="3"/>
                                            </p:txEl>
                                          </p:spTgt>
                                        </p:tgtEl>
                                        <p:attrNameLst>
                                          <p:attrName>fill.type</p:attrName>
                                        </p:attrNameLst>
                                      </p:cBhvr>
                                      <p:to>
                                        <p:strVal val="solid"/>
                                      </p:to>
                                    </p:set>
                                    <p:set>
                                      <p:cBhvr>
                                        <p:cTn id="23"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multiple OMs in MSE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BEEC8F-D1D5-4D6C-86D1-29CC9FE0EB02}"/>
              </a:ext>
            </a:extLst>
          </p:cNvPr>
          <p:cNvPicPr>
            <a:picLocks noChangeAspect="1"/>
          </p:cNvPicPr>
          <p:nvPr/>
        </p:nvPicPr>
        <p:blipFill>
          <a:blip r:embed="rId2"/>
          <a:stretch>
            <a:fillRect/>
          </a:stretch>
        </p:blipFill>
        <p:spPr>
          <a:xfrm>
            <a:off x="3573677" y="3781922"/>
            <a:ext cx="5044646" cy="3026788"/>
          </a:xfrm>
          <a:prstGeom prst="rect">
            <a:avLst/>
          </a:prstGeom>
        </p:spPr>
      </p:pic>
      <p:sp>
        <p:nvSpPr>
          <p:cNvPr id="2" name="Title 1"/>
          <p:cNvSpPr>
            <a:spLocks noGrp="1"/>
          </p:cNvSpPr>
          <p:nvPr>
            <p:ph type="title"/>
          </p:nvPr>
        </p:nvSpPr>
        <p:spPr>
          <a:xfrm>
            <a:off x="838200" y="132417"/>
            <a:ext cx="10515600" cy="1325563"/>
          </a:xfrm>
        </p:spPr>
        <p:txBody>
          <a:bodyPr/>
          <a:lstStyle/>
          <a:p>
            <a:r>
              <a:rPr lang="en-US" dirty="0"/>
              <a:t>What are reference points?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370" y="1297724"/>
                <a:ext cx="10515600" cy="2633799"/>
              </a:xfrm>
            </p:spPr>
            <p:txBody>
              <a:bodyPr>
                <a:normAutofit lnSpcReduction="10000"/>
              </a:bodyPr>
              <a:lstStyle/>
              <a:p>
                <a:pPr fontAlgn="base"/>
                <a:r>
                  <a:rPr lang="en-US" dirty="0">
                    <a:solidFill>
                      <a:srgbClr val="00B050"/>
                    </a:solidFill>
                  </a:rPr>
                  <a:t>Target Reference Point (TRP)</a:t>
                </a:r>
                <a:r>
                  <a:rPr lang="en-US" dirty="0"/>
                  <a:t> – desirable target stock state (stock may  fluctuate around this point)</a:t>
                </a:r>
              </a:p>
              <a:p>
                <a:pPr fontAlgn="base"/>
                <a:r>
                  <a:rPr lang="en-US" dirty="0">
                    <a:solidFill>
                      <a:srgbClr val="FF0000"/>
                    </a:solidFill>
                  </a:rPr>
                  <a:t>Limit Reference Point (LRP) </a:t>
                </a:r>
                <a:r>
                  <a:rPr lang="en-US" dirty="0"/>
                  <a:t>– placed above threshold of an undesirable state / point of serious harm</a:t>
                </a:r>
              </a:p>
              <a:p>
                <a:pPr fontAlgn="base"/>
                <a:r>
                  <a:rPr lang="en-US" dirty="0"/>
                  <a:t>Reference points are generally defined based on spawning stock biomass (</a:t>
                </a:r>
                <a14:m>
                  <m:oMath xmlns:m="http://schemas.openxmlformats.org/officeDocument/2006/math">
                    <m:r>
                      <m:rPr>
                        <m:sty m:val="p"/>
                      </m:rPr>
                      <a:rPr lang="en-US" i="0" dirty="0" smtClean="0">
                        <a:latin typeface="Cambria Math" panose="02040503050406030204" pitchFamily="18" charset="0"/>
                      </a:rPr>
                      <m:t>SSB</m:t>
                    </m:r>
                  </m:oMath>
                </a14:m>
                <a:r>
                  <a:rPr lang="en-US" dirty="0"/>
                  <a:t>) or the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370" y="1297724"/>
                <a:ext cx="10515600" cy="2633799"/>
              </a:xfrm>
              <a:blipFill>
                <a:blip r:embed="rId3"/>
                <a:stretch>
                  <a:fillRect l="-1043" t="-5324" r="-1159"/>
                </a:stretch>
              </a:blipFill>
            </p:spPr>
            <p:txBody>
              <a:bodyPr/>
              <a:lstStyle/>
              <a:p>
                <a:r>
                  <a:rPr lang="en-US">
                    <a:noFill/>
                  </a:rPr>
                  <a:t> </a:t>
                </a:r>
              </a:p>
            </p:txBody>
          </p:sp>
        </mc:Fallback>
      </mc:AlternateContent>
    </p:spTree>
    <p:extLst>
      <p:ext uri="{BB962C8B-B14F-4D97-AF65-F5344CB8AC3E}">
        <p14:creationId xmlns:p14="http://schemas.microsoft.com/office/powerpoint/2010/main" val="1012040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u="sng" dirty="0"/>
              <a:t>reference points</a:t>
            </a:r>
            <a:r>
              <a:rPr lang="en-CA" dirty="0"/>
              <a:t> and stock status 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21384" y="6209254"/>
            <a:ext cx="9247910" cy="369332"/>
          </a:xfrm>
          <a:prstGeom prst="rect">
            <a:avLst/>
          </a:prstGeom>
        </p:spPr>
        <p:txBody>
          <a:bodyPr wrap="square">
            <a:spAutoFit/>
          </a:bodyPr>
          <a:lstStyle/>
          <a:p>
            <a:r>
              <a:rPr lang="en-US" dirty="0">
                <a:solidFill>
                  <a:schemeClr val="tx2"/>
                </a:solidFill>
                <a:hlinkClick r:id="rId2"/>
              </a:rPr>
              <a:t>https://www.dfo-mpo.gc.ca/reports-rapports/regs/sff-cpd/precaution-back-fiche-eng.htm</a:t>
            </a:r>
            <a:endParaRPr lang="en-US" dirty="0"/>
          </a:p>
        </p:txBody>
      </p:sp>
    </p:spTree>
    <p:extLst>
      <p:ext uri="{BB962C8B-B14F-4D97-AF65-F5344CB8AC3E}">
        <p14:creationId xmlns:p14="http://schemas.microsoft.com/office/powerpoint/2010/main" val="3295809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and can be </a:t>
            </a:r>
            <a:r>
              <a:rPr lang="en-CA" i="1" dirty="0"/>
              <a:t>“</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a:t>
            </a:r>
            <a:r>
              <a:rPr lang="en-US" dirty="0"/>
              <a:t>[</a:t>
            </a:r>
            <a:r>
              <a:rPr lang="en-US" i="1" dirty="0" smtClean="0"/>
              <a:t>partners and</a:t>
            </a:r>
            <a:r>
              <a:rPr lang="en-US" dirty="0" smtClean="0"/>
              <a:t>]</a:t>
            </a:r>
            <a:r>
              <a:rPr lang="en-US" i="1" dirty="0" smtClean="0"/>
              <a:t> stakeholders </a:t>
            </a:r>
            <a:r>
              <a:rPr lang="en-US" i="1" dirty="0"/>
              <a:t>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maximum acceptable removal rate (generally a limit on the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endParaRPr lang="en-US" dirty="0"/>
              </a:p>
              <a:p>
                <a:r>
                  <a:rPr lang="en-US" dirty="0">
                    <a:solidFill>
                      <a:srgbClr val="00B050"/>
                    </a:solidFill>
                  </a:rPr>
                  <a:t>Target Reference Point </a:t>
                </a:r>
                <a:r>
                  <a:rPr lang="en-US" dirty="0"/>
                  <a:t>– desirable state </a:t>
                </a:r>
                <a:r>
                  <a:rPr lang="en-US" dirty="0" smtClean="0"/>
                  <a:t>for the stock to </a:t>
                </a:r>
                <a:r>
                  <a:rPr lang="en-US" dirty="0"/>
                  <a:t>approach and fluctuate around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0629" y="1816198"/>
                <a:ext cx="6077816" cy="4351338"/>
              </a:xfrm>
              <a:blipFill>
                <a:blip r:embed="rId3"/>
                <a:stretch>
                  <a:fillRect l="-1805" t="-2381"/>
                </a:stretch>
              </a:blipFill>
            </p:spPr>
            <p:txBody>
              <a:bodyPr/>
              <a:lstStyle/>
              <a:p>
                <a:r>
                  <a:rPr lang="en-US">
                    <a:noFill/>
                  </a:rPr>
                  <a:t> </a:t>
                </a:r>
              </a:p>
            </p:txBody>
          </p:sp>
        </mc:Fallback>
      </mc:AlternateContent>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8242-A4D1-42BE-9FFB-DE9673E9F2D1}"/>
              </a:ext>
            </a:extLst>
          </p:cNvPr>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C03E6-B3D0-4730-959B-C58289DFC613}"/>
                  </a:ext>
                </a:extLst>
              </p:cNvPr>
              <p:cNvSpPr>
                <a:spLocks noGrp="1"/>
              </p:cNvSpPr>
              <p:nvPr>
                <p:ph idx="1"/>
              </p:nvPr>
            </p:nvSpPr>
            <p:spPr/>
            <p:txBody>
              <a:bodyPr/>
              <a:lstStyle/>
              <a:p>
                <a:r>
                  <a:rPr lang="en-US" dirty="0"/>
                  <a:t>The </a:t>
                </a:r>
                <a:r>
                  <a:rPr lang="en-US" dirty="0">
                    <a:solidFill>
                      <a:srgbClr val="FF0000"/>
                    </a:solidFill>
                  </a:rPr>
                  <a:t>LRP</a:t>
                </a:r>
                <a:r>
                  <a:rPr lang="en-US" dirty="0"/>
                  <a:t> and </a:t>
                </a:r>
                <a:r>
                  <a:rPr lang="en-US" dirty="0">
                    <a:solidFill>
                      <a:srgbClr val="0000FF"/>
                    </a:solidFill>
                  </a:rPr>
                  <a:t>USR</a:t>
                </a:r>
                <a:r>
                  <a:rPr lang="en-US" dirty="0"/>
                  <a:t> in Canadian policy are typically defined in terms of biomass (</a:t>
                </a:r>
                <a14:m>
                  <m:oMath xmlns:m="http://schemas.openxmlformats.org/officeDocument/2006/math">
                    <m:r>
                      <a:rPr lang="en-US" i="1" dirty="0" smtClean="0">
                        <a:latin typeface="Cambria Math" panose="02040503050406030204" pitchFamily="18" charset="0"/>
                      </a:rPr>
                      <m:t>𝐵</m:t>
                    </m:r>
                  </m:oMath>
                </a14:m>
                <a:r>
                  <a:rPr lang="en-US" dirty="0"/>
                  <a:t>), particularly spawning stock biomass (</a:t>
                </a:r>
                <a14:m>
                  <m:oMath xmlns:m="http://schemas.openxmlformats.org/officeDocument/2006/math">
                    <m:r>
                      <m:rPr>
                        <m:sty m:val="p"/>
                      </m:rPr>
                      <a:rPr lang="en-US" i="0" dirty="0" smtClean="0">
                        <a:latin typeface="Cambria Math" panose="02040503050406030204" pitchFamily="18" charset="0"/>
                      </a:rPr>
                      <m:t>SSB</m:t>
                    </m:r>
                  </m:oMath>
                </a14:m>
                <a:r>
                  <a:rPr lang="en-US" dirty="0"/>
                  <a:t>), abundance, or a proxy for these</a:t>
                </a:r>
              </a:p>
              <a:p>
                <a:pPr lvl="1"/>
                <a:r>
                  <a:rPr lang="en-US" dirty="0"/>
                  <a:t>Other metrics that represent the reproductive capacity (e.g., total egg production) of the stock may be used</a:t>
                </a:r>
              </a:p>
              <a:p>
                <a:pPr lvl="1"/>
                <a:r>
                  <a:rPr lang="en-US" dirty="0"/>
                  <a:t>The metric chosen should best represent the </a:t>
                </a:r>
                <a:r>
                  <a:rPr lang="en-US" i="1" dirty="0"/>
                  <a:t>reproductive capacity </a:t>
                </a:r>
                <a:r>
                  <a:rPr lang="en-US" dirty="0"/>
                  <a:t>of the stock, depending on the type of analytical assessment </a:t>
                </a:r>
                <a:r>
                  <a:rPr lang="en-US" dirty="0" smtClean="0"/>
                  <a:t>and </a:t>
                </a:r>
                <a:r>
                  <a:rPr lang="en-US" dirty="0"/>
                  <a:t>data availability</a:t>
                </a:r>
              </a:p>
            </p:txBody>
          </p:sp>
        </mc:Choice>
        <mc:Fallback xmlns="">
          <p:sp>
            <p:nvSpPr>
              <p:cNvPr id="3" name="Content Placeholder 2">
                <a:extLst>
                  <a:ext uri="{FF2B5EF4-FFF2-40B4-BE49-F238E27FC236}">
                    <a16:creationId xmlns:a16="http://schemas.microsoft.com/office/drawing/2014/main" id="{AD6C03E6-B3D0-4730-959B-C58289DFC61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20090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dirty="0"/>
                  <a:t>Components of objectives and performance metrics for decision making</a:t>
                </a:r>
              </a:p>
              <a:p>
                <a:pPr marL="457200" indent="-457200">
                  <a:buFont typeface="+mj-lt"/>
                  <a:buAutoNum type="arabicPeriod"/>
                </a:pPr>
                <a:r>
                  <a:rPr lang="en-US" dirty="0"/>
                  <a:t>Determining stock status by comparing estimated </a:t>
                </a:r>
                <a14:m>
                  <m:oMath xmlns:m="http://schemas.openxmlformats.org/officeDocument/2006/math">
                    <m:r>
                      <a:rPr lang="en-US" i="1" dirty="0" smtClean="0">
                        <a:latin typeface="Cambria Math" panose="02040503050406030204" pitchFamily="18" charset="0"/>
                      </a:rPr>
                      <m:t>𝑆𝑆𝐵</m:t>
                    </m:r>
                  </m:oMath>
                </a14:m>
                <a:r>
                  <a:rPr lang="en-US" dirty="0"/>
                  <a:t> or </a:t>
                </a:r>
                <a14:m>
                  <m:oMath xmlns:m="http://schemas.openxmlformats.org/officeDocument/2006/math">
                    <m:r>
                      <a:rPr lang="en-US" i="1" dirty="0" smtClean="0">
                        <a:latin typeface="Cambria Math" panose="02040503050406030204" pitchFamily="18" charset="0"/>
                      </a:rPr>
                      <m:t>𝐹</m:t>
                    </m:r>
                  </m:oMath>
                </a14:m>
                <a:r>
                  <a:rPr lang="en-US" dirty="0"/>
                  <a:t> to reference </a:t>
                </a:r>
                <a:r>
                  <a:rPr lang="en-US" dirty="0" smtClean="0"/>
                  <a:t>points. In Canada:</a:t>
                </a:r>
                <a:endParaRPr lang="en-US" dirty="0"/>
              </a:p>
              <a:p>
                <a:pPr lvl="1"/>
                <a:r>
                  <a:rPr lang="en-US" dirty="0">
                    <a:solidFill>
                      <a:srgbClr val="FF0000"/>
                    </a:solidFill>
                  </a:rPr>
                  <a:t>LRP</a:t>
                </a:r>
                <a:r>
                  <a:rPr lang="en-US" dirty="0"/>
                  <a:t> separates the </a:t>
                </a:r>
                <a:r>
                  <a:rPr lang="en-US" dirty="0" smtClean="0"/>
                  <a:t>Critical </a:t>
                </a:r>
                <a:r>
                  <a:rPr lang="en-US" dirty="0"/>
                  <a:t>and </a:t>
                </a:r>
                <a:r>
                  <a:rPr lang="en-US" dirty="0" smtClean="0"/>
                  <a:t>Cautious </a:t>
                </a:r>
                <a:r>
                  <a:rPr lang="en-US" dirty="0"/>
                  <a:t>zones</a:t>
                </a:r>
              </a:p>
              <a:p>
                <a:pPr lvl="1"/>
                <a:r>
                  <a:rPr lang="en-US" dirty="0">
                    <a:solidFill>
                      <a:srgbClr val="0000FF"/>
                    </a:solidFill>
                  </a:rPr>
                  <a:t>USR</a:t>
                </a:r>
                <a:r>
                  <a:rPr lang="en-US" dirty="0"/>
                  <a:t> separates the </a:t>
                </a:r>
                <a:r>
                  <a:rPr lang="en-US" dirty="0" smtClean="0"/>
                  <a:t>Cautious </a:t>
                </a:r>
                <a:r>
                  <a:rPr lang="en-US" dirty="0"/>
                  <a:t>and </a:t>
                </a:r>
                <a:r>
                  <a:rPr lang="en-US" dirty="0" smtClean="0"/>
                  <a:t>Healthy </a:t>
                </a:r>
                <a:r>
                  <a:rPr lang="en-US" dirty="0"/>
                  <a:t>zones</a:t>
                </a:r>
              </a:p>
              <a:p>
                <a:pPr marL="536575" indent="-536575">
                  <a:buNone/>
                </a:pPr>
                <a:r>
                  <a:rPr lang="en-US" dirty="0"/>
                  <a:t>3.  </a:t>
                </a:r>
                <a:r>
                  <a:rPr lang="en-US" dirty="0" smtClean="0"/>
                  <a:t>In Canada, the </a:t>
                </a:r>
                <a:r>
                  <a:rPr lang="en-US" dirty="0"/>
                  <a:t>LRP also has a legislated role in triggering the need for a </a:t>
                </a:r>
                <a:r>
                  <a:rPr lang="en-US" u="sng" dirty="0"/>
                  <a:t>rebuilding plan</a:t>
                </a:r>
                <a:r>
                  <a:rPr lang="en-US" dirty="0"/>
                  <a:t> under the Fish Stocks </a:t>
                </a:r>
                <a:r>
                  <a:rPr lang="en-US" dirty="0" smtClean="0"/>
                  <a:t>provisions of the </a:t>
                </a:r>
                <a:r>
                  <a:rPr lang="en-US" i="1" dirty="0" smtClean="0"/>
                  <a:t>Fisheries Act</a:t>
                </a:r>
                <a:endParaRPr lang="en-US" i="1"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77114D86-EC39-4E3E-93AA-D32B0785D02C}"/>
                  </a:ext>
                </a:extLst>
              </p:cNvPr>
              <p:cNvSpPr>
                <a:spLocks noGrp="1" noRot="1" noChangeAspect="1" noMove="1" noResize="1" noEditPoints="1" noAdjustHandles="1" noChangeArrowheads="1" noChangeShapeType="1" noTextEdit="1"/>
              </p:cNvSpPr>
              <p:nvPr>
                <p:ph idx="1"/>
              </p:nvPr>
            </p:nvSpPr>
            <p:spPr>
              <a:xfrm>
                <a:off x="677945" y="1690688"/>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085195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847840" y="357475"/>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88513" y="1732978"/>
            <a:ext cx="10515600" cy="1063555"/>
          </a:xfrm>
        </p:spPr>
        <p:txBody>
          <a:bodyPr>
            <a:normAutofit/>
          </a:bodyPr>
          <a:lstStyle/>
          <a:p>
            <a:pPr marL="514350" indent="-514350">
              <a:buFont typeface="+mj-lt"/>
              <a:buAutoNum type="arabicPeriod" startAt="4"/>
            </a:pPr>
            <a:r>
              <a:rPr lang="en-US" u="sng" dirty="0"/>
              <a:t>Can be</a:t>
            </a:r>
            <a:r>
              <a:rPr lang="en-US" dirty="0"/>
              <a:t> and are often used as triggers (operational control points) in harvest control rules (HCRs)</a:t>
            </a:r>
            <a:endParaRPr lang="en-US" sz="2400"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3165894"/>
            <a:ext cx="5168736" cy="31012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B90EEF-4650-48C9-BC0D-A2C036451D44}"/>
                  </a:ext>
                </a:extLst>
              </p:cNvPr>
              <p:cNvSpPr txBox="1"/>
              <p:nvPr/>
            </p:nvSpPr>
            <p:spPr>
              <a:xfrm>
                <a:off x="7992207" y="2390587"/>
                <a:ext cx="4068175" cy="4154984"/>
              </a:xfrm>
              <a:prstGeom prst="rect">
                <a:avLst/>
              </a:prstGeom>
              <a:noFill/>
              <a:ln>
                <a:solidFill>
                  <a:srgbClr val="C00000"/>
                </a:solidFill>
              </a:ln>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pre-defined management actions take place (e.g., change in </a:t>
                </a:r>
                <a14:m>
                  <m:oMath xmlns:m="http://schemas.openxmlformats.org/officeDocument/2006/math">
                    <m:r>
                      <a:rPr lang="en-US" sz="2400" b="0" i="1" u="none" strike="noStrike" dirty="0" smtClean="0">
                        <a:solidFill>
                          <a:srgbClr val="C00000"/>
                        </a:solidFill>
                        <a:effectLst/>
                        <a:latin typeface="Cambria Math" panose="02040503050406030204" pitchFamily="18" charset="0"/>
                      </a:rPr>
                      <m:t>𝐹</m:t>
                    </m:r>
                  </m:oMath>
                </a14:m>
                <a:r>
                  <a:rPr lang="en-US" sz="2400" b="0" i="0" u="none" strike="noStrike" dirty="0">
                    <a:solidFill>
                      <a:srgbClr val="C00000"/>
                    </a:solidFill>
                    <a:effectLst/>
                    <a:latin typeface="Calibri" panose="020F0502020204030204" pitchFamily="34" charset="0"/>
                  </a:rPr>
                  <a:t> in a HCR)</a:t>
                </a:r>
              </a:p>
              <a:p>
                <a:endParaRPr lang="en-US" sz="2400" dirty="0">
                  <a:solidFill>
                    <a:srgbClr val="C00000"/>
                  </a:solidFill>
                  <a:latin typeface="Calibri" panose="020F0502020204030204" pitchFamily="34" charset="0"/>
                </a:endParaRPr>
              </a:p>
              <a:p>
                <a:pPr marL="342900" indent="-342900">
                  <a:buFont typeface="Arial" panose="020B0604020202020204" pitchFamily="34" charset="0"/>
                  <a:buChar char="•"/>
                </a:pPr>
                <a:r>
                  <a:rPr lang="en-US" sz="2400" dirty="0">
                    <a:solidFill>
                      <a:srgbClr val="C00000"/>
                    </a:solidFill>
                    <a:latin typeface="Calibri" panose="020F0502020204030204" pitchFamily="34" charset="0"/>
                  </a:rPr>
                  <a:t>OCPs are components of the Management </a:t>
                </a:r>
                <a:r>
                  <a:rPr lang="en-US" sz="2400" dirty="0" smtClean="0">
                    <a:solidFill>
                      <a:srgbClr val="C00000"/>
                    </a:solidFill>
                    <a:latin typeface="Calibri" panose="020F0502020204030204" pitchFamily="34" charset="0"/>
                  </a:rPr>
                  <a:t>Procedure</a:t>
                </a:r>
              </a:p>
              <a:p>
                <a:pPr marL="342900" indent="-342900">
                  <a:buFont typeface="Arial" panose="020B0604020202020204" pitchFamily="34" charset="0"/>
                  <a:buChar char="•"/>
                </a:pPr>
                <a:r>
                  <a:rPr lang="en-US" sz="2400" dirty="0" smtClean="0">
                    <a:solidFill>
                      <a:srgbClr val="C00000"/>
                    </a:solidFill>
                    <a:latin typeface="Calibri" panose="020F0502020204030204" pitchFamily="34" charset="0"/>
                  </a:rPr>
                  <a:t>They do not need to line up with reference points or even be based on the same metrics!</a:t>
                </a:r>
                <a:endParaRPr lang="en-US" sz="2400" dirty="0">
                  <a:solidFill>
                    <a:srgbClr val="C00000"/>
                  </a:solidFill>
                </a:endParaRPr>
              </a:p>
            </p:txBody>
          </p:sp>
        </mc:Choice>
        <mc:Fallback xmlns="">
          <p:sp>
            <p:nvSpPr>
              <p:cNvPr id="6" name="TextBox 5">
                <a:extLst>
                  <a:ext uri="{FF2B5EF4-FFF2-40B4-BE49-F238E27FC236}">
                    <a16:creationId xmlns:a16="http://schemas.microsoft.com/office/drawing/2014/main" id="{F3B90EEF-4650-48C9-BC0D-A2C036451D44}"/>
                  </a:ext>
                </a:extLst>
              </p:cNvPr>
              <p:cNvSpPr txBox="1">
                <a:spLocks noRot="1" noChangeAspect="1" noMove="1" noResize="1" noEditPoints="1" noAdjustHandles="1" noChangeArrowheads="1" noChangeShapeType="1" noTextEdit="1"/>
              </p:cNvSpPr>
              <p:nvPr/>
            </p:nvSpPr>
            <p:spPr>
              <a:xfrm>
                <a:off x="7992207" y="2390587"/>
                <a:ext cx="4068175" cy="4154984"/>
              </a:xfrm>
              <a:prstGeom prst="rect">
                <a:avLst/>
              </a:prstGeom>
              <a:blipFill>
                <a:blip r:embed="rId3"/>
                <a:stretch>
                  <a:fillRect l="-2093" t="-1023" r="-3288" b="-2193"/>
                </a:stretch>
              </a:blipFill>
              <a:ln>
                <a:solidFill>
                  <a:srgbClr val="C00000"/>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307478" y="3657305"/>
            <a:ext cx="3684729" cy="432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012161" y="4090067"/>
            <a:ext cx="4980046" cy="1088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545996"/>
            <a:ext cx="10515600" cy="5137608"/>
          </a:xfrm>
        </p:spPr>
        <p:txBody>
          <a:bodyPr>
            <a:noAutofit/>
          </a:bodyPr>
          <a:lstStyle/>
          <a:p>
            <a:r>
              <a:rPr lang="en-US" dirty="0"/>
              <a:t>This webinar comes after the 2021 joint TESA/National Operational Guidelines (NOG) Taskforce workshop on “</a:t>
            </a:r>
            <a:r>
              <a:rPr lang="en-US" i="1" dirty="0"/>
              <a:t>Limit Reference Points and the Fish Stocks Provisions</a:t>
            </a:r>
            <a:r>
              <a:rPr lang="en-US" dirty="0"/>
              <a:t>”.</a:t>
            </a:r>
          </a:p>
          <a:p>
            <a:r>
              <a:rPr lang="en-US" dirty="0"/>
              <a:t>Feedback from the workshop indicated a desire for more training in the theory and calculation of reference points.</a:t>
            </a:r>
          </a:p>
          <a:p>
            <a:r>
              <a:rPr lang="en-US" dirty="0"/>
              <a:t>This webinar tries to address this gap by focusing on the more technical aspects of calculating reference points. </a:t>
            </a:r>
          </a:p>
          <a:p>
            <a:r>
              <a:rPr lang="en-US" dirty="0"/>
              <a:t>Participants are invited to review the materials from the 2021 workshop for a deeper dive into considerations for selecting LRPs</a:t>
            </a:r>
          </a:p>
          <a:p>
            <a:pPr lvl="1"/>
            <a:r>
              <a:rPr lang="en-US" dirty="0">
                <a:hlinkClick r:id="rId2"/>
              </a:rPr>
              <a:t>https://github.com/TESA-workshops/LRP</a:t>
            </a:r>
            <a:endParaRPr lang="en-US" dirty="0"/>
          </a:p>
          <a:p>
            <a:pPr lvl="1"/>
            <a:r>
              <a:rPr lang="en-US" dirty="0"/>
              <a:t>The proceedings from the 2021 workshop will be published as a DFO Technical Report</a:t>
            </a:r>
          </a:p>
        </p:txBody>
      </p:sp>
    </p:spTree>
    <p:extLst>
      <p:ext uri="{BB962C8B-B14F-4D97-AF65-F5344CB8AC3E}">
        <p14:creationId xmlns:p14="http://schemas.microsoft.com/office/powerpoint/2010/main" val="60848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635848" y="1245291"/>
            <a:ext cx="1199065" cy="361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156" y="79477"/>
            <a:ext cx="11165500" cy="1325563"/>
          </a:xfrm>
        </p:spPr>
        <p:txBody>
          <a:bodyPr/>
          <a:lstStyle/>
          <a:p>
            <a:r>
              <a:rPr lang="en-US" dirty="0"/>
              <a:t>Reference points in stock assessment</a:t>
            </a:r>
          </a:p>
        </p:txBody>
      </p:sp>
      <p:sp>
        <p:nvSpPr>
          <p:cNvPr id="4" name="Rectangle 3"/>
          <p:cNvSpPr/>
          <p:nvPr/>
        </p:nvSpPr>
        <p:spPr>
          <a:xfrm>
            <a:off x="568088" y="2379959"/>
            <a:ext cx="1566872" cy="34460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57738" y="2388020"/>
            <a:ext cx="2945905"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Rectangle 5"/>
          <p:cNvSpPr/>
          <p:nvPr/>
        </p:nvSpPr>
        <p:spPr>
          <a:xfrm>
            <a:off x="5330854" y="2388020"/>
            <a:ext cx="1374729"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32795" y="2388020"/>
            <a:ext cx="1260780"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99976" y="2387414"/>
            <a:ext cx="1305519"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0156" y="2919759"/>
            <a:ext cx="1458505" cy="1015663"/>
          </a:xfrm>
          <a:prstGeom prst="rect">
            <a:avLst/>
          </a:prstGeom>
          <a:noFill/>
        </p:spPr>
        <p:txBody>
          <a:bodyPr wrap="square" rtlCol="0">
            <a:spAutoFit/>
          </a:bodyPr>
          <a:lstStyle/>
          <a:p>
            <a:r>
              <a:rPr lang="en-US" sz="2000" dirty="0">
                <a:solidFill>
                  <a:srgbClr val="002060"/>
                </a:solidFill>
              </a:rPr>
              <a:t>Priors on model parameters</a:t>
            </a:r>
          </a:p>
        </p:txBody>
      </p:sp>
      <p:sp>
        <p:nvSpPr>
          <p:cNvPr id="11" name="TextBox 10"/>
          <p:cNvSpPr txBox="1"/>
          <p:nvPr/>
        </p:nvSpPr>
        <p:spPr>
          <a:xfrm>
            <a:off x="2534113" y="2919759"/>
            <a:ext cx="2764621" cy="707886"/>
          </a:xfrm>
          <a:prstGeom prst="rect">
            <a:avLst/>
          </a:prstGeom>
          <a:noFill/>
        </p:spPr>
        <p:txBody>
          <a:bodyPr wrap="square" rtlCol="0">
            <a:spAutoFit/>
          </a:bodyPr>
          <a:lstStyle/>
          <a:p>
            <a:r>
              <a:rPr lang="en-US" sz="2000" dirty="0">
                <a:solidFill>
                  <a:srgbClr val="002060"/>
                </a:solidFill>
              </a:rPr>
              <a:t>Population and fishery dynamics</a:t>
            </a:r>
          </a:p>
        </p:txBody>
      </p:sp>
      <p:sp>
        <p:nvSpPr>
          <p:cNvPr id="12" name="TextBox 11"/>
          <p:cNvSpPr txBox="1"/>
          <p:nvPr/>
        </p:nvSpPr>
        <p:spPr>
          <a:xfrm>
            <a:off x="5313841" y="2888269"/>
            <a:ext cx="1580668" cy="707886"/>
          </a:xfrm>
          <a:prstGeom prst="rect">
            <a:avLst/>
          </a:prstGeom>
          <a:noFill/>
        </p:spPr>
        <p:txBody>
          <a:bodyPr wrap="square" rtlCol="0">
            <a:spAutoFit/>
          </a:bodyPr>
          <a:lstStyle/>
          <a:p>
            <a:r>
              <a:rPr lang="en-US" sz="2000" dirty="0">
                <a:solidFill>
                  <a:srgbClr val="002060"/>
                </a:solidFill>
              </a:rPr>
              <a:t>Observation models</a:t>
            </a:r>
          </a:p>
        </p:txBody>
      </p:sp>
      <p:sp>
        <p:nvSpPr>
          <p:cNvPr id="13" name="TextBox 12"/>
          <p:cNvSpPr txBox="1"/>
          <p:nvPr/>
        </p:nvSpPr>
        <p:spPr>
          <a:xfrm>
            <a:off x="8230203" y="2786617"/>
            <a:ext cx="1275291" cy="1015663"/>
          </a:xfrm>
          <a:prstGeom prst="rect">
            <a:avLst/>
          </a:prstGeom>
          <a:noFill/>
        </p:spPr>
        <p:txBody>
          <a:bodyPr wrap="square" rtlCol="0">
            <a:spAutoFit/>
          </a:bodyPr>
          <a:lstStyle/>
          <a:p>
            <a:r>
              <a:rPr lang="en-US" sz="2000" dirty="0">
                <a:solidFill>
                  <a:srgbClr val="002060"/>
                </a:solidFill>
              </a:rPr>
              <a:t>Posterior parameter estimates</a:t>
            </a:r>
          </a:p>
        </p:txBody>
      </p:sp>
      <p:sp>
        <p:nvSpPr>
          <p:cNvPr id="14" name="TextBox 13"/>
          <p:cNvSpPr txBox="1"/>
          <p:nvPr/>
        </p:nvSpPr>
        <p:spPr>
          <a:xfrm>
            <a:off x="6839704" y="2894339"/>
            <a:ext cx="1360272" cy="400110"/>
          </a:xfrm>
          <a:prstGeom prst="rect">
            <a:avLst/>
          </a:prstGeom>
          <a:noFill/>
        </p:spPr>
        <p:txBody>
          <a:bodyPr wrap="square" rtlCol="0">
            <a:spAutoFit/>
          </a:bodyPr>
          <a:lstStyle/>
          <a:p>
            <a:r>
              <a:rPr lang="en-US" sz="2000" dirty="0">
                <a:solidFill>
                  <a:srgbClr val="002060"/>
                </a:solidFill>
              </a:rPr>
              <a:t>Likelihood</a:t>
            </a:r>
          </a:p>
        </p:txBody>
      </p:sp>
      <p:sp>
        <p:nvSpPr>
          <p:cNvPr id="16" name="Rectangle 15"/>
          <p:cNvSpPr/>
          <p:nvPr/>
        </p:nvSpPr>
        <p:spPr>
          <a:xfrm>
            <a:off x="6970080" y="6200834"/>
            <a:ext cx="1199065" cy="58099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150208" y="6298619"/>
            <a:ext cx="838808" cy="369332"/>
          </a:xfrm>
          <a:prstGeom prst="rect">
            <a:avLst/>
          </a:prstGeom>
          <a:noFill/>
        </p:spPr>
        <p:txBody>
          <a:bodyPr wrap="square" rtlCol="0">
            <a:spAutoFit/>
          </a:bodyPr>
          <a:lstStyle/>
          <a:p>
            <a:pPr algn="ctr"/>
            <a:r>
              <a:rPr lang="en-US" dirty="0"/>
              <a:t>DATA</a:t>
            </a:r>
          </a:p>
        </p:txBody>
      </p:sp>
      <p:sp>
        <p:nvSpPr>
          <p:cNvPr id="17" name="Right Arrow 16"/>
          <p:cNvSpPr/>
          <p:nvPr/>
        </p:nvSpPr>
        <p:spPr>
          <a:xfrm rot="16200000">
            <a:off x="7384750" y="5911002"/>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29551" y="2366633"/>
            <a:ext cx="1260780"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9031" y="2837600"/>
            <a:ext cx="1360272" cy="707886"/>
          </a:xfrm>
          <a:prstGeom prst="rect">
            <a:avLst/>
          </a:prstGeom>
          <a:noFill/>
        </p:spPr>
        <p:txBody>
          <a:bodyPr wrap="square" rtlCol="0">
            <a:spAutoFit/>
          </a:bodyPr>
          <a:lstStyle/>
          <a:p>
            <a:r>
              <a:rPr lang="en-US" sz="2000" dirty="0">
                <a:solidFill>
                  <a:srgbClr val="002060"/>
                </a:solidFill>
              </a:rPr>
              <a:t>Reference</a:t>
            </a:r>
          </a:p>
          <a:p>
            <a:r>
              <a:rPr lang="en-US" sz="2000" dirty="0">
                <a:solidFill>
                  <a:srgbClr val="002060"/>
                </a:solidFill>
              </a:rPr>
              <a:t>points</a:t>
            </a:r>
          </a:p>
        </p:txBody>
      </p:sp>
      <p:sp>
        <p:nvSpPr>
          <p:cNvPr id="21" name="Right Arrow 20"/>
          <p:cNvSpPr/>
          <p:nvPr/>
        </p:nvSpPr>
        <p:spPr>
          <a:xfrm rot="5400000">
            <a:off x="10058061" y="1704309"/>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629551" y="1231836"/>
            <a:ext cx="1205362" cy="369332"/>
          </a:xfrm>
          <a:prstGeom prst="rect">
            <a:avLst/>
          </a:prstGeom>
          <a:noFill/>
        </p:spPr>
        <p:txBody>
          <a:bodyPr wrap="square" rtlCol="0">
            <a:spAutoFit/>
          </a:bodyPr>
          <a:lstStyle/>
          <a:p>
            <a:pPr algn="ctr"/>
            <a:r>
              <a:rPr lang="en-US" dirty="0"/>
              <a:t>Objectives</a:t>
            </a:r>
          </a:p>
        </p:txBody>
      </p:sp>
      <p:sp>
        <p:nvSpPr>
          <p:cNvPr id="23" name="Rectangle 22"/>
          <p:cNvSpPr/>
          <p:nvPr/>
        </p:nvSpPr>
        <p:spPr>
          <a:xfrm>
            <a:off x="9505494" y="6170193"/>
            <a:ext cx="1790383" cy="597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10181531" y="5893947"/>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574477" y="6114833"/>
            <a:ext cx="1652416" cy="707886"/>
          </a:xfrm>
          <a:prstGeom prst="rect">
            <a:avLst/>
          </a:prstGeom>
          <a:noFill/>
        </p:spPr>
        <p:txBody>
          <a:bodyPr wrap="square" rtlCol="0">
            <a:spAutoFit/>
          </a:bodyPr>
          <a:lstStyle/>
          <a:p>
            <a:pPr algn="ctr"/>
            <a:r>
              <a:rPr lang="en-US" sz="2000" dirty="0"/>
              <a:t>Performance metrics</a:t>
            </a:r>
          </a:p>
        </p:txBody>
      </p:sp>
      <p:sp>
        <p:nvSpPr>
          <p:cNvPr id="28" name="Right Arrow 27"/>
          <p:cNvSpPr/>
          <p:nvPr/>
        </p:nvSpPr>
        <p:spPr>
          <a:xfrm>
            <a:off x="1974697"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061008" y="3954705"/>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6565226"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7931419" y="3943710"/>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9297612" y="392575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57737" y="2011564"/>
            <a:ext cx="4447845"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8089" y="2011564"/>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28358" y="2021210"/>
            <a:ext cx="2677136"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629551" y="2021210"/>
            <a:ext cx="1260780"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411270" y="1205596"/>
            <a:ext cx="4117267" cy="707886"/>
          </a:xfrm>
          <a:prstGeom prst="rect">
            <a:avLst/>
          </a:prstGeom>
          <a:noFill/>
        </p:spPr>
        <p:txBody>
          <a:bodyPr wrap="square" rtlCol="0">
            <a:spAutoFit/>
          </a:bodyPr>
          <a:lstStyle/>
          <a:p>
            <a:r>
              <a:rPr lang="en-US" sz="2000" b="1" dirty="0">
                <a:solidFill>
                  <a:srgbClr val="00B050"/>
                </a:solidFill>
              </a:rPr>
              <a:t>Green bar = </a:t>
            </a:r>
            <a:r>
              <a:rPr lang="en-US" sz="2000" b="1" dirty="0" smtClean="0">
                <a:solidFill>
                  <a:srgbClr val="00B050"/>
                </a:solidFill>
              </a:rPr>
              <a:t>Easier*</a:t>
            </a:r>
            <a:endParaRPr lang="en-US" sz="2000" b="1" dirty="0">
              <a:solidFill>
                <a:srgbClr val="00B050"/>
              </a:solidFill>
            </a:endParaRPr>
          </a:p>
          <a:p>
            <a:r>
              <a:rPr lang="en-US" sz="2000" b="1" dirty="0">
                <a:solidFill>
                  <a:srgbClr val="FF0000"/>
                </a:solidFill>
              </a:rPr>
              <a:t>Red bar     = Hard!</a:t>
            </a:r>
          </a:p>
        </p:txBody>
      </p:sp>
      <p:grpSp>
        <p:nvGrpSpPr>
          <p:cNvPr id="46" name="Group 45"/>
          <p:cNvGrpSpPr/>
          <p:nvPr/>
        </p:nvGrpSpPr>
        <p:grpSpPr>
          <a:xfrm>
            <a:off x="9486296" y="1945827"/>
            <a:ext cx="1547289" cy="3919456"/>
            <a:chOff x="9486296" y="1945827"/>
            <a:chExt cx="1547289" cy="3919456"/>
          </a:xfrm>
        </p:grpSpPr>
        <p:sp>
          <p:nvSpPr>
            <p:cNvPr id="42" name="Rectangle 41"/>
            <p:cNvSpPr/>
            <p:nvPr/>
          </p:nvSpPr>
          <p:spPr>
            <a:xfrm>
              <a:off x="9486296" y="1945827"/>
              <a:ext cx="1547289" cy="39194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611896" y="3522626"/>
              <a:ext cx="1360272"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We are here</a:t>
              </a:r>
            </a:p>
          </p:txBody>
        </p:sp>
      </p:grpSp>
      <p:sp>
        <p:nvSpPr>
          <p:cNvPr id="3" name="TextBox 2"/>
          <p:cNvSpPr txBox="1"/>
          <p:nvPr/>
        </p:nvSpPr>
        <p:spPr>
          <a:xfrm>
            <a:off x="9327459" y="55247"/>
            <a:ext cx="1706126" cy="830997"/>
          </a:xfrm>
          <a:prstGeom prst="rect">
            <a:avLst/>
          </a:prstGeom>
          <a:solidFill>
            <a:schemeClr val="bg2">
              <a:lumMod val="75000"/>
            </a:schemeClr>
          </a:solidFill>
          <a:ln>
            <a:solidFill>
              <a:schemeClr val="tx2"/>
            </a:solidFill>
          </a:ln>
        </p:spPr>
        <p:txBody>
          <a:bodyPr wrap="square" rtlCol="0">
            <a:spAutoFit/>
          </a:bodyPr>
          <a:lstStyle/>
          <a:p>
            <a:pPr algn="ctr"/>
            <a:r>
              <a:rPr lang="en-US" sz="1200" dirty="0" smtClean="0"/>
              <a:t>Science</a:t>
            </a:r>
            <a:br>
              <a:rPr lang="en-US" sz="1200" dirty="0" smtClean="0"/>
            </a:br>
            <a:r>
              <a:rPr lang="en-US" sz="1200" dirty="0" smtClean="0"/>
              <a:t>Fisheries Management</a:t>
            </a:r>
            <a:br>
              <a:rPr lang="en-US" sz="1200" dirty="0" smtClean="0"/>
            </a:br>
            <a:r>
              <a:rPr lang="en-US" sz="1200" dirty="0" smtClean="0"/>
              <a:t>First Nations</a:t>
            </a:r>
            <a:br>
              <a:rPr lang="en-US" sz="1200" dirty="0" smtClean="0"/>
            </a:br>
            <a:r>
              <a:rPr lang="en-US" sz="1200" dirty="0" smtClean="0"/>
              <a:t>Stakeholders</a:t>
            </a:r>
            <a:endParaRPr lang="en-US" sz="1200" dirty="0"/>
          </a:p>
        </p:txBody>
      </p:sp>
      <p:sp>
        <p:nvSpPr>
          <p:cNvPr id="40" name="Right Arrow 39"/>
          <p:cNvSpPr/>
          <p:nvPr/>
        </p:nvSpPr>
        <p:spPr>
          <a:xfrm rot="5400000">
            <a:off x="10058061" y="959073"/>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5400000">
            <a:off x="10445338" y="713336"/>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58850" y="6165709"/>
            <a:ext cx="1449408" cy="400110"/>
          </a:xfrm>
          <a:prstGeom prst="rect">
            <a:avLst/>
          </a:prstGeom>
          <a:noFill/>
        </p:spPr>
        <p:txBody>
          <a:bodyPr wrap="square" rtlCol="0">
            <a:spAutoFit/>
          </a:bodyPr>
          <a:lstStyle/>
          <a:p>
            <a:r>
              <a:rPr lang="en-US" sz="2000" dirty="0" smtClean="0">
                <a:solidFill>
                  <a:srgbClr val="00B050"/>
                </a:solidFill>
              </a:rPr>
              <a:t>*</a:t>
            </a:r>
            <a:r>
              <a:rPr lang="en-US" sz="2000" dirty="0" smtClean="0"/>
              <a:t>Arguably</a:t>
            </a:r>
            <a:endParaRPr lang="en-US" sz="2000" dirty="0">
              <a:solidFill>
                <a:srgbClr val="00B050"/>
              </a:solidFill>
            </a:endParaRPr>
          </a:p>
        </p:txBody>
      </p:sp>
    </p:spTree>
    <p:extLst>
      <p:ext uri="{BB962C8B-B14F-4D97-AF65-F5344CB8AC3E}">
        <p14:creationId xmlns:p14="http://schemas.microsoft.com/office/powerpoint/2010/main" val="2269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Equilibrium Assumptions</a:t>
            </a:r>
          </a:p>
        </p:txBody>
      </p:sp>
    </p:spTree>
    <p:extLst>
      <p:ext uri="{BB962C8B-B14F-4D97-AF65-F5344CB8AC3E}">
        <p14:creationId xmlns:p14="http://schemas.microsoft.com/office/powerpoint/2010/main" val="1079265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reference points</a:t>
            </a:r>
          </a:p>
        </p:txBody>
      </p:sp>
      <p:sp>
        <p:nvSpPr>
          <p:cNvPr id="3" name="Content Placeholder 2"/>
          <p:cNvSpPr>
            <a:spLocks noGrp="1"/>
          </p:cNvSpPr>
          <p:nvPr>
            <p:ph idx="1"/>
          </p:nvPr>
        </p:nvSpPr>
        <p:spPr>
          <a:xfrm>
            <a:off x="838200" y="1690688"/>
            <a:ext cx="10515600" cy="4351338"/>
          </a:xfrm>
        </p:spPr>
        <p:txBody>
          <a:bodyPr>
            <a:normAutofit/>
          </a:bodyPr>
          <a:lstStyle/>
          <a:p>
            <a:r>
              <a:rPr lang="en-US" dirty="0"/>
              <a:t>Many common reference points are based on </a:t>
            </a:r>
            <a:r>
              <a:rPr lang="en-US" b="1" dirty="0"/>
              <a:t>equilibrium</a:t>
            </a:r>
            <a:r>
              <a:rPr lang="en-US" dirty="0"/>
              <a:t> (or steady state) assumptions</a:t>
            </a:r>
          </a:p>
          <a:p>
            <a:r>
              <a:rPr lang="en-US" dirty="0"/>
              <a:t>These include reference points based on:</a:t>
            </a:r>
          </a:p>
          <a:p>
            <a:pPr lvl="1"/>
            <a:r>
              <a:rPr lang="en-US" dirty="0">
                <a:solidFill>
                  <a:schemeClr val="tx2">
                    <a:lumMod val="75000"/>
                  </a:schemeClr>
                </a:solidFill>
              </a:rPr>
              <a:t>Maximum Sustainable Yield (MSY)</a:t>
            </a:r>
          </a:p>
          <a:p>
            <a:pPr lvl="1"/>
            <a:r>
              <a:rPr lang="en-US" dirty="0">
                <a:solidFill>
                  <a:schemeClr val="tx2">
                    <a:lumMod val="75000"/>
                  </a:schemeClr>
                </a:solidFill>
              </a:rPr>
              <a:t>Unfished Spawning Biomass (</a:t>
            </a:r>
            <a:r>
              <a:rPr lang="en-US" i="1" dirty="0">
                <a:solidFill>
                  <a:schemeClr val="tx2">
                    <a:lumMod val="75000"/>
                  </a:schemeClr>
                </a:solidFill>
              </a:rPr>
              <a:t>B</a:t>
            </a:r>
            <a:r>
              <a:rPr lang="en-US" baseline="-25000" dirty="0">
                <a:solidFill>
                  <a:schemeClr val="tx2">
                    <a:lumMod val="75000"/>
                  </a:schemeClr>
                </a:solidFill>
              </a:rPr>
              <a:t>0</a:t>
            </a:r>
            <a:r>
              <a:rPr lang="en-US" dirty="0">
                <a:solidFill>
                  <a:schemeClr val="tx2">
                    <a:lumMod val="75000"/>
                  </a:schemeClr>
                </a:solidFill>
              </a:rPr>
              <a:t> or SSB</a:t>
            </a:r>
            <a:r>
              <a:rPr lang="en-US" baseline="-25000" dirty="0">
                <a:solidFill>
                  <a:schemeClr val="tx2">
                    <a:lumMod val="75000"/>
                  </a:schemeClr>
                </a:solidFill>
              </a:rPr>
              <a:t>0</a:t>
            </a:r>
            <a:r>
              <a:rPr lang="en-US" dirty="0">
                <a:solidFill>
                  <a:schemeClr val="tx2">
                    <a:lumMod val="75000"/>
                  </a:schemeClr>
                </a:solidFill>
              </a:rPr>
              <a:t>)</a:t>
            </a:r>
          </a:p>
          <a:p>
            <a:pPr lvl="1"/>
            <a:r>
              <a:rPr lang="en-US" dirty="0">
                <a:solidFill>
                  <a:schemeClr val="tx2">
                    <a:lumMod val="75000"/>
                  </a:schemeClr>
                </a:solidFill>
              </a:rPr>
              <a:t>The Spawning Potential Ratio (SPR</a:t>
            </a:r>
            <a:r>
              <a:rPr lang="en-US" dirty="0" smtClean="0">
                <a:solidFill>
                  <a:schemeClr val="tx2">
                    <a:lumMod val="75000"/>
                  </a:schemeClr>
                </a:solidFill>
              </a:rPr>
              <a:t>)</a:t>
            </a:r>
          </a:p>
          <a:p>
            <a:r>
              <a:rPr lang="en-US" dirty="0" smtClean="0">
                <a:solidFill>
                  <a:schemeClr val="tx2">
                    <a:lumMod val="75000"/>
                  </a:schemeClr>
                </a:solidFill>
              </a:rPr>
              <a:t>We explore this in Exercise 1</a:t>
            </a:r>
            <a:endParaRPr lang="en-US" dirty="0">
              <a:solidFill>
                <a:schemeClr val="tx2">
                  <a:lumMod val="75000"/>
                </a:schemeClr>
              </a:solidFill>
            </a:endParaRPr>
          </a:p>
        </p:txBody>
      </p:sp>
      <p:pic>
        <p:nvPicPr>
          <p:cNvPr id="4" name="Picture 3"/>
          <p:cNvPicPr>
            <a:picLocks noChangeAspect="1"/>
          </p:cNvPicPr>
          <p:nvPr/>
        </p:nvPicPr>
        <p:blipFill>
          <a:blip r:embed="rId2"/>
          <a:stretch>
            <a:fillRect/>
          </a:stretch>
        </p:blipFill>
        <p:spPr>
          <a:xfrm>
            <a:off x="7202324" y="3124200"/>
            <a:ext cx="4713237" cy="3394363"/>
          </a:xfrm>
          <a:prstGeom prst="rect">
            <a:avLst/>
          </a:prstGeom>
        </p:spPr>
      </p:pic>
    </p:spTree>
    <p:extLst>
      <p:ext uri="{BB962C8B-B14F-4D97-AF65-F5344CB8AC3E}">
        <p14:creationId xmlns:p14="http://schemas.microsoft.com/office/powerpoint/2010/main" val="4227394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38965"/>
                <a:ext cx="11256818" cy="5121930"/>
              </a:xfrm>
            </p:spPr>
            <p:txBody>
              <a:bodyPr>
                <a:noAutofit/>
              </a:bodyPr>
              <a:lstStyle/>
              <a:p>
                <a:r>
                  <a:rPr lang="en-US" sz="2400" dirty="0"/>
                  <a:t>A tool to help understand effects of fishing on fish populations</a:t>
                </a:r>
              </a:p>
              <a:p>
                <a:r>
                  <a:rPr lang="en-US" sz="2400" dirty="0"/>
                  <a:t>A theoretical model state that arises when the following are constant in time:</a:t>
                </a:r>
              </a:p>
              <a:p>
                <a:pPr lvl="1"/>
                <a:r>
                  <a:rPr lang="en-US" sz="2000" b="1" dirty="0"/>
                  <a:t>Fishing mortality rate </a:t>
                </a:r>
                <a:r>
                  <a:rPr lang="en-US" sz="2000" dirty="0"/>
                  <a:t>(</a:t>
                </a:r>
                <a14:m>
                  <m:oMath xmlns:m="http://schemas.openxmlformats.org/officeDocument/2006/math">
                    <m:r>
                      <a:rPr lang="en-US" sz="2000" i="1" dirty="0" smtClean="0">
                        <a:latin typeface="Cambria Math" panose="02040503050406030204" pitchFamily="18" charset="0"/>
                      </a:rPr>
                      <m:t>𝐹</m:t>
                    </m:r>
                  </m:oMath>
                </a14:m>
                <a:r>
                  <a:rPr lang="en-US" sz="2000" dirty="0"/>
                  <a:t>)</a:t>
                </a:r>
              </a:p>
              <a:p>
                <a:pPr lvl="1"/>
                <a:r>
                  <a:rPr lang="en-US" sz="2000" dirty="0"/>
                  <a:t>Fishery or stock characteristics (</a:t>
                </a:r>
                <a:r>
                  <a:rPr lang="en-US" sz="2000" b="1" dirty="0"/>
                  <a:t>growth, natural mortality rate </a:t>
                </a:r>
                <a:r>
                  <a:rPr lang="en-US" sz="2000" dirty="0"/>
                  <a:t>(</a:t>
                </a:r>
                <a14:m>
                  <m:oMath xmlns:m="http://schemas.openxmlformats.org/officeDocument/2006/math">
                    <m:r>
                      <a:rPr lang="en-US" sz="2000" i="1" dirty="0" smtClean="0">
                        <a:latin typeface="Cambria Math" panose="02040503050406030204" pitchFamily="18" charset="0"/>
                      </a:rPr>
                      <m:t>𝑀</m:t>
                    </m:r>
                  </m:oMath>
                </a14:m>
                <a:r>
                  <a:rPr lang="en-US" sz="2000" dirty="0"/>
                  <a:t>)</a:t>
                </a:r>
                <a:r>
                  <a:rPr lang="en-US" sz="2000" b="1" dirty="0"/>
                  <a:t>, recruitment, selectivity</a:t>
                </a:r>
                <a:r>
                  <a:rPr lang="en-US" sz="2000" dirty="0"/>
                  <a:t>)</a:t>
                </a:r>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US" sz="2000" dirty="0"/>
                  <a:t> </a:t>
                </a:r>
              </a:p>
              <a:p>
                <a:r>
                  <a:rPr lang="en-CA" u="sng" dirty="0"/>
                  <a:t>Reality:</a:t>
                </a:r>
              </a:p>
              <a:p>
                <a:pPr lvl="1"/>
                <a:r>
                  <a:rPr lang="en-CA" sz="2000" dirty="0"/>
                  <a:t>Annual variability “noise” (e.g., variable </a:t>
                </a:r>
                <a:r>
                  <a:rPr lang="en-CA" sz="2000" dirty="0" smtClean="0"/>
                  <a:t>recruitment, mortality, growth). When fluctuating around some average value, </a:t>
                </a:r>
                <a:r>
                  <a:rPr lang="en-CA" sz="2000" dirty="0"/>
                  <a:t>this is accounted for in annual stock </a:t>
                </a:r>
                <a:r>
                  <a:rPr lang="en-CA" sz="2000" dirty="0" smtClean="0"/>
                  <a:t>assessments.</a:t>
                </a:r>
                <a:endParaRPr lang="en-US" sz="2000" dirty="0"/>
              </a:p>
              <a:p>
                <a:pPr lvl="1"/>
                <a:r>
                  <a:rPr lang="en-US" sz="2000" dirty="0"/>
                  <a:t>Effects of time-varying processes </a:t>
                </a:r>
                <a:r>
                  <a:rPr lang="en-US" sz="2000" dirty="0"/>
                  <a:t>(trends, regime shifts) on </a:t>
                </a:r>
                <a:r>
                  <a:rPr lang="en-US" sz="2000" dirty="0"/>
                  <a:t>assessments and reference points </a:t>
                </a:r>
                <a:r>
                  <a:rPr lang="en-US" sz="2000" dirty="0" smtClean="0"/>
                  <a:t>represents one of the biggest challenges for stock assessment under climate and ecosystem change</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38965"/>
                <a:ext cx="11256818" cy="5121930"/>
              </a:xfrm>
              <a:blipFill>
                <a:blip r:embed="rId2"/>
                <a:stretch>
                  <a:fillRect l="-975" t="-1665"/>
                </a:stretch>
              </a:blipFill>
            </p:spPr>
            <p:txBody>
              <a:bodyPr/>
              <a:lstStyle/>
              <a:p>
                <a:r>
                  <a:rPr lang="en-US">
                    <a:noFill/>
                  </a:rPr>
                  <a:t> </a:t>
                </a:r>
              </a:p>
            </p:txBody>
          </p:sp>
        </mc:Fallback>
      </mc:AlternateContent>
    </p:spTree>
    <p:extLst>
      <p:ext uri="{BB962C8B-B14F-4D97-AF65-F5344CB8AC3E}">
        <p14:creationId xmlns:p14="http://schemas.microsoft.com/office/powerpoint/2010/main" val="3669490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What is Equilibrium?</a:t>
            </a:r>
            <a:endParaRPr lang="en-US" sz="4000" dirty="0">
              <a:solidFill>
                <a:srgbClr val="FF0000"/>
              </a:solidFill>
            </a:endParaRPr>
          </a:p>
        </p:txBody>
      </p:sp>
      <p:sp>
        <p:nvSpPr>
          <p:cNvPr id="3" name="Content Placeholder 2"/>
          <p:cNvSpPr>
            <a:spLocks noGrp="1"/>
          </p:cNvSpPr>
          <p:nvPr>
            <p:ph idx="1"/>
          </p:nvPr>
        </p:nvSpPr>
        <p:spPr>
          <a:xfrm>
            <a:off x="900546" y="1509316"/>
            <a:ext cx="10515600" cy="4351338"/>
          </a:xfrm>
        </p:spPr>
        <p:txBody>
          <a:bodyPr/>
          <a:lstStyle/>
          <a:p>
            <a:r>
              <a:rPr lang="en-US" dirty="0" smtClean="0"/>
              <a:t>Demo in Exercise </a:t>
            </a:r>
            <a:r>
              <a:rPr lang="en-US" dirty="0"/>
              <a:t>1</a:t>
            </a:r>
          </a:p>
        </p:txBody>
      </p:sp>
      <p:pic>
        <p:nvPicPr>
          <p:cNvPr id="4" name="Picture 3"/>
          <p:cNvPicPr>
            <a:picLocks noChangeAspect="1"/>
          </p:cNvPicPr>
          <p:nvPr/>
        </p:nvPicPr>
        <p:blipFill rotWithShape="1">
          <a:blip r:embed="rId2"/>
          <a:srcRect r="19265"/>
          <a:stretch/>
        </p:blipFill>
        <p:spPr>
          <a:xfrm>
            <a:off x="200891" y="2377373"/>
            <a:ext cx="6047509" cy="1988107"/>
          </a:xfrm>
          <a:prstGeom prst="rect">
            <a:avLst/>
          </a:prstGeom>
        </p:spPr>
      </p:pic>
      <p:pic>
        <p:nvPicPr>
          <p:cNvPr id="7" name="Picture 6"/>
          <p:cNvPicPr>
            <a:picLocks noChangeAspect="1"/>
          </p:cNvPicPr>
          <p:nvPr/>
        </p:nvPicPr>
        <p:blipFill>
          <a:blip r:embed="rId3"/>
          <a:stretch>
            <a:fillRect/>
          </a:stretch>
        </p:blipFill>
        <p:spPr>
          <a:xfrm>
            <a:off x="6774873" y="2208472"/>
            <a:ext cx="5314950" cy="2611178"/>
          </a:xfrm>
          <a:prstGeom prst="rect">
            <a:avLst/>
          </a:prstGeom>
        </p:spPr>
      </p:pic>
      <p:sp>
        <p:nvSpPr>
          <p:cNvPr id="8" name="Right Arrow 7"/>
          <p:cNvSpPr/>
          <p:nvPr/>
        </p:nvSpPr>
        <p:spPr>
          <a:xfrm>
            <a:off x="6040582" y="3193473"/>
            <a:ext cx="734291" cy="256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05489" y="5337434"/>
            <a:ext cx="7190366" cy="523220"/>
          </a:xfrm>
          <a:prstGeom prst="rect">
            <a:avLst/>
          </a:prstGeom>
        </p:spPr>
        <p:txBody>
          <a:bodyPr wrap="none">
            <a:spAutoFit/>
          </a:bodyPr>
          <a:lstStyle/>
          <a:p>
            <a:r>
              <a:rPr lang="en-US" sz="2800" dirty="0">
                <a:solidFill>
                  <a:srgbClr val="C00000"/>
                </a:solidFill>
                <a:hlinkClick r:id="rId4"/>
              </a:rPr>
              <a:t>https://github.com/TESA-workshops/Ref-Pt-101</a:t>
            </a:r>
            <a:endParaRPr lang="en-US" sz="2800" dirty="0">
              <a:solidFill>
                <a:srgbClr val="C00000"/>
              </a:solidFill>
            </a:endParaRPr>
          </a:p>
        </p:txBody>
      </p:sp>
    </p:spTree>
    <p:extLst>
      <p:ext uri="{BB962C8B-B14F-4D97-AF65-F5344CB8AC3E}">
        <p14:creationId xmlns:p14="http://schemas.microsoft.com/office/powerpoint/2010/main" val="2245028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What is MSY?</a:t>
            </a:r>
          </a:p>
        </p:txBody>
      </p:sp>
    </p:spTree>
    <p:extLst>
      <p:ext uri="{BB962C8B-B14F-4D97-AF65-F5344CB8AC3E}">
        <p14:creationId xmlns:p14="http://schemas.microsoft.com/office/powerpoint/2010/main" val="14770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a:xfrm>
            <a:off x="838200" y="1646398"/>
            <a:ext cx="10515600" cy="4351338"/>
          </a:xfrm>
        </p:spPr>
        <p:txBody>
          <a:bodyPr/>
          <a:lstStyle/>
          <a:p>
            <a:r>
              <a:rPr lang="en-US" dirty="0"/>
              <a:t>We begin by exploring yield in a simple surplus production model</a:t>
            </a:r>
          </a:p>
          <a:p>
            <a:r>
              <a:rPr lang="en-US" dirty="0"/>
              <a:t>We then define the theoretical concept of </a:t>
            </a:r>
            <a:r>
              <a:rPr lang="en-US" dirty="0" smtClean="0"/>
              <a:t>MSY</a:t>
            </a:r>
            <a:endParaRPr lang="en-US" dirty="0"/>
          </a:p>
          <a:p>
            <a:r>
              <a:rPr lang="en-US" dirty="0"/>
              <a:t>In later sections we explore </a:t>
            </a:r>
            <a:r>
              <a:rPr lang="en-US" dirty="0" smtClean="0"/>
              <a:t>MSY </a:t>
            </a:r>
            <a:r>
              <a:rPr lang="en-US" dirty="0"/>
              <a:t>in age-structured models</a:t>
            </a:r>
          </a:p>
        </p:txBody>
      </p:sp>
      <p:pic>
        <p:nvPicPr>
          <p:cNvPr id="4" name="Picture 3"/>
          <p:cNvPicPr>
            <a:picLocks noChangeAspect="1"/>
          </p:cNvPicPr>
          <p:nvPr/>
        </p:nvPicPr>
        <p:blipFill>
          <a:blip r:embed="rId2"/>
          <a:stretch>
            <a:fillRect/>
          </a:stretch>
        </p:blipFill>
        <p:spPr>
          <a:xfrm>
            <a:off x="3643849" y="3822067"/>
            <a:ext cx="4017612" cy="2871465"/>
          </a:xfrm>
          <a:prstGeom prst="rect">
            <a:avLst/>
          </a:prstGeom>
        </p:spPr>
      </p:pic>
    </p:spTree>
    <p:extLst>
      <p:ext uri="{BB962C8B-B14F-4D97-AF65-F5344CB8AC3E}">
        <p14:creationId xmlns:p14="http://schemas.microsoft.com/office/powerpoint/2010/main" val="1821512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Model</a:t>
                </a:r>
                <a:r>
                  <a:rPr lang="en-US" baseline="30000" dirty="0"/>
                  <a:t>1</a:t>
                </a:r>
                <a:r>
                  <a:rPr lang="en-US" dirty="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a:solidFill>
                      <a:srgbClr val="7030A0"/>
                    </a:solidFill>
                  </a:rPr>
                  <a:t>Combined 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1.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9608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53398"/>
            <a:ext cx="10515600" cy="1325563"/>
          </a:xfrm>
        </p:spPr>
        <p:txBody>
          <a:bodyPr/>
          <a:lstStyle/>
          <a:p>
            <a:r>
              <a:rPr lang="en-US" dirty="0"/>
              <a:t>Surplus Production (SP)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20882" y="1565996"/>
                <a:ext cx="11298382" cy="4947598"/>
              </a:xfrm>
            </p:spPr>
            <p:txBody>
              <a:bodyPr>
                <a:normAutofit/>
              </a:bodyPr>
              <a:lstStyle/>
              <a:p>
                <a:r>
                  <a:rPr lang="en-US" dirty="0"/>
                  <a:t>Schaefer Model: </a:t>
                </a: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 </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𝐵𝑛</m:t>
                      </m:r>
                      <m:r>
                        <a:rPr lang="en-US" sz="4000" i="1" baseline="-25000" dirty="0" smtClean="0">
                          <a:effectLst/>
                          <a:latin typeface="Cambria Math" panose="02040503050406030204" pitchFamily="18" charset="0"/>
                          <a:ea typeface="Cambria Math" panose="02040503050406030204" pitchFamily="18" charset="0"/>
                          <a:cs typeface="Cambria Math" panose="02040503050406030204" pitchFamily="18" charset="0"/>
                        </a:rPr>
                        <m:t>𝑒𝑥𝑡</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m:t>
                      </m:r>
                      <m:r>
                        <a:rPr lang="en-US" sz="4000" b="0" i="1" baseline="-25000" dirty="0" smtClean="0">
                          <a:latin typeface="Cambria Math" panose="02040503050406030204" pitchFamily="18" charset="0"/>
                          <a:cs typeface="Times New Roman" panose="02020603050405020304" pitchFamily="18" charset="0"/>
                        </a:rPr>
                        <m:t>𝑟</m:t>
                      </m:r>
                      <m:r>
                        <a:rPr lang="en-US" sz="4000" b="0" i="1" baseline="-25000" dirty="0" smtClean="0">
                          <a:latin typeface="Cambria Math" panose="02040503050406030204" pitchFamily="18" charset="0"/>
                          <a:cs typeface="Times New Roman" panose="02020603050405020304" pitchFamily="18" charset="0"/>
                        </a:rPr>
                        <m:t>  +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4000" b="0" i="1" baseline="-25000" dirty="0" smtClean="0">
                          <a:latin typeface="Cambria Math" panose="02040503050406030204" pitchFamily="18" charset="0"/>
                          <a:ea typeface="Cambria Math" panose="02040503050406030204" pitchFamily="18" charset="0"/>
                          <a:cs typeface="Cambria Math" panose="020405030504060302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smtClean="0">
                          <a:latin typeface="Cambria Math" panose="02040503050406030204" pitchFamily="18" charset="0"/>
                          <a:cs typeface="Times New Roman" panose="02020603050405020304" pitchFamily="18" charset="0"/>
                        </a:rPr>
                        <m:t>𝑦𝑒𝑎𝑟</m:t>
                      </m:r>
                      <m:r>
                        <a:rPr lang="en-US" sz="4000" i="1" baseline="-25000" dirty="0" smtClean="0">
                          <a:latin typeface="Cambria Math" panose="02040503050406030204" pitchFamily="18" charset="0"/>
                          <a:cs typeface="Times New Roman" panose="02020603050405020304" pitchFamily="18" charset="0"/>
                        </a:rPr>
                        <m:t>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𝐶</m:t>
                      </m:r>
                      <m:r>
                        <a:rPr lang="en-US" sz="4000" b="0" i="1" baseline="-25000" dirty="0" smtClean="0">
                          <a:latin typeface="Cambria Math" panose="02040503050406030204" pitchFamily="18" charset="0"/>
                          <a:ea typeface="Cambria Math" panose="02040503050406030204" pitchFamily="18" charset="0"/>
                          <a:cs typeface="Cambria Math" panose="02040503050406030204" pitchFamily="18" charset="0"/>
                        </a:rPr>
                        <m:t>𝑡</m:t>
                      </m:r>
                      <m:r>
                        <a:rPr lang="en-US" sz="4000" i="1" baseline="-25000" dirty="0" err="1" smtClean="0">
                          <a:latin typeface="Cambria Math" panose="02040503050406030204" pitchFamily="18" charset="0"/>
                          <a:cs typeface="Times New Roman" panose="02020603050405020304" pitchFamily="18" charset="0"/>
                        </a:rPr>
                        <m:t>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oMath>
                  </m:oMathPara>
                </a14:m>
                <a:endParaRPr lang="en-US" sz="4000" baseline="-25000" dirty="0">
                  <a:latin typeface="Arial" panose="020B0604020202020204" pitchFamily="34" charset="0"/>
                  <a:cs typeface="Times New Roman" panose="02020603050405020304" pitchFamily="18" charset="0"/>
                </a:endParaRPr>
              </a:p>
              <a:p>
                <a:pPr marL="0" indent="0">
                  <a:buNone/>
                </a:pPr>
                <a:endParaRPr lang="en-US" sz="1600" dirty="0" smtClean="0">
                  <a:ea typeface="Cambria Math" panose="02040503050406030204" pitchFamily="18" charset="0"/>
                  <a:cs typeface="Cambria Math" panose="02040503050406030204" pitchFamily="18" charset="0"/>
                </a:endParaRPr>
              </a:p>
              <a:p>
                <a:r>
                  <a:rPr lang="en-US" dirty="0" smtClean="0">
                    <a:solidFill>
                      <a:schemeClr val="tx2">
                        <a:lumMod val="75000"/>
                      </a:schemeClr>
                    </a:solidFill>
                    <a:ea typeface="Cambria Math" panose="02040503050406030204" pitchFamily="18" charset="0"/>
                    <a:cs typeface="Cambria Math" panose="02040503050406030204" pitchFamily="18" charset="0"/>
                  </a:rPr>
                  <a:t>The </a:t>
                </a:r>
                <a14:m>
                  <m:oMath xmlns:m="http://schemas.openxmlformats.org/officeDocument/2006/math">
                    <m:r>
                      <a:rPr lang="en-US"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solidFill>
                      <a:schemeClr val="tx2">
                        <a:lumMod val="75000"/>
                      </a:schemeClr>
                    </a:solidFill>
                    <a:ea typeface="Times New Roman" panose="02020603050405020304" pitchFamily="18" charset="0"/>
                    <a:cs typeface="Times New Roman" panose="02020603050405020304" pitchFamily="18" charset="0"/>
                  </a:rPr>
                  <a:t> and </a:t>
                </a:r>
                <a14:m>
                  <m:oMath xmlns:m="http://schemas.openxmlformats.org/officeDocument/2006/math">
                    <m:r>
                      <a:rPr lang="en-US"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solidFill>
                      <a:schemeClr val="tx2">
                        <a:lumMod val="75000"/>
                      </a:schemeClr>
                    </a:solidFill>
                    <a:ea typeface="Times New Roman" panose="02020603050405020304" pitchFamily="18" charset="0"/>
                    <a:cs typeface="Times New Roman" panose="02020603050405020304" pitchFamily="18" charset="0"/>
                  </a:rPr>
                  <a:t> </a:t>
                </a:r>
                <a:r>
                  <a:rPr lang="en-US" dirty="0" smtClean="0">
                    <a:solidFill>
                      <a:schemeClr val="tx2">
                        <a:lumMod val="75000"/>
                      </a:schemeClr>
                    </a:solidFill>
                    <a:ea typeface="Times New Roman" panose="02020603050405020304" pitchFamily="18" charset="0"/>
                    <a:cs typeface="Times New Roman" panose="02020603050405020304" pitchFamily="18" charset="0"/>
                  </a:rPr>
                  <a:t>parameters </a:t>
                </a:r>
                <a:r>
                  <a:rPr lang="en-US" dirty="0">
                    <a:solidFill>
                      <a:schemeClr val="tx2">
                        <a:lumMod val="75000"/>
                      </a:schemeClr>
                    </a:solidFill>
                    <a:ea typeface="Times New Roman" panose="02020603050405020304" pitchFamily="18" charset="0"/>
                    <a:cs typeface="Times New Roman" panose="02020603050405020304" pitchFamily="18" charset="0"/>
                  </a:rPr>
                  <a:t>are estimated when the model is </a:t>
                </a:r>
                <a:r>
                  <a:rPr lang="en-US" dirty="0">
                    <a:solidFill>
                      <a:schemeClr val="tx2">
                        <a:lumMod val="75000"/>
                      </a:schemeClr>
                    </a:solidFill>
                    <a:ea typeface="Times New Roman" panose="02020603050405020304" pitchFamily="18" charset="0"/>
                    <a:cs typeface="Times New Roman" panose="02020603050405020304" pitchFamily="18" charset="0"/>
                  </a:rPr>
                  <a:t>fit to data.</a:t>
                </a:r>
              </a:p>
              <a:p>
                <a:pPr marL="0" indent="0">
                  <a:spcBef>
                    <a:spcPts val="1800"/>
                  </a:spcBef>
                  <a:buNone/>
                </a:pPr>
                <a:r>
                  <a:rPr lang="en-US" sz="2400" b="0" u="sng" dirty="0" smtClean="0">
                    <a:ea typeface="Cambria Math" panose="02040503050406030204" pitchFamily="18" charset="0"/>
                    <a:cs typeface="Cambria Math" panose="02040503050406030204" pitchFamily="18" charset="0"/>
                  </a:rPr>
                  <a:t>Observations</a:t>
                </a:r>
                <a:r>
                  <a:rPr lang="en-US" sz="2400" b="0" u="sng" dirty="0">
                    <a:ea typeface="Cambria Math" panose="02040503050406030204" pitchFamily="18" charset="0"/>
                    <a:cs typeface="Cambria Math" panose="02040503050406030204" pitchFamily="18" charset="0"/>
                  </a:rPr>
                  <a:t>:</a:t>
                </a:r>
                <a:endParaRPr lang="en-US" sz="2400" b="0" i="1" u="sng" dirty="0">
                  <a:latin typeface="Cambria Math" panose="02040503050406030204" pitchFamily="18" charset="0"/>
                  <a:ea typeface="Cambria Math" panose="02040503050406030204" pitchFamily="18" charset="0"/>
                  <a:cs typeface="Cambria Math" panose="02040503050406030204" pitchFamily="18" charset="0"/>
                </a:endParaRPr>
              </a:p>
              <a:p>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2400" b="0" i="1" baseline="-25000" dirty="0" err="1" smtClean="0">
                        <a:latin typeface="Cambria Math" panose="02040503050406030204" pitchFamily="18" charset="0"/>
                        <a:cs typeface="Times New Roman" panose="02020603050405020304" pitchFamily="18" charset="0"/>
                      </a:rPr>
                      <m:t>𝑡</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depends on </a:t>
                </a:r>
                <a14:m>
                  <m:oMath xmlns:m="http://schemas.openxmlformats.org/officeDocument/2006/math">
                    <m:r>
                      <a:rPr lang="en-US" sz="2400" b="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and the magnitude of the stock biomass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cs typeface="Cambria Math" panose="02040503050406030204" pitchFamily="18" charset="0"/>
                          </a:rPr>
                          <m:t>𝐵</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relative to </a:t>
                </a:r>
                <a14:m>
                  <m:oMath xmlns:m="http://schemas.openxmlformats.org/officeDocument/2006/math">
                    <m:r>
                      <a:rPr lang="en-US" sz="2400" b="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400" dirty="0">
                  <a:latin typeface="Arial" panose="020B0604020202020204" pitchFamily="34" charset="0"/>
                  <a:cs typeface="Times New Roman" panose="02020603050405020304" pitchFamily="18" charset="0"/>
                </a:endParaRPr>
              </a:p>
              <a:p>
                <a:r>
                  <a:rPr lang="en-US" sz="2400" dirty="0">
                    <a:cs typeface="Times New Roman" panose="02020603050405020304" pitchFamily="18" charset="0"/>
                  </a:rPr>
                  <a:t>We can see that if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cs typeface="Times New Roman" panose="02020603050405020304" pitchFamily="18" charset="0"/>
                  </a:rPr>
                  <a:t> is constant over time (i.e., we are at equilibrium) then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i="1">
                                <a:latin typeface="Cambria Math" panose="02040503050406030204" pitchFamily="18" charset="0"/>
                                <a:ea typeface="Cambria Math" panose="02040503050406030204" pitchFamily="18" charset="0"/>
                                <a:cs typeface="Cambria Math" panose="02040503050406030204" pitchFamily="18" charset="0"/>
                              </a:rPr>
                              <m:t>𝐶</m:t>
                            </m:r>
                          </m:e>
                          <m:sub>
                            <m:r>
                              <a:rPr lang="en-US" sz="2400" i="1">
                                <a:latin typeface="Cambria Math" panose="02040503050406030204" pitchFamily="18" charset="0"/>
                                <a:ea typeface="Cambria Math" panose="02040503050406030204" pitchFamily="18" charset="0"/>
                                <a:cs typeface="Cambria Math" panose="02040503050406030204" pitchFamily="18" charset="0"/>
                              </a:rPr>
                              <m:t>𝑡</m:t>
                            </m:r>
                          </m:sub>
                        </m:sSub>
                        <m:r>
                          <m:rPr>
                            <m:nor/>
                          </m:rPr>
                          <a:rPr lang="en-US" sz="2400" b="0" i="0" smtClean="0">
                            <a:latin typeface="Cambria Math" panose="02040503050406030204" pitchFamily="18" charset="0"/>
                            <a:ea typeface="Cambria Math" panose="02040503050406030204" pitchFamily="18" charset="0"/>
                            <a:cs typeface="Cambria Math" panose="02040503050406030204" pitchFamily="18" charset="0"/>
                          </a:rPr>
                          <m:t> </m:t>
                        </m:r>
                        <m:r>
                          <m:rPr>
                            <m:nor/>
                          </m:rPr>
                          <a:rPr lang="en-US" sz="2400" dirty="0">
                            <a:latin typeface="Arial" panose="020B0604020202020204" pitchFamily="34" charset="0"/>
                            <a:cs typeface="Times New Roman" panose="02020603050405020304" pitchFamily="18" charset="0"/>
                          </a:rPr>
                          <m:t>= </m:t>
                        </m:r>
                        <m:r>
                          <a:rPr lang="en-US" sz="2400" b="0" i="1">
                            <a:latin typeface="Cambria Math" panose="02040503050406030204" pitchFamily="18" charset="0"/>
                            <a:ea typeface="Cambria Math" panose="02040503050406030204" pitchFamily="18" charset="0"/>
                            <a:cs typeface="Cambria Math" panose="02040503050406030204" pitchFamily="18" charset="0"/>
                          </a:rPr>
                          <m:t>𝑆𝑃</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20882" y="1565996"/>
                <a:ext cx="11298382" cy="4947598"/>
              </a:xfrm>
              <a:blipFill>
                <a:blip r:embed="rId2"/>
                <a:stretch>
                  <a:fillRect l="-971" t="-2094" b="-2833"/>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7568220" y="600478"/>
            <a:ext cx="411060" cy="2745900"/>
          </a:xfrm>
          <a:prstGeom prst="leftBrace">
            <a:avLst>
              <a:gd name="adj1" fmla="val 42858"/>
              <a:gd name="adj2" fmla="val 49703"/>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E463208-F18A-4FF1-BCB2-42DB371EDD38}"/>
                  </a:ext>
                </a:extLst>
              </p:cNvPr>
              <p:cNvSpPr txBox="1"/>
              <p:nvPr/>
            </p:nvSpPr>
            <p:spPr>
              <a:xfrm>
                <a:off x="7224159" y="1183123"/>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accent1">
                                  <a:lumMod val="50000"/>
                                </a:schemeClr>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solidFill>
                                <a:schemeClr val="accent1">
                                  <a:lumMod val="50000"/>
                                </a:schemeClr>
                              </a:solidFill>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solidFill>
                                <a:schemeClr val="accent1">
                                  <a:lumMod val="50000"/>
                                </a:schemeClr>
                              </a:solidFill>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solidFill>
                    <a:schemeClr val="accent1">
                      <a:lumMod val="50000"/>
                    </a:schemeClr>
                  </a:solidFill>
                </a:endParaRPr>
              </a:p>
            </p:txBody>
          </p:sp>
        </mc:Choice>
        <mc:Fallback>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7224159" y="1183123"/>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033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MSY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smtClean="0"/>
                  <a:t>Theory: with increasing long-term </a:t>
                </a:r>
                <a14:m>
                  <m:oMath xmlns:m="http://schemas.openxmlformats.org/officeDocument/2006/math">
                    <m:r>
                      <a:rPr lang="en-US" b="0" i="1" dirty="0" smtClean="0">
                        <a:latin typeface="Cambria Math" panose="02040503050406030204" pitchFamily="18" charset="0"/>
                      </a:rPr>
                      <m:t>𝑢</m:t>
                    </m:r>
                  </m:oMath>
                </a14:m>
                <a:r>
                  <a:rPr lang="en-US" dirty="0"/>
                  <a:t>, the abundance and mean age of a population decreases and the per-capita growth rate of the population increases as a result of reduced competition or similar effects as the biomass reduces </a:t>
                </a:r>
                <a:r>
                  <a:rPr lang="en-US" dirty="0" smtClean="0"/>
                  <a:t>from carrying capacity </a:t>
                </a:r>
                <a14:m>
                  <m:oMath xmlns:m="http://schemas.openxmlformats.org/officeDocument/2006/math">
                    <m:r>
                      <a:rPr lang="en-US" i="1" dirty="0" smtClean="0">
                        <a:latin typeface="Cambria Math" panose="02040503050406030204" pitchFamily="18" charset="0"/>
                      </a:rPr>
                      <m:t>𝐾</m:t>
                    </m:r>
                  </m:oMath>
                </a14:m>
                <a:r>
                  <a:rPr lang="en-US" dirty="0"/>
                  <a:t> to </a:t>
                </a:r>
                <a14:m>
                  <m:oMath xmlns:m="http://schemas.openxmlformats.org/officeDocument/2006/math">
                    <m:r>
                      <a:rPr lang="en-US" i="1" dirty="0" smtClean="0">
                        <a:latin typeface="Cambria Math" panose="02040503050406030204" pitchFamily="18" charset="0"/>
                      </a:rPr>
                      <m:t>𝐵</m:t>
                    </m:r>
                  </m:oMath>
                </a14:m>
                <a:r>
                  <a:rPr lang="en-US" baseline="-25000" dirty="0"/>
                  <a:t>MSY </a:t>
                </a:r>
              </a:p>
              <a:p>
                <a:endParaRPr lang="en-US" dirty="0"/>
              </a:p>
            </p:txBody>
          </p:sp>
        </mc:Choice>
        <mc:Fallback>
          <p:sp>
            <p:nvSpPr>
              <p:cNvPr id="3" name="Content Placeholder 2">
                <a:extLst>
                  <a:ext uri="{FF2B5EF4-FFF2-40B4-BE49-F238E27FC236}">
                    <a16:creationId xmlns:a16="http://schemas.microsoft.com/office/drawing/2014/main" id="{17FD856F-919C-479E-9FDD-4DE1FCFE4CB7}"/>
                  </a:ext>
                </a:extLst>
              </p:cNvPr>
              <p:cNvSpPr>
                <a:spLocks noGrp="1" noRot="1" noChangeAspect="1" noMove="1" noResize="1" noEditPoints="1" noAdjustHandles="1" noChangeArrowheads="1" noChangeShapeType="1" noTextEdit="1"/>
              </p:cNvSpPr>
              <p:nvPr>
                <p:ph idx="1"/>
              </p:nvPr>
            </p:nvSpPr>
            <p:spPr>
              <a:xfrm>
                <a:off x="785247" y="1652515"/>
                <a:ext cx="10515600" cy="4351338"/>
              </a:xfrm>
              <a:blipFill>
                <a:blip r:embed="rId2"/>
                <a:stretch>
                  <a:fillRect l="-1043" t="-2241" r="-9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3"/>
          <a:stretch>
            <a:fillRect/>
          </a:stretch>
        </p:blipFill>
        <p:spPr>
          <a:xfrm>
            <a:off x="838199" y="3775948"/>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3887821" y="4078244"/>
            <a:ext cx="2155226" cy="1015663"/>
          </a:xfrm>
          <a:prstGeom prst="rect">
            <a:avLst/>
          </a:prstGeom>
          <a:noFill/>
        </p:spPr>
        <p:txBody>
          <a:bodyPr wrap="square" rtlCol="0">
            <a:spAutoFit/>
          </a:bodyPr>
          <a:lstStyle/>
          <a:p>
            <a:r>
              <a:rPr lang="en-US" sz="2000" dirty="0">
                <a:solidFill>
                  <a:srgbClr val="C00000"/>
                </a:solidFill>
              </a:rPr>
              <a:t>Maximum population </a:t>
            </a:r>
          </a:p>
          <a:p>
            <a:r>
              <a:rPr lang="en-US" sz="2000" dirty="0">
                <a:solidFill>
                  <a:srgbClr val="C00000"/>
                </a:solidFill>
              </a:rPr>
              <a:t>growth rate</a:t>
            </a:r>
            <a:endParaRPr lang="en-CA" sz="2000" dirty="0">
              <a:solidFill>
                <a:srgbClr val="C00000"/>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a:cxnSpLocks/>
          </p:cNvCxnSpPr>
          <p:nvPr/>
        </p:nvCxnSpPr>
        <p:spPr>
          <a:xfrm flipH="1">
            <a:off x="2840908" y="4619331"/>
            <a:ext cx="1046467" cy="4858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3BFA8CF-E5A0-4846-98B9-07C940F31B66}"/>
                  </a:ext>
                </a:extLst>
              </p:cNvPr>
              <p:cNvSpPr txBox="1"/>
              <p:nvPr/>
            </p:nvSpPr>
            <p:spPr>
              <a:xfrm>
                <a:off x="1562739" y="3384734"/>
                <a:ext cx="3423990" cy="461665"/>
              </a:xfrm>
              <a:prstGeom prst="rect">
                <a:avLst/>
              </a:prstGeom>
              <a:noFill/>
            </p:spPr>
            <p:txBody>
              <a:bodyPr wrap="square" rtlCol="0">
                <a:spAutoFit/>
              </a:bodyPr>
              <a:lstStyle/>
              <a:p>
                <a:r>
                  <a:rPr lang="en-US" sz="2400" dirty="0">
                    <a:solidFill>
                      <a:srgbClr val="7030A0"/>
                    </a:solidFill>
                  </a:rPr>
                  <a:t>Carrying capacity </a:t>
                </a:r>
                <a14:m>
                  <m:oMath xmlns:m="http://schemas.openxmlformats.org/officeDocument/2006/math">
                    <m:r>
                      <a:rPr lang="en-US" sz="2400" i="1" dirty="0" smtClean="0">
                        <a:solidFill>
                          <a:srgbClr val="7030A0"/>
                        </a:solidFill>
                        <a:latin typeface="Cambria Math" panose="02040503050406030204" pitchFamily="18" charset="0"/>
                      </a:rPr>
                      <m:t>𝐾</m:t>
                    </m:r>
                  </m:oMath>
                </a14:m>
                <a:endParaRPr lang="en-CA" sz="2400" dirty="0">
                  <a:solidFill>
                    <a:srgbClr val="7030A0"/>
                  </a:solidFill>
                </a:endParaRPr>
              </a:p>
            </p:txBody>
          </p:sp>
        </mc:Choice>
        <mc:Fallback>
          <p:sp>
            <p:nvSpPr>
              <p:cNvPr id="8" name="TextBox 7">
                <a:extLst>
                  <a:ext uri="{FF2B5EF4-FFF2-40B4-BE49-F238E27FC236}">
                    <a16:creationId xmlns:a16="http://schemas.microsoft.com/office/drawing/2014/main" id="{D3BFA8CF-E5A0-4846-98B9-07C940F31B66}"/>
                  </a:ext>
                </a:extLst>
              </p:cNvPr>
              <p:cNvSpPr txBox="1">
                <a:spLocks noRot="1" noChangeAspect="1" noMove="1" noResize="1" noEditPoints="1" noAdjustHandles="1" noChangeArrowheads="1" noChangeShapeType="1" noTextEdit="1"/>
              </p:cNvSpPr>
              <p:nvPr/>
            </p:nvSpPr>
            <p:spPr>
              <a:xfrm>
                <a:off x="1562739" y="3384734"/>
                <a:ext cx="3423990" cy="461665"/>
              </a:xfrm>
              <a:prstGeom prst="rect">
                <a:avLst/>
              </a:prstGeom>
              <a:blipFill>
                <a:blip r:embed="rId4"/>
                <a:stretch>
                  <a:fillRect l="-2669" t="-10526" b="-2894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2A78E9F-4399-4EC4-A91F-437C863131A7}"/>
              </a:ext>
            </a:extLst>
          </p:cNvPr>
          <p:cNvSpPr txBox="1"/>
          <p:nvPr/>
        </p:nvSpPr>
        <p:spPr>
          <a:xfrm>
            <a:off x="1226002" y="4678409"/>
            <a:ext cx="1081822" cy="461665"/>
          </a:xfrm>
          <a:prstGeom prst="rect">
            <a:avLst/>
          </a:prstGeom>
          <a:noFill/>
        </p:spPr>
        <p:txBody>
          <a:bodyPr wrap="square" rtlCol="0">
            <a:spAutoFit/>
          </a:bodyPr>
          <a:lstStyle/>
          <a:p>
            <a:r>
              <a:rPr lang="en-US" sz="2400" i="1" dirty="0">
                <a:solidFill>
                  <a:srgbClr val="0000FF"/>
                </a:solidFill>
              </a:rPr>
              <a:t>B</a:t>
            </a:r>
            <a:r>
              <a:rPr lang="en-US" sz="2400" baseline="-25000" dirty="0">
                <a:solidFill>
                  <a:srgbClr val="0000FF"/>
                </a:solidFill>
              </a:rPr>
              <a:t>MSY</a:t>
            </a:r>
            <a:endParaRPr lang="en-CA" sz="2400" baseline="-25000" dirty="0">
              <a:solidFill>
                <a:srgbClr val="0000FF"/>
              </a:solidFill>
            </a:endParaRPr>
          </a:p>
        </p:txBody>
      </p:sp>
      <p:sp>
        <p:nvSpPr>
          <p:cNvPr id="11" name="TextBox 10">
            <a:extLst>
              <a:ext uri="{FF2B5EF4-FFF2-40B4-BE49-F238E27FC236}">
                <a16:creationId xmlns:a16="http://schemas.microsoft.com/office/drawing/2014/main" id="{D691C356-E97D-4BE1-B51A-AE1C96D34334}"/>
              </a:ext>
            </a:extLst>
          </p:cNvPr>
          <p:cNvSpPr txBox="1"/>
          <p:nvPr/>
        </p:nvSpPr>
        <p:spPr>
          <a:xfrm>
            <a:off x="6043047" y="3612989"/>
            <a:ext cx="5959736" cy="2677656"/>
          </a:xfrm>
          <a:prstGeom prst="rect">
            <a:avLst/>
          </a:prstGeom>
          <a:noFill/>
          <a:ln>
            <a:solidFill>
              <a:schemeClr val="tx2"/>
            </a:solidFill>
          </a:ln>
        </p:spPr>
        <p:txBody>
          <a:bodyPr wrap="square" rtlCol="0">
            <a:spAutoFit/>
          </a:bodyPr>
          <a:lstStyle/>
          <a:p>
            <a:r>
              <a:rPr lang="en-US" sz="2400" dirty="0">
                <a:solidFill>
                  <a:schemeClr val="tx2"/>
                </a:solidFill>
              </a:rPr>
              <a:t>Theory: </a:t>
            </a:r>
          </a:p>
          <a:p>
            <a:pPr marL="285750" indent="-285750">
              <a:buFont typeface="Arial" panose="020B0604020202020204" pitchFamily="34" charset="0"/>
              <a:buChar char="•"/>
            </a:pPr>
            <a:r>
              <a:rPr lang="en-US" dirty="0" smtClean="0">
                <a:solidFill>
                  <a:schemeClr val="tx2"/>
                </a:solidFill>
              </a:rPr>
              <a:t>The population </a:t>
            </a:r>
            <a:r>
              <a:rPr lang="en-US" dirty="0">
                <a:solidFill>
                  <a:schemeClr val="tx2"/>
                </a:solidFill>
              </a:rPr>
              <a:t>growth rate is zero at carrying capacity</a:t>
            </a:r>
          </a:p>
          <a:p>
            <a:pPr marL="285750" indent="-285750">
              <a:buFont typeface="Arial" panose="020B0604020202020204" pitchFamily="34" charset="0"/>
              <a:buChar char="•"/>
            </a:pPr>
            <a:r>
              <a:rPr lang="en-US" dirty="0" smtClean="0">
                <a:solidFill>
                  <a:schemeClr val="tx2"/>
                </a:solidFill>
              </a:rPr>
              <a:t>As </a:t>
            </a:r>
            <a:r>
              <a:rPr lang="en-US" dirty="0">
                <a:solidFill>
                  <a:schemeClr val="tx2"/>
                </a:solidFill>
              </a:rPr>
              <a:t>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solidFill>
                  <a:schemeClr val="tx2"/>
                </a:solidFill>
              </a:rPr>
              <a:t>Maximum population growth rate occurs at an intermediate population size</a:t>
            </a:r>
          </a:p>
          <a:p>
            <a:pPr marL="285750" indent="-285750">
              <a:buFont typeface="Arial" panose="020B0604020202020204" pitchFamily="34" charset="0"/>
              <a:buChar char="•"/>
            </a:pPr>
            <a:r>
              <a:rPr lang="en-US" dirty="0">
                <a:solidFill>
                  <a:schemeClr val="tx2"/>
                </a:solidFill>
              </a:rPr>
              <a:t>The population “growth” </a:t>
            </a:r>
            <a:r>
              <a:rPr lang="en-US" dirty="0" smtClean="0">
                <a:solidFill>
                  <a:schemeClr val="tx2"/>
                </a:solidFill>
              </a:rPr>
              <a:t>could be </a:t>
            </a:r>
            <a:r>
              <a:rPr lang="en-US" dirty="0">
                <a:solidFill>
                  <a:schemeClr val="tx2"/>
                </a:solidFill>
              </a:rPr>
              <a:t>harvested as surplus production</a:t>
            </a:r>
            <a:endParaRPr lang="en-CA" dirty="0">
              <a:solidFill>
                <a:schemeClr val="tx2"/>
              </a:solidFill>
            </a:endParaRPr>
          </a:p>
        </p:txBody>
      </p:sp>
      <p:sp>
        <p:nvSpPr>
          <p:cNvPr id="10" name="TextBox 9"/>
          <p:cNvSpPr txBox="1"/>
          <p:nvPr/>
        </p:nvSpPr>
        <p:spPr>
          <a:xfrm rot="16200000">
            <a:off x="169741" y="4600916"/>
            <a:ext cx="1336917" cy="461665"/>
          </a:xfrm>
          <a:prstGeom prst="rect">
            <a:avLst/>
          </a:prstGeom>
          <a:solidFill>
            <a:schemeClr val="bg1"/>
          </a:solidFill>
        </p:spPr>
        <p:txBody>
          <a:bodyPr wrap="square" rtlCol="0">
            <a:spAutoFit/>
          </a:bodyPr>
          <a:lstStyle/>
          <a:p>
            <a:r>
              <a:rPr lang="en-US" sz="2400" dirty="0" smtClean="0"/>
              <a:t>Biomass</a:t>
            </a:r>
            <a:endParaRPr lang="en-US" sz="2400" dirty="0"/>
          </a:p>
        </p:txBody>
      </p:sp>
      <p:sp>
        <p:nvSpPr>
          <p:cNvPr id="12" name="TextBox 11"/>
          <p:cNvSpPr txBox="1"/>
          <p:nvPr/>
        </p:nvSpPr>
        <p:spPr>
          <a:xfrm>
            <a:off x="2113861" y="6452589"/>
            <a:ext cx="2146771" cy="461665"/>
          </a:xfrm>
          <a:prstGeom prst="rect">
            <a:avLst/>
          </a:prstGeom>
          <a:solidFill>
            <a:schemeClr val="bg1"/>
          </a:solidFill>
        </p:spPr>
        <p:txBody>
          <a:bodyPr wrap="square" rtlCol="0">
            <a:spAutoFit/>
          </a:bodyPr>
          <a:lstStyle/>
          <a:p>
            <a:pPr algn="ctr"/>
            <a:r>
              <a:rPr lang="en-US" sz="2400" dirty="0" smtClean="0"/>
              <a:t>Time</a:t>
            </a:r>
            <a:endParaRPr lang="en-US" sz="2400" i="1" dirty="0"/>
          </a:p>
        </p:txBody>
      </p:sp>
    </p:spTree>
    <p:extLst>
      <p:ext uri="{BB962C8B-B14F-4D97-AF65-F5344CB8AC3E}">
        <p14:creationId xmlns:p14="http://schemas.microsoft.com/office/powerpoint/2010/main" val="143329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a:solidFill>
                  <a:srgbClr val="000000"/>
                </a:solidFill>
                <a:effectLst/>
              </a:rPr>
              <a:t>Explore some of the practical aspects (and challenges) of calculating reference points. By the end of the webinars, participants should have:</a:t>
            </a:r>
            <a:endParaRPr lang="en-US" sz="4000" b="0" dirty="0">
              <a:effectLst/>
            </a:endParaRPr>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the concept of equilibrium as it relates to reference points;</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some approaches for data-limited stocks.</a:t>
            </a:r>
          </a:p>
          <a:p>
            <a:pPr marL="0" indent="0">
              <a:lnSpc>
                <a:spcPct val="100000"/>
              </a:lnSpc>
              <a:spcBef>
                <a:spcPts val="1200"/>
              </a:spcBef>
              <a:spcAft>
                <a:spcPts val="1200"/>
              </a:spcAft>
              <a:buNone/>
            </a:pPr>
            <a:r>
              <a:rPr lang="en-US" dirty="0">
                <a:solidFill>
                  <a:srgbClr val="000000"/>
                </a:solidFill>
              </a:rPr>
              <a:t>Lecture material will be supported by R code, provided</a:t>
            </a: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Surplus Production Curve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408709" y="1547786"/>
                <a:ext cx="11468305" cy="5033377"/>
              </a:xfrm>
            </p:spPr>
            <p:txBody>
              <a:bodyPr>
                <a:normAutofit/>
              </a:bodyPr>
              <a:lstStyle/>
              <a:p>
                <a:pPr marL="0" indent="0">
                  <a:buNone/>
                  <a:tabLst>
                    <a:tab pos="2244725" algn="l"/>
                  </a:tabLst>
                </a:pPr>
                <a:r>
                  <a:rPr lang="en-US" sz="4000" dirty="0" smtClean="0">
                    <a:effectLst/>
                    <a:ea typeface="Cambria Math" panose="02040503050406030204" pitchFamily="18" charset="0"/>
                    <a:cs typeface="Cambria Math" panose="02040503050406030204" pitchFamily="18" charset="0"/>
                  </a:rPr>
                  <a:t> 	</a:t>
                </a: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endParaRPr lang="en-US" sz="3600" dirty="0">
                  <a:effectLst/>
                  <a:ea typeface="Times New Roman" panose="02020603050405020304" pitchFamily="18" charset="0"/>
                  <a:cs typeface="Times New Roman" panose="02020603050405020304" pitchFamily="18" charset="0"/>
                </a:endParaRPr>
              </a:p>
              <a:p>
                <a:pPr>
                  <a:spcBef>
                    <a:spcPts val="3600"/>
                  </a:spcBef>
                </a:pPr>
                <a:r>
                  <a:rPr lang="en-US" dirty="0" smtClean="0"/>
                  <a:t>We </a:t>
                </a:r>
                <a:r>
                  <a:rPr lang="en-US" dirty="0"/>
                  <a:t>can see that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𝑆𝑃</m:t>
                        </m:r>
                      </m:e>
                      <m:sub>
                        <m:r>
                          <a:rPr lang="en-US">
                            <a:latin typeface="Cambria Math" panose="02040503050406030204" pitchFamily="18" charset="0"/>
                          </a:rPr>
                          <m:t>𝑡</m:t>
                        </m:r>
                      </m:sub>
                    </m:sSub>
                  </m:oMath>
                </a14:m>
                <a:r>
                  <a:rPr lang="en-US" dirty="0"/>
                  <a:t> is a quadratic function of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𝐵</m:t>
                        </m:r>
                      </m:e>
                      <m:sub>
                        <m:r>
                          <a:rPr lang="en-US">
                            <a:latin typeface="Cambria Math" panose="02040503050406030204" pitchFamily="18" charset="0"/>
                          </a:rPr>
                          <m:t>𝑡</m:t>
                        </m:r>
                      </m:sub>
                    </m:sSub>
                  </m:oMath>
                </a14:m>
                <a:endParaRPr lang="en-US" dirty="0"/>
              </a:p>
              <a:p>
                <a:r>
                  <a:rPr lang="en-US" dirty="0" smtClean="0"/>
                  <a:t>Observation</a:t>
                </a:r>
                <a:r>
                  <a:rPr lang="en-US" dirty="0"/>
                  <a:t>:</a:t>
                </a:r>
              </a:p>
              <a:p>
                <a:pPr lvl="1"/>
                <a:r>
                  <a:rPr lang="en-US" dirty="0"/>
                  <a:t>There is a single maximum value of </a:t>
                </a:r>
                <a14:m>
                  <m:oMath xmlns:m="http://schemas.openxmlformats.org/officeDocument/2006/math">
                    <m:r>
                      <a:rPr lang="en-US" i="1" dirty="0" smtClean="0">
                        <a:latin typeface="Cambria Math" panose="02040503050406030204" pitchFamily="18" charset="0"/>
                      </a:rPr>
                      <m:t>𝑆𝑃</m:t>
                    </m:r>
                  </m:oMath>
                </a14:m>
                <a:r>
                  <a:rPr lang="en-US" dirty="0"/>
                  <a:t> (MSY) that </a:t>
                </a:r>
              </a:p>
              <a:p>
                <a:pPr marL="457200" lvl="1" indent="0">
                  <a:buNone/>
                </a:pPr>
                <a:r>
                  <a:rPr lang="en-US" dirty="0"/>
                  <a:t>occurs </a:t>
                </a:r>
                <a:r>
                  <a:rPr lang="en-US" dirty="0" smtClean="0"/>
                  <a:t>at </a:t>
                </a:r>
                <a:r>
                  <a:rPr lang="en-US" dirty="0"/>
                  <a:t>an intermediate level of biomass</a:t>
                </a:r>
              </a:p>
              <a:p>
                <a:pPr lvl="1"/>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408709" y="1547786"/>
                <a:ext cx="11468305" cy="5033377"/>
              </a:xfrm>
              <a:blipFill>
                <a:blip r:embed="rId2"/>
                <a:stretch>
                  <a:fillRect l="-95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346744" y="3367854"/>
            <a:ext cx="3613192" cy="310886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AADE7E2-BC72-4C29-B220-DE4AD000FE03}"/>
                  </a:ext>
                </a:extLst>
              </p:cNvPr>
              <p:cNvSpPr txBox="1"/>
              <p:nvPr/>
            </p:nvSpPr>
            <p:spPr>
              <a:xfrm>
                <a:off x="6891810" y="1458248"/>
                <a:ext cx="3149065"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𝐵</m:t>
                          </m:r>
                        </m:e>
                        <m:sub>
                          <m:r>
                            <a:rPr lang="en-US" sz="2800" i="1">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cs typeface="Cambria Math" panose="02040503050406030204" pitchFamily="18" charset="0"/>
                        </a:rPr>
                        <m:t>−</m:t>
                      </m:r>
                      <m:f>
                        <m:fPr>
                          <m:ctrlPr>
                            <a:rPr lang="en-US" sz="2800" i="1">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p>
                            <m:sSupPr>
                              <m:ctrlPr>
                                <a:rPr lang="en-US" sz="2800" i="1" smtClean="0">
                                  <a:latin typeface="Cambria Math" panose="02040503050406030204" pitchFamily="18" charset="0"/>
                                  <a:ea typeface="Cambria Math" panose="02040503050406030204" pitchFamily="18" charset="0"/>
                                </a:rPr>
                              </m:ctrlPr>
                            </m:sSupPr>
                            <m:e>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i="1">
                                      <a:latin typeface="Cambria Math" panose="02040503050406030204" pitchFamily="18" charset="0"/>
                                      <a:ea typeface="Cambria Math" panose="02040503050406030204" pitchFamily="18" charset="0"/>
                                      <a:cs typeface="Cambria Math" panose="02040503050406030204" pitchFamily="18" charset="0"/>
                                    </a:rPr>
                                    <m:t>𝐵</m:t>
                                  </m:r>
                                </m:e>
                                <m:sub>
                                  <m:r>
                                    <a:rPr lang="en-US" sz="2800" i="1">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cs typeface="Cambria Math" panose="02040503050406030204" pitchFamily="18" charset="0"/>
                                </a:rPr>
                                <m:t>)</m:t>
                              </m:r>
                            </m:e>
                            <m:sup>
                              <m:r>
                                <a:rPr lang="en-US" sz="2800" b="0" i="1" smtClean="0">
                                  <a:latin typeface="Cambria Math" panose="02040503050406030204" pitchFamily="18" charset="0"/>
                                  <a:ea typeface="Cambria Math" panose="02040503050406030204" pitchFamily="18" charset="0"/>
                                </a:rPr>
                                <m:t>2</m:t>
                              </m:r>
                            </m:sup>
                          </m:sSup>
                        </m:num>
                        <m:den>
                          <m:r>
                            <a:rPr lang="en-US" sz="28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oMath>
                  </m:oMathPara>
                </a14:m>
                <a:endParaRPr lang="en-US" sz="2800" dirty="0"/>
              </a:p>
            </p:txBody>
          </p:sp>
        </mc:Choice>
        <mc:Fallback>
          <p:sp>
            <p:nvSpPr>
              <p:cNvPr id="4" name="TextBox 3">
                <a:extLst>
                  <a:ext uri="{FF2B5EF4-FFF2-40B4-BE49-F238E27FC236}">
                    <a16:creationId xmlns:a16="http://schemas.microsoft.com/office/drawing/2014/main" id="{8AADE7E2-BC72-4C29-B220-DE4AD000FE03}"/>
                  </a:ext>
                </a:extLst>
              </p:cNvPr>
              <p:cNvSpPr txBox="1">
                <a:spLocks noRot="1" noChangeAspect="1" noMove="1" noResize="1" noEditPoints="1" noAdjustHandles="1" noChangeArrowheads="1" noChangeShapeType="1" noTextEdit="1"/>
              </p:cNvSpPr>
              <p:nvPr/>
            </p:nvSpPr>
            <p:spPr>
              <a:xfrm>
                <a:off x="6891810" y="1458248"/>
                <a:ext cx="3149065" cy="954107"/>
              </a:xfrm>
              <a:prstGeom prst="rect">
                <a:avLst/>
              </a:prstGeom>
              <a:blipFill>
                <a:blip r:embed="rId4"/>
                <a:stretch>
                  <a:fillRect/>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CB19A3A-EBF3-4CD2-9C4A-63F1972A7AF3}"/>
              </a:ext>
            </a:extLst>
          </p:cNvPr>
          <p:cNvSpPr/>
          <p:nvPr/>
        </p:nvSpPr>
        <p:spPr>
          <a:xfrm>
            <a:off x="10359997" y="3457602"/>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6142861" y="1935302"/>
            <a:ext cx="436418" cy="138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98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AEF-74C2-4ADB-A09F-F6E8351CCEE8}"/>
              </a:ext>
            </a:extLst>
          </p:cNvPr>
          <p:cNvSpPr>
            <a:spLocks noGrp="1"/>
          </p:cNvSpPr>
          <p:nvPr>
            <p:ph type="title"/>
          </p:nvPr>
        </p:nvSpPr>
        <p:spPr>
          <a:xfrm>
            <a:off x="852054" y="0"/>
            <a:ext cx="10515600" cy="1325563"/>
          </a:xfrm>
        </p:spPr>
        <p:txBody>
          <a:bodyPr/>
          <a:lstStyle/>
          <a:p>
            <a:r>
              <a:rPr lang="en-US" dirty="0" smtClean="0"/>
              <a:t>Equilibrium yield curve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E4F30B-5E05-4E1F-9793-53C05C001C38}"/>
                  </a:ext>
                </a:extLst>
              </p:cNvPr>
              <p:cNvSpPr>
                <a:spLocks noGrp="1"/>
              </p:cNvSpPr>
              <p:nvPr>
                <p:ph idx="1"/>
              </p:nvPr>
            </p:nvSpPr>
            <p:spPr>
              <a:xfrm>
                <a:off x="852054" y="1292153"/>
                <a:ext cx="10515600" cy="4351338"/>
              </a:xfrm>
            </p:spPr>
            <p:txBody>
              <a:bodyPr/>
              <a:lstStyle/>
              <a:p>
                <a:r>
                  <a:rPr lang="en-US" dirty="0"/>
                  <a:t>MSY = maximum long-term yield that the stock can produce, given constant </a:t>
                </a:r>
                <a:r>
                  <a:rPr lang="en-US" dirty="0" smtClean="0"/>
                  <a:t>parameters </a:t>
                </a:r>
                <a:r>
                  <a:rPr lang="en-US" dirty="0"/>
                  <a:t>(i.e., equilibrium conditions).</a:t>
                </a:r>
              </a:p>
              <a:p>
                <a:r>
                  <a:rPr lang="en-US" dirty="0"/>
                  <a:t>MSY occurs at an intermediate harvest rate (</a:t>
                </a:r>
                <a14:m>
                  <m:oMath xmlns:m="http://schemas.openxmlformats.org/officeDocument/2006/math">
                    <m:r>
                      <a:rPr lang="en-US" i="1" dirty="0" smtClean="0">
                        <a:latin typeface="Cambria Math" panose="02040503050406030204" pitchFamily="18" charset="0"/>
                      </a:rPr>
                      <m:t>𝑢</m:t>
                    </m:r>
                  </m:oMath>
                </a14:m>
                <a:r>
                  <a:rPr lang="en-US" dirty="0"/>
                  <a:t>) between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=0</m:t>
                    </m:r>
                  </m:oMath>
                </a14:m>
                <a:r>
                  <a:rPr lang="en-US" dirty="0"/>
                  <a:t> and a </a:t>
                </a:r>
                <a14:m>
                  <m:oMath xmlns:m="http://schemas.openxmlformats.org/officeDocument/2006/math">
                    <m:r>
                      <a:rPr lang="en-US" i="1" dirty="0">
                        <a:latin typeface="Cambria Math" panose="02040503050406030204" pitchFamily="18" charset="0"/>
                      </a:rPr>
                      <m:t>𝑢</m:t>
                    </m:r>
                  </m:oMath>
                </a14:m>
                <a:r>
                  <a:rPr lang="en-US" dirty="0"/>
                  <a:t> that crashes the stock, and at a biomass below carrying capacity </a:t>
                </a:r>
                <a14:m>
                  <m:oMath xmlns:m="http://schemas.openxmlformats.org/officeDocument/2006/math">
                    <m:r>
                      <a:rPr lang="en-US" i="1" dirty="0" smtClean="0">
                        <a:latin typeface="Cambria Math" panose="02040503050406030204" pitchFamily="18" charset="0"/>
                      </a:rPr>
                      <m:t>𝐾</m:t>
                    </m:r>
                  </m:oMath>
                </a14:m>
                <a:r>
                  <a:rPr lang="en-US" dirty="0"/>
                  <a:t>.</a:t>
                </a:r>
              </a:p>
              <a:p>
                <a:pPr marL="0" indent="0">
                  <a:buNone/>
                </a:pPr>
                <a:endParaRPr lang="en-US" dirty="0"/>
              </a:p>
            </p:txBody>
          </p:sp>
        </mc:Choice>
        <mc:Fallback>
          <p:sp>
            <p:nvSpPr>
              <p:cNvPr id="3" name="Content Placeholder 2">
                <a:extLst>
                  <a:ext uri="{FF2B5EF4-FFF2-40B4-BE49-F238E27FC236}">
                    <a16:creationId xmlns:a16="http://schemas.microsoft.com/office/drawing/2014/main" id="{62E4F30B-5E05-4E1F-9793-53C05C001C38}"/>
                  </a:ext>
                </a:extLst>
              </p:cNvPr>
              <p:cNvSpPr>
                <a:spLocks noGrp="1" noRot="1" noChangeAspect="1" noMove="1" noResize="1" noEditPoints="1" noAdjustHandles="1" noChangeArrowheads="1" noChangeShapeType="1" noTextEdit="1"/>
              </p:cNvSpPr>
              <p:nvPr>
                <p:ph idx="1"/>
              </p:nvPr>
            </p:nvSpPr>
            <p:spPr>
              <a:xfrm>
                <a:off x="852054" y="1292153"/>
                <a:ext cx="10515600" cy="4351338"/>
              </a:xfrm>
              <a:blipFill>
                <a:blip r:embed="rId2"/>
                <a:stretch>
                  <a:fillRect l="-1043" t="-2381" r="-58"/>
                </a:stretch>
              </a:blipFill>
            </p:spPr>
            <p:txBody>
              <a:bodyPr/>
              <a:lstStyle/>
              <a:p>
                <a:r>
                  <a:rPr lang="en-US">
                    <a:noFill/>
                  </a:rPr>
                  <a:t> </a:t>
                </a:r>
              </a:p>
            </p:txBody>
          </p:sp>
        </mc:Fallback>
      </mc:AlternateContent>
      <p:pic>
        <p:nvPicPr>
          <p:cNvPr id="26626" name="Picture 2">
            <a:extLst>
              <a:ext uri="{FF2B5EF4-FFF2-40B4-BE49-F238E27FC236}">
                <a16:creationId xmlns:a16="http://schemas.microsoft.com/office/drawing/2014/main" id="{896C1C39-F90C-46E8-A025-AC503C22A73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963"/>
          <a:stretch/>
        </p:blipFill>
        <p:spPr bwMode="auto">
          <a:xfrm>
            <a:off x="3651357" y="3359727"/>
            <a:ext cx="5520351" cy="32742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CE0DAEA-2CA7-4DEE-9D09-1A87025BB598}"/>
              </a:ext>
            </a:extLst>
          </p:cNvPr>
          <p:cNvCxnSpPr/>
          <p:nvPr/>
        </p:nvCxnSpPr>
        <p:spPr>
          <a:xfrm flipH="1" flipV="1">
            <a:off x="3505201" y="3727962"/>
            <a:ext cx="2197314" cy="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A58933-1AD3-4527-8198-224D71F98FAE}"/>
              </a:ext>
            </a:extLst>
          </p:cNvPr>
          <p:cNvSpPr txBox="1"/>
          <p:nvPr/>
        </p:nvSpPr>
        <p:spPr>
          <a:xfrm>
            <a:off x="2864904" y="3467822"/>
            <a:ext cx="938170" cy="461665"/>
          </a:xfrm>
          <a:prstGeom prst="rect">
            <a:avLst/>
          </a:prstGeom>
          <a:noFill/>
        </p:spPr>
        <p:txBody>
          <a:bodyPr wrap="square" rtlCol="0">
            <a:spAutoFit/>
          </a:bodyPr>
          <a:lstStyle/>
          <a:p>
            <a:r>
              <a:rPr lang="en-US" sz="2400" dirty="0">
                <a:solidFill>
                  <a:schemeClr val="accent2"/>
                </a:solidFill>
              </a:rPr>
              <a:t>MSY</a:t>
            </a:r>
          </a:p>
        </p:txBody>
      </p:sp>
      <p:sp>
        <p:nvSpPr>
          <p:cNvPr id="5" name="TextBox 4"/>
          <p:cNvSpPr txBox="1"/>
          <p:nvPr/>
        </p:nvSpPr>
        <p:spPr>
          <a:xfrm>
            <a:off x="7578256" y="3573089"/>
            <a:ext cx="4392755" cy="1631216"/>
          </a:xfrm>
          <a:prstGeom prst="rect">
            <a:avLst/>
          </a:prstGeom>
          <a:noFill/>
          <a:ln>
            <a:solidFill>
              <a:schemeClr val="tx2">
                <a:lumMod val="50000"/>
              </a:schemeClr>
            </a:solidFill>
          </a:ln>
        </p:spPr>
        <p:txBody>
          <a:bodyPr wrap="square" rtlCol="0">
            <a:spAutoFit/>
          </a:bodyPr>
          <a:lstStyle/>
          <a:p>
            <a:r>
              <a:rPr lang="en-US" sz="2000" dirty="0" smtClean="0">
                <a:solidFill>
                  <a:schemeClr val="accent1">
                    <a:lumMod val="50000"/>
                  </a:schemeClr>
                </a:solidFill>
              </a:rPr>
              <a:t>Therefore, there is a constant harvest rate </a:t>
            </a:r>
            <a:r>
              <a:rPr lang="en-US" sz="2000" i="1" dirty="0" smtClean="0">
                <a:solidFill>
                  <a:schemeClr val="accent1">
                    <a:lumMod val="50000"/>
                  </a:schemeClr>
                </a:solidFill>
              </a:rPr>
              <a:t>u</a:t>
            </a:r>
            <a:r>
              <a:rPr lang="en-US" sz="2000" dirty="0" smtClean="0">
                <a:solidFill>
                  <a:schemeClr val="accent1">
                    <a:lumMod val="50000"/>
                  </a:schemeClr>
                </a:solidFill>
              </a:rPr>
              <a:t> that maximizes long term yield</a:t>
            </a:r>
          </a:p>
          <a:p>
            <a:endParaRPr lang="en-US" sz="2000" dirty="0">
              <a:solidFill>
                <a:schemeClr val="accent1">
                  <a:lumMod val="50000"/>
                </a:schemeClr>
              </a:solidFill>
            </a:endParaRPr>
          </a:p>
          <a:p>
            <a:r>
              <a:rPr lang="en-US" sz="2000" dirty="0" smtClean="0">
                <a:solidFill>
                  <a:schemeClr val="accent1">
                    <a:lumMod val="50000"/>
                  </a:schemeClr>
                </a:solidFill>
              </a:rPr>
              <a:t>This is </a:t>
            </a:r>
            <a:r>
              <a:rPr lang="en-US" sz="2000" i="1" dirty="0" err="1" smtClean="0">
                <a:solidFill>
                  <a:schemeClr val="accent1">
                    <a:lumMod val="50000"/>
                  </a:schemeClr>
                </a:solidFill>
              </a:rPr>
              <a:t>u</a:t>
            </a:r>
            <a:r>
              <a:rPr lang="en-US" sz="2000" baseline="-25000" dirty="0" err="1" smtClean="0">
                <a:solidFill>
                  <a:schemeClr val="accent1">
                    <a:lumMod val="50000"/>
                  </a:schemeClr>
                </a:solidFill>
              </a:rPr>
              <a:t>MSY</a:t>
            </a:r>
            <a:r>
              <a:rPr lang="en-US" sz="2000" dirty="0" smtClean="0">
                <a:solidFill>
                  <a:schemeClr val="accent1">
                    <a:lumMod val="50000"/>
                  </a:schemeClr>
                </a:solidFill>
              </a:rPr>
              <a:t>, or in instantaneous terms, </a:t>
            </a:r>
            <a:r>
              <a:rPr lang="en-US" sz="2000" i="1" dirty="0" smtClean="0">
                <a:solidFill>
                  <a:schemeClr val="accent1">
                    <a:lumMod val="50000"/>
                  </a:schemeClr>
                </a:solidFill>
              </a:rPr>
              <a:t>F</a:t>
            </a:r>
            <a:r>
              <a:rPr lang="en-US" sz="2000" baseline="-25000" dirty="0" smtClean="0">
                <a:solidFill>
                  <a:schemeClr val="accent1">
                    <a:lumMod val="50000"/>
                  </a:schemeClr>
                </a:solidFill>
              </a:rPr>
              <a:t>MSY</a:t>
            </a:r>
            <a:endParaRPr lang="en-US" sz="2000" baseline="-25000" dirty="0">
              <a:solidFill>
                <a:schemeClr val="accent1">
                  <a:lumMod val="50000"/>
                </a:schemeClr>
              </a:solidFill>
            </a:endParaRPr>
          </a:p>
        </p:txBody>
      </p:sp>
      <p:sp>
        <p:nvSpPr>
          <p:cNvPr id="6" name="TextBox 5"/>
          <p:cNvSpPr txBox="1"/>
          <p:nvPr/>
        </p:nvSpPr>
        <p:spPr>
          <a:xfrm rot="16200000">
            <a:off x="3162983" y="4277645"/>
            <a:ext cx="976747" cy="461665"/>
          </a:xfrm>
          <a:prstGeom prst="rect">
            <a:avLst/>
          </a:prstGeom>
          <a:solidFill>
            <a:schemeClr val="bg1"/>
          </a:solidFill>
        </p:spPr>
        <p:txBody>
          <a:bodyPr wrap="square" rtlCol="0">
            <a:spAutoFit/>
          </a:bodyPr>
          <a:lstStyle/>
          <a:p>
            <a:r>
              <a:rPr lang="en-US" sz="2400" dirty="0" smtClean="0"/>
              <a:t>Yield</a:t>
            </a:r>
            <a:endParaRPr lang="en-US" sz="2400" dirty="0"/>
          </a:p>
        </p:txBody>
      </p:sp>
      <p:sp>
        <p:nvSpPr>
          <p:cNvPr id="11" name="TextBox 10"/>
          <p:cNvSpPr txBox="1"/>
          <p:nvPr/>
        </p:nvSpPr>
        <p:spPr>
          <a:xfrm>
            <a:off x="5585109" y="6396335"/>
            <a:ext cx="2146771" cy="461665"/>
          </a:xfrm>
          <a:prstGeom prst="rect">
            <a:avLst/>
          </a:prstGeom>
          <a:solidFill>
            <a:schemeClr val="bg1"/>
          </a:solidFill>
        </p:spPr>
        <p:txBody>
          <a:bodyPr wrap="square" rtlCol="0">
            <a:spAutoFit/>
          </a:bodyPr>
          <a:lstStyle/>
          <a:p>
            <a:r>
              <a:rPr lang="en-US" sz="2400" dirty="0" smtClean="0"/>
              <a:t>Harvest rate, </a:t>
            </a:r>
            <a:r>
              <a:rPr lang="en-US" sz="2400" i="1" dirty="0" smtClean="0"/>
              <a:t>u</a:t>
            </a:r>
            <a:endParaRPr lang="en-US" sz="2400" i="1" dirty="0"/>
          </a:p>
        </p:txBody>
      </p:sp>
      <p:cxnSp>
        <p:nvCxnSpPr>
          <p:cNvPr id="12" name="Straight Arrow Connector 11"/>
          <p:cNvCxnSpPr/>
          <p:nvPr/>
        </p:nvCxnSpPr>
        <p:spPr>
          <a:xfrm flipH="1">
            <a:off x="5638800" y="4384964"/>
            <a:ext cx="1932709" cy="18634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7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MSY as </a:t>
            </a:r>
            <a:r>
              <a:rPr lang="en-US" dirty="0" smtClean="0"/>
              <a:t>target/limit  </a:t>
            </a:r>
            <a:r>
              <a:rPr lang="en-US" sz="2800" dirty="0" smtClean="0">
                <a:solidFill>
                  <a:srgbClr val="FF0000"/>
                </a:solidFill>
              </a:rPr>
              <a:t>Need to think more about this slide … Canadian policy identifies </a:t>
            </a:r>
            <a:r>
              <a:rPr lang="en-US" sz="2800" dirty="0" err="1" smtClean="0">
                <a:solidFill>
                  <a:srgbClr val="FF0000"/>
                </a:solidFill>
              </a:rPr>
              <a:t>Bmsy</a:t>
            </a:r>
            <a:r>
              <a:rPr lang="en-US" sz="2800" dirty="0" smtClean="0">
                <a:solidFill>
                  <a:srgbClr val="FF0000"/>
                </a:solidFill>
              </a:rPr>
              <a:t> as target. The distinctions are maybe too subtle for here. Hiding slide for now. Note Larkin wrote “Epitaph for MSY” he wasn’t advocating for it as a target.</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4225"/>
                <a:ext cx="10515600" cy="4351338"/>
              </a:xfrm>
            </p:spPr>
            <p:txBody>
              <a:bodyPr>
                <a:normAutofit/>
              </a:bodyPr>
              <a:lstStyle/>
              <a:p>
                <a:r>
                  <a:rPr lang="en-US" dirty="0">
                    <a:ea typeface="Times New Roman" panose="02020603050405020304" pitchFamily="18" charset="0"/>
                    <a:cs typeface="Arial" panose="020B0604020202020204" pitchFamily="34" charset="0"/>
                  </a:rPr>
                  <a:t>I</a:t>
                </a:r>
                <a:r>
                  <a:rPr lang="en-US" dirty="0">
                    <a:effectLst/>
                    <a:ea typeface="Times New Roman" panose="02020603050405020304" pitchFamily="18" charset="0"/>
                    <a:cs typeface="Arial" panose="020B0604020202020204" pitchFamily="34" charset="0"/>
                  </a:rPr>
                  <a:t>nitial focus of MSY was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reference </a:t>
                </a:r>
                <a:r>
                  <a:rPr lang="en-US" dirty="0" smtClean="0">
                    <a:effectLst/>
                    <a:ea typeface="Times New Roman" panose="02020603050405020304" pitchFamily="18" charset="0"/>
                    <a:cs typeface="Arial" panose="020B0604020202020204" pitchFamily="34" charset="0"/>
                  </a:rPr>
                  <a:t>point </a:t>
                </a:r>
                <a:r>
                  <a:rPr lang="en-US" dirty="0">
                    <a:effectLst/>
                    <a:ea typeface="Times New Roman" panose="02020603050405020304" pitchFamily="18" charset="0"/>
                    <a:cs typeface="Arial" panose="020B0604020202020204" pitchFamily="34" charset="0"/>
                  </a:rPr>
                  <a:t>(e.g., Larkin 1977). </a:t>
                </a:r>
              </a:p>
              <a:p>
                <a:r>
                  <a:rPr lang="en-US" dirty="0">
                    <a:effectLst/>
                    <a:ea typeface="Times New Roman" panose="02020603050405020304" pitchFamily="18" charset="0"/>
                    <a:cs typeface="Arial" panose="020B0604020202020204" pitchFamily="34" charset="0"/>
                  </a:rPr>
                  <a:t>It was later identified that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should be used as a limit (e.g., UN 1995, Mace 2001). </a:t>
                </a:r>
              </a:p>
              <a:p>
                <a:r>
                  <a:rPr lang="en-US" dirty="0">
                    <a:effectLst/>
                    <a:ea typeface="Times New Roman" panose="02020603050405020304" pitchFamily="18" charset="0"/>
                    <a:cs typeface="Arial" panose="020B0604020202020204" pitchFamily="34" charset="0"/>
                  </a:rPr>
                  <a:t>Studies have shown that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often results in over-deletion and recovery is difficult (Caddy and Agnew 2003; Mace 2004).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597301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as target/limit</a:t>
            </a:r>
          </a:p>
        </p:txBody>
      </p:sp>
      <p:sp>
        <p:nvSpPr>
          <p:cNvPr id="3" name="Content Placeholder 2"/>
          <p:cNvSpPr>
            <a:spLocks noGrp="1"/>
          </p:cNvSpPr>
          <p:nvPr>
            <p:ph idx="1"/>
          </p:nvPr>
        </p:nvSpPr>
        <p:spPr/>
        <p:txBody>
          <a:bodyPr>
            <a:normAutofit/>
          </a:bodyPr>
          <a:lstStyle/>
          <a:p>
            <a:r>
              <a:rPr lang="en-US" dirty="0"/>
              <a:t>The concept of MSY has been the global standard for sustainable fisheries for decades (Sainsbury 2008; </a:t>
            </a:r>
            <a:r>
              <a:rPr lang="en-US" dirty="0" err="1"/>
              <a:t>Cadrin</a:t>
            </a:r>
            <a:r>
              <a:rPr lang="en-US" dirty="0"/>
              <a:t> 2012) and is included in many international agreements, e.g.,</a:t>
            </a:r>
          </a:p>
          <a:p>
            <a:pPr lvl="1"/>
            <a:r>
              <a:rPr lang="en-US" dirty="0"/>
              <a:t>Straddling Fish Stocks and Highly Migratory Fish Stocks Agreement (UN 1995) </a:t>
            </a:r>
          </a:p>
          <a:p>
            <a:pPr lvl="1"/>
            <a:r>
              <a:rPr lang="en-US" dirty="0"/>
              <a:t>European Union Common Fisheries Policy (EU 2013)</a:t>
            </a:r>
          </a:p>
          <a:p>
            <a:pPr marL="0" indent="0">
              <a:buNone/>
            </a:pPr>
            <a:r>
              <a:rPr lang="en-US" dirty="0"/>
              <a:t>and national laws, e.g., </a:t>
            </a:r>
          </a:p>
          <a:p>
            <a:pPr lvl="1"/>
            <a:r>
              <a:rPr lang="en-US" dirty="0"/>
              <a:t>US Magnuson-Stevens Fishery Conservation and Management Act (2007)</a:t>
            </a:r>
            <a:endParaRPr lang="en-US" dirty="0">
              <a:solidFill>
                <a:srgbClr val="FF0000"/>
              </a:solidFill>
            </a:endParaRPr>
          </a:p>
        </p:txBody>
      </p:sp>
    </p:spTree>
    <p:extLst>
      <p:ext uri="{BB962C8B-B14F-4D97-AF65-F5344CB8AC3E}">
        <p14:creationId xmlns:p14="http://schemas.microsoft.com/office/powerpoint/2010/main" val="1651020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EA85-7E86-48D1-AD60-53EC4CE993F7}"/>
              </a:ext>
            </a:extLst>
          </p:cNvPr>
          <p:cNvSpPr>
            <a:spLocks noGrp="1"/>
          </p:cNvSpPr>
          <p:nvPr>
            <p:ph type="title"/>
          </p:nvPr>
        </p:nvSpPr>
        <p:spPr/>
        <p:txBody>
          <a:bodyPr/>
          <a:lstStyle/>
          <a:p>
            <a:r>
              <a:rPr lang="en-US" dirty="0"/>
              <a:t>MSY in Canadian Policy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B80C9-E240-46B0-8A05-1FFC3DA02840}"/>
                  </a:ext>
                </a:extLst>
              </p:cNvPr>
              <p:cNvSpPr>
                <a:spLocks noGrp="1"/>
              </p:cNvSpPr>
              <p:nvPr>
                <p:ph idx="1"/>
              </p:nvPr>
            </p:nvSpPr>
            <p:spPr/>
            <p:txBody>
              <a:bodyPr/>
              <a:lstStyle/>
              <a:p>
                <a:r>
                  <a:rPr lang="en-US" dirty="0"/>
                  <a:t>From DFO’s PA Policy (DFO 2009):</a:t>
                </a:r>
              </a:p>
              <a:p>
                <a:pPr lvl="1"/>
                <a:r>
                  <a:rPr lang="en-US" b="0" i="0" dirty="0">
                    <a:solidFill>
                      <a:srgbClr val="333333"/>
                    </a:solidFill>
                    <a:effectLst/>
                    <a:latin typeface="Noto Sans" panose="020B0502040504020204" pitchFamily="34" charset="0"/>
                  </a:rPr>
                  <a:t>“the Removal Reference must be less than or equal to the removal rate associated with maximum sustainable yield” </a:t>
                </a:r>
                <a:r>
                  <a:rPr lang="en-US" dirty="0">
                    <a:solidFill>
                      <a:srgbClr val="333333"/>
                    </a:solidFill>
                    <a:latin typeface="Noto Sans" panose="020B0502040504020204" pitchFamily="34" charset="0"/>
                  </a:rPr>
                  <a:t>i.e.,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is a </a:t>
                </a:r>
                <a:r>
                  <a:rPr lang="en-US" u="sng" dirty="0">
                    <a:effectLst/>
                    <a:ea typeface="Times New Roman" panose="02020603050405020304" pitchFamily="18" charset="0"/>
                    <a:cs typeface="Arial" panose="020B0604020202020204" pitchFamily="34" charset="0"/>
                  </a:rPr>
                  <a:t>limit</a:t>
                </a:r>
                <a:r>
                  <a:rPr lang="en-US" dirty="0">
                    <a:effectLst/>
                    <a:ea typeface="Times New Roman" panose="02020603050405020304" pitchFamily="18" charset="0"/>
                    <a:cs typeface="Arial" panose="020B0604020202020204" pitchFamily="34" charset="0"/>
                  </a:rPr>
                  <a:t> </a:t>
                </a:r>
              </a:p>
              <a:p>
                <a:pPr marL="457200" lvl="1" indent="0">
                  <a:buNone/>
                </a:pPr>
                <a:endParaRPr lang="en-US" dirty="0">
                  <a:cs typeface="Arial" panose="020B0604020202020204" pitchFamily="34" charset="0"/>
                </a:endParaRP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the long-term average biomass from fishing at a constant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ea typeface="Times New Roman" panose="02020603050405020304" pitchFamily="18" charset="0"/>
                    <a:cs typeface="Arial" panose="020B0604020202020204" pitchFamily="34" charset="0"/>
                  </a:rPr>
                  <a:t> under equilibrium conditions.</a:t>
                </a: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commonly used as a </a:t>
                </a:r>
                <a:r>
                  <a:rPr lang="en-US" u="sng" dirty="0"/>
                  <a:t>target</a:t>
                </a:r>
                <a:r>
                  <a:rPr lang="en-US" dirty="0"/>
                  <a:t> biomass</a:t>
                </a:r>
              </a:p>
            </p:txBody>
          </p:sp>
        </mc:Choice>
        <mc:Fallback xmlns="">
          <p:sp>
            <p:nvSpPr>
              <p:cNvPr id="3" name="Content Placeholder 2">
                <a:extLst>
                  <a:ext uri="{FF2B5EF4-FFF2-40B4-BE49-F238E27FC236}">
                    <a16:creationId xmlns:a16="http://schemas.microsoft.com/office/drawing/2014/main" id="{030B80C9-E240-46B0-8A05-1FFC3DA02840}"/>
                  </a:ext>
                </a:extLst>
              </p:cNvPr>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102604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AFE9-C92E-4C0D-AF55-B7CDB4CEE800}"/>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FB59732B-FDAB-40AD-9EB2-A8B6F08A0B92}"/>
              </a:ext>
            </a:extLst>
          </p:cNvPr>
          <p:cNvSpPr txBox="1"/>
          <p:nvPr/>
        </p:nvSpPr>
        <p:spPr>
          <a:xfrm>
            <a:off x="260808" y="1594453"/>
            <a:ext cx="11670383" cy="5078313"/>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Caddy, J.F. and Agnew, D.J. 2003. Recovery plans for depleted stocks: an overview of global experience. ICES CM 2003.</a:t>
            </a:r>
          </a:p>
          <a:p>
            <a:r>
              <a:rPr lang="en-US" dirty="0" err="1">
                <a:solidFill>
                  <a:schemeClr val="tx2"/>
                </a:solidFill>
              </a:rPr>
              <a:t>Cadrin</a:t>
            </a:r>
            <a:r>
              <a:rPr lang="en-US" dirty="0">
                <a:solidFill>
                  <a:schemeClr val="tx2"/>
                </a:solidFill>
              </a:rPr>
              <a:t>, S.X. 2012. Unintended consequences of MSY proxies for defining overfishing. ICES Evolution of management frameworks to prevent overfishing. ICES CM 2012/L:23. </a:t>
            </a:r>
          </a:p>
          <a:p>
            <a:r>
              <a:rPr lang="en-US" dirty="0">
                <a:solidFill>
                  <a:schemeClr val="tx2"/>
                </a:solidFill>
              </a:rPr>
              <a:t>EU (European Union). 2013. </a:t>
            </a:r>
            <a:r>
              <a:rPr lang="en-US" dirty="0">
                <a:solidFill>
                  <a:schemeClr val="tx2"/>
                </a:solidFill>
                <a:hlinkClick r:id="rId2"/>
              </a:rPr>
              <a:t>European Union: Common fisheries policy.</a:t>
            </a:r>
            <a:endParaRPr lang="en-US" dirty="0">
              <a:solidFill>
                <a:schemeClr val="tx2"/>
              </a:solidFill>
            </a:endParaRPr>
          </a:p>
          <a:p>
            <a:r>
              <a:rPr lang="en-US" dirty="0">
                <a:solidFill>
                  <a:schemeClr val="tx2"/>
                </a:solidFill>
              </a:rPr>
              <a:t>Larkin, P.A. 1977. An epitaph for the concept of maximum sustained yield. Transactions American Fisheries Society 106: 1‐11.</a:t>
            </a:r>
          </a:p>
          <a:p>
            <a:r>
              <a:rPr lang="en-US" dirty="0">
                <a:solidFill>
                  <a:schemeClr val="tx2"/>
                </a:solidFill>
              </a:rPr>
              <a:t>Mace, P.M. 2001. A new role for MSY in single-species and ecosystem approaches to fisheries stock assessment and management. Fish and Fisheries, 2, 2-32. </a:t>
            </a:r>
          </a:p>
          <a:p>
            <a:r>
              <a:rPr lang="en-US" dirty="0">
                <a:solidFill>
                  <a:schemeClr val="tx2"/>
                </a:solidFill>
              </a:rPr>
              <a:t>Mace, P.M. 2004. In </a:t>
            </a:r>
            <a:r>
              <a:rPr lang="en-US" dirty="0" err="1">
                <a:solidFill>
                  <a:schemeClr val="tx2"/>
                </a:solidFill>
              </a:rPr>
              <a:t>defence</a:t>
            </a:r>
            <a:r>
              <a:rPr lang="en-US" dirty="0">
                <a:solidFill>
                  <a:schemeClr val="tx2"/>
                </a:solidFill>
              </a:rPr>
              <a:t> of fisheries scientists, single-species models and other scapegoats: confronting the real problems: Perspectives on eco-system-based approaches to the management of marine resources. Marine Ecology Progress Series 274: 285-291</a:t>
            </a:r>
          </a:p>
          <a:p>
            <a:r>
              <a:rPr lang="en-US" dirty="0">
                <a:solidFill>
                  <a:schemeClr val="tx2"/>
                </a:solidFill>
              </a:rPr>
              <a:t>Magnuson-Stevens Fishery Conservation and Management Act. 2007. Management Reauthorization Act of 2006. Public Law 109–479. US Congress, Washington, DC. 91 pp.</a:t>
            </a:r>
          </a:p>
          <a:p>
            <a:r>
              <a:rPr lang="en-US" dirty="0">
                <a:solidFill>
                  <a:schemeClr val="tx2"/>
                </a:solidFill>
              </a:rPr>
              <a:t>Sainsbury, K. 2008. Best Practice Reference Points for Australian Fisheries. Australian Fisheries Management Authority Report R2001/0999.</a:t>
            </a:r>
          </a:p>
          <a:p>
            <a:r>
              <a:rPr lang="en-US" dirty="0">
                <a:solidFill>
                  <a:schemeClr val="tx2"/>
                </a:solidFill>
              </a:rPr>
              <a:t>UN (United Nations). 1995. Agreement for the implementation of the provisions of the United Nations Convention on the Law of the Sea of 10 December, 1982 relating to the conservation and management of straddling fish stocks and highly migratory fish stocks. UN Rome, Italy.</a:t>
            </a:r>
          </a:p>
        </p:txBody>
      </p:sp>
    </p:spTree>
    <p:extLst>
      <p:ext uri="{BB962C8B-B14F-4D97-AF65-F5344CB8AC3E}">
        <p14:creationId xmlns:p14="http://schemas.microsoft.com/office/powerpoint/2010/main" val="3897903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Reference Points in Surplus Production Models</a:t>
            </a:r>
          </a:p>
        </p:txBody>
      </p:sp>
    </p:spTree>
    <p:extLst>
      <p:ext uri="{BB962C8B-B14F-4D97-AF65-F5344CB8AC3E}">
        <p14:creationId xmlns:p14="http://schemas.microsoft.com/office/powerpoint/2010/main" val="129996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lnSpcReduction="10000"/>
              </a:bodyPr>
              <a:lstStyle/>
              <a:p>
                <a:r>
                  <a:rPr lang="en-US" dirty="0"/>
                  <a:t>Schaefer Model</a:t>
                </a:r>
                <a:r>
                  <a:rPr lang="en-US" baseline="30000" dirty="0"/>
                  <a:t>1</a:t>
                </a:r>
                <a:r>
                  <a:rPr lang="en-US" dirty="0"/>
                  <a:t>: </a:t>
                </a:r>
              </a:p>
              <a:p>
                <a:pPr marL="0" indent="0">
                  <a:buNone/>
                </a:pP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2400" dirty="0">
                  <a:effectLst/>
                  <a:ea typeface="Cambria Math" panose="02040503050406030204" pitchFamily="18" charset="0"/>
                  <a:cs typeface="Cambria Math" panose="02040503050406030204" pitchFamily="18" charset="0"/>
                </a:endParaRPr>
              </a:p>
              <a:p>
                <a:pPr marL="0" indent="0">
                  <a:buNone/>
                </a:pPr>
                <a:r>
                  <a:rPr lang="en-US" sz="2400" dirty="0">
                    <a:effectLst/>
                    <a:ea typeface="Cambria Math" panose="02040503050406030204" pitchFamily="18" charset="0"/>
                    <a:cs typeface="Cambria Math" panose="02040503050406030204" pitchFamily="18" charset="0"/>
                  </a:rPr>
                  <a:t>The model has two estimated parameters:</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3159"/>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5965A79F-A7C1-4AB2-8A08-3FF50A82BF93}"/>
              </a:ext>
            </a:extLst>
          </p:cNvPr>
          <p:cNvSpPr/>
          <p:nvPr/>
        </p:nvSpPr>
        <p:spPr>
          <a:xfrm rot="5400000">
            <a:off x="6414430" y="900557"/>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5584BF-F86D-4116-8640-62D64836A7CE}"/>
                  </a:ext>
                </a:extLst>
              </p:cNvPr>
              <p:cNvSpPr txBox="1"/>
              <p:nvPr/>
            </p:nvSpPr>
            <p:spPr>
              <a:xfrm>
                <a:off x="6095999" y="1439907"/>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9" name="TextBox 18">
                <a:extLst>
                  <a:ext uri="{FF2B5EF4-FFF2-40B4-BE49-F238E27FC236}">
                    <a16:creationId xmlns:a16="http://schemas.microsoft.com/office/drawing/2014/main" id="{9E5584BF-F86D-4116-8640-62D64836A7CE}"/>
                  </a:ext>
                </a:extLst>
              </p:cNvPr>
              <p:cNvSpPr txBox="1">
                <a:spLocks noRot="1" noChangeAspect="1" noMove="1" noResize="1" noEditPoints="1" noAdjustHandles="1" noChangeArrowheads="1" noChangeShapeType="1" noTextEdit="1"/>
              </p:cNvSpPr>
              <p:nvPr/>
            </p:nvSpPr>
            <p:spPr>
              <a:xfrm>
                <a:off x="6095999" y="1439907"/>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178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endParaRPr lang="en-US" baseline="30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a:bodyPr>
              <a:lstStyle/>
              <a:p>
                <a:r>
                  <a:rPr lang="en-US" dirty="0"/>
                  <a:t>Our reference point calculations depend on the model parameters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r>
                      <a:rPr lang="en-US" sz="2800"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t>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p>
              <a:p>
                <a:r>
                  <a:rPr lang="en-US" dirty="0"/>
                  <a:t>We can derive formulas for:</a:t>
                </a:r>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 harvest rate at </a:t>
                </a:r>
                <a14:m>
                  <m:oMath xmlns:m="http://schemas.openxmlformats.org/officeDocument/2006/math">
                    <m:r>
                      <m:rPr>
                        <m:sty m:val="p"/>
                      </m:rPr>
                      <a:rPr lang="en-US"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endParaRPr lang="en-US" dirty="0"/>
              </a:p>
              <a:p>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a:stretch>
              </a:blipFill>
            </p:spPr>
            <p:txBody>
              <a:bodyPr/>
              <a:lstStyle/>
              <a:p>
                <a:r>
                  <a:rPr lang="en-US">
                    <a:noFill/>
                  </a:rPr>
                  <a:t> </a:t>
                </a:r>
              </a:p>
            </p:txBody>
          </p:sp>
        </mc:Fallback>
      </mc:AlternateContent>
    </p:spTree>
    <p:extLst>
      <p:ext uri="{BB962C8B-B14F-4D97-AF65-F5344CB8AC3E}">
        <p14:creationId xmlns:p14="http://schemas.microsoft.com/office/powerpoint/2010/main" val="291572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b="1" dirty="0"/>
                  <a:t>What stock biomass maximizes production?</a:t>
                </a:r>
                <a:endParaRPr lang="en-US" sz="3600" b="1" dirty="0"/>
              </a:p>
              <a:p>
                <a:pPr marL="0" indent="0">
                  <a:buNone/>
                </a:pPr>
                <a:endParaRPr lang="en-US" i="1" dirty="0">
                  <a:latin typeface="Cambria Math" panose="02040503050406030204" pitchFamily="18" charset="0"/>
                </a:endParaRP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p>
              <a:p>
                <a:pPr marL="0" indent="0">
                  <a:buNone/>
                </a:pP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p>
              <a:p>
                <a:pPr marL="0" indent="0">
                  <a:buNone/>
                </a:pPr>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E18CCF-127D-4C9F-8C1F-C5C060177A26}"/>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DCE18CCF-127D-4C9F-8C1F-C5C060177A26}"/>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428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838200" y="1825625"/>
            <a:ext cx="10875188" cy="4351338"/>
          </a:xfrm>
        </p:spPr>
        <p:txBody>
          <a:bodyPr>
            <a:normAutofit/>
          </a:bodyPr>
          <a:lstStyle/>
          <a:p>
            <a:r>
              <a:rPr lang="en-US" dirty="0"/>
              <a:t>Five exercises are provided with the source code written in </a:t>
            </a:r>
            <a:r>
              <a:rPr lang="en-US" dirty="0" err="1"/>
              <a:t>Rmarkdown</a:t>
            </a:r>
            <a:r>
              <a:rPr lang="en-US" dirty="0"/>
              <a:t>. </a:t>
            </a:r>
          </a:p>
          <a:p>
            <a:r>
              <a:rPr lang="en-US" dirty="0"/>
              <a:t>The exercises can be downloaded from </a:t>
            </a:r>
            <a:r>
              <a:rPr lang="en-US" dirty="0" err="1"/>
              <a:t>github</a:t>
            </a:r>
            <a:r>
              <a:rPr lang="en-US" dirty="0"/>
              <a:t>:</a:t>
            </a:r>
          </a:p>
          <a:p>
            <a:pPr lvl="1"/>
            <a:r>
              <a:rPr lang="en-US" dirty="0">
                <a:hlinkClick r:id="rId2"/>
              </a:rPr>
              <a:t>https://github.com/TESA-workshops/LRP</a:t>
            </a:r>
            <a:endParaRPr lang="en-US" dirty="0"/>
          </a:p>
          <a:p>
            <a:pPr lvl="1"/>
            <a:r>
              <a:rPr lang="en-US" dirty="0"/>
              <a:t>Or </a:t>
            </a:r>
            <a:r>
              <a:rPr lang="en-US" dirty="0" smtClean="0"/>
              <a:t>shared as </a:t>
            </a:r>
            <a:r>
              <a:rPr lang="en-US" dirty="0"/>
              <a:t>a zip file</a:t>
            </a:r>
          </a:p>
          <a:p>
            <a:r>
              <a:rPr lang="en-US" dirty="0"/>
              <a:t>We will </a:t>
            </a:r>
            <a:r>
              <a:rPr lang="en-US" dirty="0" smtClean="0"/>
              <a:t>provide </a:t>
            </a:r>
            <a:r>
              <a:rPr lang="en-US" dirty="0"/>
              <a:t>a demonstration and some guidance on using </a:t>
            </a:r>
            <a:r>
              <a:rPr lang="en-US" dirty="0" err="1"/>
              <a:t>Rmarkdown</a:t>
            </a:r>
            <a:r>
              <a:rPr lang="en-US" dirty="0"/>
              <a:t> during this session</a:t>
            </a:r>
          </a:p>
          <a:p>
            <a:r>
              <a:rPr lang="en-US" dirty="0"/>
              <a:t>We will complete some of the exercises as a group and the remaining exercises can be completed on your own before the second session (Nov 22)</a:t>
            </a:r>
          </a:p>
          <a:p>
            <a:endParaRPr lang="en-US" dirty="0"/>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t>What is the maximum</a:t>
                </a:r>
                <a:r>
                  <a:rPr lang="en-US" sz="3600" b="1" dirty="0">
                    <a:ea typeface="Cambria Math" panose="02040503050406030204" pitchFamily="18" charset="0"/>
                    <a:cs typeface="Cambria Math" panose="02040503050406030204" pitchFamily="18" charset="0"/>
                  </a:rPr>
                  <a:t> </a:t>
                </a:r>
                <a14:m>
                  <m:oMath xmlns:m="http://schemas.openxmlformats.org/officeDocument/2006/math">
                    <m:sSub>
                      <m:sSubPr>
                        <m:ctrlPr>
                          <a:rPr lang="en-US" sz="3600" b="1"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1" i="1">
                            <a:latin typeface="Cambria Math" panose="02040503050406030204" pitchFamily="18" charset="0"/>
                            <a:ea typeface="Cambria Math" panose="02040503050406030204" pitchFamily="18" charset="0"/>
                            <a:cs typeface="Cambria Math" panose="02040503050406030204" pitchFamily="18" charset="0"/>
                          </a:rPr>
                          <m:t>𝑺𝑷</m:t>
                        </m:r>
                      </m:e>
                      <m:sub>
                        <m:r>
                          <a:rPr lang="en-US" sz="3600" b="1" i="1">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sz="3600" b="1" dirty="0"/>
                  <a:t>?</a:t>
                </a:r>
                <a:r>
                  <a:rPr lang="en-US" sz="3600" dirty="0"/>
                  <a:t> </a:t>
                </a:r>
                <a:endParaRPr lang="en-US" i="1" dirty="0">
                  <a:latin typeface="Cambria Math" panose="02040503050406030204" pitchFamily="18" charset="0"/>
                </a:endParaRPr>
              </a:p>
              <a:p>
                <a:pPr marL="0" indent="0">
                  <a:buNone/>
                </a:pPr>
                <a:r>
                  <a:rPr lang="en-US" dirty="0"/>
                  <a:t>Evaluate </a:t>
                </a: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a:p>
                <a:pPr marL="0" indent="0">
                  <a:buNone/>
                </a:pP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/2</m:t>
                            </m:r>
                          </m:num>
                          <m:den>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MSY</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l="-1104" r="-116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185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ea typeface="Cambria Math" panose="02040503050406030204" pitchFamily="18" charset="0"/>
                    <a:cs typeface="Cambria Math" panose="02040503050406030204" pitchFamily="18" charset="0"/>
                  </a:rPr>
                  <a:t>What is the harvest rate at MSY?</a:t>
                </a:r>
                <a:r>
                  <a:rPr lang="en-US" sz="3600" dirty="0"/>
                  <a:t> </a:t>
                </a:r>
                <a:endParaRPr lang="en-US" i="1" dirty="0">
                  <a:latin typeface="Cambria Math" panose="02040503050406030204" pitchFamily="18" charset="0"/>
                </a:endParaRPr>
              </a:p>
              <a:p>
                <a:pPr marL="0" indent="0">
                  <a:buNone/>
                </a:pPr>
                <a:endParaRPr lang="en-US" i="1" dirty="0">
                  <a:solidFill>
                    <a:schemeClr val="tx1"/>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num>
                      <m:den>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cs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r="-71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01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928884" y="1556057"/>
                <a:ext cx="10515600" cy="4755538"/>
              </a:xfrm>
            </p:spPr>
            <p:txBody>
              <a:bodyPr>
                <a:normAutofit/>
              </a:bodyPr>
              <a:lstStyle/>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a:p>
              <a:p>
                <a:pPr marL="0" indent="0">
                  <a:buNone/>
                </a:pPr>
                <a:r>
                  <a:rPr lang="en-US" sz="3600" dirty="0">
                    <a:latin typeface="Cambria Math" panose="02040503050406030204" pitchFamily="18" charset="0"/>
                    <a:ea typeface="Cambria Math" panose="02040503050406030204" pitchFamily="18" charset="0"/>
                  </a:rPr>
                  <a:t>MSY</a:t>
                </a:r>
                <a:r>
                  <a:rPr lang="en-US" sz="3600" dirty="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928884" y="1556057"/>
                <a:ext cx="10515600" cy="4755538"/>
              </a:xfrm>
              <a:blipFill>
                <a:blip r:embed="rId2"/>
                <a:stretch>
                  <a:fillRect l="-1739"/>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p:sp>
        <p:nvSpPr>
          <p:cNvPr id="6" name="TextBox 5"/>
          <p:cNvSpPr txBox="1"/>
          <p:nvPr/>
        </p:nvSpPr>
        <p:spPr>
          <a:xfrm>
            <a:off x="329938" y="4864231"/>
            <a:ext cx="5486400" cy="1200329"/>
          </a:xfrm>
          <a:prstGeom prst="rect">
            <a:avLst/>
          </a:prstGeom>
          <a:noFill/>
        </p:spPr>
        <p:txBody>
          <a:bodyPr wrap="square" rtlCol="0">
            <a:spAutoFit/>
          </a:bodyPr>
          <a:lstStyle/>
          <a:p>
            <a:r>
              <a:rPr lang="en-US" sz="2400" i="1" dirty="0"/>
              <a:t>For three-parameter models with non-symmetrical yield curves (e.g., Fox, Pella-Tomlinson), see 1. </a:t>
            </a:r>
          </a:p>
        </p:txBody>
      </p:sp>
      <p:pic>
        <p:nvPicPr>
          <p:cNvPr id="11" name="Picture 10">
            <a:extLst>
              <a:ext uri="{FF2B5EF4-FFF2-40B4-BE49-F238E27FC236}">
                <a16:creationId xmlns:a16="http://schemas.microsoft.com/office/drawing/2014/main" id="{B09261FE-8E84-4D4D-9048-F4D28899FCF7}"/>
              </a:ext>
            </a:extLst>
          </p:cNvPr>
          <p:cNvPicPr>
            <a:picLocks noChangeAspect="1"/>
          </p:cNvPicPr>
          <p:nvPr/>
        </p:nvPicPr>
        <p:blipFill>
          <a:blip r:embed="rId3"/>
          <a:stretch>
            <a:fillRect/>
          </a:stretch>
        </p:blipFill>
        <p:spPr>
          <a:xfrm>
            <a:off x="6642408" y="1512123"/>
            <a:ext cx="5288783" cy="4550580"/>
          </a:xfrm>
          <a:prstGeom prst="rect">
            <a:avLst/>
          </a:prstGeom>
        </p:spPr>
      </p:pic>
      <p:cxnSp>
        <p:nvCxnSpPr>
          <p:cNvPr id="15" name="Straight Connector 14">
            <a:extLst>
              <a:ext uri="{FF2B5EF4-FFF2-40B4-BE49-F238E27FC236}">
                <a16:creationId xmlns:a16="http://schemas.microsoft.com/office/drawing/2014/main" id="{633502C1-3EB4-4439-AB64-2A52F522D934}"/>
              </a:ext>
            </a:extLst>
          </p:cNvPr>
          <p:cNvCxnSpPr>
            <a:cxnSpLocks/>
          </p:cNvCxnSpPr>
          <p:nvPr/>
        </p:nvCxnSpPr>
        <p:spPr>
          <a:xfrm>
            <a:off x="9632577" y="1746936"/>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068A6F-AC0F-47D7-B671-33069470AC13}"/>
                  </a:ext>
                </a:extLst>
              </p:cNvPr>
              <p:cNvSpPr txBox="1"/>
              <p:nvPr/>
            </p:nvSpPr>
            <p:spPr>
              <a:xfrm>
                <a:off x="8702380" y="4633338"/>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76068A6F-AC0F-47D7-B671-33069470AC13}"/>
                  </a:ext>
                </a:extLst>
              </p:cNvPr>
              <p:cNvSpPr txBox="1">
                <a:spLocks noRot="1" noChangeAspect="1" noMove="1" noResize="1" noEditPoints="1" noAdjustHandles="1" noChangeArrowheads="1" noChangeShapeType="1" noTextEdit="1"/>
              </p:cNvSpPr>
              <p:nvPr/>
            </p:nvSpPr>
            <p:spPr>
              <a:xfrm>
                <a:off x="8702380" y="4633338"/>
                <a:ext cx="2245743" cy="523220"/>
              </a:xfrm>
              <a:prstGeom prst="rect">
                <a:avLst/>
              </a:prstGeom>
              <a:blipFill>
                <a:blip r:embed="rId4"/>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8B9B8AD-198A-4D6C-B7D1-F6DCD18D4D36}"/>
              </a:ext>
            </a:extLst>
          </p:cNvPr>
          <p:cNvCxnSpPr>
            <a:cxnSpLocks/>
          </p:cNvCxnSpPr>
          <p:nvPr/>
        </p:nvCxnSpPr>
        <p:spPr>
          <a:xfrm flipH="1">
            <a:off x="7627147" y="1738450"/>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8F6F106-678C-4DE6-9B67-FDDB9EB7AC81}"/>
                  </a:ext>
                </a:extLst>
              </p:cNvPr>
              <p:cNvSpPr txBox="1"/>
              <p:nvPr/>
            </p:nvSpPr>
            <p:spPr>
              <a:xfrm>
                <a:off x="5643520" y="1396006"/>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20" name="TextBox 19">
                <a:extLst>
                  <a:ext uri="{FF2B5EF4-FFF2-40B4-BE49-F238E27FC236}">
                    <a16:creationId xmlns:a16="http://schemas.microsoft.com/office/drawing/2014/main" id="{98F6F106-678C-4DE6-9B67-FDDB9EB7AC81}"/>
                  </a:ext>
                </a:extLst>
              </p:cNvPr>
              <p:cNvSpPr txBox="1">
                <a:spLocks noRot="1" noChangeAspect="1" noMove="1" noResize="1" noEditPoints="1" noAdjustHandles="1" noChangeArrowheads="1" noChangeShapeType="1" noTextEdit="1"/>
              </p:cNvSpPr>
              <p:nvPr/>
            </p:nvSpPr>
            <p:spPr>
              <a:xfrm>
                <a:off x="5643520" y="1396006"/>
                <a:ext cx="1842043" cy="70185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4301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9E7A-4D68-4842-8FE8-881ECF4CCF33}"/>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13CE60F7-4403-4236-8C3C-D5C7E06DD941}"/>
              </a:ext>
            </a:extLst>
          </p:cNvPr>
          <p:cNvSpPr>
            <a:spLocks noGrp="1"/>
          </p:cNvSpPr>
          <p:nvPr>
            <p:ph idx="1"/>
          </p:nvPr>
        </p:nvSpPr>
        <p:spPr/>
        <p:txBody>
          <a:bodyPr/>
          <a:lstStyle/>
          <a:p>
            <a:r>
              <a:rPr lang="en-US" dirty="0"/>
              <a:t>Let’s fit a SP model and calculate reference points in R</a:t>
            </a:r>
          </a:p>
        </p:txBody>
      </p:sp>
    </p:spTree>
    <p:extLst>
      <p:ext uri="{BB962C8B-B14F-4D97-AF65-F5344CB8AC3E}">
        <p14:creationId xmlns:p14="http://schemas.microsoft.com/office/powerpoint/2010/main" val="159385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Recruitment Productivity</a:t>
            </a: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64" y="782665"/>
            <a:ext cx="6399509" cy="3355382"/>
          </a:xfrm>
        </p:spPr>
        <p:txBody>
          <a:bodyPr>
            <a:noAutofit/>
          </a:bodyPr>
          <a:lstStyle/>
          <a:p>
            <a:r>
              <a:rPr lang="en-US" sz="4000" dirty="0"/>
              <a:t>The productivity of a fish stock is the key determinant of how hard it can be fished sustainably</a:t>
            </a:r>
          </a:p>
          <a:p>
            <a:endParaRPr lang="en-US" sz="4000" dirty="0"/>
          </a:p>
          <a:p>
            <a:r>
              <a:rPr lang="en-US" sz="4000" b="1" dirty="0"/>
              <a:t>Therefore productivity is the key determinant of reference points</a:t>
            </a:r>
          </a:p>
        </p:txBody>
      </p:sp>
      <p:pic>
        <p:nvPicPr>
          <p:cNvPr id="4" name="Picture 3"/>
          <p:cNvPicPr>
            <a:picLocks noChangeAspect="1"/>
          </p:cNvPicPr>
          <p:nvPr/>
        </p:nvPicPr>
        <p:blipFill>
          <a:blip r:embed="rId2"/>
          <a:stretch>
            <a:fillRect/>
          </a:stretch>
        </p:blipFill>
        <p:spPr>
          <a:xfrm>
            <a:off x="6528062" y="675323"/>
            <a:ext cx="5474682" cy="4663844"/>
          </a:xfrm>
          <a:prstGeom prst="rect">
            <a:avLst/>
          </a:prstGeom>
        </p:spPr>
      </p:pic>
      <p:sp>
        <p:nvSpPr>
          <p:cNvPr id="2" name="TextBox 1">
            <a:extLst>
              <a:ext uri="{FF2B5EF4-FFF2-40B4-BE49-F238E27FC236}">
                <a16:creationId xmlns:a16="http://schemas.microsoft.com/office/drawing/2014/main" id="{23F84238-0E7B-490A-8ACB-93A0AB411A0E}"/>
              </a:ext>
            </a:extLst>
          </p:cNvPr>
          <p:cNvSpPr txBox="1"/>
          <p:nvPr/>
        </p:nvSpPr>
        <p:spPr>
          <a:xfrm>
            <a:off x="8832502" y="5372072"/>
            <a:ext cx="864158" cy="369332"/>
          </a:xfrm>
          <a:prstGeom prst="rect">
            <a:avLst/>
          </a:prstGeom>
          <a:noFill/>
        </p:spPr>
        <p:txBody>
          <a:bodyPr wrap="square" rtlCol="0">
            <a:spAutoFit/>
          </a:bodyPr>
          <a:lstStyle/>
          <a:p>
            <a:pPr algn="ctr"/>
            <a:r>
              <a:rPr lang="en-US" i="1" dirty="0">
                <a:solidFill>
                  <a:srgbClr val="FF0000"/>
                </a:solidFill>
              </a:rPr>
              <a:t>F</a:t>
            </a:r>
          </a:p>
        </p:txBody>
      </p:sp>
      <p:sp>
        <p:nvSpPr>
          <p:cNvPr id="5" name="TextBox 4">
            <a:extLst>
              <a:ext uri="{FF2B5EF4-FFF2-40B4-BE49-F238E27FC236}">
                <a16:creationId xmlns:a16="http://schemas.microsoft.com/office/drawing/2014/main" id="{8FAAE844-3198-4000-9644-FCBA81A766DA}"/>
              </a:ext>
            </a:extLst>
          </p:cNvPr>
          <p:cNvSpPr txBox="1"/>
          <p:nvPr/>
        </p:nvSpPr>
        <p:spPr>
          <a:xfrm rot="16200000">
            <a:off x="5848587" y="2822579"/>
            <a:ext cx="864158" cy="369332"/>
          </a:xfrm>
          <a:prstGeom prst="rect">
            <a:avLst/>
          </a:prstGeom>
          <a:noFill/>
        </p:spPr>
        <p:txBody>
          <a:bodyPr wrap="square" rtlCol="0">
            <a:spAutoFit/>
          </a:bodyPr>
          <a:lstStyle/>
          <a:p>
            <a:pPr algn="ctr"/>
            <a:r>
              <a:rPr lang="en-US" dirty="0">
                <a:solidFill>
                  <a:srgbClr val="FF0000"/>
                </a:solidFill>
              </a:rPr>
              <a:t>Yield</a:t>
            </a:r>
          </a:p>
        </p:txBody>
      </p:sp>
      <p:sp>
        <p:nvSpPr>
          <p:cNvPr id="6" name="TextBox 5">
            <a:extLst>
              <a:ext uri="{FF2B5EF4-FFF2-40B4-BE49-F238E27FC236}">
                <a16:creationId xmlns:a16="http://schemas.microsoft.com/office/drawing/2014/main" id="{BD594559-39AB-4EB3-8040-5298CB5CCE19}"/>
              </a:ext>
            </a:extLst>
          </p:cNvPr>
          <p:cNvSpPr txBox="1"/>
          <p:nvPr/>
        </p:nvSpPr>
        <p:spPr>
          <a:xfrm>
            <a:off x="5134708" y="6075335"/>
            <a:ext cx="4299382" cy="369332"/>
          </a:xfrm>
          <a:prstGeom prst="rect">
            <a:avLst/>
          </a:prstGeom>
          <a:noFill/>
        </p:spPr>
        <p:txBody>
          <a:bodyPr wrap="none" rtlCol="0">
            <a:spAutoFit/>
          </a:bodyPr>
          <a:lstStyle/>
          <a:p>
            <a:r>
              <a:rPr lang="en-US" dirty="0">
                <a:solidFill>
                  <a:srgbClr val="FF0000"/>
                </a:solidFill>
              </a:rPr>
              <a:t>Confirm axis labels and change to black font</a:t>
            </a:r>
          </a:p>
        </p:txBody>
      </p:sp>
    </p:spTree>
    <p:extLst>
      <p:ext uri="{BB962C8B-B14F-4D97-AF65-F5344CB8AC3E}">
        <p14:creationId xmlns:p14="http://schemas.microsoft.com/office/powerpoint/2010/main" val="639176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 surplus production models the productivity is captured in a composite parameter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800" dirty="0">
                    <a:solidFill>
                      <a:srgbClr val="7030A0"/>
                    </a:solidFill>
                    <a:cs typeface="Times New Roman" panose="02020603050405020304" pitchFamily="18" charset="0"/>
                  </a:rPr>
                  <a:t> = intrinsic rate of population growth)</a:t>
                </a:r>
              </a:p>
              <a:p>
                <a:r>
                  <a:rPr lang="en-US" dirty="0"/>
                  <a:t>Age-structured models represent different components of productivity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86740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779768" y="1967746"/>
                <a:ext cx="9142412" cy="2969401"/>
              </a:xfrm>
            </p:spPr>
            <p:txBody>
              <a:bodyPr>
                <a:normAutofit/>
              </a:bodyPr>
              <a:lstStyle/>
              <a:p>
                <a:pPr marL="715963" indent="-450850"/>
                <a:r>
                  <a:rPr lang="en-US" altLang="en-US" sz="3600" dirty="0"/>
                  <a:t>Growth of individuals</a:t>
                </a:r>
              </a:p>
              <a:p>
                <a:pPr marL="715963" indent="-450850"/>
                <a:r>
                  <a:rPr lang="en-US" altLang="en-US" sz="3600" dirty="0"/>
                  <a:t>Natural mortality rate (</a:t>
                </a:r>
                <a14:m>
                  <m:oMath xmlns:m="http://schemas.openxmlformats.org/officeDocument/2006/math">
                    <m:r>
                      <a:rPr lang="en-US" altLang="en-US" sz="3600" i="1" dirty="0" smtClean="0">
                        <a:latin typeface="Cambria Math" panose="02040503050406030204" pitchFamily="18" charset="0"/>
                      </a:rPr>
                      <m:t>𝑀</m:t>
                    </m:r>
                  </m:oMath>
                </a14:m>
                <a:r>
                  <a:rPr lang="en-US" altLang="en-US" sz="3600" dirty="0"/>
                  <a:t>)</a:t>
                </a:r>
              </a:p>
              <a:p>
                <a:pPr marL="715963" indent="-450850"/>
                <a:r>
                  <a:rPr lang="en-US" altLang="en-US" sz="3600" dirty="0"/>
                  <a:t>Recruitment (</a:t>
                </a:r>
                <a:r>
                  <a:rPr lang="en-US" altLang="en-US" sz="3600" u="sng" dirty="0"/>
                  <a:t>survival</a:t>
                </a:r>
                <a:r>
                  <a:rPr lang="en-US" altLang="en-US" sz="3600" dirty="0"/>
                  <a:t> of juveniles)</a:t>
                </a:r>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779768" y="1967746"/>
                <a:ext cx="9142412" cy="2969401"/>
              </a:xfrm>
              <a:blipFill>
                <a:blip r:embed="rId3"/>
                <a:stretch>
                  <a:fillRect t="-5133"/>
                </a:stretch>
              </a:blipFill>
            </p:spPr>
            <p:txBody>
              <a:bodyPr/>
              <a:lstStyle/>
              <a:p>
                <a:r>
                  <a:rPr lang="en-US">
                    <a:noFill/>
                  </a:rPr>
                  <a:t> </a:t>
                </a:r>
              </a:p>
            </p:txBody>
          </p:sp>
        </mc:Fallback>
      </mc:AlternateContent>
      <p:pic>
        <p:nvPicPr>
          <p:cNvPr id="25604" name="Picture 3" descr="giant-trevally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a:t>Productivity is a composite function of:</a:t>
            </a:r>
            <a:endParaRPr lang="en-US" altLang="en-US" dirty="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noAutofit/>
          </a:bodyPr>
          <a:lstStyle/>
          <a:p>
            <a:pPr marL="0" indent="0">
              <a:lnSpc>
                <a:spcPct val="100000"/>
              </a:lnSpc>
              <a:spcAft>
                <a:spcPts val="1200"/>
              </a:spcAft>
              <a:buNone/>
            </a:pPr>
            <a:r>
              <a:rPr lang="en-CA" altLang="en-US" dirty="0"/>
              <a:t>In many animal populations, the </a:t>
            </a:r>
            <a:r>
              <a:rPr lang="en-CA" altLang="en-US" u="sng" dirty="0"/>
              <a:t>juvenile survival rate</a:t>
            </a:r>
            <a:r>
              <a:rPr lang="en-CA" altLang="en-US" dirty="0"/>
              <a:t> improves as population size is reduced. This can be due to:</a:t>
            </a:r>
          </a:p>
          <a:p>
            <a:pPr marL="534988" indent="-263525">
              <a:lnSpc>
                <a:spcPct val="100000"/>
              </a:lnSpc>
              <a:spcAft>
                <a:spcPts val="1200"/>
              </a:spcAft>
            </a:pPr>
            <a:r>
              <a:rPr lang="en-CA" altLang="en-US" dirty="0"/>
              <a:t>Reduced competition for resources in smaller populations;</a:t>
            </a:r>
          </a:p>
          <a:p>
            <a:pPr marL="534988" indent="-263525">
              <a:lnSpc>
                <a:spcPct val="100000"/>
              </a:lnSpc>
              <a:spcAft>
                <a:spcPts val="1200"/>
              </a:spcAft>
            </a:pPr>
            <a:r>
              <a:rPr lang="en-CA" altLang="en-US" dirty="0"/>
              <a:t>Territorial behaviour at larger population sizes;</a:t>
            </a:r>
          </a:p>
          <a:p>
            <a:pPr marL="534988" indent="-263525">
              <a:lnSpc>
                <a:spcPct val="100000"/>
              </a:lnSpc>
              <a:spcAft>
                <a:spcPts val="1200"/>
              </a:spcAft>
            </a:pPr>
            <a:r>
              <a:rPr lang="en-CA" altLang="en-US" dirty="0"/>
              <a:t>Reduced predation risk (foraging arena theory).</a:t>
            </a:r>
          </a:p>
        </p:txBody>
      </p:sp>
      <p:sp>
        <p:nvSpPr>
          <p:cNvPr id="27654" name="Rectangle 5"/>
          <p:cNvSpPr>
            <a:spLocks noGrp="1" noChangeArrowheads="1"/>
          </p:cNvSpPr>
          <p:nvPr>
            <p:ph type="title"/>
          </p:nvPr>
        </p:nvSpPr>
        <p:spPr>
          <a:xfrm>
            <a:off x="838200" y="309561"/>
            <a:ext cx="10515600" cy="1325563"/>
          </a:xfrm>
        </p:spPr>
        <p:txBody>
          <a:bodyPr>
            <a:normAutofit/>
          </a:bodyPr>
          <a:lstStyle/>
          <a:p>
            <a:pPr eaLnBrk="1" hangingPunct="1"/>
            <a:r>
              <a:rPr lang="en-US" altLang="en-US" dirty="0"/>
              <a:t>Density dependence in juvenile survival (recruitment compensation)</a:t>
            </a:r>
          </a:p>
        </p:txBody>
      </p:sp>
    </p:spTree>
    <p:extLst>
      <p:ext uri="{BB962C8B-B14F-4D97-AF65-F5344CB8AC3E}">
        <p14:creationId xmlns:p14="http://schemas.microsoft.com/office/powerpoint/2010/main" val="9266126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survival</a:t>
            </a:r>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theory</a:t>
            </a:r>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a:t>Number 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Walters and </a:t>
            </a:r>
            <a:r>
              <a:rPr lang="en-CA" altLang="en-US" b="1" dirty="0" err="1">
                <a:solidFill>
                  <a:schemeClr val="tx2"/>
                </a:solidFill>
                <a:latin typeface="+mj-lt"/>
              </a:rPr>
              <a:t>Juanes</a:t>
            </a:r>
            <a:r>
              <a:rPr lang="en-CA" altLang="en-US" b="1" dirty="0">
                <a:solidFill>
                  <a:schemeClr val="tx2"/>
                </a:solidFill>
                <a:latin typeface="+mj-lt"/>
              </a:rPr>
              <a:t> 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Recruitment limitation as a consequence of natural selection for use of restricted feeding habitats and predation risk taking by juvenile fishes. Can. J. Fish. </a:t>
            </a:r>
            <a:r>
              <a:rPr lang="en-US" altLang="en-US" sz="1600" dirty="0" err="1">
                <a:solidFill>
                  <a:schemeClr val="tx2"/>
                </a:solidFill>
              </a:rPr>
              <a:t>Aquat</a:t>
            </a:r>
            <a:r>
              <a:rPr lang="en-US" altLang="en-US" sz="1600" dirty="0">
                <a:solidFill>
                  <a:schemeClr val="tx2"/>
                </a:solidFill>
              </a:rPr>
              <a:t>. Sci. 50(10): 2058-2070.</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Princeton University Press, Princeton, 399 pp.</a:t>
            </a:r>
          </a:p>
        </p:txBody>
      </p:sp>
    </p:spTree>
    <p:extLst>
      <p:ext uri="{BB962C8B-B14F-4D97-AF65-F5344CB8AC3E}">
        <p14:creationId xmlns:p14="http://schemas.microsoft.com/office/powerpoint/2010/main" val="131388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92500" lnSpcReduction="20000"/>
              </a:bodyPr>
              <a:lstStyle/>
              <a:p>
                <a:pPr marL="514350" indent="-514350">
                  <a:buFont typeface="+mj-lt"/>
                  <a:buAutoNum type="arabicPeriod"/>
                </a:pPr>
                <a:r>
                  <a:rPr lang="en-US" dirty="0"/>
                  <a:t>What are Reference Points?</a:t>
                </a:r>
              </a:p>
              <a:p>
                <a:pPr marL="514350" indent="-514350">
                  <a:buFont typeface="+mj-lt"/>
                  <a:buAutoNum type="arabicPeriod"/>
                </a:pPr>
                <a:r>
                  <a:rPr lang="en-US" dirty="0"/>
                  <a:t>Equilibrium Assumptions</a:t>
                </a:r>
              </a:p>
              <a:p>
                <a:pPr marL="514350" indent="-514350">
                  <a:buFont typeface="+mj-lt"/>
                  <a:buAutoNum type="arabicPeriod"/>
                </a:pPr>
                <a:r>
                  <a:rPr lang="en-US" dirty="0"/>
                  <a:t>What is MSY?</a:t>
                </a:r>
              </a:p>
              <a:p>
                <a:pPr marL="514350" indent="-514350">
                  <a:buFont typeface="+mj-lt"/>
                  <a:buAutoNum type="arabicPeriod"/>
                </a:pPr>
                <a:r>
                  <a:rPr lang="en-US" dirty="0"/>
                  <a:t>Reference Points in Surplus Production Models </a:t>
                </a:r>
                <a:r>
                  <a:rPr lang="en-US" dirty="0">
                    <a:solidFill>
                      <a:srgbClr val="7030A0"/>
                    </a:solidFill>
                  </a:rPr>
                  <a:t>[Exercise 1]</a:t>
                </a:r>
              </a:p>
              <a:p>
                <a:pPr marL="514350" indent="-514350">
                  <a:buFont typeface="+mj-lt"/>
                  <a:buAutoNum type="arabicPeriod"/>
                </a:pPr>
                <a:r>
                  <a:rPr lang="en-US" dirty="0"/>
                  <a:t>Recruitment Productivity</a:t>
                </a:r>
              </a:p>
              <a:p>
                <a:pPr marL="514350" indent="-514350">
                  <a:buFont typeface="+mj-lt"/>
                  <a:buAutoNum type="arabicPeriod"/>
                </a:pPr>
                <a:r>
                  <a:rPr lang="en-US" dirty="0"/>
                  <a:t>Reference Points in Age-structured Models </a:t>
                </a:r>
                <a:r>
                  <a:rPr lang="en-US" dirty="0">
                    <a:solidFill>
                      <a:srgbClr val="7030A0"/>
                    </a:solidFill>
                  </a:rPr>
                  <a:t>[Exercises 2-4]</a:t>
                </a:r>
              </a:p>
              <a:p>
                <a:pPr lvl="1"/>
                <a:r>
                  <a:rPr lang="en-US" dirty="0"/>
                  <a:t>Per-recruit Calculations</a:t>
                </a:r>
              </a:p>
              <a:p>
                <a:pPr lvl="1"/>
                <a:r>
                  <a:rPr lang="en-US" dirty="0"/>
                  <a:t>Reference Point Calculations</a:t>
                </a:r>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endParaRPr lang="en-US" dirty="0"/>
              </a:p>
              <a:p>
                <a:pPr lvl="2"/>
                <a:r>
                  <a:rPr lang="en-US" dirty="0"/>
                  <a:t>MSY reference points</a:t>
                </a:r>
              </a:p>
              <a:p>
                <a:pPr lvl="2"/>
                <a:r>
                  <a:rPr lang="en-US" dirty="0"/>
                  <a:t>SPR reference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1101" t="-3641"/>
                </a:stretch>
              </a:blipFill>
            </p:spPr>
            <p:txBody>
              <a:bodyPr/>
              <a:lstStyle/>
              <a:p>
                <a:r>
                  <a:rPr lang="en-US">
                    <a:noFill/>
                  </a:rPr>
                  <a:t> </a:t>
                </a:r>
              </a:p>
            </p:txBody>
          </p:sp>
        </mc:Fallback>
      </mc:AlternateContent>
    </p:spTree>
    <p:extLst>
      <p:ext uri="{BB962C8B-B14F-4D97-AF65-F5344CB8AC3E}">
        <p14:creationId xmlns:p14="http://schemas.microsoft.com/office/powerpoint/2010/main" val="2721164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juvenile natural 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Min. Agriculture &amp; Fisheries, London.</a:t>
            </a:r>
            <a:endParaRPr lang="en-AU" altLang="en-US" sz="1400" dirty="0"/>
          </a:p>
          <a:p>
            <a:r>
              <a:rPr lang="en-AU" altLang="en-US" sz="1400" dirty="0"/>
              <a:t>Walters, C.J. 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9, 187–202.</a:t>
            </a:r>
          </a:p>
          <a:p>
            <a:r>
              <a:rPr lang="en-AU" altLang="en-US" sz="1400" b="1" dirty="0"/>
              <a:t>*Walters, C.J. and Martell, S.J.D. 2004. Fisheries Ecology and Management. Princeton University Press, Princeton, 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Juvenile mortality </a:t>
              </a:r>
              <a:r>
                <a:rPr lang="en-CA" altLang="en-US" sz="1600" b="1" i="1" dirty="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a:solidFill>
                  <a:srgbClr val="C00000"/>
                </a:solidFill>
              </a:rPr>
              <a:t>M</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dirty="0">
                <a:solidFill>
                  <a:srgbClr val="C00000"/>
                </a:solidFill>
              </a:rPr>
              <a:t>N</a:t>
            </a:r>
          </a:p>
          <a:p>
            <a:pPr eaLnBrk="1" hangingPunct="1"/>
            <a:r>
              <a:rPr lang="en-CA" altLang="en-US" sz="2800" b="1" dirty="0" err="1">
                <a:solidFill>
                  <a:srgbClr val="C00000"/>
                </a:solidFill>
              </a:rPr>
              <a:t>d</a:t>
            </a:r>
            <a:r>
              <a:rPr lang="en-CA" altLang="en-US" sz="2800" b="1" i="1" dirty="0" err="1">
                <a:solidFill>
                  <a:srgbClr val="C00000"/>
                </a:solidFill>
              </a:rPr>
              <a:t>N</a:t>
            </a:r>
            <a:r>
              <a:rPr lang="en-CA" altLang="en-US" sz="2800" b="1" dirty="0">
                <a:solidFill>
                  <a:srgbClr val="C00000"/>
                </a:solidFill>
              </a:rPr>
              <a:t>/</a:t>
            </a:r>
            <a:r>
              <a:rPr lang="en-CA" altLang="en-US" sz="2800" b="1" dirty="0" err="1">
                <a:solidFill>
                  <a:srgbClr val="C00000"/>
                </a:solidFill>
              </a:rPr>
              <a:t>d</a:t>
            </a:r>
            <a:r>
              <a:rPr lang="en-CA" altLang="en-US" sz="2800" b="1" i="1" dirty="0" err="1">
                <a:solidFill>
                  <a:srgbClr val="C00000"/>
                </a:solidFill>
              </a:rPr>
              <a:t>t</a:t>
            </a:r>
            <a:r>
              <a:rPr lang="en-CA" altLang="en-US" sz="2800" b="1" dirty="0">
                <a:solidFill>
                  <a:srgbClr val="C00000"/>
                </a:solidFill>
              </a:rPr>
              <a:t> = -</a:t>
            </a:r>
            <a:r>
              <a:rPr lang="en-CA" altLang="en-US" sz="2800" b="1" i="1" dirty="0" err="1">
                <a:solidFill>
                  <a:srgbClr val="C00000"/>
                </a:solidFill>
              </a:rPr>
              <a:t>MN</a:t>
            </a:r>
            <a:r>
              <a:rPr lang="en-CA" altLang="en-US" sz="2800" b="1" i="1" baseline="-25000" dirty="0" err="1">
                <a:solidFill>
                  <a:srgbClr val="C00000"/>
                </a:solidFill>
              </a:rPr>
              <a:t>t</a:t>
            </a:r>
            <a:r>
              <a:rPr lang="en-CA" altLang="en-US" sz="2800" b="1" i="1" dirty="0">
                <a:solidFill>
                  <a:srgbClr val="C00000"/>
                </a:solidFill>
              </a:rPr>
              <a:t> = -(M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i="1" dirty="0">
                <a:solidFill>
                  <a:srgbClr val="C00000"/>
                </a:solidFill>
              </a:rPr>
              <a:t>N</a:t>
            </a:r>
            <a:r>
              <a:rPr lang="en-CA" altLang="en-US" sz="2800" b="1" i="1" baseline="-25000" dirty="0">
                <a:solidFill>
                  <a:srgbClr val="C00000"/>
                </a:solidFill>
              </a:rPr>
              <a:t>t</a:t>
            </a:r>
            <a:r>
              <a:rPr lang="en-CA" altLang="en-US" sz="2800" b="1" dirty="0">
                <a:solidFill>
                  <a:srgbClr val="C00000"/>
                </a:solidFill>
              </a:rPr>
              <a:t>)</a:t>
            </a:r>
            <a:r>
              <a:rPr lang="en-CA" altLang="en-US" sz="2800" b="1" i="1" dirty="0" err="1">
                <a:solidFill>
                  <a:srgbClr val="C00000"/>
                </a:solidFill>
              </a:rPr>
              <a:t>N</a:t>
            </a:r>
            <a:r>
              <a:rPr lang="en-CA" altLang="en-US" sz="2800" b="1" i="1" baseline="-25000" dirty="0" err="1">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a:solidFill>
                  <a:schemeClr val="tx2"/>
                </a:solidFill>
              </a:rPr>
              <a:t>Integrate this to find </a:t>
            </a:r>
            <a:r>
              <a:rPr lang="en-US" i="1" dirty="0">
                <a:solidFill>
                  <a:schemeClr val="tx2"/>
                </a:solidFill>
              </a:rPr>
              <a:t>N</a:t>
            </a:r>
            <a:r>
              <a:rPr lang="en-US" baseline="-25000" dirty="0">
                <a:solidFill>
                  <a:schemeClr val="tx2"/>
                </a:solidFill>
              </a:rPr>
              <a:t>t+1</a:t>
            </a:r>
          </a:p>
          <a:p>
            <a:r>
              <a:rPr lang="en-US" dirty="0">
                <a:solidFill>
                  <a:schemeClr val="tx2"/>
                </a:solidFill>
              </a:rPr>
              <a:t>The resulting equation is of the form of the </a:t>
            </a:r>
            <a:r>
              <a:rPr lang="en-US" dirty="0" err="1">
                <a:solidFill>
                  <a:schemeClr val="tx2"/>
                </a:solidFill>
              </a:rPr>
              <a:t>Beverton</a:t>
            </a:r>
            <a:r>
              <a:rPr lang="en-US" dirty="0">
                <a:solidFill>
                  <a:schemeClr val="tx2"/>
                </a:solidFill>
              </a:rPr>
              <a:t>-Holt SRR*</a:t>
            </a: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a:solidFill>
                          <a:srgbClr val="C00000"/>
                        </a:solidFill>
                      </a:rPr>
                      <a:t>α</a:t>
                    </a:r>
                    <a:r>
                      <a:rPr lang="en-US" altLang="en-US" sz="2000" i="1" dirty="0">
                        <a:solidFill>
                          <a:srgbClr val="C00000"/>
                        </a:solidFill>
                      </a:rPr>
                      <a:t> </a:t>
                    </a:r>
                    <a:r>
                      <a:rPr lang="en-US" altLang="en-US" sz="2000" dirty="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Grp="1" noChangeAspect="1"/>
          </p:cNvGraphicFramePr>
          <p:nvPr>
            <p:ph idx="1"/>
            <p:extLst>
              <p:ext uri="{D42A27DB-BD31-4B8C-83A1-F6EECF244321}">
                <p14:modId xmlns:p14="http://schemas.microsoft.com/office/powerpoint/2010/main" val="2497051040"/>
              </p:ext>
            </p:extLst>
          </p:nvPr>
        </p:nvGraphicFramePr>
        <p:xfrm>
          <a:off x="4308475" y="992188"/>
          <a:ext cx="2390775" cy="1323975"/>
        </p:xfrm>
        <a:graphic>
          <a:graphicData uri="http://schemas.openxmlformats.org/presentationml/2006/ole">
            <mc:AlternateContent xmlns:mc="http://schemas.openxmlformats.org/markup-compatibility/2006">
              <mc:Choice xmlns:v="urn:schemas-microsoft-com:vml" Requires="v">
                <p:oleObj spid="_x0000_s14432"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475" y="992188"/>
                        <a:ext cx="2390775" cy="1323975"/>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a:solidFill>
                  <a:srgbClr val="C00000"/>
                </a:solidFill>
                <a:latin typeface="Times New Roman" panose="02020603050405020304" pitchFamily="18" charset="0"/>
                <a:cs typeface="Times New Roman" panose="02020603050405020304" pitchFamily="18" charset="0"/>
              </a:rPr>
              <a:t>β</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a:solidFill>
                  <a:schemeClr val="tx2"/>
                </a:solidFill>
              </a:rPr>
              <a:t>The values of </a:t>
            </a:r>
            <a:r>
              <a:rPr lang="el-GR" altLang="en-US" i="1" dirty="0">
                <a:solidFill>
                  <a:schemeClr val="tx2"/>
                </a:solidFill>
              </a:rPr>
              <a:t>α</a:t>
            </a:r>
            <a:r>
              <a:rPr lang="en-US" altLang="en-US" i="1" dirty="0">
                <a:solidFill>
                  <a:schemeClr val="tx2"/>
                </a:solidFill>
              </a:rPr>
              <a:t> </a:t>
            </a:r>
            <a:r>
              <a:rPr lang="en-US" altLang="en-US" dirty="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a:solidFill>
                  <a:schemeClr val="tx2"/>
                </a:solidFill>
              </a:rPr>
              <a:t>  are unit-dependent. Commonly in models for </a:t>
            </a:r>
            <a:r>
              <a:rPr lang="en-US" altLang="en-US" dirty="0" err="1">
                <a:solidFill>
                  <a:schemeClr val="tx2"/>
                </a:solidFill>
              </a:rPr>
              <a:t>iteroparous</a:t>
            </a:r>
            <a:r>
              <a:rPr lang="en-US" altLang="en-US" dirty="0">
                <a:solidFill>
                  <a:schemeClr val="tx2"/>
                </a:solidFill>
              </a:rPr>
              <a:t> species, we express recruitment productivity as </a:t>
            </a:r>
            <a:r>
              <a:rPr lang="en-US" altLang="en-US" dirty="0" err="1">
                <a:solidFill>
                  <a:schemeClr val="tx2"/>
                </a:solidFill>
              </a:rPr>
              <a:t>unitless</a:t>
            </a:r>
            <a:r>
              <a:rPr lang="en-US" altLang="en-US" dirty="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a:solidFill>
                    <a:srgbClr val="C00000"/>
                  </a:solidFill>
                </a:rPr>
                <a:t>α</a:t>
              </a:r>
              <a:r>
                <a:rPr lang="en-US" altLang="en-US" sz="2000" i="1" dirty="0">
                  <a:solidFill>
                    <a:srgbClr val="C00000"/>
                  </a:solidFill>
                </a:rPr>
                <a:t> = </a:t>
              </a:r>
              <a:r>
                <a:rPr lang="en-US" altLang="en-US" sz="2000" dirty="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a:solidFill>
                    <a:srgbClr val="C00000"/>
                  </a:solidFill>
                </a:rPr>
                <a:t>E</a:t>
              </a:r>
              <a:r>
                <a:rPr lang="en-CA" altLang="en-US" sz="2000" baseline="-25000" dirty="0">
                  <a:solidFill>
                    <a:srgbClr val="C00000"/>
                  </a:solidFill>
                </a:rPr>
                <a:t>0  </a:t>
              </a:r>
              <a:r>
                <a:rPr lang="en-CA" altLang="en-US" sz="2000" dirty="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Compensation ratio = </a:t>
            </a:r>
            <a:r>
              <a:rPr lang="en-US" altLang="en-US" sz="2400" b="1" dirty="0" err="1"/>
              <a:t>i</a:t>
            </a:r>
            <a:r>
              <a:rPr lang="en-US" altLang="en-US" sz="2400" b="1" dirty="0"/>
              <a:t>/ii = </a:t>
            </a:r>
            <a:r>
              <a:rPr lang="el-GR" altLang="en-US" sz="2400" i="1" dirty="0"/>
              <a:t>α</a:t>
            </a:r>
            <a:r>
              <a:rPr lang="en-US" altLang="en-US" sz="2400" i="1" dirty="0"/>
              <a:t>E</a:t>
            </a:r>
            <a:r>
              <a:rPr lang="en-US" altLang="en-US" sz="2400" baseline="-25000" dirty="0"/>
              <a:t>0</a:t>
            </a:r>
            <a:r>
              <a:rPr lang="en-US" altLang="en-US" sz="2400" i="1" dirty="0"/>
              <a:t>/R</a:t>
            </a:r>
            <a:r>
              <a:rPr lang="en-US" altLang="en-US" sz="2400" baseline="-25000" dirty="0"/>
              <a:t>0 </a:t>
            </a:r>
            <a:r>
              <a:rPr lang="en-US" altLang="en-US" sz="2400" dirty="0"/>
              <a:t>= </a:t>
            </a:r>
            <a:r>
              <a:rPr lang="el-GR" altLang="en-US" sz="2400" i="1" dirty="0"/>
              <a:t>αφ</a:t>
            </a:r>
            <a:r>
              <a:rPr lang="en-US" altLang="en-US" sz="2400" i="1" baseline="-25000" dirty="0"/>
              <a:t>E</a:t>
            </a:r>
            <a:r>
              <a:rPr lang="en-US" altLang="en-US" sz="2400" baseline="-25000" dirty="0"/>
              <a:t>0</a:t>
            </a:r>
            <a:r>
              <a:rPr lang="en-US" altLang="en-US" sz="2400" b="1" dirty="0"/>
              <a:t>   </a:t>
            </a:r>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Proceedings of the Conference on Assessing the Effects of Power Plant Induced Mortality on Fish Populations, Gatlinburg, Tennessee. </a:t>
            </a:r>
            <a:r>
              <a:rPr lang="en-US" altLang="en-US" sz="1400" dirty="0" err="1"/>
              <a:t>Pergamon</a:t>
            </a:r>
            <a:r>
              <a:rPr lang="en-US" altLang="en-US" sz="1400" dirty="0"/>
              <a:t> Press, New York. pp. 186–195.</a:t>
            </a:r>
          </a:p>
          <a:p>
            <a:r>
              <a:rPr lang="en-GB" altLang="en-US" sz="1400" dirty="0"/>
              <a:t>Myers, R. A., Bowen, K.G. and Barrowman, N.J. 1999. Maximum reproductive rate of fish at low population sizes. Canadian Journal of Fisheries and Aquatic Sciences 56, 2404-2419  (CR=</a:t>
            </a:r>
            <a:r>
              <a:rPr lang="en-US" altLang="en-US" sz="1400" i="1" dirty="0">
                <a:cs typeface="Times New Roman" panose="02020603050405020304" pitchFamily="18" charset="0"/>
              </a:rPr>
              <a:t>â</a:t>
            </a:r>
            <a:r>
              <a:rPr lang="en-US" altLang="en-US" sz="1400" dirty="0">
                <a:cs typeface="Times New Roman" panose="02020603050405020304" pitchFamily="18" charset="0"/>
              </a:rPr>
              <a:t>)</a:t>
            </a:r>
            <a:r>
              <a:rPr lang="en-GB" altLang="en-US" sz="1400" dirty="0"/>
              <a:t>.</a:t>
            </a:r>
            <a:r>
              <a:rPr lang="en-AU" altLang="en-US" sz="1400" dirty="0"/>
              <a:t> </a:t>
            </a:r>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a:solidFill>
                  <a:schemeClr val="tx2"/>
                </a:solidFill>
              </a:rPr>
              <a:t>We’ll see later that </a:t>
            </a:r>
            <a:r>
              <a:rPr lang="el-GR" altLang="en-US" i="1" dirty="0">
                <a:solidFill>
                  <a:schemeClr val="tx2"/>
                </a:solidFill>
              </a:rPr>
              <a:t>φ</a:t>
            </a:r>
            <a:r>
              <a:rPr lang="en-US" altLang="en-US" i="1" baseline="-25000" dirty="0">
                <a:solidFill>
                  <a:schemeClr val="tx2"/>
                </a:solidFill>
              </a:rPr>
              <a:t>E</a:t>
            </a:r>
            <a:r>
              <a:rPr lang="en-US" altLang="en-US" baseline="-25000" dirty="0">
                <a:solidFill>
                  <a:schemeClr val="tx2"/>
                </a:solidFill>
              </a:rPr>
              <a:t>0</a:t>
            </a:r>
            <a:r>
              <a:rPr lang="en-US" altLang="en-US" b="1" dirty="0">
                <a:solidFill>
                  <a:schemeClr val="tx2"/>
                </a:solidFill>
              </a:rPr>
              <a:t> </a:t>
            </a:r>
            <a:r>
              <a:rPr lang="en-US" dirty="0">
                <a:solidFill>
                  <a:schemeClr val="tx2"/>
                </a:solidFill>
              </a:rPr>
              <a:t> is a function of the stock’s growth, maturity and natural mortality</a:t>
            </a: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1438639" y="1025937"/>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Steepness (</a:t>
            </a:r>
            <a:r>
              <a:rPr lang="en-US" altLang="en-US" sz="2400" b="1" i="1" dirty="0"/>
              <a:t>h</a:t>
            </a:r>
            <a:r>
              <a:rPr lang="en-US" altLang="en-US" sz="2400" b="1" dirty="0"/>
              <a:t>) </a:t>
            </a:r>
            <a:r>
              <a:rPr lang="en-US" altLang="en-US" sz="2400" dirty="0"/>
              <a:t>is the </a:t>
            </a:r>
            <a:r>
              <a:rPr lang="en-US" altLang="en-US" sz="2400" dirty="0">
                <a:solidFill>
                  <a:srgbClr val="7030A0"/>
                </a:solidFill>
              </a:rPr>
              <a:t>ratio of the </a:t>
            </a:r>
            <a:r>
              <a:rPr lang="en-US" altLang="en-US" sz="2400" dirty="0"/>
              <a:t>recruitment when spawning biomass is 20% of unfished </a:t>
            </a:r>
            <a:r>
              <a:rPr lang="en-US" altLang="en-US" sz="2400" dirty="0">
                <a:solidFill>
                  <a:srgbClr val="7030A0"/>
                </a:solidFill>
              </a:rPr>
              <a:t>to the unfished recruitment </a:t>
            </a:r>
            <a:r>
              <a:rPr lang="en-US" altLang="en-US" sz="2400" strike="sngStrike" dirty="0"/>
              <a:t>(ratio of the horizontal lines) </a:t>
            </a:r>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0.2 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a:solidFill>
                  <a:schemeClr val="tx2"/>
                </a:solidFill>
              </a:rPr>
              <a:t>In all these models and in fisheries stock assessment in general, we assume spawning biomass is a proxy for number of eggs</a:t>
            </a:r>
          </a:p>
        </p:txBody>
      </p:sp>
      <p:sp>
        <p:nvSpPr>
          <p:cNvPr id="28" name="Text Box 47">
            <a:extLst>
              <a:ext uri="{FF2B5EF4-FFF2-40B4-BE49-F238E27FC236}">
                <a16:creationId xmlns:a16="http://schemas.microsoft.com/office/drawing/2014/main" id="{00CCA459-43CC-494A-8583-18B183C23132}"/>
              </a:ext>
            </a:extLst>
          </p:cNvPr>
          <p:cNvSpPr txBox="1">
            <a:spLocks noChangeArrowheads="1"/>
          </p:cNvSpPr>
          <p:nvPr/>
        </p:nvSpPr>
        <p:spPr bwMode="auto">
          <a:xfrm>
            <a:off x="2476151" y="3245307"/>
            <a:ext cx="1331302" cy="34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CA" altLang="en-US" sz="1800" i="1" dirty="0">
                <a:solidFill>
                  <a:srgbClr val="7030A0"/>
                </a:solidFill>
                <a:latin typeface="Arial" panose="020B0604020202020204" pitchFamily="34" charset="0"/>
              </a:rPr>
              <a:t>R at 0.2 E</a:t>
            </a:r>
            <a:r>
              <a:rPr lang="en-CA" altLang="en-US" sz="1800" i="1" baseline="-25000" dirty="0">
                <a:solidFill>
                  <a:srgbClr val="7030A0"/>
                </a:solidFill>
                <a:latin typeface="Arial" panose="020B0604020202020204" pitchFamily="34" charset="0"/>
              </a:rPr>
              <a:t>0</a:t>
            </a:r>
            <a:endParaRPr lang="en-US" altLang="en-US" sz="2800" dirty="0">
              <a:solidFill>
                <a:srgbClr val="7030A0"/>
              </a:solidFill>
              <a:latin typeface="Arial" panose="020B0604020202020204" pitchFamily="34" charset="0"/>
            </a:endParaRPr>
          </a:p>
          <a:p>
            <a:pPr eaLnBrk="1" hangingPunct="1"/>
            <a:r>
              <a:rPr lang="en-CA" altLang="en-US" sz="1800" i="1" dirty="0">
                <a:solidFill>
                  <a:srgbClr val="7030A0"/>
                </a:solidFill>
                <a:latin typeface="Arial" panose="020B0604020202020204" pitchFamily="34" charset="0"/>
              </a:rPr>
              <a:t> </a:t>
            </a:r>
            <a:endParaRPr lang="en-US" altLang="en-US" sz="2800" dirty="0">
              <a:solidFill>
                <a:srgbClr val="7030A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B2DB8C1-D686-4D46-8221-7513F59497A4}"/>
                  </a:ext>
                </a:extLst>
              </p:cNvPr>
              <p:cNvSpPr txBox="1"/>
              <p:nvPr/>
            </p:nvSpPr>
            <p:spPr>
              <a:xfrm>
                <a:off x="8993367" y="1598192"/>
                <a:ext cx="2410691" cy="63478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h</m:t>
                      </m:r>
                      <m:r>
                        <a:rPr lang="en-US" b="0" i="0" dirty="0" smtClean="0">
                          <a:solidFill>
                            <a:srgbClr val="7030A0"/>
                          </a:solidFill>
                          <a:latin typeface="Cambria Math" panose="02040503050406030204" pitchFamily="18" charset="0"/>
                        </a:rPr>
                        <m:t>= </m:t>
                      </m:r>
                      <m:f>
                        <m:fPr>
                          <m:ctrlPr>
                            <a:rPr lang="en-US" b="0" i="1" dirty="0" smtClean="0">
                              <a:solidFill>
                                <a:srgbClr val="7030A0"/>
                              </a:solidFill>
                              <a:latin typeface="Cambria Math" panose="02040503050406030204" pitchFamily="18" charset="0"/>
                            </a:rPr>
                          </m:ctrlPr>
                        </m:fPr>
                        <m:num>
                          <m:r>
                            <m:rPr>
                              <m:nor/>
                            </m:rPr>
                            <a:rPr lang="en-CA" altLang="en-US" i="1" dirty="0">
                              <a:solidFill>
                                <a:srgbClr val="7030A0"/>
                              </a:solidFill>
                              <a:latin typeface="Arial" panose="020B0604020202020204" pitchFamily="34" charset="0"/>
                            </a:rPr>
                            <m:t>R</m:t>
                          </m:r>
                          <m:r>
                            <m:rPr>
                              <m:nor/>
                            </m:rPr>
                            <a:rPr lang="en-CA" altLang="en-US" i="1" dirty="0">
                              <a:solidFill>
                                <a:srgbClr val="7030A0"/>
                              </a:solidFill>
                              <a:latin typeface="Arial" panose="020B0604020202020204" pitchFamily="34" charset="0"/>
                            </a:rPr>
                            <m:t> </m:t>
                          </m:r>
                          <m:r>
                            <m:rPr>
                              <m:nor/>
                            </m:rPr>
                            <a:rPr lang="en-CA" altLang="en-US" i="1" dirty="0">
                              <a:solidFill>
                                <a:srgbClr val="7030A0"/>
                              </a:solidFill>
                              <a:latin typeface="Arial" panose="020B0604020202020204" pitchFamily="34" charset="0"/>
                            </a:rPr>
                            <m:t>at</m:t>
                          </m:r>
                          <m:r>
                            <m:rPr>
                              <m:nor/>
                            </m:rPr>
                            <a:rPr lang="en-CA" altLang="en-US" i="1" dirty="0">
                              <a:solidFill>
                                <a:srgbClr val="7030A0"/>
                              </a:solidFill>
                              <a:latin typeface="Arial" panose="020B0604020202020204" pitchFamily="34" charset="0"/>
                            </a:rPr>
                            <m:t> 0.2 </m:t>
                          </m:r>
                          <m:r>
                            <m:rPr>
                              <m:nor/>
                            </m:rPr>
                            <a:rPr lang="en-CA" altLang="en-US" i="1" dirty="0">
                              <a:solidFill>
                                <a:srgbClr val="7030A0"/>
                              </a:solidFill>
                              <a:latin typeface="Arial" panose="020B0604020202020204" pitchFamily="34" charset="0"/>
                            </a:rPr>
                            <m:t>E</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num>
                        <m:den>
                          <m:r>
                            <m:rPr>
                              <m:nor/>
                            </m:rPr>
                            <a:rPr lang="en-CA" altLang="en-US" i="1" dirty="0">
                              <a:solidFill>
                                <a:srgbClr val="7030A0"/>
                              </a:solidFill>
                              <a:latin typeface="Arial" panose="020B0604020202020204" pitchFamily="34" charset="0"/>
                            </a:rPr>
                            <m:t>R</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den>
                      </m:f>
                    </m:oMath>
                  </m:oMathPara>
                </a14:m>
                <a:endParaRPr lang="en-US" dirty="0">
                  <a:solidFill>
                    <a:schemeClr val="tx2"/>
                  </a:solidFill>
                </a:endParaRPr>
              </a:p>
            </p:txBody>
          </p:sp>
        </mc:Choice>
        <mc:Fallback xmlns="">
          <p:sp>
            <p:nvSpPr>
              <p:cNvPr id="29" name="TextBox 28">
                <a:extLst>
                  <a:ext uri="{FF2B5EF4-FFF2-40B4-BE49-F238E27FC236}">
                    <a16:creationId xmlns:a16="http://schemas.microsoft.com/office/drawing/2014/main" id="{CB2DB8C1-D686-4D46-8221-7513F59497A4}"/>
                  </a:ext>
                </a:extLst>
              </p:cNvPr>
              <p:cNvSpPr txBox="1">
                <a:spLocks noRot="1" noChangeAspect="1" noMove="1" noResize="1" noEditPoints="1" noAdjustHandles="1" noChangeArrowheads="1" noChangeShapeType="1" noTextEdit="1"/>
              </p:cNvSpPr>
              <p:nvPr/>
            </p:nvSpPr>
            <p:spPr>
              <a:xfrm>
                <a:off x="8993367" y="1598192"/>
                <a:ext cx="2410691" cy="634789"/>
              </a:xfrm>
              <a:prstGeom prst="rect">
                <a:avLst/>
              </a:prstGeom>
              <a:blipFill>
                <a:blip r:embed="rId4"/>
                <a:stretch>
                  <a:fillRect/>
                </a:stretch>
              </a:blipFill>
              <a:ln>
                <a:no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C5D316DD-DEE5-455E-9A29-F841EDC87955}"/>
              </a:ext>
            </a:extLst>
          </p:cNvPr>
          <p:cNvSpPr txBox="1"/>
          <p:nvPr/>
        </p:nvSpPr>
        <p:spPr>
          <a:xfrm>
            <a:off x="8417506" y="4959516"/>
            <a:ext cx="3473246" cy="923330"/>
          </a:xfrm>
          <a:prstGeom prst="rect">
            <a:avLst/>
          </a:prstGeom>
          <a:noFill/>
        </p:spPr>
        <p:txBody>
          <a:bodyPr wrap="square" rtlCol="0">
            <a:spAutoFit/>
          </a:bodyPr>
          <a:lstStyle/>
          <a:p>
            <a:r>
              <a:rPr lang="en-US" dirty="0">
                <a:solidFill>
                  <a:srgbClr val="FF0000"/>
                </a:solidFill>
              </a:rPr>
              <a:t>My suggestions added in purple. Please review and change to black if accepted </a:t>
            </a:r>
          </a:p>
        </p:txBody>
      </p:sp>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a:t>Ranges from 0.2 to 1</a:t>
                </a:r>
              </a:p>
              <a:p>
                <a:pPr lvl="1"/>
                <a14:m>
                  <m:oMath xmlns:m="http://schemas.openxmlformats.org/officeDocument/2006/math">
                    <m:r>
                      <a:rPr lang="en-US" b="0" i="1" smtClean="0">
                        <a:latin typeface="Cambria Math" panose="02040503050406030204" pitchFamily="18" charset="0"/>
                      </a:rPr>
                      <m:t>h</m:t>
                    </m:r>
                  </m:oMath>
                </a14:m>
                <a:r>
                  <a:rPr lang="en-US" dirty="0"/>
                  <a:t> = 1 (constant recruitment)</a:t>
                </a:r>
              </a:p>
              <a:p>
                <a:pPr lvl="1"/>
                <a14:m>
                  <m:oMath xmlns:m="http://schemas.openxmlformats.org/officeDocument/2006/math">
                    <m:r>
                      <a:rPr lang="en-US" b="0" i="1" smtClean="0">
                        <a:latin typeface="Cambria Math" panose="02040503050406030204" pitchFamily="18" charset="0"/>
                      </a:rPr>
                      <m:t>h</m:t>
                    </m:r>
                  </m:oMath>
                </a14:m>
                <a:r>
                  <a:rPr lang="en-US" dirty="0"/>
                  <a:t> = 0.2 (linear increase in recruits)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a:t>Steepness (</a:t>
            </a:r>
            <a:r>
              <a:rPr lang="en-CA" i="1" dirty="0"/>
              <a:t>h</a:t>
            </a:r>
            <a:r>
              <a:rPr lang="en-CA" dirty="0"/>
              <a:t>)</a:t>
            </a:r>
            <a:endParaRPr lang="en-CA" dirty="0">
              <a:solidFill>
                <a:srgbClr val="FF0000"/>
              </a:solidFill>
            </a:endParaRP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C8C9B6-78CB-4D9B-8F2E-53187BD2C5E1}"/>
                  </a:ext>
                </a:extLst>
              </p:cNvPr>
              <p:cNvSpPr txBox="1"/>
              <p:nvPr/>
            </p:nvSpPr>
            <p:spPr>
              <a:xfrm>
                <a:off x="7892143" y="2224127"/>
                <a:ext cx="4299857" cy="369332"/>
              </a:xfrm>
              <a:prstGeom prst="rect">
                <a:avLst/>
              </a:prstGeom>
              <a:noFill/>
            </p:spPr>
            <p:txBody>
              <a:bodyPr wrap="square" rtlCol="0">
                <a:spAutoFit/>
              </a:bodyPr>
              <a:lstStyle/>
              <a:p>
                <a14:m>
                  <m:oMath xmlns:m="http://schemas.openxmlformats.org/officeDocument/2006/math">
                    <m:r>
                      <a:rPr lang="en-US" i="1" dirty="0" smtClean="0">
                        <a:solidFill>
                          <a:srgbClr val="0000FF"/>
                        </a:solidFill>
                        <a:latin typeface="Cambria Math" panose="02040503050406030204" pitchFamily="18" charset="0"/>
                      </a:rPr>
                      <m:t>h</m:t>
                    </m:r>
                  </m:oMath>
                </a14:m>
                <a:r>
                  <a:rPr lang="en-US" dirty="0">
                    <a:solidFill>
                      <a:srgbClr val="0000FF"/>
                    </a:solidFill>
                  </a:rPr>
                  <a:t> = relative recruitment at relative SSB = 0.2</a:t>
                </a:r>
              </a:p>
            </p:txBody>
          </p:sp>
        </mc:Choice>
        <mc:Fallback xmlns="">
          <p:sp>
            <p:nvSpPr>
              <p:cNvPr id="4" name="TextBox 3">
                <a:extLst>
                  <a:ext uri="{FF2B5EF4-FFF2-40B4-BE49-F238E27FC236}">
                    <a16:creationId xmlns:a16="http://schemas.microsoft.com/office/drawing/2014/main" id="{8BC8C9B6-78CB-4D9B-8F2E-53187BD2C5E1}"/>
                  </a:ext>
                </a:extLst>
              </p:cNvPr>
              <p:cNvSpPr txBox="1">
                <a:spLocks noRot="1" noChangeAspect="1" noMove="1" noResize="1" noEditPoints="1" noAdjustHandles="1" noChangeArrowheads="1" noChangeShapeType="1" noTextEdit="1"/>
              </p:cNvSpPr>
              <p:nvPr/>
            </p:nvSpPr>
            <p:spPr>
              <a:xfrm>
                <a:off x="7892143" y="2224127"/>
                <a:ext cx="4299857" cy="369332"/>
              </a:xfrm>
              <a:prstGeom prst="rect">
                <a:avLst/>
              </a:prstGeom>
              <a:blipFill>
                <a:blip r:embed="rId4"/>
                <a:stretch>
                  <a:fillRect t="-10000" r="-426" b="-2666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FD740D9-7B18-4510-A118-FB65C824A0FD}"/>
              </a:ext>
            </a:extLst>
          </p:cNvPr>
          <p:cNvCxnSpPr>
            <a:cxnSpLocks/>
            <a:stCxn id="4" idx="1"/>
          </p:cNvCxnSpPr>
          <p:nvPr/>
        </p:nvCxnSpPr>
        <p:spPr>
          <a:xfrm flipH="1">
            <a:off x="7336971" y="2408793"/>
            <a:ext cx="555172" cy="4010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791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Steepness and CR are analytically related</a:t>
            </a:r>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(CR</a:t>
            </a:r>
            <a:r>
              <a:rPr lang="en-US" altLang="en-US" sz="3200" dirty="0">
                <a:cs typeface="Times New Roman" panose="02020603050405020304" pitchFamily="18" charset="0"/>
              </a:rPr>
              <a:t>)</a:t>
            </a:r>
            <a:r>
              <a:rPr lang="en-CA" altLang="en-US" sz="3200" dirty="0">
                <a:cs typeface="Arial" panose="020B0604020202020204" pitchFamily="34" charset="0"/>
              </a:rPr>
              <a:t> =</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i="1" dirty="0">
                <a:cs typeface="Arial" panose="020B0604020202020204" pitchFamily="34" charset="0"/>
              </a:rPr>
              <a:t>h</a:t>
            </a:r>
            <a:r>
              <a:rPr lang="en-CA" altLang="en-US" sz="3200" dirty="0">
                <a:cs typeface="Arial" panose="020B0604020202020204" pitchFamily="34" charset="0"/>
              </a:rPr>
              <a:t>) =</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740"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741"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Surplus Production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Criticisms of surplus production models:</a:t>
                </a:r>
              </a:p>
              <a:p>
                <a:pPr lvl="1"/>
                <a:r>
                  <a:rPr lang="en-US" dirty="0"/>
                  <a:t>They possible problem that they do not account for reductions in the rate of recruitment at low biomass (Froese et al. 2017) </a:t>
                </a:r>
              </a:p>
              <a:p>
                <a:pPr lvl="1"/>
                <a:r>
                  <a:rPr lang="en-US" dirty="0"/>
                  <a:t>They assume that the rate of change of biomass over time increases as biomass approaches zero (</a:t>
                </a:r>
                <a:r>
                  <a:rPr lang="en-US" dirty="0" err="1"/>
                  <a:t>Schnute</a:t>
                </a:r>
                <a:r>
                  <a:rPr lang="en-US" dirty="0"/>
                  <a:t> and Richards 2002)</a:t>
                </a:r>
              </a:p>
              <a:p>
                <a:pPr lvl="1"/>
                <a:endParaRPr lang="en-US" dirty="0"/>
              </a:p>
              <a:p>
                <a:pPr lvl="1"/>
                <a:endParaRPr lang="en-US" dirty="0"/>
              </a:p>
              <a:p>
                <a:pPr lvl="1"/>
                <a:r>
                  <a:rPr lang="en-US" dirty="0"/>
                  <a:t>They collapse all productivity parameters (growth, </a:t>
                </a:r>
                <a14:m>
                  <m:oMath xmlns:m="http://schemas.openxmlformats.org/officeDocument/2006/math">
                    <m:r>
                      <a:rPr lang="en-US" i="1" dirty="0" smtClean="0">
                        <a:latin typeface="Cambria Math" panose="02040503050406030204" pitchFamily="18" charset="0"/>
                      </a:rPr>
                      <m:t>𝑀</m:t>
                    </m:r>
                  </m:oMath>
                </a14:m>
                <a:r>
                  <a:rPr lang="en-US" dirty="0"/>
                  <a:t>, maturity, recruitment) into a single parameter </a:t>
                </a:r>
                <a14:m>
                  <m:oMath xmlns:m="http://schemas.openxmlformats.org/officeDocument/2006/math">
                    <m:r>
                      <a:rPr lang="en-US" i="1" dirty="0" smtClean="0">
                        <a:solidFill>
                          <a:srgbClr val="7030A0"/>
                        </a:solidFill>
                        <a:latin typeface="Cambria Math" panose="02040503050406030204" pitchFamily="18" charset="0"/>
                      </a:rPr>
                      <m:t>𝑟</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470099B-7696-4417-9337-0FC7DEB5354C}"/>
              </a:ext>
            </a:extLst>
          </p:cNvPr>
          <p:cNvSpPr txBox="1"/>
          <p:nvPr/>
        </p:nvSpPr>
        <p:spPr>
          <a:xfrm>
            <a:off x="3558792" y="3903714"/>
            <a:ext cx="4776820" cy="369332"/>
          </a:xfrm>
          <a:prstGeom prst="rect">
            <a:avLst/>
          </a:prstGeom>
          <a:solidFill>
            <a:schemeClr val="bg1">
              <a:alpha val="90000"/>
            </a:schemeClr>
          </a:solidFill>
        </p:spPr>
        <p:txBody>
          <a:bodyPr wrap="none" rtlCol="0">
            <a:spAutoFit/>
          </a:bodyPr>
          <a:lstStyle/>
          <a:p>
            <a:r>
              <a:rPr lang="en-US" dirty="0">
                <a:solidFill>
                  <a:srgbClr val="0070C0"/>
                </a:solidFill>
              </a:rPr>
              <a:t>Addressed using a stock-recruitment relationship</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EA1098-6B7D-426F-B978-E191B651CA4E}"/>
                  </a:ext>
                </a:extLst>
              </p:cNvPr>
              <p:cNvSpPr txBox="1"/>
              <p:nvPr/>
            </p:nvSpPr>
            <p:spPr>
              <a:xfrm>
                <a:off x="3198764" y="5530632"/>
                <a:ext cx="5794471" cy="646331"/>
              </a:xfrm>
              <a:prstGeom prst="rect">
                <a:avLst/>
              </a:prstGeom>
              <a:solidFill>
                <a:schemeClr val="bg1">
                  <a:alpha val="90000"/>
                </a:schemeClr>
              </a:solidFill>
            </p:spPr>
            <p:txBody>
              <a:bodyPr wrap="none" rtlCol="0">
                <a:spAutoFit/>
              </a:bodyPr>
              <a:lstStyle/>
              <a:p>
                <a:pPr algn="ctr"/>
                <a:r>
                  <a:rPr lang="en-US" dirty="0">
                    <a:solidFill>
                      <a:srgbClr val="0070C0"/>
                    </a:solidFill>
                  </a:rPr>
                  <a:t>Addressed using an age-structured model that accounts for:</a:t>
                </a:r>
              </a:p>
              <a:p>
                <a:pPr algn="ctr"/>
                <a:r>
                  <a:rPr lang="en-US" dirty="0">
                    <a:solidFill>
                      <a:srgbClr val="0070C0"/>
                    </a:solidFill>
                  </a:rPr>
                  <a:t>weight-at-age, </a:t>
                </a:r>
                <a14:m>
                  <m:oMath xmlns:m="http://schemas.openxmlformats.org/officeDocument/2006/math">
                    <m:r>
                      <a:rPr lang="en-US" i="1" dirty="0" smtClean="0">
                        <a:solidFill>
                          <a:srgbClr val="0070C0"/>
                        </a:solidFill>
                        <a:latin typeface="Cambria Math" panose="02040503050406030204" pitchFamily="18" charset="0"/>
                      </a:rPr>
                      <m:t>𝑀</m:t>
                    </m:r>
                  </m:oMath>
                </a14:m>
                <a:r>
                  <a:rPr lang="en-US" dirty="0">
                    <a:solidFill>
                      <a:srgbClr val="0070C0"/>
                    </a:solidFill>
                  </a:rPr>
                  <a:t>-at-age, maturity-at-age, recruitment</a:t>
                </a:r>
              </a:p>
            </p:txBody>
          </p:sp>
        </mc:Choice>
        <mc:Fallback xmlns="">
          <p:sp>
            <p:nvSpPr>
              <p:cNvPr id="5" name="TextBox 4">
                <a:extLst>
                  <a:ext uri="{FF2B5EF4-FFF2-40B4-BE49-F238E27FC236}">
                    <a16:creationId xmlns:a16="http://schemas.microsoft.com/office/drawing/2014/main" id="{7AEA1098-6B7D-426F-B978-E191B651CA4E}"/>
                  </a:ext>
                </a:extLst>
              </p:cNvPr>
              <p:cNvSpPr txBox="1">
                <a:spLocks noRot="1" noChangeAspect="1" noMove="1" noResize="1" noEditPoints="1" noAdjustHandles="1" noChangeArrowheads="1" noChangeShapeType="1" noTextEdit="1"/>
              </p:cNvSpPr>
              <p:nvPr/>
            </p:nvSpPr>
            <p:spPr>
              <a:xfrm>
                <a:off x="3198764" y="5530632"/>
                <a:ext cx="5794471" cy="646331"/>
              </a:xfrm>
              <a:prstGeom prst="rect">
                <a:avLst/>
              </a:prstGeom>
              <a:blipFill>
                <a:blip r:embed="rId3"/>
                <a:stretch>
                  <a:fillRect l="-526" t="-4717" r="-421" b="-14151"/>
                </a:stretch>
              </a:blipFill>
            </p:spPr>
            <p:txBody>
              <a:bodyPr/>
              <a:lstStyle/>
              <a:p>
                <a:r>
                  <a:rPr lang="en-US">
                    <a:noFill/>
                  </a:rPr>
                  <a:t> </a:t>
                </a:r>
              </a:p>
            </p:txBody>
          </p:sp>
        </mc:Fallback>
      </mc:AlternateContent>
    </p:spTree>
    <p:extLst>
      <p:ext uri="{BB962C8B-B14F-4D97-AF65-F5344CB8AC3E}">
        <p14:creationId xmlns:p14="http://schemas.microsoft.com/office/powerpoint/2010/main" val="307318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8589087" y="2508269"/>
                <a:ext cx="3602913"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smtClean="0">
                          <a:solidFill>
                            <a:schemeClr val="accent5"/>
                          </a:solidFill>
                        </a:rPr>
                        <m:t>% </m:t>
                      </m:r>
                      <m:r>
                        <m:rPr>
                          <m:nor/>
                        </m:rPr>
                        <a:rPr lang="en-US" sz="2800" dirty="0" smtClean="0">
                          <a:solidFill>
                            <a:schemeClr val="accent5"/>
                          </a:solidFill>
                        </a:rPr>
                        <m:t>of</m:t>
                      </m:r>
                      <m:r>
                        <a:rPr lang="en-US" sz="2800" b="0" i="1" dirty="0" smtClean="0">
                          <a:solidFill>
                            <a:schemeClr val="accent5"/>
                          </a:solidFill>
                          <a:latin typeface="Cambria Math" panose="02040503050406030204" pitchFamily="18" charset="0"/>
                        </a:rPr>
                        <m:t> </m:t>
                      </m:r>
                      <m:r>
                        <a:rPr lang="en-US" sz="2800" i="1" dirty="0" smtClean="0">
                          <a:solidFill>
                            <a:schemeClr val="accent5"/>
                          </a:solidFill>
                          <a:latin typeface="Cambria Math" panose="02040503050406030204" pitchFamily="18" charset="0"/>
                        </a:rPr>
                        <m:t>𝐵</m:t>
                      </m:r>
                      <m:r>
                        <m:rPr>
                          <m:sty m:val="p"/>
                        </m:rPr>
                        <a:rPr lang="en-US" sz="2800" i="0" baseline="-25000" dirty="0">
                          <a:solidFill>
                            <a:schemeClr val="accent5"/>
                          </a:solidFill>
                          <a:latin typeface="Cambria Math" panose="02040503050406030204" pitchFamily="18" charset="0"/>
                        </a:rPr>
                        <m:t>MSY</m:t>
                      </m:r>
                    </m:oMath>
                  </m:oMathPara>
                </a14:m>
                <a:endParaRPr lang="en-CA" sz="2800" baseline="-25000" dirty="0">
                  <a:solidFill>
                    <a:schemeClr val="accent5"/>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89087" y="2508269"/>
                <a:ext cx="3602913" cy="5132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014671" y="5080679"/>
                <a:ext cx="2895597" cy="1384995"/>
              </a:xfrm>
              <a:prstGeom prst="rect">
                <a:avLst/>
              </a:prstGeom>
              <a:noFill/>
            </p:spPr>
            <p:txBody>
              <a:bodyPr wrap="square" rtlCol="0">
                <a:spAutoFit/>
              </a:bodyPr>
              <a:lstStyle/>
              <a:p>
                <a:pPr algn="ctr"/>
                <a:r>
                  <a:rPr lang="en-US" sz="2800" dirty="0">
                    <a:solidFill>
                      <a:schemeClr val="accent5"/>
                    </a:solidFill>
                  </a:rPr>
                  <a:t>% of Equilibrium </a:t>
                </a:r>
                <a14:m>
                  <m:oMath xmlns:m="http://schemas.openxmlformats.org/officeDocument/2006/math">
                    <m:r>
                      <a:rPr lang="en-US" sz="2800" i="1" dirty="0" smtClean="0">
                        <a:solidFill>
                          <a:schemeClr val="accent5"/>
                        </a:solidFill>
                        <a:latin typeface="Cambria Math" panose="02040503050406030204" pitchFamily="18" charset="0"/>
                      </a:rPr>
                      <m:t>𝐵</m:t>
                    </m:r>
                  </m:oMath>
                </a14:m>
                <a:r>
                  <a:rPr lang="en-US" sz="2800" dirty="0">
                    <a:solidFill>
                      <a:schemeClr val="accent5"/>
                    </a:solidFill>
                  </a:rPr>
                  <a:t> at </a:t>
                </a:r>
                <a14:m>
                  <m:oMath xmlns:m="http://schemas.openxmlformats.org/officeDocument/2006/math">
                    <m:r>
                      <a:rPr lang="en-US" sz="2800" i="1" dirty="0" smtClean="0">
                        <a:solidFill>
                          <a:schemeClr val="accent5"/>
                        </a:solidFill>
                        <a:latin typeface="Cambria Math" panose="02040503050406030204" pitchFamily="18" charset="0"/>
                      </a:rPr>
                      <m:t>𝐹</m:t>
                    </m:r>
                    <m:r>
                      <m:rPr>
                        <m:sty m:val="p"/>
                      </m:rPr>
                      <a:rPr lang="en-US" sz="2800" i="0" baseline="-25000" dirty="0">
                        <a:solidFill>
                          <a:schemeClr val="accent5"/>
                        </a:solidFill>
                        <a:latin typeface="Cambria Math" panose="02040503050406030204" pitchFamily="18" charset="0"/>
                      </a:rPr>
                      <m:t>X</m:t>
                    </m:r>
                    <m:r>
                      <a:rPr lang="en-US" sz="2800" i="0" baseline="-25000" dirty="0">
                        <a:solidFill>
                          <a:schemeClr val="accent5"/>
                        </a:solidFill>
                        <a:latin typeface="Cambria Math" panose="02040503050406030204" pitchFamily="18" charset="0"/>
                      </a:rPr>
                      <m:t>%</m:t>
                    </m:r>
                    <m:r>
                      <m:rPr>
                        <m:sty m:val="p"/>
                      </m:rPr>
                      <a:rPr lang="en-US" sz="2800" i="0" baseline="-25000" dirty="0">
                        <a:solidFill>
                          <a:schemeClr val="accent5"/>
                        </a:solidFill>
                        <a:latin typeface="Cambria Math" panose="02040503050406030204" pitchFamily="18" charset="0"/>
                      </a:rPr>
                      <m:t>SPR</m:t>
                    </m:r>
                    <m:r>
                      <a:rPr lang="en-US" sz="2800" i="0" baseline="-25000" dirty="0">
                        <a:solidFill>
                          <a:schemeClr val="accent5"/>
                        </a:solidFill>
                        <a:latin typeface="Cambria Math" panose="02040503050406030204" pitchFamily="18" charset="0"/>
                      </a:rPr>
                      <m:t> </m:t>
                    </m:r>
                  </m:oMath>
                </a14:m>
                <a:r>
                  <a:rPr lang="en-US" sz="2800" dirty="0">
                    <a:solidFill>
                      <a:schemeClr val="accent5"/>
                    </a:solidFill>
                  </a:rPr>
                  <a:t>as a </a:t>
                </a:r>
              </a:p>
              <a:p>
                <a:pPr algn="ctr"/>
                <a:r>
                  <a:rPr lang="en-US" sz="2800" u="sng" dirty="0">
                    <a:solidFill>
                      <a:schemeClr val="accent5"/>
                    </a:solidFill>
                  </a:rPr>
                  <a:t>proxy</a:t>
                </a:r>
                <a:r>
                  <a:rPr lang="en-US" sz="2800" dirty="0">
                    <a:solidFill>
                      <a:schemeClr val="accent5"/>
                    </a:solidFill>
                  </a:rPr>
                  <a:t> for </a:t>
                </a:r>
                <a14:m>
                  <m:oMath xmlns:m="http://schemas.openxmlformats.org/officeDocument/2006/math">
                    <m:r>
                      <a:rPr lang="en-US" sz="2800" i="1" dirty="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𝑀𝑆𝑌</m:t>
                    </m:r>
                  </m:oMath>
                </a14:m>
                <a:endParaRPr lang="en-CA" sz="2800" baseline="-25000" dirty="0">
                  <a:solidFill>
                    <a:schemeClr val="accent5"/>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014671" y="5080679"/>
                <a:ext cx="2895597" cy="1384995"/>
              </a:xfrm>
              <a:prstGeom prst="rect">
                <a:avLst/>
              </a:prstGeom>
              <a:blipFill>
                <a:blip r:embed="rId4"/>
                <a:stretch>
                  <a:fillRect l="-4000" t="-3947" b="-11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589088" y="3806061"/>
                <a:ext cx="3602912" cy="1097736"/>
              </a:xfrm>
              <a:prstGeom prst="rect">
                <a:avLst/>
              </a:prstGeom>
              <a:noFill/>
            </p:spPr>
            <p:txBody>
              <a:bodyPr wrap="square" rtlCol="0">
                <a:spAutoFit/>
              </a:bodyPr>
              <a:lstStyle/>
              <a:p>
                <a:pPr algn="ctr"/>
                <a:r>
                  <a:rPr lang="en-US" sz="2800" dirty="0">
                    <a:solidFill>
                      <a:schemeClr val="accent5"/>
                    </a:solidFill>
                  </a:rPr>
                  <a:t>% of </a:t>
                </a:r>
                <a14:m>
                  <m:oMath xmlns:m="http://schemas.openxmlformats.org/officeDocument/2006/math">
                    <m:r>
                      <a:rPr lang="en-US" sz="2800" i="1" dirty="0" smtClean="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0</m:t>
                    </m:r>
                  </m:oMath>
                </a14:m>
                <a:r>
                  <a:rPr lang="en-US" sz="2800" baseline="-25000" dirty="0">
                    <a:solidFill>
                      <a:schemeClr val="accent5"/>
                    </a:solidFill>
                  </a:rPr>
                  <a:t> </a:t>
                </a:r>
                <a:endParaRPr lang="en-CA" sz="2800" i="1" baseline="-25000" dirty="0">
                  <a:solidFill>
                    <a:schemeClr val="accent5"/>
                  </a:solidFill>
                </a:endParaRPr>
              </a:p>
              <a:p>
                <a:pPr algn="ctr"/>
                <a:endParaRPr lang="en-CA" sz="2800" u="sng" baseline="-25000" dirty="0">
                  <a:solidFill>
                    <a:schemeClr val="accent5"/>
                  </a:solidFill>
                </a:endParaRPr>
              </a:p>
              <a:p>
                <a:endParaRPr lang="en-CA" sz="2800" baseline="-25000" dirty="0">
                  <a:solidFill>
                    <a:schemeClr val="accent5"/>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89088" y="3806061"/>
                <a:ext cx="3602912" cy="1097736"/>
              </a:xfrm>
              <a:prstGeom prst="rect">
                <a:avLst/>
              </a:prstGeom>
              <a:blipFill>
                <a:blip r:embed="rId5"/>
                <a:stretch>
                  <a:fillRect t="-5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will explore the 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m:rPr>
                        <m:sty m:val="p"/>
                      </m:rPr>
                      <a:rPr lang="en-US" i="0" baseline="-25000" dirty="0">
                        <a:latin typeface="Cambria Math" panose="02040503050406030204" pitchFamily="18" charset="0"/>
                      </a:rPr>
                      <m:t>MSY</m:t>
                    </m:r>
                    <m:r>
                      <m:rPr>
                        <m:nor/>
                      </m:rPr>
                      <a:rPr lang="en-US" dirty="0"/>
                      <m:t> </m:t>
                    </m:r>
                  </m:oMath>
                </a14:m>
                <a:r>
                  <a:rPr lang="en-US" dirty="0"/>
                  <a:t>and </a:t>
                </a:r>
                <a14:m>
                  <m:oMath xmlns:m="http://schemas.openxmlformats.org/officeDocument/2006/math">
                    <m:r>
                      <a:rPr lang="en-US" i="1" dirty="0">
                        <a:latin typeface="Cambria Math" panose="02040503050406030204" pitchFamily="18" charset="0"/>
                      </a:rPr>
                      <m:t>𝐵</m:t>
                    </m:r>
                    <m:r>
                      <m:rPr>
                        <m:sty m:val="p"/>
                      </m:rPr>
                      <a:rPr lang="en-US" baseline="-25000" dirty="0">
                        <a:latin typeface="Cambria Math" panose="02040503050406030204" pitchFamily="18" charset="0"/>
                      </a:rPr>
                      <m:t>MSY</m:t>
                    </m:r>
                  </m:oMath>
                </a14:m>
                <a:r>
                  <a:rPr lang="en-US" baseline="-25000" dirty="0"/>
                  <a:t> </a:t>
                </a:r>
                <a:endParaRPr lang="en-US" dirty="0"/>
              </a:p>
              <a:p>
                <a:pPr marL="914400" lvl="1" indent="-457200">
                  <a:buAutoNum type="arabicPeriod"/>
                </a:pPr>
                <a14:m>
                  <m:oMath xmlns:m="http://schemas.openxmlformats.org/officeDocument/2006/math">
                    <m:r>
                      <a:rPr lang="en-US" i="1" dirty="0" smtClean="0">
                        <a:latin typeface="Cambria Math" panose="02040503050406030204" pitchFamily="18" charset="0"/>
                      </a:rPr>
                      <m:t>𝐹</m:t>
                    </m:r>
                    <m:r>
                      <m:rPr>
                        <m:sty m:val="p"/>
                      </m:rPr>
                      <a:rPr lang="en-US" i="0" baseline="-25000" dirty="0" smtClean="0">
                        <a:latin typeface="Cambria Math" panose="02040503050406030204" pitchFamily="18" charset="0"/>
                      </a:rPr>
                      <m:t>X</m:t>
                    </m:r>
                    <m:r>
                      <a:rPr lang="en-US" i="0" baseline="-25000" dirty="0" smtClean="0">
                        <a:latin typeface="Cambria Math" panose="02040503050406030204" pitchFamily="18" charset="0"/>
                      </a:rPr>
                      <m:t>%</m:t>
                    </m:r>
                    <m:r>
                      <m:rPr>
                        <m:sty m:val="p"/>
                      </m:rPr>
                      <a:rPr lang="en-US" i="0" baseline="-25000" dirty="0" smtClean="0">
                        <a:latin typeface="Cambria Math" panose="02040503050406030204" pitchFamily="18" charset="0"/>
                      </a:rPr>
                      <m:t>SPR</m:t>
                    </m:r>
                  </m:oMath>
                </a14:m>
                <a:r>
                  <a:rPr lang="en-US" baseline="-25000" dirty="0"/>
                  <a:t> </a:t>
                </a:r>
                <a:r>
                  <a:rPr lang="en-US" dirty="0"/>
                  <a:t>and the equilibrium </a:t>
                </a:r>
                <a14:m>
                  <m:oMath xmlns:m="http://schemas.openxmlformats.org/officeDocument/2006/math">
                    <m:r>
                      <a:rPr lang="en-US" i="1" dirty="0">
                        <a:latin typeface="Cambria Math" panose="02040503050406030204" pitchFamily="18" charset="0"/>
                      </a:rPr>
                      <m:t>𝐵</m:t>
                    </m:r>
                  </m:oMath>
                </a14:m>
                <a:r>
                  <a:rPr lang="en-US" baseline="-25000" dirty="0"/>
                  <a:t> </a:t>
                </a:r>
                <a:r>
                  <a:rPr lang="en-US" dirty="0"/>
                  <a:t>from fishing at </a:t>
                </a:r>
                <a14:m>
                  <m:oMath xmlns:m="http://schemas.openxmlformats.org/officeDocument/2006/math">
                    <m:r>
                      <a:rPr lang="en-US" i="1" dirty="0">
                        <a:latin typeface="Cambria Math" panose="02040503050406030204" pitchFamily="18" charset="0"/>
                      </a:rPr>
                      <m:t>𝐹</m:t>
                    </m:r>
                    <m:r>
                      <m:rPr>
                        <m:sty m:val="p"/>
                      </m:rPr>
                      <a:rPr lang="en-US" baseline="-25000" dirty="0">
                        <a:latin typeface="Cambria Math" panose="02040503050406030204" pitchFamily="18" charset="0"/>
                      </a:rPr>
                      <m:t>X</m:t>
                    </m:r>
                    <m:r>
                      <a:rPr lang="en-US" baseline="-25000" dirty="0">
                        <a:latin typeface="Cambria Math" panose="02040503050406030204" pitchFamily="18" charset="0"/>
                      </a:rPr>
                      <m:t>%</m:t>
                    </m:r>
                    <m:r>
                      <m:rPr>
                        <m:sty m:val="p"/>
                      </m:rPr>
                      <a:rPr lang="en-US" baseline="-25000" dirty="0">
                        <a:latin typeface="Cambria Math" panose="02040503050406030204" pitchFamily="18" charset="0"/>
                      </a:rPr>
                      <m:t>SPR</m:t>
                    </m:r>
                  </m:oMath>
                </a14:m>
                <a:r>
                  <a:rPr lang="en-US" baseline="-25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 (hide)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70000" lnSpcReduction="20000"/>
              </a:bodyPr>
              <a:lstStyle/>
              <a:p>
                <a:pPr marL="514350" indent="-514350">
                  <a:buFont typeface="+mj-lt"/>
                  <a:buAutoNum type="arabicPeriod"/>
                </a:pPr>
                <a:r>
                  <a:rPr lang="en-US" dirty="0"/>
                  <a:t>What are Reference Points? </a:t>
                </a:r>
                <a:r>
                  <a:rPr lang="en-US" dirty="0">
                    <a:solidFill>
                      <a:srgbClr val="FF0000"/>
                    </a:solidFill>
                  </a:rPr>
                  <a:t>Robyn</a:t>
                </a:r>
              </a:p>
              <a:p>
                <a:pPr marL="514350" indent="-514350">
                  <a:buFont typeface="+mj-lt"/>
                  <a:buAutoNum type="arabicPeriod"/>
                </a:pPr>
                <a:r>
                  <a:rPr lang="en-US" dirty="0"/>
                  <a:t>Equilibrium Assumptions </a:t>
                </a:r>
                <a:r>
                  <a:rPr lang="en-US" dirty="0">
                    <a:solidFill>
                      <a:srgbClr val="FF0000"/>
                    </a:solidFill>
                  </a:rPr>
                  <a:t>Robyn</a:t>
                </a:r>
                <a:endParaRPr lang="en-US" dirty="0"/>
              </a:p>
              <a:p>
                <a:pPr marL="514350" indent="-514350">
                  <a:buFont typeface="+mj-lt"/>
                  <a:buAutoNum type="arabicPeriod"/>
                </a:pPr>
                <a:r>
                  <a:rPr lang="en-US" dirty="0"/>
                  <a:t>What is MSY? </a:t>
                </a:r>
                <a:r>
                  <a:rPr lang="en-US" dirty="0">
                    <a:solidFill>
                      <a:srgbClr val="FF0000"/>
                    </a:solidFill>
                  </a:rPr>
                  <a:t>Robyn</a:t>
                </a:r>
              </a:p>
              <a:p>
                <a:pPr marL="514350" indent="-514350">
                  <a:buFont typeface="+mj-lt"/>
                  <a:buAutoNum type="arabicPeriod"/>
                </a:pPr>
                <a:r>
                  <a:rPr lang="en-US" dirty="0"/>
                  <a:t>Reference Points in Surplus Production Models </a:t>
                </a:r>
                <a:r>
                  <a:rPr lang="en-US" dirty="0">
                    <a:solidFill>
                      <a:srgbClr val="FF0000"/>
                    </a:solidFill>
                  </a:rPr>
                  <a:t>Tim</a:t>
                </a:r>
              </a:p>
              <a:p>
                <a:pPr marL="514350" indent="-514350">
                  <a:buFont typeface="+mj-lt"/>
                  <a:buAutoNum type="arabicPeriod"/>
                </a:pPr>
                <a:r>
                  <a:rPr lang="en-US" dirty="0">
                    <a:solidFill>
                      <a:srgbClr val="7030A0"/>
                    </a:solidFill>
                  </a:rPr>
                  <a:t>[Exercise 1] </a:t>
                </a:r>
                <a:r>
                  <a:rPr lang="en-US" dirty="0">
                    <a:solidFill>
                      <a:srgbClr val="FF0000"/>
                    </a:solidFill>
                  </a:rPr>
                  <a:t>Tim</a:t>
                </a:r>
              </a:p>
              <a:p>
                <a:pPr marL="514350" indent="-514350">
                  <a:buFont typeface="+mj-lt"/>
                  <a:buAutoNum type="arabicPeriod"/>
                </a:pPr>
                <a:r>
                  <a:rPr lang="en-US" dirty="0"/>
                  <a:t>Recruitment Productivity </a:t>
                </a:r>
                <a:r>
                  <a:rPr lang="en-US" dirty="0">
                    <a:solidFill>
                      <a:srgbClr val="FF0000"/>
                    </a:solidFill>
                  </a:rPr>
                  <a:t>Robyn</a:t>
                </a:r>
                <a:endParaRPr lang="en-US" dirty="0"/>
              </a:p>
              <a:p>
                <a:pPr marL="514350" indent="-514350">
                  <a:buFont typeface="+mj-lt"/>
                  <a:buAutoNum type="arabicPeriod"/>
                </a:pPr>
                <a:r>
                  <a:rPr lang="en-US" dirty="0"/>
                  <a:t>Reference Points in Age-structured Models </a:t>
                </a:r>
                <a:r>
                  <a:rPr lang="en-US" dirty="0">
                    <a:solidFill>
                      <a:srgbClr val="FF0000"/>
                    </a:solidFill>
                  </a:rPr>
                  <a:t>Tim</a:t>
                </a:r>
              </a:p>
              <a:p>
                <a:pPr lvl="1"/>
                <a:r>
                  <a:rPr lang="en-US" dirty="0"/>
                  <a:t>Per-recruit Calculations </a:t>
                </a:r>
                <a:r>
                  <a:rPr lang="en-US" dirty="0">
                    <a:solidFill>
                      <a:srgbClr val="FF0000"/>
                    </a:solidFill>
                  </a:rPr>
                  <a:t>Tim</a:t>
                </a:r>
                <a:endParaRPr lang="en-US" dirty="0"/>
              </a:p>
              <a:p>
                <a:pPr lvl="1"/>
                <a:r>
                  <a:rPr lang="en-US" dirty="0"/>
                  <a:t>Reference Point Calculations </a:t>
                </a:r>
                <a:r>
                  <a:rPr lang="en-US" dirty="0">
                    <a:solidFill>
                      <a:srgbClr val="FF0000"/>
                    </a:solidFill>
                  </a:rPr>
                  <a:t>Tim</a:t>
                </a:r>
                <a:endParaRPr lang="en-US" dirty="0"/>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r>
                  <a:rPr lang="en-US" dirty="0"/>
                  <a:t> </a:t>
                </a:r>
                <a:r>
                  <a:rPr lang="en-US" dirty="0">
                    <a:solidFill>
                      <a:srgbClr val="FF0000"/>
                    </a:solidFill>
                  </a:rPr>
                  <a:t>Tim</a:t>
                </a:r>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r>
                  <a:rPr lang="en-US" dirty="0"/>
                  <a:t> </a:t>
                </a:r>
                <a:r>
                  <a:rPr lang="en-US" dirty="0">
                    <a:solidFill>
                      <a:srgbClr val="FF0000"/>
                    </a:solidFill>
                  </a:rPr>
                  <a:t>Tim</a:t>
                </a:r>
                <a:endParaRPr lang="en-US" dirty="0"/>
              </a:p>
              <a:p>
                <a:pPr lvl="2"/>
                <a:r>
                  <a:rPr lang="en-US" dirty="0"/>
                  <a:t>MSY reference points </a:t>
                </a:r>
                <a:r>
                  <a:rPr lang="en-US" dirty="0">
                    <a:solidFill>
                      <a:srgbClr val="FF0000"/>
                    </a:solidFill>
                  </a:rPr>
                  <a:t>Tim</a:t>
                </a:r>
              </a:p>
              <a:p>
                <a:pPr lvl="2"/>
                <a:r>
                  <a:rPr lang="en-US" dirty="0">
                    <a:solidFill>
                      <a:srgbClr val="7030A0"/>
                    </a:solidFill>
                  </a:rPr>
                  <a:t>[Exercise 2] </a:t>
                </a:r>
                <a:r>
                  <a:rPr lang="en-US" dirty="0">
                    <a:solidFill>
                      <a:srgbClr val="FF0000"/>
                    </a:solidFill>
                  </a:rPr>
                  <a:t>Tim</a:t>
                </a:r>
              </a:p>
              <a:p>
                <a:pPr lvl="2"/>
                <a:r>
                  <a:rPr lang="en-US" dirty="0"/>
                  <a:t>SPR reference points </a:t>
                </a:r>
                <a:r>
                  <a:rPr lang="en-US" dirty="0">
                    <a:solidFill>
                      <a:srgbClr val="FF0000"/>
                    </a:solidFill>
                  </a:rPr>
                  <a:t>Robyn</a:t>
                </a:r>
              </a:p>
              <a:p>
                <a:pPr lvl="2"/>
                <a:r>
                  <a:rPr lang="en-US" dirty="0">
                    <a:solidFill>
                      <a:srgbClr val="7030A0"/>
                    </a:solidFill>
                  </a:rPr>
                  <a:t>[Exercise 4] </a:t>
                </a:r>
                <a:r>
                  <a:rPr lang="en-US" dirty="0">
                    <a:solidFill>
                      <a:srgbClr val="FF0000"/>
                    </a:solidFill>
                  </a:rPr>
                  <a:t>Robyn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638" t="-26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4CA60AB-90B9-4712-909A-BBDBBA0BB791}"/>
              </a:ext>
            </a:extLst>
          </p:cNvPr>
          <p:cNvSpPr txBox="1"/>
          <p:nvPr/>
        </p:nvSpPr>
        <p:spPr>
          <a:xfrm>
            <a:off x="7399283" y="1690688"/>
            <a:ext cx="3657600" cy="369332"/>
          </a:xfrm>
          <a:prstGeom prst="rect">
            <a:avLst/>
          </a:prstGeom>
          <a:noFill/>
        </p:spPr>
        <p:txBody>
          <a:bodyPr wrap="square" rtlCol="0">
            <a:spAutoFit/>
          </a:bodyPr>
          <a:lstStyle/>
          <a:p>
            <a:r>
              <a:rPr lang="en-US" dirty="0"/>
              <a:t>For discussion Thursday afternoon</a:t>
            </a:r>
          </a:p>
        </p:txBody>
      </p:sp>
    </p:spTree>
    <p:extLst>
      <p:ext uri="{BB962C8B-B14F-4D97-AF65-F5344CB8AC3E}">
        <p14:creationId xmlns:p14="http://schemas.microsoft.com/office/powerpoint/2010/main" val="174887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Per-recruit Calculations</a:t>
            </a:r>
          </a:p>
        </p:txBody>
      </p:sp>
    </p:spTree>
    <p:extLst>
      <p:ext uri="{BB962C8B-B14F-4D97-AF65-F5344CB8AC3E}">
        <p14:creationId xmlns:p14="http://schemas.microsoft.com/office/powerpoint/2010/main" val="2031059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Calculations</a:t>
            </a:r>
          </a:p>
        </p:txBody>
      </p:sp>
      <p:sp>
        <p:nvSpPr>
          <p:cNvPr id="3" name="Content Placeholder 2"/>
          <p:cNvSpPr>
            <a:spLocks noGrp="1"/>
          </p:cNvSpPr>
          <p:nvPr>
            <p:ph idx="1"/>
          </p:nvPr>
        </p:nvSpPr>
        <p:spPr/>
        <p:txBody>
          <a:bodyPr/>
          <a:lstStyle/>
          <a:p>
            <a:pPr marL="514350" indent="-514350">
              <a:buAutoNum type="arabicPeriod"/>
            </a:pPr>
            <a:r>
              <a:rPr lang="en-US" dirty="0"/>
              <a:t>Mortality Rates</a:t>
            </a:r>
          </a:p>
          <a:p>
            <a:pPr marL="514350" indent="-514350">
              <a:buAutoNum type="arabicPeriod"/>
            </a:pPr>
            <a:r>
              <a:rPr lang="en-US" dirty="0"/>
              <a:t>Survivorship</a:t>
            </a:r>
          </a:p>
          <a:p>
            <a:pPr marL="514350" indent="-514350">
              <a:buAutoNum type="arabicPeriod"/>
            </a:pPr>
            <a:r>
              <a:rPr lang="en-US" dirty="0"/>
              <a:t>SSB-per-recruit (or Eggs-per-recruit)</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from the population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b="0" i="1" dirty="0" smtClean="0">
                        <a:latin typeface="Cambria Math" panose="02040503050406030204" pitchFamily="18" charset="0"/>
                      </a:rPr>
                      <m:t>=</m:t>
                    </m:r>
                    <m:r>
                      <a:rPr lang="en-US" i="1" dirty="0" smtClean="0">
                        <a:latin typeface="Cambria Math" panose="02040503050406030204" pitchFamily="18" charset="0"/>
                      </a:rPr>
                      <m:t>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a:t>
                </a:r>
                <a:r>
                  <a:rPr lang="en-US" u="sng" dirty="0"/>
                  <a:t>unfished</a:t>
                </a:r>
                <a:r>
                  <a:rPr lang="en-US" dirty="0"/>
                  <a:t>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𝑎</m:t>
                            </m:r>
                          </m:sub>
                        </m:sSub>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when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endParaRPr lang="en-US" dirty="0"/>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2 (Hide)</a:t>
            </a:r>
          </a:p>
        </p:txBody>
      </p:sp>
      <p:sp>
        <p:nvSpPr>
          <p:cNvPr id="3" name="Content Placeholder 2"/>
          <p:cNvSpPr>
            <a:spLocks noGrp="1"/>
          </p:cNvSpPr>
          <p:nvPr>
            <p:ph idx="1"/>
          </p:nvPr>
        </p:nvSpPr>
        <p:spPr>
          <a:xfrm>
            <a:off x="838200" y="2135591"/>
            <a:ext cx="10515600" cy="4351338"/>
          </a:xfrm>
        </p:spPr>
        <p:txBody>
          <a:bodyPr>
            <a:normAutofit/>
          </a:bodyPr>
          <a:lstStyle/>
          <a:p>
            <a:pPr marL="514350" indent="-514350">
              <a:buFont typeface="+mj-lt"/>
              <a:buAutoNum type="arabicPeriod"/>
            </a:pPr>
            <a:r>
              <a:rPr lang="en-US" dirty="0"/>
              <a:t>SPR (if not covered on Day 1)</a:t>
            </a:r>
          </a:p>
          <a:p>
            <a:pPr marL="514350" indent="-514350">
              <a:buFont typeface="+mj-lt"/>
              <a:buAutoNum type="arabicPeriod"/>
            </a:pPr>
            <a:r>
              <a:rPr lang="en-US" dirty="0"/>
              <a:t>Time-varying parameters and choosing time periods </a:t>
            </a:r>
            <a:r>
              <a:rPr lang="en-US" dirty="0" smtClean="0"/>
              <a:t>for </a:t>
            </a:r>
            <a:r>
              <a:rPr lang="en-US" dirty="0"/>
              <a:t>equilibrium estimates [Exercise 5]</a:t>
            </a:r>
          </a:p>
          <a:p>
            <a:pPr marL="514350" indent="-514350">
              <a:buFont typeface="+mj-lt"/>
              <a:buAutoNum type="arabicPeriod"/>
            </a:pPr>
            <a:r>
              <a:rPr lang="en-US" dirty="0"/>
              <a:t>Non-equilibrium ref pts</a:t>
            </a:r>
          </a:p>
          <a:p>
            <a:pPr marL="971550" lvl="1" indent="-514350">
              <a:buFont typeface="+mj-lt"/>
              <a:buAutoNum type="arabicPeriod"/>
            </a:pPr>
            <a:r>
              <a:rPr lang="en-US" dirty="0"/>
              <a:t>What is dynamic B0?</a:t>
            </a:r>
          </a:p>
          <a:p>
            <a:pPr marL="971550" lvl="1" indent="-514350">
              <a:buFont typeface="+mj-lt"/>
              <a:buAutoNum type="arabicPeriod"/>
            </a:pPr>
            <a:r>
              <a:rPr lang="en-US" dirty="0"/>
              <a:t>Historical and index-based</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models</a:t>
            </a:r>
          </a:p>
          <a:p>
            <a:pPr marL="514350" indent="-514350">
              <a:buFont typeface="+mj-lt"/>
              <a:buAutoNum type="arabicPeriod"/>
            </a:pPr>
            <a:r>
              <a:rPr lang="en-US" dirty="0"/>
              <a:t>Multiple OMs in MSE</a:t>
            </a:r>
          </a:p>
        </p:txBody>
      </p:sp>
    </p:spTree>
    <p:extLst>
      <p:ext uri="{BB962C8B-B14F-4D97-AF65-F5344CB8AC3E}">
        <p14:creationId xmlns:p14="http://schemas.microsoft.com/office/powerpoint/2010/main" val="1737849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=2</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=3</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=4</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𝑎</m:t>
                            </m:r>
                          </m:sub>
                        </m:sSub>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𝑀</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𝑀</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r="-174"/>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871949"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p>
        </p:txBody>
      </p:sp>
      <p:sp>
        <p:nvSpPr>
          <p:cNvPr id="3" name="Content Placeholder 2"/>
          <p:cNvSpPr>
            <a:spLocks noGrp="1"/>
          </p:cNvSpPr>
          <p:nvPr>
            <p:ph idx="1"/>
          </p:nvPr>
        </p:nvSpPr>
        <p:spPr/>
        <p:txBody>
          <a:bodyPr/>
          <a:lstStyle/>
          <a:p>
            <a:r>
              <a:rPr lang="en-US" u="sng" dirty="0"/>
              <a:t>Unfished</a:t>
            </a:r>
            <a:r>
              <a:rPr lang="en-US" dirty="0"/>
              <a:t> survivorship-at-age</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3617885" y="2613863"/>
                <a:ext cx="4980274" cy="142462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sub>
                          </m:sSub>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617885" y="2613863"/>
                <a:ext cx="4980274" cy="142462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Survivorship when we add fishing mortality (</a:t>
                </a:r>
                <a14:m>
                  <m:oMath xmlns:m="http://schemas.openxmlformats.org/officeDocument/2006/math">
                    <m:r>
                      <a:rPr lang="en-US" i="1" dirty="0" smtClean="0">
                        <a:latin typeface="Cambria Math" panose="02040503050406030204" pitchFamily="18" charset="0"/>
                      </a:rPr>
                      <m:t>𝐹</m:t>
                    </m:r>
                  </m:oMath>
                </a14:m>
                <a:r>
                  <a:rPr lang="en-US" dirty="0"/>
                  <a:t>):</a:t>
                </a:r>
              </a:p>
              <a:p>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236687" y="635587"/>
            <a:ext cx="3713863" cy="2228318"/>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5179484" y="2951332"/>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6477342" y="3064403"/>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8453626" y="4809628"/>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0C6C03-966C-41D8-8D9C-6B4867432982}"/>
                  </a:ext>
                </a:extLst>
              </p:cNvPr>
              <p:cNvSpPr txBox="1"/>
              <p:nvPr/>
            </p:nvSpPr>
            <p:spPr>
              <a:xfrm>
                <a:off x="3617885" y="2613863"/>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14" name="TextBox 13">
                <a:extLst>
                  <a:ext uri="{FF2B5EF4-FFF2-40B4-BE49-F238E27FC236}">
                    <a16:creationId xmlns:a16="http://schemas.microsoft.com/office/drawing/2014/main" id="{D50C6C03-966C-41D8-8D9C-6B4867432982}"/>
                  </a:ext>
                </a:extLst>
              </p:cNvPr>
              <p:cNvSpPr txBox="1">
                <a:spLocks noRot="1" noChangeAspect="1" noMove="1" noResize="1" noEditPoints="1" noAdjustHandles="1" noChangeArrowheads="1" noChangeShapeType="1" noTextEdit="1"/>
              </p:cNvSpPr>
              <p:nvPr/>
            </p:nvSpPr>
            <p:spPr>
              <a:xfrm>
                <a:off x="3617885" y="2613863"/>
                <a:ext cx="4956229" cy="138743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Unfished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a:t>
                </a:r>
                <a:r>
                  <a:rPr lang="en-US" u="sng" dirty="0"/>
                  <a:t>unfished</a:t>
                </a:r>
                <a:r>
                  <a:rPr lang="en-US" dirty="0"/>
                  <a:t>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sub>
                    </m:sSub>
                  </m:oMath>
                </a14:m>
                <a:r>
                  <a:rPr lang="en-US" dirty="0"/>
                  <a:t>) </a:t>
                </a:r>
              </a:p>
              <a:p>
                <a:pPr lvl="1"/>
                <a:r>
                  <a:rPr lang="en-US" dirty="0"/>
                  <a:t>subscript </a:t>
                </a:r>
                <a14:m>
                  <m:oMath xmlns:m="http://schemas.openxmlformats.org/officeDocument/2006/math">
                    <m:r>
                      <a:rPr lang="en-US" i="1" dirty="0" smtClean="0">
                        <a:latin typeface="Cambria Math" panose="02040503050406030204" pitchFamily="18" charset="0"/>
                      </a:rPr>
                      <m:t>𝐸</m:t>
                    </m:r>
                  </m:oMath>
                </a14:m>
                <a:r>
                  <a:rPr lang="en-US" dirty="0"/>
                  <a:t> because we assume that SSB is a proxy for eggs produced</a:t>
                </a:r>
              </a:p>
              <a:p>
                <a:pPr lvl="1"/>
                <a:r>
                  <a:rPr lang="en-US" dirty="0"/>
                  <a:t>subscript </a:t>
                </a:r>
                <a14:m>
                  <m:oMath xmlns:m="http://schemas.openxmlformats.org/officeDocument/2006/math">
                    <m:r>
                      <a:rPr lang="en-US" b="0" i="1" dirty="0" smtClean="0">
                        <a:latin typeface="Cambria Math" panose="02040503050406030204" pitchFamily="18" charset="0"/>
                      </a:rPr>
                      <m:t>0</m:t>
                    </m:r>
                  </m:oMath>
                </a14:m>
                <a:r>
                  <a:rPr lang="en-US" dirty="0"/>
                  <a:t> represents unfished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r>
                  <a:rPr lang="en-US" dirty="0"/>
                  <a:t>) state</a:t>
                </a:r>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a14:m>
                <a:r>
                  <a:rPr lang="en-US" dirty="0"/>
                  <a:t>SSB produced on average by each recruit over its lifetime, considering </a:t>
                </a:r>
                <a:r>
                  <a:rPr lang="en-US" dirty="0">
                    <a:solidFill>
                      <a:srgbClr val="0000FF"/>
                    </a:solidFill>
                  </a:rPr>
                  <a:t>survival</a:t>
                </a:r>
                <a:r>
                  <a:rPr lang="en-US" dirty="0"/>
                  <a:t>, </a:t>
                </a:r>
                <a:r>
                  <a:rPr lang="en-US" dirty="0">
                    <a:solidFill>
                      <a:srgbClr val="C00000"/>
                    </a:solidFill>
                  </a:rPr>
                  <a:t>growth</a:t>
                </a:r>
                <a:r>
                  <a:rPr lang="en-US" dirty="0"/>
                  <a:t>, and </a:t>
                </a:r>
                <a:r>
                  <a:rPr lang="en-US" dirty="0">
                    <a:solidFill>
                      <a:srgbClr val="7030A0"/>
                    </a:solidFill>
                  </a:rPr>
                  <a:t>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14892" y="5433518"/>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14892" y="5433518"/>
                <a:ext cx="24560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29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957771" y="5298581"/>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957771" y="5298581"/>
                <a:ext cx="2276457" cy="8783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8908E4-4D03-410F-AB3E-C31515FFEC3A}"/>
                  </a:ext>
                </a:extLst>
              </p:cNvPr>
              <p:cNvSpPr txBox="1"/>
              <p:nvPr/>
            </p:nvSpPr>
            <p:spPr>
              <a:xfrm>
                <a:off x="3014506" y="4482804"/>
                <a:ext cx="3215472" cy="369332"/>
              </a:xfrm>
              <a:prstGeom prst="rect">
                <a:avLst/>
              </a:prstGeom>
              <a:noFill/>
            </p:spPr>
            <p:txBody>
              <a:bodyPr wrap="square" rtlCol="0">
                <a:spAutoFit/>
              </a:bodyPr>
              <a:lstStyle/>
              <a:p>
                <a:r>
                  <a:rPr lang="en-US" dirty="0"/>
                  <a:t>Survivorship now includes </a:t>
                </a:r>
                <a14:m>
                  <m:oMath xmlns:m="http://schemas.openxmlformats.org/officeDocument/2006/math">
                    <m:r>
                      <a:rPr lang="en-US" i="1" dirty="0" smtClean="0">
                        <a:latin typeface="Cambria Math" panose="02040503050406030204" pitchFamily="18" charset="0"/>
                      </a:rPr>
                      <m:t>𝐹</m:t>
                    </m:r>
                  </m:oMath>
                </a14:m>
                <a:endParaRPr lang="en-US" dirty="0"/>
              </a:p>
            </p:txBody>
          </p:sp>
        </mc:Choice>
        <mc:Fallback xmlns="">
          <p:sp>
            <p:nvSpPr>
              <p:cNvPr id="4" name="TextBox 3">
                <a:extLst>
                  <a:ext uri="{FF2B5EF4-FFF2-40B4-BE49-F238E27FC236}">
                    <a16:creationId xmlns:a16="http://schemas.microsoft.com/office/drawing/2014/main" id="{DE8908E4-4D03-410F-AB3E-C31515FFEC3A}"/>
                  </a:ext>
                </a:extLst>
              </p:cNvPr>
              <p:cNvSpPr txBox="1">
                <a:spLocks noRot="1" noChangeAspect="1" noMove="1" noResize="1" noEditPoints="1" noAdjustHandles="1" noChangeArrowheads="1" noChangeShapeType="1" noTextEdit="1"/>
              </p:cNvSpPr>
              <p:nvPr/>
            </p:nvSpPr>
            <p:spPr>
              <a:xfrm>
                <a:off x="3014506" y="4482804"/>
                <a:ext cx="3215472" cy="369332"/>
              </a:xfrm>
              <a:prstGeom prst="rect">
                <a:avLst/>
              </a:prstGeom>
              <a:blipFill>
                <a:blip r:embed="rId4"/>
                <a:stretch>
                  <a:fillRect l="-1708" t="-8197" b="-245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60857D23-4355-4CD3-A0A7-3E900ED52606}"/>
              </a:ext>
            </a:extLst>
          </p:cNvPr>
          <p:cNvCxnSpPr>
            <a:cxnSpLocks/>
            <a:stCxn id="4" idx="0"/>
          </p:cNvCxnSpPr>
          <p:nvPr/>
        </p:nvCxnSpPr>
        <p:spPr>
          <a:xfrm flipH="1" flipV="1">
            <a:off x="3456633" y="3692243"/>
            <a:ext cx="1165609" cy="79056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D8D488-C38D-4717-A3AC-ECEE89316212}"/>
              </a:ext>
            </a:extLst>
          </p:cNvPr>
          <p:cNvCxnSpPr>
            <a:cxnSpLocks/>
          </p:cNvCxnSpPr>
          <p:nvPr/>
        </p:nvCxnSpPr>
        <p:spPr>
          <a:xfrm>
            <a:off x="5748704" y="4777630"/>
            <a:ext cx="601854" cy="71275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Eggs-per-Recruit</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SSB-per-Recruit or Eggs-per-Recruit</a:t>
            </a:r>
            <a:endParaRPr lang="en-CA" sz="32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YPR-at-age is the expected life-time yield per fish recruited into the stock at a specified age</a:t>
                </a:r>
              </a:p>
              <a:p>
                <a:r>
                  <a:rPr lang="en-US" dirty="0"/>
                  <a:t>We begin the introduction to YPR by defining total biomass removed-per-recruit: </a:t>
                </a:r>
              </a:p>
              <a:p>
                <a:endParaRPr lang="en-US" dirty="0"/>
              </a:p>
              <a:p>
                <a:pPr marL="0" indent="0">
                  <a:buNone/>
                </a:pPr>
                <a14:m>
                  <m:oMath xmlns:m="http://schemas.openxmlformats.org/officeDocument/2006/math">
                    <m:r>
                      <a:rPr lang="en-US" sz="2400" i="1" dirty="0" smtClean="0">
                        <a:latin typeface="Cambria Math" panose="02040503050406030204" pitchFamily="18" charset="0"/>
                      </a:rPr>
                      <m:t>𝐵</m:t>
                    </m:r>
                  </m:oMath>
                </a14:m>
                <a:r>
                  <a:rPr lang="en-US" sz="2400" dirty="0"/>
                  <a:t> removed-per-recruit at age </a:t>
                </a:r>
                <a14:m>
                  <m:oMath xmlns:m="http://schemas.openxmlformats.org/officeDocument/2006/math">
                    <m:r>
                      <a:rPr lang="en-US" sz="2400" i="1" smtClean="0">
                        <a:solidFill>
                          <a:schemeClr val="tx1"/>
                        </a:solidFill>
                        <a:latin typeface="Cambria Math" panose="02040503050406030204" pitchFamily="18" charset="0"/>
                      </a:rPr>
                      <m:t>𝑎</m:t>
                    </m:r>
                    <m:r>
                      <a:rPr lang="en-US" sz="2400" i="1" smtClean="0">
                        <a:solidFill>
                          <a:srgbClr val="0000FF"/>
                        </a:solidFill>
                        <a:latin typeface="Cambria Math" panose="02040503050406030204" pitchFamily="18" charset="0"/>
                      </a:rPr>
                      <m:t> </m:t>
                    </m:r>
                  </m:oMath>
                </a14:m>
                <a:r>
                  <a:rPr lang="en-US" sz="2400" dirty="0"/>
                  <a:t>= </a:t>
                </a:r>
                <a:r>
                  <a:rPr lang="en-US" sz="2400" dirty="0">
                    <a:solidFill>
                      <a:srgbClr val="0000FF"/>
                    </a:solidFill>
                  </a:rPr>
                  <a:t>biomass-per-recruit at age </a:t>
                </a:r>
                <a14:m>
                  <m:oMath xmlns:m="http://schemas.openxmlformats.org/officeDocument/2006/math">
                    <m:r>
                      <a:rPr lang="en-US" sz="2400" i="1" smtClean="0">
                        <a:solidFill>
                          <a:srgbClr val="0000FF"/>
                        </a:solidFill>
                        <a:latin typeface="Cambria Math" panose="02040503050406030204" pitchFamily="18" charset="0"/>
                      </a:rPr>
                      <m:t>𝑎</m:t>
                    </m:r>
                    <m:r>
                      <a:rPr lang="en-US" sz="2400" i="1">
                        <a:latin typeface="Cambria Math" panose="02040503050406030204" pitchFamily="18" charset="0"/>
                      </a:rPr>
                      <m:t> </m:t>
                    </m:r>
                  </m:oMath>
                </a14:m>
                <a:r>
                  <a:rPr lang="en-US" sz="2400" dirty="0"/>
                  <a:t>× </a:t>
                </a:r>
                <a:r>
                  <a:rPr lang="en-US" sz="2400" dirty="0">
                    <a:solidFill>
                      <a:srgbClr val="C00000"/>
                    </a:solidFill>
                  </a:rPr>
                  <a:t>total removal rate</a:t>
                </a:r>
              </a:p>
              <a:p>
                <a:endParaRPr lang="en-US" dirty="0"/>
              </a:p>
              <a:p>
                <a:endParaRPr lang="en-US"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043"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5257423"/>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5257423"/>
                <a:ext cx="6026778" cy="328680"/>
              </a:xfrm>
              <a:prstGeom prst="rect">
                <a:avLst/>
              </a:prstGeom>
              <a:blipFill>
                <a:blip r:embed="rId3"/>
                <a:stretch>
                  <a:fillRect l="-1416" t="-16667" r="-1719" b="-48148"/>
                </a:stretch>
              </a:blipFill>
            </p:spPr>
            <p:txBody>
              <a:bodyPr/>
              <a:lstStyle/>
              <a:p>
                <a:r>
                  <a:rPr lang="en-US">
                    <a:noFill/>
                  </a:rPr>
                  <a:t> </a:t>
                </a:r>
              </a:p>
            </p:txBody>
          </p:sp>
        </mc:Fallback>
      </mc:AlternateContent>
      <p:cxnSp>
        <p:nvCxnSpPr>
          <p:cNvPr id="6" name="Straight Arrow Connector 5"/>
          <p:cNvCxnSpPr/>
          <p:nvPr/>
        </p:nvCxnSpPr>
        <p:spPr>
          <a:xfrm flipH="1">
            <a:off x="2387018" y="3813665"/>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92116" y="3532318"/>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7077477" y="3716984"/>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The yield is the biomass removed from </a:t>
                </a:r>
                <a14:m>
                  <m:oMath xmlns:m="http://schemas.openxmlformats.org/officeDocument/2006/math">
                    <m:r>
                      <a:rPr lang="en-US" i="1" dirty="0" smtClean="0">
                        <a:latin typeface="Cambria Math" panose="02040503050406030204" pitchFamily="18" charset="0"/>
                      </a:rPr>
                      <m:t>𝐹</m:t>
                    </m:r>
                  </m:oMath>
                </a14:m>
                <a:r>
                  <a:rPr lang="en-US" dirty="0"/>
                  <a:t> and </a:t>
                </a:r>
                <a:r>
                  <a:rPr lang="en-US" u="sng" dirty="0"/>
                  <a:t>excludes</a:t>
                </a:r>
                <a:r>
                  <a:rPr lang="en-US" dirty="0"/>
                  <a:t> the biomass removed from </a:t>
                </a:r>
                <a14:m>
                  <m:oMath xmlns:m="http://schemas.openxmlformats.org/officeDocument/2006/math">
                    <m:r>
                      <a:rPr lang="en-US" i="1" dirty="0" smtClean="0">
                        <a:latin typeface="Cambria Math" panose="02040503050406030204" pitchFamily="18" charset="0"/>
                      </a:rPr>
                      <m:t>𝑀</m:t>
                    </m:r>
                  </m:oMath>
                </a14:m>
                <a:endParaRPr lang="en-US" dirty="0"/>
              </a:p>
              <a:p>
                <a:endParaRPr lang="en-US" dirty="0"/>
              </a:p>
              <a:p>
                <a:pPr marL="0" indent="0">
                  <a:buNone/>
                </a:pPr>
                <a:r>
                  <a:rPr lang="en-US" dirty="0"/>
                  <a:t>YPR-at-age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is therefore the </a:t>
                </a:r>
                <a:r>
                  <a:rPr lang="en-US" dirty="0">
                    <a:solidFill>
                      <a:srgbClr val="7030A0"/>
                    </a:solidFill>
                  </a:rPr>
                  <a:t>proportion</a:t>
                </a:r>
                <a:r>
                  <a:rPr lang="en-US" dirty="0"/>
                  <a:t> </a:t>
                </a:r>
                <a:r>
                  <a:rPr lang="en-US" dirty="0">
                    <a:solidFill>
                      <a:srgbClr val="7030A0"/>
                    </a:solidFill>
                  </a:rPr>
                  <a:t>of</a:t>
                </a:r>
                <a:r>
                  <a:rPr lang="en-US" dirty="0"/>
                  <a:t> </a:t>
                </a:r>
                <a14:m>
                  <m:oMath xmlns:m="http://schemas.openxmlformats.org/officeDocument/2006/math">
                    <m:r>
                      <a:rPr lang="en-US" i="1" dirty="0">
                        <a:latin typeface="Cambria Math" panose="02040503050406030204" pitchFamily="18" charset="0"/>
                      </a:rPr>
                      <m:t>𝐵</m:t>
                    </m:r>
                    <m:r>
                      <m:rPr>
                        <m:nor/>
                      </m:rPr>
                      <a:rPr lang="en-US" dirty="0">
                        <a:latin typeface="Cambria Math" panose="02040503050406030204" pitchFamily="18" charset="0"/>
                      </a:rPr>
                      <m:t> </m:t>
                    </m:r>
                    <m:r>
                      <m:rPr>
                        <m:nor/>
                      </m:rPr>
                      <a:rPr lang="en-US" dirty="0">
                        <a:latin typeface="Cambria Math" panose="02040503050406030204" pitchFamily="18" charset="0"/>
                      </a:rPr>
                      <m:t>r</m:t>
                    </m:r>
                    <m:r>
                      <m:rPr>
                        <m:nor/>
                      </m:rPr>
                      <a:rPr lang="en-US" dirty="0"/>
                      <m:t>emoved</m:t>
                    </m:r>
                    <m:r>
                      <m:rPr>
                        <m:nor/>
                      </m:rPr>
                      <a:rPr lang="en-US" dirty="0"/>
                      <m:t>−</m:t>
                    </m:r>
                    <m:r>
                      <m:rPr>
                        <m:nor/>
                      </m:rPr>
                      <a:rPr lang="en-US" dirty="0"/>
                      <m:t>per</m:t>
                    </m:r>
                    <m:r>
                      <m:rPr>
                        <m:nor/>
                      </m:rPr>
                      <a:rPr lang="en-US" dirty="0"/>
                      <m:t>−</m:t>
                    </m:r>
                    <m:r>
                      <m:rPr>
                        <m:nor/>
                      </m:rPr>
                      <a:rPr lang="en-US" dirty="0"/>
                      <m:t>recruit</m:t>
                    </m:r>
                    <m:r>
                      <m:rPr>
                        <m:nor/>
                      </m:rPr>
                      <a:rPr lang="en-US" dirty="0"/>
                      <m:t> </m:t>
                    </m:r>
                    <m:r>
                      <m:rPr>
                        <m:nor/>
                      </m:rPr>
                      <a:rPr lang="en-US" dirty="0"/>
                      <m:t>at</m:t>
                    </m:r>
                    <m:r>
                      <m:rPr>
                        <m:nor/>
                      </m:rPr>
                      <a:rPr lang="en-US" dirty="0"/>
                      <m:t> </m:t>
                    </m:r>
                    <m:r>
                      <m:rPr>
                        <m:nor/>
                      </m:rPr>
                      <a:rPr lang="en-US" dirty="0"/>
                      <m:t>age</m:t>
                    </m:r>
                    <m:r>
                      <a:rPr lang="en-US" i="1" dirty="0">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oMath>
                </a14:m>
                <a:r>
                  <a:rPr lang="en-US" dirty="0">
                    <a:solidFill>
                      <a:srgbClr val="7030A0"/>
                    </a:solidFill>
                  </a:rPr>
                  <a:t>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05471" y="5498184"/>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805471" y="5498184"/>
                <a:ext cx="4052841" cy="475195"/>
              </a:xfrm>
              <a:prstGeom prst="rect">
                <a:avLst/>
              </a:prstGeom>
              <a:blipFill>
                <a:blip r:embed="rId3"/>
                <a:stretch>
                  <a:fillRect t="-2564"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5B80E2-9734-47A3-B6EC-F99E2D8E99A2}"/>
                  </a:ext>
                </a:extLst>
              </p:cNvPr>
              <p:cNvSpPr txBox="1"/>
              <p:nvPr/>
            </p:nvSpPr>
            <p:spPr>
              <a:xfrm>
                <a:off x="2818502" y="4674618"/>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10" name="TextBox 9">
                <a:extLst>
                  <a:ext uri="{FF2B5EF4-FFF2-40B4-BE49-F238E27FC236}">
                    <a16:creationId xmlns:a16="http://schemas.microsoft.com/office/drawing/2014/main" id="{225B80E2-9734-47A3-B6EC-F99E2D8E99A2}"/>
                  </a:ext>
                </a:extLst>
              </p:cNvPr>
              <p:cNvSpPr txBox="1">
                <a:spLocks noRot="1" noChangeAspect="1" noMove="1" noResize="1" noEditPoints="1" noAdjustHandles="1" noChangeArrowheads="1" noChangeShapeType="1" noTextEdit="1"/>
              </p:cNvSpPr>
              <p:nvPr/>
            </p:nvSpPr>
            <p:spPr>
              <a:xfrm>
                <a:off x="2818502" y="4674618"/>
                <a:ext cx="6026778" cy="328680"/>
              </a:xfrm>
              <a:prstGeom prst="rect">
                <a:avLst/>
              </a:prstGeom>
              <a:blipFill>
                <a:blip r:embed="rId4"/>
                <a:stretch>
                  <a:fillRect l="-1416" t="-16667" r="-1719" b="-46296"/>
                </a:stretch>
              </a:blipFill>
            </p:spPr>
            <p:txBody>
              <a:bodyPr/>
              <a:lstStyle/>
              <a:p>
                <a:r>
                  <a:rPr lang="en-US">
                    <a:noFill/>
                  </a:rPr>
                  <a:t> </a:t>
                </a:r>
              </a:p>
            </p:txBody>
          </p:sp>
        </mc:Fallback>
      </mc:AlternateContent>
    </p:spTree>
    <p:extLst>
      <p:ext uri="{BB962C8B-B14F-4D97-AF65-F5344CB8AC3E}">
        <p14:creationId xmlns:p14="http://schemas.microsoft.com/office/powerpoint/2010/main" val="10714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What are Reference Points?</a:t>
            </a:r>
          </a:p>
        </p:txBody>
      </p:sp>
    </p:spTree>
    <p:extLst>
      <p:ext uri="{BB962C8B-B14F-4D97-AF65-F5344CB8AC3E}">
        <p14:creationId xmlns:p14="http://schemas.microsoft.com/office/powerpoint/2010/main" val="39200570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YPR</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 Yield-per-Recruit </a:t>
            </a:r>
            <a:r>
              <a:rPr lang="en-US" dirty="0">
                <a:sym typeface="Wingdings" panose="05000000000000000000" pitchFamily="2" charset="2"/>
              </a:rPr>
              <a:t> Yield</a:t>
            </a:r>
            <a:r>
              <a:rPr lang="en-US" dirty="0"/>
              <a:t> </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saw how to calculate yield-per-recruit</a:t>
                </a:r>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just need to know how the number of recruits change with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1D9DCA5-5823-4C6F-B3FE-44EDF581D9AD}"/>
              </a:ext>
            </a:extLst>
          </p:cNvPr>
          <p:cNvSpPr txBox="1"/>
          <p:nvPr/>
        </p:nvSpPr>
        <p:spPr>
          <a:xfrm>
            <a:off x="1403419" y="4654005"/>
            <a:ext cx="9385161" cy="923330"/>
          </a:xfrm>
          <a:prstGeom prst="rect">
            <a:avLst/>
          </a:prstGeom>
          <a:solidFill>
            <a:schemeClr val="accent1"/>
          </a:solidFill>
        </p:spPr>
        <p:txBody>
          <a:bodyPr wrap="square" rtlCol="0">
            <a:spAutoFit/>
          </a:bodyPr>
          <a:lstStyle/>
          <a:p>
            <a:pPr algn="ctr"/>
            <a:endParaRPr lang="en-CA" dirty="0"/>
          </a:p>
          <a:p>
            <a:pPr algn="ctr"/>
            <a:r>
              <a:rPr lang="en-CA" dirty="0"/>
              <a:t>This is where stock-recruitment relationships enter the reference point calculations</a:t>
            </a:r>
          </a:p>
          <a:p>
            <a:pPr algn="ctr"/>
            <a:endParaRPr lang="en-US" dirty="0"/>
          </a:p>
        </p:txBody>
      </p:sp>
    </p:spTree>
    <p:extLst>
      <p:ext uri="{BB962C8B-B14F-4D97-AF65-F5344CB8AC3E}">
        <p14:creationId xmlns:p14="http://schemas.microsoft.com/office/powerpoint/2010/main" val="33715890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Reference Point Calculations</a:t>
            </a:r>
          </a:p>
        </p:txBody>
      </p:sp>
    </p:spTree>
    <p:extLst>
      <p:ext uri="{BB962C8B-B14F-4D97-AF65-F5344CB8AC3E}">
        <p14:creationId xmlns:p14="http://schemas.microsoft.com/office/powerpoint/2010/main" val="1018700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mc:AlternateContent xmlns:mc="http://schemas.openxmlformats.org/markup-compatibility/2006" xmlns:a14="http://schemas.microsoft.com/office/drawing/2010/main">
        <mc:Choice Requires="a14">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m:t>
                      </m:r>
                    </m:oMath>
                  </m:oMathPara>
                </a14:m>
                <a:endParaRPr lang="en-CA" dirty="0"/>
              </a:p>
            </p:txBody>
          </p:sp>
        </mc:Choice>
        <mc:Fallback xmlns="">
          <p:sp>
            <p:nvSpPr>
              <p:cNvPr id="6" name="Rounded Rectangle 5"/>
              <p:cNvSpPr>
                <a:spLocks noRot="1" noChangeAspect="1" noMove="1" noResize="1" noEditPoints="1" noAdjustHandles="1" noChangeArrowheads="1" noChangeShapeType="1" noTextEdit="1"/>
              </p:cNvSpPr>
              <p:nvPr/>
            </p:nvSpPr>
            <p:spPr>
              <a:xfrm>
                <a:off x="4796443" y="4276437"/>
                <a:ext cx="1695797" cy="1014153"/>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rPr>
                      <m:t>𝐹</m:t>
                    </m:r>
                  </m:oMath>
                </a14:m>
                <a:r>
                  <a:rPr lang="en-US" dirty="0"/>
                  <a:t> and Selectivity</a:t>
                </a:r>
                <a:endParaRPr lang="en-CA" dirty="0"/>
              </a:p>
            </p:txBody>
          </p:sp>
        </mc:Choice>
        <mc:Fallback xmlns="">
          <p:sp>
            <p:nvSpPr>
              <p:cNvPr id="7" name="Rounded Rectangle 6"/>
              <p:cNvSpPr>
                <a:spLocks noRot="1" noChangeAspect="1" noMove="1" noResize="1" noEditPoints="1" noAdjustHandles="1" noChangeArrowheads="1" noChangeShapeType="1" noTextEdit="1"/>
              </p:cNvSpPr>
              <p:nvPr/>
            </p:nvSpPr>
            <p:spPr>
              <a:xfrm>
                <a:off x="4796442" y="5491943"/>
                <a:ext cx="1695797" cy="1014153"/>
              </a:xfrm>
              <a:prstGeom prst="roundRect">
                <a:avLst/>
              </a:prstGeom>
              <a:blipFill>
                <a:blip r:embed="rId3"/>
                <a:stretch>
                  <a:fillRect/>
                </a:stretch>
              </a:blipFill>
              <a:ln>
                <a:solidFill>
                  <a:schemeClr val="tx1"/>
                </a:solidFill>
              </a:ln>
            </p:spPr>
            <p:txBody>
              <a:bodyPr/>
              <a:lstStyle/>
              <a:p>
                <a:r>
                  <a:rPr lang="en-US">
                    <a:noFill/>
                  </a:rPr>
                  <a:t> </a:t>
                </a:r>
              </a:p>
            </p:txBody>
          </p:sp>
        </mc:Fallback>
      </mc:AlternateContent>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calculations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h, and </a:t>
            </a:r>
            <a:r>
              <a:rPr lang="el-GR" dirty="0"/>
              <a:t>φ</a:t>
            </a:r>
            <a:r>
              <a:rPr lang="en-US" baseline="-25000" dirty="0"/>
              <a:t>0</a:t>
            </a:r>
            <a:r>
              <a:rPr lang="en-US" dirty="0"/>
              <a:t>) or (</a:t>
            </a:r>
            <a:r>
              <a:rPr lang="el-GR" dirty="0"/>
              <a:t>α</a:t>
            </a:r>
            <a:r>
              <a:rPr lang="en-US" dirty="0"/>
              <a:t> and </a:t>
            </a:r>
            <a:r>
              <a:rPr lang="el-GR" dirty="0"/>
              <a:t>β</a:t>
            </a:r>
            <a:r>
              <a:rPr lang="en-US" dirty="0"/>
              <a:t>)</a:t>
            </a:r>
            <a:endParaRPr lang="en-CA" dirty="0"/>
          </a:p>
        </p:txBody>
      </p: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Arial" panose="020B0604020202020204" pitchFamily="34" charset="0"/>
                  <a:buAutoNum type="arabicPeriod"/>
                </a:pPr>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marL="514350" indent="-514350">
                  <a:buFont typeface="Arial" panose="020B0604020202020204" pitchFamily="34" charset="0"/>
                  <a:buAutoNum type="arabicPeriod"/>
                </a:pPr>
                <a:r>
                  <a:rPr lang="en-US" dirty="0"/>
                  <a:t>Equilibrium Biomass when fishing at </a:t>
                </a:r>
                <a14:m>
                  <m:oMath xmlns:m="http://schemas.openxmlformats.org/officeDocument/2006/math">
                    <m:r>
                      <a:rPr lang="en-US" i="1" dirty="0" smtClean="0">
                        <a:latin typeface="Cambria Math" panose="02040503050406030204" pitchFamily="18" charset="0"/>
                      </a:rPr>
                      <m:t>𝐹</m:t>
                    </m:r>
                  </m:oMath>
                </a14:m>
                <a:endParaRPr lang="en-US" dirty="0"/>
              </a:p>
              <a:p>
                <a:pPr marL="514350" indent="-514350">
                  <a:buFont typeface="Arial" panose="020B0604020202020204" pitchFamily="34" charset="0"/>
                  <a:buAutoNum type="arabicPeriod"/>
                </a:pPr>
                <a:r>
                  <a:rPr lang="en-US" dirty="0"/>
                  <a:t>MSY reference points</a:t>
                </a:r>
              </a:p>
              <a:p>
                <a:pPr marL="514350" indent="-514350">
                  <a:buAutoNum type="arabicPeriod"/>
                </a:pPr>
                <a:r>
                  <a:rPr lang="en-US" dirty="0"/>
                  <a:t>SPR reference points</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i="1" dirty="0"/>
                  <a:t> </a:t>
                </a:r>
                <a:r>
                  <a:rPr lang="en-CA" dirty="0"/>
                  <a:t>is the equilibrium unfished biomass, here we will use SSB</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𝑆𝑆</m:t>
                        </m:r>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two pieces of information</a:t>
                </a:r>
              </a:p>
              <a:p>
                <a:pPr marL="914400" lvl="1" indent="-457200">
                  <a:buFont typeface="+mj-lt"/>
                  <a:buAutoNum type="alphaLcParenR"/>
                </a:pPr>
                <a:r>
                  <a:rPr lang="en-CA" dirty="0"/>
                  <a:t>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oMath>
                </a14:m>
                <a:r>
                  <a:rPr lang="en-CA" dirty="0"/>
                  <a:t>) </a:t>
                </a:r>
              </a:p>
              <a:p>
                <a:pPr marL="914400" lvl="1" indent="-457200">
                  <a:buFont typeface="+mj-lt"/>
                  <a:buAutoNum type="alphaLcParenR"/>
                </a:pPr>
                <a:r>
                  <a:rPr lang="en-CA" dirty="0"/>
                  <a:t>the SRR (here we will use the BH SRR)</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8C9376-0743-42CE-BAEF-6FC7D39B5B32}"/>
                  </a:ext>
                </a:extLst>
              </p:cNvPr>
              <p:cNvSpPr txBox="1"/>
              <p:nvPr/>
            </p:nvSpPr>
            <p:spPr>
              <a:xfrm>
                <a:off x="1739246" y="4375549"/>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9" name="TextBox 8">
                <a:extLst>
                  <a:ext uri="{FF2B5EF4-FFF2-40B4-BE49-F238E27FC236}">
                    <a16:creationId xmlns:a16="http://schemas.microsoft.com/office/drawing/2014/main" id="{0E8C9376-0743-42CE-BAEF-6FC7D39B5B32}"/>
                  </a:ext>
                </a:extLst>
              </p:cNvPr>
              <p:cNvSpPr txBox="1">
                <a:spLocks noRot="1" noChangeAspect="1" noMove="1" noResize="1" noEditPoints="1" noAdjustHandles="1" noChangeArrowheads="1" noChangeShapeType="1" noTextEdit="1"/>
              </p:cNvSpPr>
              <p:nvPr/>
            </p:nvSpPr>
            <p:spPr>
              <a:xfrm>
                <a:off x="1739246" y="4375549"/>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8CB284-1BB1-4A0D-B3F7-D73773006F29}"/>
              </a:ext>
            </a:extLst>
          </p:cNvPr>
          <p:cNvPicPr>
            <a:picLocks noChangeAspect="1"/>
          </p:cNvPicPr>
          <p:nvPr/>
        </p:nvPicPr>
        <p:blipFill>
          <a:blip r:embed="rId5"/>
          <a:stretch>
            <a:fillRect/>
          </a:stretch>
        </p:blipFill>
        <p:spPr>
          <a:xfrm>
            <a:off x="6153461" y="3645477"/>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CB469A-E1DC-4B26-89D8-01FAA6922494}"/>
                  </a:ext>
                </a:extLst>
              </p:cNvPr>
              <p:cNvSpPr txBox="1"/>
              <p:nvPr/>
            </p:nvSpPr>
            <p:spPr>
              <a:xfrm>
                <a:off x="0" y="5530781"/>
                <a:ext cx="3551806" cy="369332"/>
              </a:xfrm>
              <a:prstGeom prst="rect">
                <a:avLst/>
              </a:prstGeom>
              <a:noFill/>
            </p:spPr>
            <p:txBody>
              <a:bodyPr wrap="none" rtlCol="0">
                <a:spAutoFit/>
              </a:bodyPr>
              <a:lstStyle/>
              <a:p>
                <a:r>
                  <a:rPr lang="en-US" dirty="0">
                    <a:solidFill>
                      <a:srgbClr val="0000FF"/>
                    </a:solidFill>
                  </a:rPr>
                  <a:t>Survivorship-at-age (depends on </a:t>
                </a:r>
                <a14:m>
                  <m:oMath xmlns:m="http://schemas.openxmlformats.org/officeDocument/2006/math">
                    <m:r>
                      <a:rPr lang="en-US" i="1" dirty="0" smtClean="0">
                        <a:solidFill>
                          <a:srgbClr val="0000FF"/>
                        </a:solidFill>
                        <a:latin typeface="Cambria Math" panose="02040503050406030204" pitchFamily="18" charset="0"/>
                      </a:rPr>
                      <m:t>𝑀</m:t>
                    </m:r>
                  </m:oMath>
                </a14:m>
                <a:r>
                  <a:rPr lang="en-US" dirty="0">
                    <a:solidFill>
                      <a:srgbClr val="0000FF"/>
                    </a:solidFill>
                  </a:rPr>
                  <a:t>)</a:t>
                </a:r>
              </a:p>
            </p:txBody>
          </p:sp>
        </mc:Choice>
        <mc:Fallback xmlns="">
          <p:sp>
            <p:nvSpPr>
              <p:cNvPr id="6" name="TextBox 5">
                <a:extLst>
                  <a:ext uri="{FF2B5EF4-FFF2-40B4-BE49-F238E27FC236}">
                    <a16:creationId xmlns:a16="http://schemas.microsoft.com/office/drawing/2014/main" id="{76CB469A-E1DC-4B26-89D8-01FAA6922494}"/>
                  </a:ext>
                </a:extLst>
              </p:cNvPr>
              <p:cNvSpPr txBox="1">
                <a:spLocks noRot="1" noChangeAspect="1" noMove="1" noResize="1" noEditPoints="1" noAdjustHandles="1" noChangeArrowheads="1" noChangeShapeType="1" noTextEdit="1"/>
              </p:cNvSpPr>
              <p:nvPr/>
            </p:nvSpPr>
            <p:spPr>
              <a:xfrm>
                <a:off x="0" y="5530781"/>
                <a:ext cx="3551806" cy="369332"/>
              </a:xfrm>
              <a:prstGeom prst="rect">
                <a:avLst/>
              </a:prstGeom>
              <a:blipFill>
                <a:blip r:embed="rId6"/>
                <a:stretch>
                  <a:fillRect l="-1372" t="-8197" r="-515" b="-2459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3640CD8-ED92-4F6C-860D-635745DD0E06}"/>
              </a:ext>
            </a:extLst>
          </p:cNvPr>
          <p:cNvSpPr txBox="1"/>
          <p:nvPr/>
        </p:nvSpPr>
        <p:spPr>
          <a:xfrm>
            <a:off x="2412611" y="5853872"/>
            <a:ext cx="1514967" cy="369332"/>
          </a:xfrm>
          <a:prstGeom prst="rect">
            <a:avLst/>
          </a:prstGeom>
          <a:noFill/>
        </p:spPr>
        <p:txBody>
          <a:bodyPr wrap="none" rtlCol="0">
            <a:spAutoFit/>
          </a:bodyPr>
          <a:lstStyle/>
          <a:p>
            <a:r>
              <a:rPr lang="en-US" dirty="0">
                <a:solidFill>
                  <a:srgbClr val="C00000"/>
                </a:solidFill>
              </a:rPr>
              <a:t>weight-at-age</a:t>
            </a:r>
          </a:p>
        </p:txBody>
      </p:sp>
      <p:sp>
        <p:nvSpPr>
          <p:cNvPr id="17" name="TextBox 16">
            <a:extLst>
              <a:ext uri="{FF2B5EF4-FFF2-40B4-BE49-F238E27FC236}">
                <a16:creationId xmlns:a16="http://schemas.microsoft.com/office/drawing/2014/main" id="{F1A213CF-60EB-4626-9027-7EE79A6CEB2F}"/>
              </a:ext>
            </a:extLst>
          </p:cNvPr>
          <p:cNvSpPr txBox="1"/>
          <p:nvPr/>
        </p:nvSpPr>
        <p:spPr>
          <a:xfrm>
            <a:off x="2655660" y="6190286"/>
            <a:ext cx="1650067" cy="369332"/>
          </a:xfrm>
          <a:prstGeom prst="rect">
            <a:avLst/>
          </a:prstGeom>
          <a:noFill/>
        </p:spPr>
        <p:txBody>
          <a:bodyPr wrap="none" rtlCol="0">
            <a:spAutoFit/>
          </a:bodyPr>
          <a:lstStyle/>
          <a:p>
            <a:r>
              <a:rPr lang="en-US" dirty="0">
                <a:solidFill>
                  <a:srgbClr val="7030A0"/>
                </a:solidFill>
              </a:rPr>
              <a:t>maturity-at-age</a:t>
            </a:r>
          </a:p>
        </p:txBody>
      </p:sp>
      <p:sp>
        <p:nvSpPr>
          <p:cNvPr id="8" name="TextBox 7">
            <a:extLst>
              <a:ext uri="{FF2B5EF4-FFF2-40B4-BE49-F238E27FC236}">
                <a16:creationId xmlns:a16="http://schemas.microsoft.com/office/drawing/2014/main" id="{87B678C8-A75C-4BA6-8051-0D2696084A18}"/>
              </a:ext>
            </a:extLst>
          </p:cNvPr>
          <p:cNvSpPr txBox="1"/>
          <p:nvPr/>
        </p:nvSpPr>
        <p:spPr>
          <a:xfrm>
            <a:off x="9656466" y="3898760"/>
            <a:ext cx="1385957" cy="369332"/>
          </a:xfrm>
          <a:prstGeom prst="rect">
            <a:avLst/>
          </a:prstGeom>
          <a:noFill/>
        </p:spPr>
        <p:txBody>
          <a:bodyPr wrap="none" rtlCol="0">
            <a:spAutoFit/>
          </a:bodyPr>
          <a:lstStyle/>
          <a:p>
            <a:r>
              <a:rPr lang="en-US" dirty="0"/>
              <a:t>Example SRR</a:t>
            </a:r>
          </a:p>
        </p:txBody>
      </p:sp>
    </p:spTree>
    <p:extLst>
      <p:ext uri="{BB962C8B-B14F-4D97-AF65-F5344CB8AC3E}">
        <p14:creationId xmlns:p14="http://schemas.microsoft.com/office/powerpoint/2010/main" val="31189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6" grpId="0"/>
      <p:bldP spid="17"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56045"/>
              </a:xfrm>
            </p:spPr>
            <p:txBody>
              <a:bodyPr>
                <a:normAutofit/>
              </a:bodyPr>
              <a:lstStyle/>
              <a:p>
                <a:endParaRPr lang="en-CA" dirty="0"/>
              </a:p>
              <a:p>
                <a:endParaRPr lang="en-CA" dirty="0"/>
              </a:p>
              <a:p>
                <a:endParaRPr lang="en-CA" dirty="0"/>
              </a:p>
              <a:p>
                <a:endParaRPr lang="en-CA" dirty="0"/>
              </a:p>
              <a:p>
                <a:pPr marL="0" indent="0">
                  <a:buNone/>
                </a:pPr>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p>
              <a:p>
                <a:pPr marL="0" indent="0">
                  <a:buNone/>
                </a:pPr>
                <a:endParaRPr lang="en-CA" dirty="0"/>
              </a:p>
              <a:p>
                <a:pPr marL="0" indent="0">
                  <a:buNone/>
                </a:pPr>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56045"/>
              </a:xfrm>
              <a:blipFill>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D13486-321C-40C4-BB62-DF840DD4E6E5}"/>
                  </a:ext>
                </a:extLst>
              </p:cNvPr>
              <p:cNvSpPr txBox="1"/>
              <p:nvPr/>
            </p:nvSpPr>
            <p:spPr>
              <a:xfrm>
                <a:off x="1739246" y="1973993"/>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4" name="TextBox 3">
                <a:extLst>
                  <a:ext uri="{FF2B5EF4-FFF2-40B4-BE49-F238E27FC236}">
                    <a16:creationId xmlns:a16="http://schemas.microsoft.com/office/drawing/2014/main" id="{D4D13486-321C-40C4-BB62-DF840DD4E6E5}"/>
                  </a:ext>
                </a:extLst>
              </p:cNvPr>
              <p:cNvSpPr txBox="1">
                <a:spLocks noRot="1" noChangeAspect="1" noMove="1" noResize="1" noEditPoints="1" noAdjustHandles="1" noChangeArrowheads="1" noChangeShapeType="1" noTextEdit="1"/>
              </p:cNvSpPr>
              <p:nvPr/>
            </p:nvSpPr>
            <p:spPr>
              <a:xfrm>
                <a:off x="1739246" y="1973993"/>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856B773-E5A1-4091-941D-549FE91D2B74}"/>
              </a:ext>
            </a:extLst>
          </p:cNvPr>
          <p:cNvPicPr>
            <a:picLocks noChangeAspect="1"/>
          </p:cNvPicPr>
          <p:nvPr/>
        </p:nvPicPr>
        <p:blipFill>
          <a:blip r:embed="rId5"/>
          <a:stretch>
            <a:fillRect/>
          </a:stretch>
        </p:blipFill>
        <p:spPr>
          <a:xfrm>
            <a:off x="6153461" y="1243921"/>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C85535-5B60-41FC-A1EB-CEE1E4AE646A}"/>
                  </a:ext>
                </a:extLst>
              </p:cNvPr>
              <p:cNvSpPr txBox="1"/>
              <p:nvPr/>
            </p:nvSpPr>
            <p:spPr>
              <a:xfrm>
                <a:off x="9525000" y="4537214"/>
                <a:ext cx="1828800" cy="1323439"/>
              </a:xfrm>
              <a:prstGeom prst="rect">
                <a:avLst/>
              </a:prstGeom>
              <a:solidFill>
                <a:schemeClr val="accent1"/>
              </a:solidFill>
              <a:ln>
                <a:solidFill>
                  <a:schemeClr val="tx1"/>
                </a:solidFill>
              </a:ln>
            </p:spPr>
            <p:txBody>
              <a:bodyPr wrap="square" rtlCol="0">
                <a:spAutoFit/>
              </a:bodyPr>
              <a:lstStyle/>
              <a:p>
                <a:pPr algn="ctr"/>
                <a:r>
                  <a:rPr lang="en-CA" sz="2000" dirty="0"/>
                  <a:t>We have 2 equations and two unknowns (</a:t>
                </a:r>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rPr>
                          <m:t>0</m:t>
                        </m:r>
                      </m:sub>
                    </m:sSub>
                  </m:oMath>
                </a14:m>
                <a:r>
                  <a:rPr lang="en-CA" sz="2000" dirty="0"/>
                  <a:t> and </a:t>
                </a:r>
                <a14:m>
                  <m:oMath xmlns:m="http://schemas.openxmlformats.org/officeDocument/2006/math">
                    <m:sSub>
                      <m:sSubPr>
                        <m:ctrlPr>
                          <a:rPr lang="en-CA"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oMath>
                </a14:m>
                <a:r>
                  <a:rPr lang="en-CA" sz="2000" dirty="0"/>
                  <a:t>)</a:t>
                </a:r>
              </a:p>
            </p:txBody>
          </p:sp>
        </mc:Choice>
        <mc:Fallback xmlns="">
          <p:sp>
            <p:nvSpPr>
              <p:cNvPr id="6" name="TextBox 5">
                <a:extLst>
                  <a:ext uri="{FF2B5EF4-FFF2-40B4-BE49-F238E27FC236}">
                    <a16:creationId xmlns:a16="http://schemas.microsoft.com/office/drawing/2014/main" id="{3BC85535-5B60-41FC-A1EB-CEE1E4AE646A}"/>
                  </a:ext>
                </a:extLst>
              </p:cNvPr>
              <p:cNvSpPr txBox="1">
                <a:spLocks noRot="1" noChangeAspect="1" noMove="1" noResize="1" noEditPoints="1" noAdjustHandles="1" noChangeArrowheads="1" noChangeShapeType="1" noTextEdit="1"/>
              </p:cNvSpPr>
              <p:nvPr/>
            </p:nvSpPr>
            <p:spPr>
              <a:xfrm>
                <a:off x="9525000" y="4537214"/>
                <a:ext cx="1828800" cy="1323439"/>
              </a:xfrm>
              <a:prstGeom prst="rect">
                <a:avLst/>
              </a:prstGeom>
              <a:blipFill>
                <a:blip r:embed="rId6"/>
                <a:stretch>
                  <a:fillRect t="-1826" r="-2318" b="-684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2691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pPr marL="0" indent="0">
                  <a:buNone/>
                </a:pP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𝛽</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7965716" y="4965193"/>
                <a:ext cx="2424418" cy="755528"/>
              </a:xfrm>
              <a:prstGeom prst="rect">
                <a:avLst/>
              </a:prstGeom>
              <a:solidFill>
                <a:schemeClr val="accent1"/>
              </a:solidFill>
              <a:ln>
                <a:solidFill>
                  <a:schemeClr val="tx1"/>
                </a:solidFill>
              </a:ln>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b="0" i="1" smtClean="0">
                                <a:latin typeface="Cambria Math" panose="02040503050406030204" pitchFamily="18" charset="0"/>
                                <a:ea typeface="Cambria Math" panose="02040503050406030204" pitchFamily="18" charset="0"/>
                              </a:rPr>
                              <m:t>𝐸</m:t>
                            </m:r>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𝛽</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7965716" y="4965193"/>
                <a:ext cx="2424418" cy="755528"/>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5158291"/>
            <a:ext cx="1189043" cy="369332"/>
          </a:xfrm>
          <a:prstGeom prst="rect">
            <a:avLst/>
          </a:prstGeom>
          <a:noFill/>
        </p:spPr>
        <p:txBody>
          <a:bodyPr wrap="none" rtlCol="0">
            <a:spAutoFit/>
          </a:bodyPr>
          <a:lstStyle/>
          <a:p>
            <a:r>
              <a:rPr lang="en-US" dirty="0"/>
              <a:t>Equation 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95A4248-A773-4DAC-A4F9-A80E9E10D1A8}"/>
                  </a:ext>
                </a:extLst>
              </p:cNvPr>
              <p:cNvSpPr txBox="1"/>
              <p:nvPr/>
            </p:nvSpPr>
            <p:spPr>
              <a:xfrm>
                <a:off x="838200" y="5321027"/>
                <a:ext cx="9146628" cy="1200329"/>
              </a:xfrm>
              <a:prstGeom prst="rect">
                <a:avLst/>
              </a:prstGeom>
              <a:noFill/>
            </p:spPr>
            <p:txBody>
              <a:bodyPr wrap="square" rtlCol="0">
                <a:spAutoFit/>
              </a:bodyPr>
              <a:lstStyle/>
              <a:p>
                <a:pPr marL="0" indent="0">
                  <a:buNone/>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rPr>
                          <m:t>0</m:t>
                        </m:r>
                      </m:sub>
                    </m:sSub>
                  </m:oMath>
                </a14:m>
                <a:r>
                  <a:rPr lang="en-CA" sz="2400" dirty="0"/>
                  <a:t> therefore depends on:</a:t>
                </a:r>
              </a:p>
              <a:p>
                <a:pPr marL="285750" indent="-285750">
                  <a:buFont typeface="Arial" panose="020B0604020202020204" pitchFamily="34" charset="0"/>
                  <a:buChar char="•"/>
                </a:pPr>
                <a:r>
                  <a:rPr lang="en-CA" sz="2400" dirty="0"/>
                  <a:t>SRR parameters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CA"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endParaRPr lang="en-US" sz="2400"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𝐸</m:t>
                        </m:r>
                        <m:r>
                          <a:rPr lang="en-US" sz="2400" i="1">
                            <a:latin typeface="Cambria Math" panose="02040503050406030204" pitchFamily="18" charset="0"/>
                          </a:rPr>
                          <m:t>0</m:t>
                        </m:r>
                      </m:sub>
                    </m:sSub>
                  </m:oMath>
                </a14:m>
                <a:r>
                  <a:rPr lang="en-CA" sz="2400" dirty="0"/>
                  <a:t> (determined by </a:t>
                </a:r>
                <a14:m>
                  <m:oMath xmlns:m="http://schemas.openxmlformats.org/officeDocument/2006/math">
                    <m:r>
                      <a:rPr lang="en-CA" sz="2400" i="1" dirty="0" smtClean="0">
                        <a:latin typeface="Cambria Math" panose="02040503050406030204" pitchFamily="18" charset="0"/>
                      </a:rPr>
                      <m:t>𝑀</m:t>
                    </m:r>
                  </m:oMath>
                </a14:m>
                <a:r>
                  <a:rPr lang="en-CA" sz="2400" dirty="0"/>
                  <a:t>, </a:t>
                </a:r>
                <a14:m>
                  <m:oMath xmlns:m="http://schemas.openxmlformats.org/officeDocument/2006/math">
                    <m:r>
                      <a:rPr lang="en-CA" sz="2400" i="1" dirty="0" smtClean="0">
                        <a:latin typeface="Cambria Math" panose="02040503050406030204" pitchFamily="18" charset="0"/>
                      </a:rPr>
                      <m:t>𝑤𝑒𝑖𝑔h𝑡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𝑎𝑔𝑒</m:t>
                    </m:r>
                  </m:oMath>
                </a14:m>
                <a:r>
                  <a:rPr lang="en-CA" sz="2400" dirty="0"/>
                  <a:t>, and </a:t>
                </a:r>
                <a14:m>
                  <m:oMath xmlns:m="http://schemas.openxmlformats.org/officeDocument/2006/math">
                    <m:r>
                      <a:rPr lang="en-CA" sz="2400" i="1" dirty="0" smtClean="0">
                        <a:latin typeface="Cambria Math" panose="02040503050406030204" pitchFamily="18" charset="0"/>
                      </a:rPr>
                      <m:t>𝑚𝑎𝑡𝑢𝑟𝑖𝑡𝑦</m:t>
                    </m:r>
                  </m:oMath>
                </a14:m>
                <a:r>
                  <a:rPr lang="en-CA" sz="2400" dirty="0"/>
                  <a:t>-</a:t>
                </a:r>
                <a14:m>
                  <m:oMath xmlns:m="http://schemas.openxmlformats.org/officeDocument/2006/math">
                    <m:r>
                      <a:rPr lang="en-CA" sz="2400" i="1" dirty="0" smtClean="0">
                        <a:latin typeface="Cambria Math" panose="02040503050406030204" pitchFamily="18" charset="0"/>
                      </a:rPr>
                      <m:t>𝑎𝑡</m:t>
                    </m:r>
                  </m:oMath>
                </a14:m>
                <a:r>
                  <a:rPr lang="en-CA" sz="2400" dirty="0"/>
                  <a:t>-</a:t>
                </a:r>
                <a14:m>
                  <m:oMath xmlns:m="http://schemas.openxmlformats.org/officeDocument/2006/math">
                    <m:r>
                      <a:rPr lang="en-CA" sz="2400" i="1" dirty="0" smtClean="0">
                        <a:latin typeface="Cambria Math" panose="02040503050406030204" pitchFamily="18" charset="0"/>
                      </a:rPr>
                      <m:t>𝑎𝑔𝑒</m:t>
                    </m:r>
                  </m:oMath>
                </a14:m>
                <a:r>
                  <a:rPr lang="en-CA" sz="2400" dirty="0"/>
                  <a:t>)</a:t>
                </a:r>
              </a:p>
            </p:txBody>
          </p:sp>
        </mc:Choice>
        <mc:Fallback xmlns="">
          <p:sp>
            <p:nvSpPr>
              <p:cNvPr id="4" name="TextBox 3">
                <a:extLst>
                  <a:ext uri="{FF2B5EF4-FFF2-40B4-BE49-F238E27FC236}">
                    <a16:creationId xmlns:a16="http://schemas.microsoft.com/office/drawing/2014/main" id="{095A4248-A773-4DAC-A4F9-A80E9E10D1A8}"/>
                  </a:ext>
                </a:extLst>
              </p:cNvPr>
              <p:cNvSpPr txBox="1">
                <a:spLocks noRot="1" noChangeAspect="1" noMove="1" noResize="1" noEditPoints="1" noAdjustHandles="1" noChangeArrowheads="1" noChangeShapeType="1" noTextEdit="1"/>
              </p:cNvSpPr>
              <p:nvPr/>
            </p:nvSpPr>
            <p:spPr>
              <a:xfrm>
                <a:off x="838200" y="5321027"/>
                <a:ext cx="9146628" cy="1200329"/>
              </a:xfrm>
              <a:prstGeom prst="rect">
                <a:avLst/>
              </a:prstGeom>
              <a:blipFill>
                <a:blip r:embed="rId8"/>
                <a:stretch>
                  <a:fillRect l="-933"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1523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b="0" i="1" smtClean="0">
                            <a:solidFill>
                              <a:schemeClr val="tx1"/>
                            </a:solidFill>
                            <a:latin typeface="Cambria Math" panose="02040503050406030204" pitchFamily="18" charset="0"/>
                            <a:ea typeface="Cambria Math" panose="02040503050406030204" pitchFamily="18" charset="0"/>
                          </a:rPr>
                          <m:t>𝐸</m:t>
                        </m:r>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r>
                  <a:rPr lang="en-CA" dirty="0"/>
                  <a:t> and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oMath>
                </a14:m>
                <a:r>
                  <a:rPr lang="en-CA" dirty="0"/>
                  <a:t> = the unfished equilibrium recruitment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grpSp>
        <p:nvGrpSpPr>
          <p:cNvPr id="9" name="Group 8"/>
          <p:cNvGrpSpPr/>
          <p:nvPr/>
        </p:nvGrpSpPr>
        <p:grpSpPr>
          <a:xfrm>
            <a:off x="3414027" y="3578734"/>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3983480" y="5347699"/>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320589" y="5104816"/>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320589" y="5104816"/>
                <a:ext cx="2523320" cy="369332"/>
              </a:xfrm>
              <a:prstGeom prst="rect">
                <a:avLst/>
              </a:prstGeom>
              <a:blipFill>
                <a:blip r:embed="rId6"/>
                <a:stretch>
                  <a:fillRect l="-217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To 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i="1">
                        <a:latin typeface="Cambria Math" panose="02040503050406030204" pitchFamily="18" charset="0"/>
                      </a:rPr>
                      <m:t> </m:t>
                    </m:r>
                  </m:oMath>
                </a14:m>
                <a:r>
                  <a:rPr lang="en-US" dirty="0"/>
                  <a:t>we needed the SSB-per-recruit and the SRR</a:t>
                </a:r>
              </a:p>
              <a:p>
                <a:r>
                  <a:rPr lang="en-US" dirty="0"/>
                  <a:t>To calculate an equilibrium biomass from fishing at a constant specified </a:t>
                </a:r>
                <a14:m>
                  <m:oMath xmlns:m="http://schemas.openxmlformats.org/officeDocument/2006/math">
                    <m:r>
                      <a:rPr lang="en-US" i="1" dirty="0" smtClean="0">
                        <a:latin typeface="Cambria Math" panose="02040503050406030204" pitchFamily="18" charset="0"/>
                      </a:rPr>
                      <m:t>𝐹</m:t>
                    </m:r>
                  </m:oMath>
                </a14:m>
                <a:r>
                  <a:rPr lang="en-US" dirty="0"/>
                  <a:t> (e.g.,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𝑀𝑆𝑌</m:t>
                        </m:r>
                      </m:sub>
                    </m:sSub>
                  </m:oMath>
                </a14:m>
                <a:r>
                  <a:rPr lang="en-US" dirty="0"/>
                  <a:t>) we will also use SSB-per-recruit and the SRR</a:t>
                </a:r>
              </a:p>
              <a:p>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rPr>
                          <m:t>0</m:t>
                        </m:r>
                      </m:sub>
                    </m:sSub>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spTree>
    <p:extLst>
      <p:ext uri="{BB962C8B-B14F-4D97-AF65-F5344CB8AC3E}">
        <p14:creationId xmlns:p14="http://schemas.microsoft.com/office/powerpoint/2010/main" val="360980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82" y="364044"/>
            <a:ext cx="10515600" cy="1325563"/>
          </a:xfrm>
        </p:spPr>
        <p:txBody>
          <a:bodyPr/>
          <a:lstStyle/>
          <a:p>
            <a:r>
              <a:rPr lang="en-US" dirty="0"/>
              <a:t>What are reference points?</a:t>
            </a:r>
          </a:p>
        </p:txBody>
      </p:sp>
      <p:sp>
        <p:nvSpPr>
          <p:cNvPr id="3" name="Content Placeholder 2"/>
          <p:cNvSpPr>
            <a:spLocks noGrp="1"/>
          </p:cNvSpPr>
          <p:nvPr>
            <p:ph idx="1"/>
          </p:nvPr>
        </p:nvSpPr>
        <p:spPr>
          <a:xfrm>
            <a:off x="477811" y="2578307"/>
            <a:ext cx="10681741" cy="3551413"/>
          </a:xfrm>
          <a:ln w="19050">
            <a:solidFill>
              <a:schemeClr val="tx2"/>
            </a:solidFill>
          </a:ln>
        </p:spPr>
        <p:txBody>
          <a:bodyPr/>
          <a:lstStyle/>
          <a:p>
            <a:pPr marL="0" indent="0">
              <a:buNone/>
            </a:pPr>
            <a:r>
              <a:rPr lang="en-US" dirty="0">
                <a:solidFill>
                  <a:schemeClr val="tx2"/>
                </a:solidFill>
              </a:rPr>
              <a:t>“Reference points are </a:t>
            </a:r>
            <a:r>
              <a:rPr lang="en-US" b="1" dirty="0">
                <a:solidFill>
                  <a:schemeClr val="tx2"/>
                </a:solidFill>
              </a:rPr>
              <a:t>operational or measurable benchmarks </a:t>
            </a:r>
            <a:r>
              <a:rPr lang="en-US" dirty="0">
                <a:solidFill>
                  <a:schemeClr val="tx2"/>
                </a:solidFill>
              </a:rPr>
              <a:t>that identify </a:t>
            </a:r>
            <a:r>
              <a:rPr lang="en-US" b="1" dirty="0">
                <a:solidFill>
                  <a:schemeClr val="tx2"/>
                </a:solidFill>
              </a:rPr>
              <a:t>targets</a:t>
            </a:r>
            <a:r>
              <a:rPr lang="en-US" dirty="0">
                <a:solidFill>
                  <a:schemeClr val="tx2"/>
                </a:solidFill>
              </a:rPr>
              <a:t> </a:t>
            </a:r>
            <a:r>
              <a:rPr lang="en-US" b="1" dirty="0">
                <a:solidFill>
                  <a:schemeClr val="tx2"/>
                </a:solidFill>
              </a:rPr>
              <a:t>to be achieved </a:t>
            </a:r>
            <a:r>
              <a:rPr lang="en-US" dirty="0">
                <a:solidFill>
                  <a:schemeClr val="tx2"/>
                </a:solidFill>
              </a:rPr>
              <a:t>on average, </a:t>
            </a:r>
            <a:r>
              <a:rPr lang="en-US" b="1" dirty="0">
                <a:solidFill>
                  <a:schemeClr val="tx2"/>
                </a:solidFill>
              </a:rPr>
              <a:t>limits</a:t>
            </a:r>
            <a:r>
              <a:rPr lang="en-US" dirty="0">
                <a:solidFill>
                  <a:schemeClr val="tx2"/>
                </a:solidFill>
              </a:rPr>
              <a:t> </a:t>
            </a:r>
            <a:r>
              <a:rPr lang="en-US" b="1" dirty="0">
                <a:solidFill>
                  <a:schemeClr val="tx2"/>
                </a:solidFill>
              </a:rPr>
              <a:t>to be avoided</a:t>
            </a:r>
            <a:r>
              <a:rPr lang="en-US" dirty="0">
                <a:solidFill>
                  <a:schemeClr val="tx2"/>
                </a:solidFill>
              </a:rPr>
              <a:t>, or </a:t>
            </a:r>
            <a:r>
              <a:rPr lang="en-US" b="1" dirty="0">
                <a:solidFill>
                  <a:schemeClr val="tx2"/>
                </a:solidFill>
              </a:rPr>
              <a:t>triggers</a:t>
            </a:r>
            <a:r>
              <a:rPr lang="en-US" dirty="0">
                <a:solidFill>
                  <a:schemeClr val="tx2"/>
                </a:solidFill>
              </a:rPr>
              <a:t> to initiate specific management responses. </a:t>
            </a:r>
          </a:p>
          <a:p>
            <a:pPr marL="0" indent="0">
              <a:buNone/>
            </a:pPr>
            <a:r>
              <a:rPr lang="en-US" dirty="0">
                <a:solidFill>
                  <a:schemeClr val="tx2"/>
                </a:solidFill>
              </a:rPr>
              <a:t>A fishery is expected to approach or fluctuate around a </a:t>
            </a:r>
            <a:r>
              <a:rPr lang="en-US" b="1" dirty="0">
                <a:solidFill>
                  <a:schemeClr val="tx2"/>
                </a:solidFill>
              </a:rPr>
              <a:t>target reference point</a:t>
            </a:r>
            <a:r>
              <a:rPr lang="en-US" dirty="0">
                <a:solidFill>
                  <a:schemeClr val="tx2"/>
                </a:solidFill>
              </a:rPr>
              <a:t>, to have a very high probability </a:t>
            </a:r>
            <a:r>
              <a:rPr lang="en-US" dirty="0" smtClean="0">
                <a:solidFill>
                  <a:schemeClr val="tx2"/>
                </a:solidFill>
              </a:rPr>
              <a:t>[e.g</a:t>
            </a:r>
            <a:r>
              <a:rPr lang="en-US" dirty="0">
                <a:solidFill>
                  <a:schemeClr val="tx2"/>
                </a:solidFill>
              </a:rPr>
              <a:t>., at least 90</a:t>
            </a:r>
            <a:r>
              <a:rPr lang="en-US" dirty="0" smtClean="0">
                <a:solidFill>
                  <a:schemeClr val="tx2"/>
                </a:solidFill>
              </a:rPr>
              <a:t>%] </a:t>
            </a:r>
            <a:r>
              <a:rPr lang="en-US" dirty="0">
                <a:solidFill>
                  <a:schemeClr val="tx2"/>
                </a:solidFill>
              </a:rPr>
              <a:t>of not violating a </a:t>
            </a:r>
            <a:r>
              <a:rPr lang="en-US" b="1" dirty="0">
                <a:solidFill>
                  <a:schemeClr val="tx2"/>
                </a:solidFill>
              </a:rPr>
              <a:t>limit reference point</a:t>
            </a:r>
            <a:r>
              <a:rPr lang="en-US" dirty="0">
                <a:solidFill>
                  <a:schemeClr val="tx2"/>
                </a:solidFill>
              </a:rPr>
              <a:t>, and to have trigger reference points [</a:t>
            </a:r>
            <a:r>
              <a:rPr lang="en-US" dirty="0" smtClean="0">
                <a:solidFill>
                  <a:schemeClr val="tx2"/>
                </a:solidFill>
              </a:rPr>
              <a:t>Operational </a:t>
            </a:r>
            <a:r>
              <a:rPr lang="en-US" dirty="0">
                <a:solidFill>
                  <a:schemeClr val="tx2"/>
                </a:solidFill>
              </a:rPr>
              <a:t>Control </a:t>
            </a:r>
            <a:r>
              <a:rPr lang="en-US" dirty="0" smtClean="0">
                <a:solidFill>
                  <a:schemeClr val="tx2"/>
                </a:solidFill>
              </a:rPr>
              <a:t>Points] </a:t>
            </a:r>
            <a:r>
              <a:rPr lang="en-US" dirty="0">
                <a:solidFill>
                  <a:schemeClr val="tx2"/>
                </a:solidFill>
              </a:rPr>
              <a:t>and planned management responses that achieve these two outcomes.”</a:t>
            </a:r>
          </a:p>
        </p:txBody>
      </p:sp>
      <p:pic>
        <p:nvPicPr>
          <p:cNvPr id="5" name="Picture 4"/>
          <p:cNvPicPr>
            <a:picLocks noChangeAspect="1"/>
          </p:cNvPicPr>
          <p:nvPr/>
        </p:nvPicPr>
        <p:blipFill>
          <a:blip r:embed="rId2"/>
          <a:stretch>
            <a:fillRect/>
          </a:stretch>
        </p:blipFill>
        <p:spPr>
          <a:xfrm>
            <a:off x="7997252" y="1"/>
            <a:ext cx="4194748" cy="2326178"/>
          </a:xfrm>
          <a:prstGeom prst="rect">
            <a:avLst/>
          </a:prstGeom>
        </p:spPr>
      </p:pic>
    </p:spTree>
    <p:extLst>
      <p:ext uri="{BB962C8B-B14F-4D97-AF65-F5344CB8AC3E}">
        <p14:creationId xmlns:p14="http://schemas.microsoft.com/office/powerpoint/2010/main" val="36445297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5"/>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6"/>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20618316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US" dirty="0"/>
                  <a:t> </a:t>
                </a:r>
              </a:p>
              <a:p>
                <a:r>
                  <a:rPr lang="en-US" dirty="0"/>
                  <a:t>This line intersects the SRR at a lower biomass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than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941235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The equilibrium SSB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endParaRPr lang="en-US" baseline="-25000" dirty="0">
                  <a:solidFill>
                    <a:srgbClr val="0000FF"/>
                  </a:solidFill>
                </a:endParaRPr>
              </a:p>
              <a:p>
                <a:r>
                  <a:rPr lang="en-US" dirty="0"/>
                  <a:t>The equilibrium recruitment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smtClean="0">
                        <a:solidFill>
                          <a:srgbClr val="0000FF"/>
                        </a:solidFill>
                        <a:latin typeface="Cambria Math" panose="02040503050406030204" pitchFamily="18" charset="0"/>
                      </a:rPr>
                      <m:t>𝐹</m:t>
                    </m:r>
                  </m:oMath>
                </a14:m>
                <a:endParaRPr lang="en-US" baseline="-25000" dirty="0"/>
              </a:p>
              <a:p>
                <a:endParaRPr lang="en-US" baseline="-25000" dirty="0"/>
              </a:p>
              <a:p>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r>
                  <a:rPr lang="en-US" baseline="-25000" dirty="0"/>
                  <a:t> </a:t>
                </a:r>
                <a:r>
                  <a:rPr lang="en-US" dirty="0"/>
                  <a:t>and</a:t>
                </a:r>
                <a:r>
                  <a:rPr lang="en-US" baseline="-25000" dirty="0"/>
                  <a:t>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baseline="-25000" dirty="0"/>
                  <a:t> </a:t>
                </a:r>
                <a:r>
                  <a:rPr lang="en-US" dirty="0"/>
                  <a:t>can be calculated for any </a:t>
                </a:r>
                <a14:m>
                  <m:oMath xmlns:m="http://schemas.openxmlformats.org/officeDocument/2006/math">
                    <m:r>
                      <a:rPr lang="en-US" i="1" dirty="0" smtClean="0">
                        <a:latin typeface="Cambria Math" panose="02040503050406030204" pitchFamily="18" charset="0"/>
                      </a:rPr>
                      <m:t>𝐹</m:t>
                    </m:r>
                  </m:oMath>
                </a14:m>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560189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1025948" cy="4351338"/>
              </a:xfrm>
            </p:spPr>
            <p:txBody>
              <a:bodyPr>
                <a:normAutofit/>
              </a:bodyPr>
              <a:lstStyle/>
              <a:p>
                <a:r>
                  <a:rPr lang="en-US" dirty="0"/>
                  <a:t>The equilibrium SSB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𝛽</m:t>
                        </m:r>
                      </m:den>
                    </m:f>
                  </m:oMath>
                </a14:m>
                <a:endParaRPr lang="en-US" dirty="0"/>
              </a:p>
              <a:p>
                <a:endParaRPr lang="en-US" dirty="0"/>
              </a:p>
              <a:p>
                <a:r>
                  <a:rPr lang="en-US" dirty="0"/>
                  <a:t>The equilibrium recruitment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1025948" cy="4351338"/>
              </a:xfrm>
              <a:blipFill>
                <a:blip r:embed="rId2"/>
                <a:stretch>
                  <a:fillRect l="-995" t="-420"/>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DCB193-92AE-478B-93E6-5073A9DD598C}"/>
                  </a:ext>
                </a:extLst>
              </p:cNvPr>
              <p:cNvSpPr txBox="1"/>
              <p:nvPr/>
            </p:nvSpPr>
            <p:spPr>
              <a:xfrm>
                <a:off x="1989574" y="4551904"/>
                <a:ext cx="8681776" cy="1077218"/>
              </a:xfrm>
              <a:prstGeom prst="rect">
                <a:avLst/>
              </a:prstGeom>
              <a:solidFill>
                <a:schemeClr val="accent1"/>
              </a:solidFill>
              <a:ln>
                <a:solidFill>
                  <a:schemeClr val="tx1"/>
                </a:solidFill>
              </a:ln>
            </p:spPr>
            <p:txBody>
              <a:bodyPr wrap="square" rtlCol="0">
                <a:spAutoFit/>
              </a:bodyPr>
              <a:lstStyle/>
              <a:p>
                <a:pPr algn="ctr"/>
                <a:r>
                  <a:rPr lang="en-CA" sz="3200" dirty="0"/>
                  <a:t>Now that we can calculate the </a:t>
                </a:r>
                <a:r>
                  <a:rPr lang="en-US" sz="3200" dirty="0"/>
                  <a:t>equilibrium SSB for any </a:t>
                </a:r>
                <a14:m>
                  <m:oMath xmlns:m="http://schemas.openxmlformats.org/officeDocument/2006/math">
                    <m:r>
                      <a:rPr lang="en-US" sz="3200" i="1" dirty="0" smtClean="0">
                        <a:latin typeface="Cambria Math" panose="02040503050406030204" pitchFamily="18" charset="0"/>
                      </a:rPr>
                      <m:t>𝐹</m:t>
                    </m:r>
                  </m:oMath>
                </a14:m>
                <a:r>
                  <a:rPr lang="en-US" sz="3200" dirty="0"/>
                  <a:t>, we can calculate the MSY reference points</a:t>
                </a:r>
                <a:endParaRPr lang="en-CA" sz="3200" dirty="0"/>
              </a:p>
            </p:txBody>
          </p:sp>
        </mc:Choice>
        <mc:Fallback xmlns="">
          <p:sp>
            <p:nvSpPr>
              <p:cNvPr id="4" name="TextBox 3">
                <a:extLst>
                  <a:ext uri="{FF2B5EF4-FFF2-40B4-BE49-F238E27FC236}">
                    <a16:creationId xmlns:a16="http://schemas.microsoft.com/office/drawing/2014/main" id="{0FDCB193-92AE-478B-93E6-5073A9DD598C}"/>
                  </a:ext>
                </a:extLst>
              </p:cNvPr>
              <p:cNvSpPr txBox="1">
                <a:spLocks noRot="1" noChangeAspect="1" noMove="1" noResize="1" noEditPoints="1" noAdjustHandles="1" noChangeArrowheads="1" noChangeShapeType="1" noTextEdit="1"/>
              </p:cNvSpPr>
              <p:nvPr/>
            </p:nvSpPr>
            <p:spPr>
              <a:xfrm>
                <a:off x="1989574" y="4551904"/>
                <a:ext cx="8681776" cy="1077218"/>
              </a:xfrm>
              <a:prstGeom prst="rect">
                <a:avLst/>
              </a:prstGeom>
              <a:blipFill>
                <a:blip r:embed="rId3"/>
                <a:stretch>
                  <a:fillRect l="-140" t="-6742" r="-1191" b="-1797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770150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r>
                  <a:rPr lang="en-US" dirty="0"/>
                  <a:t>Equilibrium MSY reference points can be determined from calculating: </a:t>
                </a:r>
              </a:p>
              <a:p>
                <a:pPr lvl="1"/>
                <a:r>
                  <a:rPr lang="en-US" u="sng" dirty="0"/>
                  <a:t>Yield</a:t>
                </a:r>
                <a:r>
                  <a:rPr lang="en-US" dirty="0"/>
                  <a:t> = YPR × Equilibrium Recruitment, and </a:t>
                </a:r>
              </a:p>
              <a:p>
                <a:pPr lvl="1"/>
                <a:r>
                  <a:rPr lang="en-US" u="sng" dirty="0"/>
                  <a:t>Equilibrium SSB</a:t>
                </a:r>
                <a:r>
                  <a:rPr lang="en-US" dirty="0"/>
                  <a:t> </a:t>
                </a:r>
              </a:p>
              <a:p>
                <a:pPr marL="0" indent="0">
                  <a:buNone/>
                </a:pPr>
                <a:r>
                  <a:rPr lang="en-US" dirty="0"/>
                  <a:t>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previous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4732"/>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dirty="0"/>
                      <m:t>maximum</m:t>
                    </m:r>
                    <m:r>
                      <m:rPr>
                        <m:nor/>
                      </m:rPr>
                      <a:rPr lang="en-US" dirty="0"/>
                      <m:t> </m:t>
                    </m:r>
                    <m:r>
                      <m:rPr>
                        <m:nor/>
                      </m:rPr>
                      <a:rPr lang="en-US" dirty="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US" baseline="-25000"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155" b="-599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12062" cy="1931728"/>
              </a:xfrm>
            </p:spPr>
            <p:txBody>
              <a:bodyPr>
                <a:normAutofit fontScale="92500"/>
              </a:bodyPr>
              <a:lstStyle/>
              <a:p>
                <a:endParaRPr lang="en-US" dirty="0"/>
              </a:p>
              <a:p>
                <a14:m>
                  <m:oMath xmlns:m="http://schemas.openxmlformats.org/officeDocument/2006/math">
                    <m:r>
                      <a:rPr lang="en-US" sz="2600" i="1" dirty="0" smtClean="0">
                        <a:solidFill>
                          <a:srgbClr val="C00000"/>
                        </a:solidFill>
                        <a:latin typeface="Cambria Math" panose="02040503050406030204" pitchFamily="18" charset="0"/>
                      </a:rPr>
                      <m:t>𝑌𝑖𝑒𝑙𝑑</m:t>
                    </m:r>
                    <m:r>
                      <a:rPr lang="en-US" sz="2600" i="1" baseline="-25000" dirty="0" err="1">
                        <a:solidFill>
                          <a:srgbClr val="C00000"/>
                        </a:solidFill>
                        <a:latin typeface="Cambria Math" panose="02040503050406030204" pitchFamily="18" charset="0"/>
                      </a:rPr>
                      <m:t>𝐹</m:t>
                    </m:r>
                    <m:r>
                      <a:rPr lang="en-US" sz="2600" i="1" dirty="0">
                        <a:latin typeface="Cambria Math" panose="02040503050406030204" pitchFamily="18" charset="0"/>
                      </a:rPr>
                      <m:t> = </m:t>
                    </m:r>
                    <m:r>
                      <a:rPr lang="en-US" sz="2600" i="1" dirty="0">
                        <a:solidFill>
                          <a:schemeClr val="accent6">
                            <a:lumMod val="75000"/>
                          </a:schemeClr>
                        </a:solidFill>
                        <a:latin typeface="Cambria Math" panose="02040503050406030204" pitchFamily="18" charset="0"/>
                      </a:rPr>
                      <m:t>𝑌𝑃𝑅</m:t>
                    </m:r>
                    <m:r>
                      <a:rPr lang="en-US" sz="2600" i="1" baseline="-25000" dirty="0">
                        <a:solidFill>
                          <a:schemeClr val="accent6">
                            <a:lumMod val="75000"/>
                          </a:schemeClr>
                        </a:solidFill>
                        <a:latin typeface="Cambria Math" panose="02040503050406030204" pitchFamily="18" charset="0"/>
                      </a:rPr>
                      <m:t>𝐹</m:t>
                    </m:r>
                    <m:r>
                      <a:rPr lang="en-US" sz="2600" i="1" dirty="0">
                        <a:solidFill>
                          <a:schemeClr val="accent6">
                            <a:lumMod val="75000"/>
                          </a:schemeClr>
                        </a:solidFill>
                        <a:latin typeface="Cambria Math" panose="02040503050406030204" pitchFamily="18" charset="0"/>
                      </a:rPr>
                      <m:t> </m:t>
                    </m:r>
                    <m:r>
                      <a:rPr lang="en-US" sz="2600" i="1" dirty="0">
                        <a:latin typeface="Cambria Math" panose="02040503050406030204" pitchFamily="18" charset="0"/>
                      </a:rPr>
                      <m:t>× </m:t>
                    </m:r>
                    <m:r>
                      <a:rPr lang="en-US" sz="2600" i="1" dirty="0">
                        <a:solidFill>
                          <a:srgbClr val="7030A0"/>
                        </a:solidFill>
                        <a:latin typeface="Cambria Math" panose="02040503050406030204" pitchFamily="18" charset="0"/>
                      </a:rPr>
                      <m:t>𝑅</m:t>
                    </m:r>
                    <m:r>
                      <a:rPr lang="en-US" sz="2600" i="1" baseline="-25000" dirty="0">
                        <a:solidFill>
                          <a:srgbClr val="7030A0"/>
                        </a:solidFill>
                        <a:latin typeface="Cambria Math" panose="02040503050406030204" pitchFamily="18" charset="0"/>
                      </a:rPr>
                      <m:t>𝐹</m:t>
                    </m:r>
                  </m:oMath>
                </a14:m>
                <a:endParaRPr lang="en-US" sz="2600" baseline="-25000" dirty="0">
                  <a:solidFill>
                    <a:srgbClr val="7030A0"/>
                  </a:solidFill>
                </a:endParaRPr>
              </a:p>
              <a:p>
                <a:endParaRPr lang="en-US" baseline="-25000" dirty="0">
                  <a:solidFill>
                    <a:srgbClr val="7030A0"/>
                  </a:solidFill>
                </a:endParaRPr>
              </a:p>
              <a:p>
                <a14:m>
                  <m:oMath xmlns:m="http://schemas.openxmlformats.org/officeDocument/2006/math">
                    <m:r>
                      <a:rPr lang="en-CA" sz="2600" i="1" dirty="0">
                        <a:solidFill>
                          <a:schemeClr val="accent2"/>
                        </a:solidFill>
                        <a:latin typeface="Cambria Math" panose="02040503050406030204" pitchFamily="18" charset="0"/>
                      </a:rPr>
                      <m:t>𝐹</m:t>
                    </m:r>
                    <m:r>
                      <a:rPr lang="en-CA" sz="2600" i="1" baseline="-25000" dirty="0">
                        <a:solidFill>
                          <a:schemeClr val="accent2"/>
                        </a:solidFill>
                        <a:latin typeface="Cambria Math" panose="02040503050406030204" pitchFamily="18" charset="0"/>
                      </a:rPr>
                      <m:t>𝑀𝑆𝑌</m:t>
                    </m:r>
                    <m:r>
                      <m:rPr>
                        <m:nor/>
                      </m:rPr>
                      <a:rPr lang="en-CA" sz="2600" baseline="-25000" dirty="0"/>
                      <m:t> </m:t>
                    </m:r>
                  </m:oMath>
                </a14:m>
                <a:r>
                  <a:rPr lang="en-US" sz="2600" dirty="0"/>
                  <a:t>: calculate yield for various </a:t>
                </a:r>
                <a14:m>
                  <m:oMath xmlns:m="http://schemas.openxmlformats.org/officeDocument/2006/math">
                    <m:r>
                      <a:rPr lang="en-US" sz="2600" i="1" dirty="0" smtClean="0">
                        <a:latin typeface="Cambria Math" panose="02040503050406030204" pitchFamily="18" charset="0"/>
                      </a:rPr>
                      <m:t>𝐹</m:t>
                    </m:r>
                  </m:oMath>
                </a14:m>
                <a:r>
                  <a:rPr lang="en-US" sz="2600" dirty="0"/>
                  <a:t> and identify the </a:t>
                </a:r>
                <a14:m>
                  <m:oMath xmlns:m="http://schemas.openxmlformats.org/officeDocument/2006/math">
                    <m:r>
                      <a:rPr lang="en-US" sz="2600" i="1" dirty="0">
                        <a:latin typeface="Cambria Math" panose="02040503050406030204" pitchFamily="18" charset="0"/>
                      </a:rPr>
                      <m:t>𝐹</m:t>
                    </m:r>
                  </m:oMath>
                </a14:m>
                <a:r>
                  <a:rPr lang="en-US" sz="2600" dirty="0"/>
                  <a:t> where yield is at its maximum</a:t>
                </a:r>
                <a:endParaRPr lang="en-CA"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12062" cy="1931728"/>
              </a:xfrm>
              <a:blipFill>
                <a:blip r:embed="rId2"/>
                <a:stretch>
                  <a:fillRect l="-76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a:bodyPr>
              <a:lstStyle/>
              <a:p>
                <a14:m>
                  <m:oMath xmlns:m="http://schemas.openxmlformats.org/officeDocument/2006/math">
                    <m:r>
                      <m:rPr>
                        <m:sty m:val="p"/>
                      </m:rPr>
                      <a:rPr lang="en-US" i="0" dirty="0" smtClean="0">
                        <a:solidFill>
                          <a:srgbClr val="C00000"/>
                        </a:solidFill>
                        <a:latin typeface="Cambria Math" panose="02040503050406030204" pitchFamily="18" charset="0"/>
                      </a:rPr>
                      <m:t>MSY</m:t>
                    </m:r>
                    <m:r>
                      <a:rPr lang="en-US" b="0" i="0" dirty="0" smtClean="0">
                        <a:solidFill>
                          <a:schemeClr val="tx1"/>
                        </a:solidFill>
                        <a:latin typeface="Cambria Math" panose="02040503050406030204" pitchFamily="18" charset="0"/>
                      </a:rPr>
                      <m:t>=</m:t>
                    </m:r>
                  </m:oMath>
                </a14:m>
                <a:r>
                  <a:rPr lang="en-US" dirty="0"/>
                  <a:t> yield at </a:t>
                </a:r>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a:p>
                <a14:m>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m:rPr>
                            <m:sty m:val="p"/>
                          </m:rPr>
                          <a:rPr lang="en-US" b="0" i="0" dirty="0" smtClean="0">
                            <a:solidFill>
                              <a:srgbClr val="0000FF"/>
                            </a:solidFill>
                            <a:latin typeface="Cambria Math" panose="02040503050406030204" pitchFamily="18" charset="0"/>
                          </a:rPr>
                          <m:t>MSY</m:t>
                        </m:r>
                      </m:sub>
                    </m:sSub>
                    <m:r>
                      <a:rPr lang="en-US" b="0" i="0" dirty="0" smtClean="0">
                        <a:solidFill>
                          <a:schemeClr val="tx1"/>
                        </a:solidFill>
                        <a:latin typeface="Cambria Math" panose="02040503050406030204" pitchFamily="18" charset="0"/>
                      </a:rPr>
                      <m:t>=</m:t>
                    </m:r>
                  </m:oMath>
                </a14:m>
                <a:r>
                  <a:rPr lang="en-US" baseline="-25000" dirty="0">
                    <a:solidFill>
                      <a:schemeClr val="tx1"/>
                    </a:solidFill>
                  </a:rPr>
                  <a:t> </a:t>
                </a:r>
                <a:r>
                  <a:rPr lang="en-US" dirty="0">
                    <a:solidFill>
                      <a:schemeClr val="tx1"/>
                    </a:solidFill>
                  </a:rPr>
                  <a:t>equilibrium biomass at </a:t>
                </a:r>
                <a14:m>
                  <m:oMath xmlns:m="http://schemas.openxmlformats.org/officeDocument/2006/math">
                    <m:r>
                      <a:rPr lang="en-CA" i="1" dirty="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594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2 and 3</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these calculations in R in Exercise 2</a:t>
            </a:r>
          </a:p>
          <a:p>
            <a:endParaRPr lang="en-US" dirty="0"/>
          </a:p>
          <a:p>
            <a:r>
              <a:rPr lang="en-US" dirty="0"/>
              <a:t>Exercise 3 can be done on your own prior to the Nov 22 session</a:t>
            </a:r>
          </a:p>
        </p:txBody>
      </p:sp>
    </p:spTree>
    <p:extLst>
      <p:ext uri="{BB962C8B-B14F-4D97-AF65-F5344CB8AC3E}">
        <p14:creationId xmlns:p14="http://schemas.microsoft.com/office/powerpoint/2010/main" val="7225647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oMath>
                </a14:m>
                <a:r>
                  <a:rPr lang="en-CA" dirty="0"/>
                  <a:t> = unfished SSB-per-recruit (i.e.,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𝐹</m:t>
                    </m:r>
                    <m:r>
                      <a:rPr lang="en-US" b="0" i="1" smtClean="0">
                        <a:latin typeface="Cambria Math" panose="02040503050406030204" pitchFamily="18" charset="0"/>
                      </a:rPr>
                      <m:t>=0</m:t>
                    </m:r>
                  </m:oMath>
                </a14:m>
                <a:r>
                  <a:rPr lang="en-US" b="0" dirty="0"/>
                  <a:t>)</a:t>
                </a:r>
              </a:p>
              <a:p>
                <a:r>
                  <a:rPr lang="en-US" dirty="0"/>
                  <a:t>Reference points based on SPR and independent of the SRR and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88049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17395</TotalTime>
  <Words>9166</Words>
  <Application>Microsoft Office PowerPoint</Application>
  <PresentationFormat>Widescreen</PresentationFormat>
  <Paragraphs>879</Paragraphs>
  <Slides>114</Slides>
  <Notes>7</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4" baseType="lpstr">
      <vt:lpstr>Arial</vt:lpstr>
      <vt:lpstr>Calibri</vt:lpstr>
      <vt:lpstr>Calibri Light</vt:lpstr>
      <vt:lpstr>Cambria Math</vt:lpstr>
      <vt:lpstr>Century Gothic</vt:lpstr>
      <vt:lpstr>Noto Sans</vt:lpstr>
      <vt:lpstr>Times New Roman</vt:lpstr>
      <vt:lpstr>Wingdings</vt:lpstr>
      <vt:lpstr>Office Theme</vt:lpstr>
      <vt:lpstr>Equation</vt:lpstr>
      <vt:lpstr>Reference Points 101</vt:lpstr>
      <vt:lpstr>Objectives</vt:lpstr>
      <vt:lpstr>Objectives</vt:lpstr>
      <vt:lpstr>Exercises</vt:lpstr>
      <vt:lpstr>Outline – Day 1</vt:lpstr>
      <vt:lpstr>Outline – Day 1 (hide)</vt:lpstr>
      <vt:lpstr>Outline – Day 2 (Hide)</vt:lpstr>
      <vt:lpstr>1. What are Reference Points?</vt:lpstr>
      <vt:lpstr>What are reference points?</vt:lpstr>
      <vt:lpstr>What are reference points?</vt:lpstr>
      <vt:lpstr>What are reference points?</vt:lpstr>
      <vt:lpstr>What are reference points?</vt:lpstr>
      <vt:lpstr>DFO: Reference Points (PA Framework)</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Reference points in stock assessment</vt:lpstr>
      <vt:lpstr>2. Equilibrium Assumptions</vt:lpstr>
      <vt:lpstr>Equilibrium reference points</vt:lpstr>
      <vt:lpstr>What is Equilibrium?</vt:lpstr>
      <vt:lpstr>What is Equilibrium?</vt:lpstr>
      <vt:lpstr>3. What is MSY?</vt:lpstr>
      <vt:lpstr>Maximum Sustainable Yield (MSY)</vt:lpstr>
      <vt:lpstr>Surplus Production Models</vt:lpstr>
      <vt:lpstr>Surplus Production (SP) Models</vt:lpstr>
      <vt:lpstr>MSY Theory</vt:lpstr>
      <vt:lpstr>Surplus Production Curve</vt:lpstr>
      <vt:lpstr>Equilibrium yield curve</vt:lpstr>
      <vt:lpstr>MSY as target/limit  Need to think more about this slide … Canadian policy identifies Bmsy as target. The distinctions are maybe too subtle for here. Hiding slide for now. Note Larkin wrote “Epitaph for MSY” he wasn’t advocating for it as a target.</vt:lpstr>
      <vt:lpstr>MSY as target/limit</vt:lpstr>
      <vt:lpstr>MSY in Canadian Policy</vt:lpstr>
      <vt:lpstr>References</vt:lpstr>
      <vt:lpstr>4. Reference Points in Surplus Production Models</vt:lpstr>
      <vt:lpstr>Reference points from the Schaefer Model1</vt:lpstr>
      <vt:lpstr>Reference points from the Schaefer Model</vt:lpstr>
      <vt:lpstr>BMSY from the Schaefer Model</vt:lpstr>
      <vt:lpstr>MSY from the Schaefer Model</vt:lpstr>
      <vt:lpstr>UMSY from the Schaefer Model</vt:lpstr>
      <vt:lpstr>Reference points from the Schaefer Model1</vt:lpstr>
      <vt:lpstr>Exercise 1</vt:lpstr>
      <vt:lpstr>5. Recruitment Productivity</vt:lpstr>
      <vt:lpstr>PowerPoint Presentation</vt:lpstr>
      <vt:lpstr>Productivity</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vt:lpstr>
      <vt:lpstr>Steepness and CR are analytically related</vt:lpstr>
      <vt:lpstr>6. Reference Points in Age-structured Models</vt:lpstr>
      <vt:lpstr>Limitations of Surplus Production Models</vt:lpstr>
      <vt:lpstr>Examples of Limit Reference Points</vt:lpstr>
      <vt:lpstr>Some Equilibrium Reference Points</vt:lpstr>
      <vt:lpstr>Per-recruit Calculations</vt:lpstr>
      <vt:lpstr>Per-recruit Calculations</vt:lpstr>
      <vt:lpstr>Per-Recruit Calculations 1. Mortality Rates</vt:lpstr>
      <vt:lpstr>Per-Recruit Calculations 1. Mortality Rates</vt:lpstr>
      <vt:lpstr>Per-Recruit Reference Points 1. Mortality Rates</vt:lpstr>
      <vt:lpstr>Per-Recruit Calculations 1. Mortality Rates</vt:lpstr>
      <vt:lpstr>Per-Recruit Calculations 1. Mortality Rates</vt:lpstr>
      <vt:lpstr>Per-Recruit Calculations 1. Mortality Rates</vt:lpstr>
      <vt:lpstr>Per-Recruit Calculations 1. Mortality Rates</vt:lpstr>
      <vt:lpstr>Per-Recruit Calculations 2. Survivorship</vt:lpstr>
      <vt:lpstr>Per-Recruit Calculations 2. Unfished Survivorship</vt:lpstr>
      <vt:lpstr>Per-Recruit Calculations 2. Unfished Survivorship</vt:lpstr>
      <vt:lpstr>Per-Recruit Calculations 2. Unfished Survivorship</vt:lpstr>
      <vt:lpstr>Per-Recruit Calculations 2. Survivorship</vt:lpstr>
      <vt:lpstr>Per-Recruit Calculations 3. Unfished SSB-per-Recruit</vt:lpstr>
      <vt:lpstr>Per-Recruit Calculations 3. SSB-per-Recruit</vt:lpstr>
      <vt:lpstr>Per-Recruit Calculations 3. Eggs-per-Recruit</vt:lpstr>
      <vt:lpstr>Per-Recruit Calculations 3. SSB-per-Recruit or Eggs-per-Recruit</vt:lpstr>
      <vt:lpstr>Per-Recruit Reference Points 4. Yield-per-Recruit (YPR)</vt:lpstr>
      <vt:lpstr>Per-Recruit Reference Points 4. Yield-per-Recruit (YPR)</vt:lpstr>
      <vt:lpstr>Per-Recruit Reference Points 4. Yield-per-Recruit (YPR)</vt:lpstr>
      <vt:lpstr>Next step: Yield-per-Recruit  Yield </vt:lpstr>
      <vt:lpstr>Reference Point Calculations</vt:lpstr>
      <vt:lpstr>PowerPoint Presentation</vt:lpstr>
      <vt:lpstr>Reference Points</vt:lpstr>
      <vt:lpstr>Reference Points 1. Unfished Equilibrium Biomass B0</vt:lpstr>
      <vt:lpstr>Reference Points 1. Unfished Equilibrium Biomass B0</vt:lpstr>
      <vt:lpstr>Reference Points 1. Unfished Equilibrium Biomass B0</vt:lpstr>
      <vt:lpstr>Reference Points 1. Unfished Equilibrium Biomass B0</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3. MSY</vt:lpstr>
      <vt:lpstr>Reference Points 3. MSY</vt:lpstr>
      <vt:lpstr>PowerPoint Presentation</vt:lpstr>
      <vt:lpstr>PowerPoint Presentation</vt:lpstr>
      <vt:lpstr>PowerPoint Presentation</vt:lpstr>
      <vt:lpstr>Reference Points 4. Spawning Potential Ratio (SPR)</vt:lpstr>
      <vt:lpstr>Reference Points 4. Spawning Potential Ratio (SPR)</vt:lpstr>
      <vt:lpstr>Reference Points 4. Spawning Potential Ratio (SPR)</vt:lpstr>
      <vt:lpstr>PowerPoint Presentation</vt:lpstr>
      <vt:lpstr>End day 1 – move SPR to day 2 if we run out of time.</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Forrest, Robyn</cp:lastModifiedBy>
  <cp:revision>313</cp:revision>
  <dcterms:created xsi:type="dcterms:W3CDTF">2021-10-28T18:18:48Z</dcterms:created>
  <dcterms:modified xsi:type="dcterms:W3CDTF">2022-11-12T00:05:18Z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