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359" r:id="rId3"/>
    <p:sldId id="327" r:id="rId4"/>
    <p:sldId id="371" r:id="rId5"/>
    <p:sldId id="398" r:id="rId6"/>
    <p:sldId id="310" r:id="rId7"/>
    <p:sldId id="266" r:id="rId8"/>
    <p:sldId id="370" r:id="rId9"/>
    <p:sldId id="369" r:id="rId10"/>
    <p:sldId id="259" r:id="rId11"/>
    <p:sldId id="260" r:id="rId12"/>
    <p:sldId id="261" r:id="rId13"/>
    <p:sldId id="262" r:id="rId14"/>
    <p:sldId id="326" r:id="rId15"/>
    <p:sldId id="399" r:id="rId16"/>
    <p:sldId id="328" r:id="rId17"/>
    <p:sldId id="336" r:id="rId18"/>
    <p:sldId id="339" r:id="rId19"/>
    <p:sldId id="267" r:id="rId20"/>
    <p:sldId id="362" r:id="rId21"/>
    <p:sldId id="388" r:id="rId22"/>
    <p:sldId id="389" r:id="rId23"/>
    <p:sldId id="400" r:id="rId24"/>
    <p:sldId id="401" r:id="rId25"/>
    <p:sldId id="402" r:id="rId26"/>
    <p:sldId id="405" r:id="rId27"/>
    <p:sldId id="406" r:id="rId28"/>
    <p:sldId id="391" r:id="rId29"/>
    <p:sldId id="392" r:id="rId30"/>
    <p:sldId id="393" r:id="rId31"/>
    <p:sldId id="396" r:id="rId32"/>
    <p:sldId id="397" r:id="rId33"/>
    <p:sldId id="407" r:id="rId34"/>
    <p:sldId id="263" r:id="rId35"/>
    <p:sldId id="372" r:id="rId36"/>
    <p:sldId id="375" r:id="rId37"/>
    <p:sldId id="376" r:id="rId38"/>
    <p:sldId id="377" r:id="rId39"/>
    <p:sldId id="379" r:id="rId40"/>
    <p:sldId id="382" r:id="rId41"/>
    <p:sldId id="383" r:id="rId42"/>
    <p:sldId id="386" r:id="rId43"/>
    <p:sldId id="338" r:id="rId44"/>
    <p:sldId id="387" r:id="rId45"/>
    <p:sldId id="344" r:id="rId46"/>
    <p:sldId id="368" r:id="rId47"/>
    <p:sldId id="275" r:id="rId48"/>
    <p:sldId id="257" r:id="rId49"/>
    <p:sldId id="288" r:id="rId50"/>
    <p:sldId id="289" r:id="rId51"/>
    <p:sldId id="312" r:id="rId52"/>
    <p:sldId id="356" r:id="rId53"/>
    <p:sldId id="313" r:id="rId54"/>
    <p:sldId id="314" r:id="rId55"/>
    <p:sldId id="316" r:id="rId56"/>
    <p:sldId id="317" r:id="rId57"/>
    <p:sldId id="320" r:id="rId58"/>
    <p:sldId id="272" r:id="rId59"/>
    <p:sldId id="273" r:id="rId60"/>
    <p:sldId id="279" r:id="rId61"/>
    <p:sldId id="281" r:id="rId62"/>
    <p:sldId id="278" r:id="rId63"/>
    <p:sldId id="274" r:id="rId64"/>
    <p:sldId id="276" r:id="rId65"/>
    <p:sldId id="290" r:id="rId66"/>
    <p:sldId id="357" r:id="rId67"/>
    <p:sldId id="270" r:id="rId68"/>
    <p:sldId id="277" r:id="rId69"/>
    <p:sldId id="282" r:id="rId70"/>
    <p:sldId id="283" r:id="rId71"/>
    <p:sldId id="293" r:id="rId72"/>
    <p:sldId id="298" r:id="rId73"/>
    <p:sldId id="297" r:id="rId74"/>
    <p:sldId id="296" r:id="rId75"/>
    <p:sldId id="295" r:id="rId76"/>
    <p:sldId id="299" r:id="rId77"/>
    <p:sldId id="303" r:id="rId78"/>
    <p:sldId id="304" r:id="rId79"/>
    <p:sldId id="305" r:id="rId80"/>
    <p:sldId id="300" r:id="rId81"/>
    <p:sldId id="335" r:id="rId82"/>
    <p:sldId id="334" r:id="rId83"/>
    <p:sldId id="302" r:id="rId84"/>
    <p:sldId id="306" r:id="rId85"/>
    <p:sldId id="321" r:id="rId86"/>
    <p:sldId id="322" r:id="rId87"/>
    <p:sldId id="358" r:id="rId88"/>
    <p:sldId id="294" r:id="rId89"/>
    <p:sldId id="307" r:id="rId90"/>
    <p:sldId id="345" r:id="rId91"/>
    <p:sldId id="347" r:id="rId92"/>
    <p:sldId id="349" r:id="rId93"/>
    <p:sldId id="350" r:id="rId94"/>
    <p:sldId id="351" r:id="rId95"/>
    <p:sldId id="352" r:id="rId96"/>
    <p:sldId id="353" r:id="rId97"/>
    <p:sldId id="354" r:id="rId98"/>
    <p:sldId id="346" r:id="rId99"/>
    <p:sldId id="348" r:id="rId100"/>
    <p:sldId id="360"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2"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4" d="100"/>
          <a:sy n="114" d="100"/>
        </p:scale>
        <p:origin x="360" y="102"/>
      </p:cViewPr>
      <p:guideLst>
        <p:guide orient="horz" pos="867"/>
        <p:guide pos="960"/>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36</a:t>
            </a:fld>
            <a:endParaRPr lang="en-AU" altLang="en-US" sz="120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a:t>MYERS:Stock-recruitment data are much like Hobbes’ view of primitive man: Nasty, brutish and short (outliers, bias, short time series)</a:t>
            </a:r>
          </a:p>
          <a:p>
            <a:pPr eaLnBrk="1" hangingPunct="1"/>
            <a:endParaRPr lang="en-US" altLang="en-US" b="1"/>
          </a:p>
          <a:p>
            <a:pPr eaLnBrk="1" hangingPunct="1"/>
            <a:endParaRPr lang="en-US" altLang="en-US" b="1"/>
          </a:p>
          <a:p>
            <a:pPr eaLnBrk="1" hangingPunct="1"/>
            <a:r>
              <a:rPr lang="en-US" altLang="en-US" b="1"/>
              <a:t>Productivity is the fundamental determinant of a fish population’s resilience to fishing</a:t>
            </a:r>
          </a:p>
          <a:p>
            <a:pPr eaLnBrk="1" hangingPunct="1"/>
            <a:r>
              <a:rPr lang="en-US" altLang="en-US" b="1"/>
              <a:t>Productivity determines important reference points for management</a:t>
            </a:r>
          </a:p>
          <a:p>
            <a:pPr eaLnBrk="1" hangingPunct="1"/>
            <a:r>
              <a:rPr lang="en-US" altLang="en-US" b="1"/>
              <a:t>Estimation of recruitment productivity parameters </a:t>
            </a:r>
            <a:r>
              <a:rPr lang="en-CA" altLang="en-US" b="1">
                <a:cs typeface="Arial" panose="020B0604020202020204" pitchFamily="34" charset="0"/>
              </a:rPr>
              <a:t>a principal concern in stock assessment</a:t>
            </a:r>
            <a:endParaRPr lang="en-US" altLang="en-US" b="1">
              <a:cs typeface="Arial" panose="020B0604020202020204" pitchFamily="34" charset="0"/>
            </a:endParaRPr>
          </a:p>
          <a:p>
            <a:pPr eaLnBrk="1" hangingPunct="1"/>
            <a:endParaRPr lang="en-US" altLang="en-US" b="1"/>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37</a:t>
            </a:fld>
            <a:endParaRPr lang="en-AU" altLang="en-US"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a:t>Mechanism for recruitment productivity</a:t>
            </a:r>
            <a:endParaRPr lang="en-AU" altLang="en-US"/>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38</a:t>
            </a:fld>
            <a:endParaRPr lang="en-AU"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39</a:t>
            </a:fld>
            <a:endParaRPr lang="en-AU"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a:solidFill>
                  <a:srgbClr val="FF0000"/>
                </a:solidFill>
              </a:rPr>
              <a:t>Flat stock recruit relationships seem to be ubiquitous in fish populations (Myers database)</a:t>
            </a:r>
            <a:br>
              <a:rPr lang="en-CA" altLang="en-US" b="1">
                <a:solidFill>
                  <a:srgbClr val="FF0000"/>
                </a:solidFill>
              </a:rPr>
            </a:br>
            <a:r>
              <a:rPr lang="en-CA" altLang="en-US" b="1"/>
              <a:t>www.mscs.dal.ca/~myers/welcome.html</a:t>
            </a:r>
          </a:p>
          <a:p>
            <a:pPr eaLnBrk="1" hangingPunct="1">
              <a:spcBef>
                <a:spcPct val="50000"/>
              </a:spcBef>
            </a:pPr>
            <a:r>
              <a:rPr lang="en-CA" altLang="en-US" b="1"/>
              <a:t>JUVENILES</a:t>
            </a:r>
          </a:p>
          <a:p>
            <a:pPr eaLnBrk="1" hangingPunct="1"/>
            <a:endParaRPr lang="en-CA" altLang="en-US" b="1" i="1">
              <a:solidFill>
                <a:schemeClr val="accent2"/>
              </a:solidFill>
            </a:endParaRPr>
          </a:p>
          <a:p>
            <a:pPr eaLnBrk="1" hangingPunct="1"/>
            <a:endParaRPr lang="en-CA" altLang="en-US" b="1" i="1">
              <a:solidFill>
                <a:schemeClr val="accent2"/>
              </a:solidFill>
            </a:endParaRPr>
          </a:p>
          <a:p>
            <a:pPr eaLnBrk="1" hangingPunct="1"/>
            <a:r>
              <a:rPr lang="en-CA" altLang="en-US" b="1" i="1">
                <a:solidFill>
                  <a:schemeClr val="accent2"/>
                </a:solidFill>
              </a:rPr>
              <a:t>1. M</a:t>
            </a:r>
            <a:r>
              <a:rPr lang="en-CA" altLang="en-US" b="1">
                <a:solidFill>
                  <a:schemeClr val="accent2"/>
                </a:solidFill>
              </a:rPr>
              <a:t> = </a:t>
            </a:r>
            <a:r>
              <a:rPr lang="en-CA" altLang="en-US" b="1" i="1">
                <a:solidFill>
                  <a:schemeClr val="accent2"/>
                </a:solidFill>
              </a:rPr>
              <a:t>M</a:t>
            </a:r>
            <a:r>
              <a:rPr lang="en-CA" altLang="en-US" b="1">
                <a:solidFill>
                  <a:schemeClr val="accent2"/>
                </a:solidFill>
              </a:rPr>
              <a:t>0 + </a:t>
            </a:r>
            <a:r>
              <a:rPr lang="en-CA" altLang="en-US" b="1" i="1">
                <a:solidFill>
                  <a:schemeClr val="accent2"/>
                </a:solidFill>
              </a:rPr>
              <a:t>M</a:t>
            </a:r>
            <a:r>
              <a:rPr lang="en-CA" altLang="en-US" b="1">
                <a:solidFill>
                  <a:schemeClr val="accent2"/>
                </a:solidFill>
              </a:rPr>
              <a:t>1N</a:t>
            </a:r>
          </a:p>
          <a:p>
            <a:pPr eaLnBrk="1" hangingPunct="1"/>
            <a:r>
              <a:rPr lang="en-CA" altLang="en-US" b="1" i="1">
                <a:solidFill>
                  <a:schemeClr val="accent2"/>
                </a:solidFill>
              </a:rPr>
              <a:t>2</a:t>
            </a:r>
            <a:r>
              <a:rPr lang="en-CA" altLang="en-US" b="1">
                <a:solidFill>
                  <a:schemeClr val="accent2"/>
                </a:solidFill>
              </a:rPr>
              <a:t>. d</a:t>
            </a:r>
            <a:r>
              <a:rPr lang="en-CA" altLang="en-US" b="1" i="1">
                <a:solidFill>
                  <a:schemeClr val="accent2"/>
                </a:solidFill>
              </a:rPr>
              <a:t>N</a:t>
            </a:r>
            <a:r>
              <a:rPr lang="en-CA" altLang="en-US" b="1">
                <a:solidFill>
                  <a:schemeClr val="accent2"/>
                </a:solidFill>
              </a:rPr>
              <a:t>/d</a:t>
            </a:r>
            <a:r>
              <a:rPr lang="en-CA" altLang="en-US" b="1" i="1">
                <a:solidFill>
                  <a:schemeClr val="accent2"/>
                </a:solidFill>
              </a:rPr>
              <a:t>t</a:t>
            </a:r>
            <a:r>
              <a:rPr lang="en-CA" altLang="en-US" b="1">
                <a:solidFill>
                  <a:schemeClr val="accent2"/>
                </a:solidFill>
              </a:rPr>
              <a:t> = -</a:t>
            </a:r>
            <a:r>
              <a:rPr lang="en-CA" altLang="en-US" b="1" i="1">
                <a:solidFill>
                  <a:schemeClr val="accent2"/>
                </a:solidFill>
              </a:rPr>
              <a:t>MNt = (M</a:t>
            </a:r>
            <a:r>
              <a:rPr lang="en-CA" altLang="en-US" b="1">
                <a:solidFill>
                  <a:schemeClr val="accent2"/>
                </a:solidFill>
              </a:rPr>
              <a:t>0 + </a:t>
            </a:r>
            <a:r>
              <a:rPr lang="en-CA" altLang="en-US" b="1" i="1">
                <a:solidFill>
                  <a:schemeClr val="accent2"/>
                </a:solidFill>
              </a:rPr>
              <a:t>M</a:t>
            </a:r>
            <a:r>
              <a:rPr lang="en-CA" altLang="en-US" b="1">
                <a:solidFill>
                  <a:schemeClr val="accent2"/>
                </a:solidFill>
              </a:rPr>
              <a:t>1</a:t>
            </a:r>
            <a:r>
              <a:rPr lang="en-CA" altLang="en-US" b="1" i="1">
                <a:solidFill>
                  <a:schemeClr val="accent2"/>
                </a:solidFill>
              </a:rPr>
              <a:t>Nt</a:t>
            </a:r>
            <a:r>
              <a:rPr lang="en-CA" altLang="en-US" b="1">
                <a:solidFill>
                  <a:schemeClr val="accent2"/>
                </a:solidFill>
              </a:rPr>
              <a:t>)</a:t>
            </a:r>
            <a:r>
              <a:rPr lang="en-CA" altLang="en-US" b="1" i="1">
                <a:solidFill>
                  <a:schemeClr val="accent2"/>
                </a:solidFill>
              </a:rPr>
              <a:t>Nt</a:t>
            </a:r>
          </a:p>
          <a:p>
            <a:pPr eaLnBrk="1" hangingPunct="1"/>
            <a:r>
              <a:rPr lang="en-CA" altLang="en-US" b="1" i="1">
                <a:solidFill>
                  <a:schemeClr val="accent2"/>
                </a:solidFill>
              </a:rPr>
              <a:t>3. </a:t>
            </a:r>
            <a:r>
              <a:rPr lang="en-CA" altLang="en-US" b="1">
                <a:solidFill>
                  <a:schemeClr val="accent2"/>
                </a:solidFill>
              </a:rPr>
              <a:t>Integrate </a:t>
            </a:r>
            <a:r>
              <a:rPr lang="en-CA" altLang="en-US" b="1" i="1">
                <a:solidFill>
                  <a:schemeClr val="accent2"/>
                </a:solidFill>
              </a:rPr>
              <a:t>2</a:t>
            </a:r>
            <a:r>
              <a:rPr lang="en-CA" altLang="en-US" b="1">
                <a:solidFill>
                  <a:schemeClr val="accent2"/>
                </a:solidFill>
              </a:rPr>
              <a:t> to get</a:t>
            </a:r>
            <a:r>
              <a:rPr lang="en-CA" altLang="en-US" b="1" i="1">
                <a:solidFill>
                  <a:schemeClr val="accent2"/>
                </a:solidFill>
              </a:rPr>
              <a:t> Nt+1</a:t>
            </a:r>
          </a:p>
          <a:p>
            <a:pPr eaLnBrk="1" hangingPunct="1"/>
            <a:r>
              <a:rPr lang="en-CA" altLang="en-US" b="1" i="1">
                <a:solidFill>
                  <a:schemeClr val="accent2"/>
                </a:solidFill>
              </a:rPr>
              <a:t>4. </a:t>
            </a:r>
            <a:r>
              <a:rPr lang="en-CA" altLang="en-US" b="1">
                <a:solidFill>
                  <a:schemeClr val="accent2"/>
                </a:solidFill>
              </a:rPr>
              <a:t>Gives equation of Beverton-Holt form</a:t>
            </a:r>
          </a:p>
          <a:p>
            <a:pPr eaLnBrk="1" hangingPunct="1"/>
            <a:endParaRPr lang="en-US" altLang="en-US" b="1" i="1">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40</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41</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42</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2022-11-09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0.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9.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image" Target="../media/image31.emf"/></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wmf"/><Relationship Id="rId5" Type="http://schemas.openxmlformats.org/officeDocument/2006/relationships/oleObject" Target="../embeddings/oleObject3.bin"/><Relationship Id="rId4" Type="http://schemas.openxmlformats.org/officeDocument/2006/relationships/image" Target="../media/image3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58.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40.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7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77.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10.png"/><Relationship Id="rId4" Type="http://schemas.openxmlformats.org/officeDocument/2006/relationships/image" Target="../media/image400.png"/></Relationships>
</file>

<file path=ppt/slides/_rels/slide7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20.png"/><Relationship Id="rId7" Type="http://schemas.openxmlformats.org/officeDocument/2006/relationships/image" Target="../media/image680.png"/><Relationship Id="rId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9.png"/><Relationship Id="rId9" Type="http://schemas.openxmlformats.org/officeDocument/2006/relationships/image" Target="../media/image690.png"/></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76.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69.png"/></Relationships>
</file>

<file path=ppt/slides/_rels/slide8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8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9.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90.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90.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88.png"/><Relationship Id="rId10" Type="http://schemas.openxmlformats.org/officeDocument/2006/relationships/image" Target="../media/image95.png"/><Relationship Id="rId4" Type="http://schemas.openxmlformats.org/officeDocument/2006/relationships/image" Target="../media/image87.png"/><Relationship Id="rId9" Type="http://schemas.openxmlformats.org/officeDocument/2006/relationships/image" Target="../media/image9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normAutofit lnSpcReduction="10000"/>
          </a:bodyPr>
          <a:lstStyle/>
          <a:p>
            <a:r>
              <a:rPr lang="en-US" dirty="0"/>
              <a:t>Robyn Forrest and Tim Barrett</a:t>
            </a:r>
          </a:p>
          <a:p>
            <a:r>
              <a:rPr lang="en-US" dirty="0"/>
              <a:t>Nov 15 and 22, 2022</a:t>
            </a:r>
          </a:p>
          <a:p>
            <a:endParaRPr lang="en-US" dirty="0"/>
          </a:p>
          <a:p>
            <a:r>
              <a:rPr lang="en-US" b="1" dirty="0"/>
              <a:t>Technical Expertise in Stock Assessment (TESA)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8BBF18-4DE9-4572-AD54-9BDD4799144D}"/>
              </a:ext>
            </a:extLst>
          </p:cNvPr>
          <p:cNvPicPr>
            <a:picLocks noChangeAspect="1"/>
          </p:cNvPicPr>
          <p:nvPr/>
        </p:nvPicPr>
        <p:blipFill>
          <a:blip r:embed="rId2"/>
          <a:stretch>
            <a:fillRect/>
          </a:stretch>
        </p:blipFill>
        <p:spPr>
          <a:xfrm>
            <a:off x="3573677" y="3698795"/>
            <a:ext cx="5044646" cy="3026788"/>
          </a:xfrm>
          <a:prstGeom prst="rect">
            <a:avLst/>
          </a:prstGeom>
        </p:spPr>
      </p:pic>
      <p:sp>
        <p:nvSpPr>
          <p:cNvPr id="2" name="Title 1"/>
          <p:cNvSpPr>
            <a:spLocks noGrp="1"/>
          </p:cNvSpPr>
          <p:nvPr>
            <p:ph type="title"/>
          </p:nvPr>
        </p:nvSpPr>
        <p:spPr>
          <a:xfrm>
            <a:off x="838200" y="132417"/>
            <a:ext cx="10515600" cy="1325563"/>
          </a:xfrm>
        </p:spPr>
        <p:txBody>
          <a:bodyPr/>
          <a:lstStyle/>
          <a:p>
            <a:r>
              <a:rPr lang="en-US" dirty="0"/>
              <a:t>Reference Points</a:t>
            </a:r>
          </a:p>
        </p:txBody>
      </p:sp>
      <p:sp>
        <p:nvSpPr>
          <p:cNvPr id="3" name="Content Placeholder 2"/>
          <p:cNvSpPr>
            <a:spLocks noGrp="1"/>
          </p:cNvSpPr>
          <p:nvPr>
            <p:ph idx="1"/>
          </p:nvPr>
        </p:nvSpPr>
        <p:spPr>
          <a:xfrm>
            <a:off x="687370" y="1297724"/>
            <a:ext cx="10515600" cy="2633799"/>
          </a:xfrm>
        </p:spPr>
        <p:txBody>
          <a:bodyPr>
            <a:normAutofit lnSpcReduction="10000"/>
          </a:bodyPr>
          <a:lstStyle/>
          <a:p>
            <a:pPr fontAlgn="base"/>
            <a:r>
              <a:rPr lang="en-US" dirty="0">
                <a:solidFill>
                  <a:srgbClr val="00B050"/>
                </a:solidFill>
              </a:rPr>
              <a:t>Target Reference Point (TRP)</a:t>
            </a:r>
            <a:r>
              <a:rPr lang="en-US" dirty="0"/>
              <a:t> – desirable target stock state (stock may  fluctuate around this point)</a:t>
            </a:r>
          </a:p>
          <a:p>
            <a:pPr fontAlgn="base"/>
            <a:r>
              <a:rPr lang="en-US" dirty="0">
                <a:solidFill>
                  <a:srgbClr val="FF0000"/>
                </a:solidFill>
              </a:rPr>
              <a:t>Limit Reference Point (LRP) </a:t>
            </a:r>
            <a:r>
              <a:rPr lang="en-US" dirty="0"/>
              <a:t>– placed above threshold of an undesirable state / point of serious harm</a:t>
            </a:r>
          </a:p>
          <a:p>
            <a:pPr fontAlgn="base"/>
            <a:r>
              <a:rPr lang="en-US" dirty="0"/>
              <a:t>Reference points are generally defined based on spawning stock biomass (SSB) or the instantaneous fishing mortality rate (</a:t>
            </a:r>
            <a:r>
              <a:rPr lang="en-US" i="1" dirty="0"/>
              <a:t>F</a:t>
            </a:r>
            <a:r>
              <a:rPr lang="en-US" dirty="0"/>
              <a:t>)</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DBEEC8F-D1D5-4D6C-86D1-29CC9FE0EB02}"/>
              </a:ext>
            </a:extLst>
          </p:cNvPr>
          <p:cNvPicPr>
            <a:picLocks noChangeAspect="1"/>
          </p:cNvPicPr>
          <p:nvPr/>
        </p:nvPicPr>
        <p:blipFill>
          <a:blip r:embed="rId3"/>
          <a:stretch>
            <a:fillRect/>
          </a:stretch>
        </p:blipFill>
        <p:spPr>
          <a:xfrm>
            <a:off x="3573677" y="3698795"/>
            <a:ext cx="5044646" cy="3026788"/>
          </a:xfrm>
          <a:prstGeom prst="rect">
            <a:avLst/>
          </a:prstGeom>
        </p:spPr>
      </p:pic>
    </p:spTree>
    <p:extLst>
      <p:ext uri="{BB962C8B-B14F-4D97-AF65-F5344CB8AC3E}">
        <p14:creationId xmlns:p14="http://schemas.microsoft.com/office/powerpoint/2010/main" val="10120402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multiple OMs in MSE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u="sng" dirty="0"/>
              <a:t>reference points </a:t>
            </a:r>
            <a:r>
              <a:rPr lang="en-CA" dirty="0"/>
              <a:t>and stock status 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0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OR</a:t>
            </a:r>
            <a:r>
              <a:rPr lang="en-CA" i="1" dirty="0"/>
              <a:t> “</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stakeholders 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limit on the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endParaRPr lang="en-US" dirty="0"/>
              </a:p>
              <a:p>
                <a:r>
                  <a:rPr lang="en-US" dirty="0">
                    <a:solidFill>
                      <a:srgbClr val="00B050"/>
                    </a:solidFill>
                  </a:rPr>
                  <a:t>Target Reference Point </a:t>
                </a:r>
                <a:r>
                  <a:rPr lang="en-US" dirty="0"/>
                  <a:t>– desirable state to have the stock approach and fluctuate around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90629" y="1816198"/>
                <a:ext cx="6077816" cy="4351338"/>
              </a:xfrm>
              <a:blipFill>
                <a:blip r:embed="rId3"/>
                <a:stretch>
                  <a:fillRect l="-1805" t="-2381"/>
                </a:stretch>
              </a:blipFill>
            </p:spPr>
            <p:txBody>
              <a:bodyPr/>
              <a:lstStyle/>
              <a:p>
                <a:r>
                  <a:rPr lang="en-US">
                    <a:noFill/>
                  </a:rPr>
                  <a:t> </a:t>
                </a:r>
              </a:p>
            </p:txBody>
          </p:sp>
        </mc:Fallback>
      </mc:AlternateContent>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242-A4D1-42BE-9FFB-DE9673E9F2D1}"/>
              </a:ext>
            </a:extLst>
          </p:cNvPr>
          <p:cNvSpPr>
            <a:spLocks noGrp="1"/>
          </p:cNvSpPr>
          <p:nvPr>
            <p:ph type="title"/>
          </p:nvPr>
        </p:nvSpPr>
        <p:spPr/>
        <p:txBody>
          <a:bodyPr/>
          <a:lstStyle/>
          <a:p>
            <a:r>
              <a:rPr lang="en-US" dirty="0"/>
              <a:t>DFO: Reference Points (PA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6C03E6-B3D0-4730-959B-C58289DFC613}"/>
                  </a:ext>
                </a:extLst>
              </p:cNvPr>
              <p:cNvSpPr>
                <a:spLocks noGrp="1"/>
              </p:cNvSpPr>
              <p:nvPr>
                <p:ph idx="1"/>
              </p:nvPr>
            </p:nvSpPr>
            <p:spPr/>
            <p:txBody>
              <a:bodyPr/>
              <a:lstStyle/>
              <a:p>
                <a:r>
                  <a:rPr lang="en-US" dirty="0"/>
                  <a:t>LRP and USRs in Canadian policy are typically defined in terms of biomass (</a:t>
                </a:r>
                <a14:m>
                  <m:oMath xmlns:m="http://schemas.openxmlformats.org/officeDocument/2006/math">
                    <m:r>
                      <a:rPr lang="en-US" i="1" dirty="0" smtClean="0">
                        <a:latin typeface="Cambria Math" panose="02040503050406030204" pitchFamily="18" charset="0"/>
                      </a:rPr>
                      <m:t>𝐵</m:t>
                    </m:r>
                  </m:oMath>
                </a14:m>
                <a:r>
                  <a:rPr lang="en-US" dirty="0"/>
                  <a:t>), particularly spawning stock biomass (</a:t>
                </a:r>
                <a14:m>
                  <m:oMath xmlns:m="http://schemas.openxmlformats.org/officeDocument/2006/math">
                    <m:r>
                      <a:rPr lang="en-US" i="1" dirty="0" smtClean="0">
                        <a:latin typeface="Cambria Math" panose="02040503050406030204" pitchFamily="18" charset="0"/>
                      </a:rPr>
                      <m:t>𝑆𝑆𝐵</m:t>
                    </m:r>
                  </m:oMath>
                </a14:m>
                <a:r>
                  <a:rPr lang="en-US" dirty="0"/>
                  <a:t>), abundance, or a proxy for these</a:t>
                </a:r>
              </a:p>
              <a:p>
                <a:pPr lvl="1"/>
                <a:r>
                  <a:rPr lang="en-US" dirty="0"/>
                  <a:t>other metrics that represent the reproductive capacity (e.g., total egg production) of the stock may be used</a:t>
                </a:r>
              </a:p>
              <a:p>
                <a:pPr lvl="1"/>
                <a:r>
                  <a:rPr lang="en-US" dirty="0"/>
                  <a:t>The metric chosen should be the one that best represents the reproductive capacity of the stock, depending on the type of analytical assessment (e.g., age-structured vs. surplus production model) and data availability</a:t>
                </a:r>
              </a:p>
            </p:txBody>
          </p:sp>
        </mc:Choice>
        <mc:Fallback>
          <p:sp>
            <p:nvSpPr>
              <p:cNvPr id="3" name="Content Placeholder 2">
                <a:extLst>
                  <a:ext uri="{FF2B5EF4-FFF2-40B4-BE49-F238E27FC236}">
                    <a16:creationId xmlns:a16="http://schemas.microsoft.com/office/drawing/2014/main" id="{AD6C03E6-B3D0-4730-959B-C58289DFC61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2009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sz="3200" dirty="0"/>
              <a:t>Components of objectives and performance metrics for decision making</a:t>
            </a:r>
          </a:p>
          <a:p>
            <a:pPr marL="457200" indent="-457200">
              <a:buFont typeface="+mj-lt"/>
              <a:buAutoNum type="arabicPeriod"/>
            </a:pPr>
            <a:r>
              <a:rPr lang="en-US" sz="3200" dirty="0"/>
              <a:t>Determining stock status by comparing estimated SSB or </a:t>
            </a:r>
            <a:r>
              <a:rPr lang="en-US" sz="3200" i="1" dirty="0"/>
              <a:t>F</a:t>
            </a:r>
            <a:r>
              <a:rPr lang="en-US" sz="3200" dirty="0"/>
              <a:t> to reference points</a:t>
            </a:r>
          </a:p>
          <a:p>
            <a:pPr lvl="1"/>
            <a:r>
              <a:rPr lang="en-US" sz="2800" dirty="0">
                <a:solidFill>
                  <a:srgbClr val="FF0000"/>
                </a:solidFill>
              </a:rPr>
              <a:t>LRP</a:t>
            </a:r>
            <a:r>
              <a:rPr lang="en-US" sz="2800" dirty="0"/>
              <a:t> separates the critical and cautious zones</a:t>
            </a:r>
          </a:p>
          <a:p>
            <a:pPr lvl="1"/>
            <a:r>
              <a:rPr lang="en-US" sz="2800" dirty="0">
                <a:solidFill>
                  <a:srgbClr val="0000FF"/>
                </a:solidFill>
              </a:rPr>
              <a:t>USR</a:t>
            </a:r>
            <a:r>
              <a:rPr lang="en-US" sz="2800" dirty="0"/>
              <a:t> separates the cautious and healthy zones</a:t>
            </a:r>
          </a:p>
        </p:txBody>
      </p:sp>
    </p:spTree>
    <p:extLst>
      <p:ext uri="{BB962C8B-B14F-4D97-AF65-F5344CB8AC3E}">
        <p14:creationId xmlns:p14="http://schemas.microsoft.com/office/powerpoint/2010/main" val="108519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743932" y="378258"/>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743932" y="1603571"/>
            <a:ext cx="10515600" cy="5023732"/>
          </a:xfrm>
        </p:spPr>
        <p:txBody>
          <a:bodyPr>
            <a:normAutofit/>
          </a:bodyPr>
          <a:lstStyle/>
          <a:p>
            <a:pPr marL="514350" indent="-514350">
              <a:buFont typeface="+mj-lt"/>
              <a:buAutoNum type="arabicPeriod" startAt="3"/>
            </a:pPr>
            <a:r>
              <a:rPr lang="en-US" sz="3200" u="sng" dirty="0"/>
              <a:t>Can be</a:t>
            </a:r>
            <a:r>
              <a:rPr lang="en-US" sz="3200" dirty="0"/>
              <a:t> and are often used as operational control points in harvest control rules (HCRs)</a:t>
            </a:r>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r>
              <a:rPr lang="en-US" sz="3200" dirty="0"/>
              <a:t>The LRP also has a legislated role in triggering the need for a </a:t>
            </a:r>
            <a:r>
              <a:rPr lang="en-US" sz="3200" u="sng" dirty="0"/>
              <a:t>rebuilding plan</a:t>
            </a:r>
            <a:r>
              <a:rPr lang="en-US" sz="3200" dirty="0"/>
              <a:t> under the Fish Stocks Provisions</a:t>
            </a:r>
          </a:p>
          <a:p>
            <a:pPr marL="514350" indent="-514350">
              <a:buFont typeface="+mj-lt"/>
              <a:buAutoNum type="arabicPeriod" startAt="3"/>
            </a:pPr>
            <a:endParaRPr lang="en-US" sz="3200" dirty="0"/>
          </a:p>
          <a:p>
            <a:pPr marL="0" indent="0">
              <a:buNone/>
            </a:pPr>
            <a:endParaRPr lang="en-US"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16" y="2717667"/>
            <a:ext cx="4436456" cy="26618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B90EEF-4650-48C9-BC0D-A2C036451D44}"/>
              </a:ext>
            </a:extLst>
          </p:cNvPr>
          <p:cNvSpPr txBox="1"/>
          <p:nvPr/>
        </p:nvSpPr>
        <p:spPr>
          <a:xfrm>
            <a:off x="8066477" y="2835371"/>
            <a:ext cx="3876139" cy="1569660"/>
          </a:xfrm>
          <a:prstGeom prst="rect">
            <a:avLst/>
          </a:prstGeom>
          <a:noFill/>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pre-defined management actions take place (e.g., change in </a:t>
            </a:r>
            <a:r>
              <a:rPr lang="en-US" sz="2400" b="0" i="1" u="none" strike="noStrike" dirty="0">
                <a:solidFill>
                  <a:srgbClr val="C00000"/>
                </a:solidFill>
                <a:effectLst/>
                <a:latin typeface="Calibri" panose="020F0502020204030204" pitchFamily="34" charset="0"/>
              </a:rPr>
              <a:t>F</a:t>
            </a:r>
            <a:r>
              <a:rPr lang="en-US" sz="2400" b="0" i="0" u="none" strike="noStrike" dirty="0">
                <a:solidFill>
                  <a:srgbClr val="C00000"/>
                </a:solidFill>
                <a:effectLst/>
                <a:latin typeface="Calibri" panose="020F0502020204030204" pitchFamily="34" charset="0"/>
              </a:rPr>
              <a:t> in a HCR)</a:t>
            </a:r>
            <a:endParaRPr lang="en-US" sz="2400" dirty="0">
              <a:solidFill>
                <a:srgbClr val="C00000"/>
              </a:solidFill>
            </a:endParaRPr>
          </a:p>
        </p:txBody>
      </p:sp>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270342" y="3129634"/>
            <a:ext cx="3721865" cy="461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133072" y="3591299"/>
            <a:ext cx="4859135" cy="813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Equilibrium Assumptions</a:t>
            </a:r>
          </a:p>
        </p:txBody>
      </p:sp>
    </p:spTree>
    <p:extLst>
      <p:ext uri="{BB962C8B-B14F-4D97-AF65-F5344CB8AC3E}">
        <p14:creationId xmlns:p14="http://schemas.microsoft.com/office/powerpoint/2010/main" val="107926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p:sp>
        <p:nvSpPr>
          <p:cNvPr id="3" name="Content Placeholder 2"/>
          <p:cNvSpPr>
            <a:spLocks noGrp="1"/>
          </p:cNvSpPr>
          <p:nvPr>
            <p:ph idx="1"/>
          </p:nvPr>
        </p:nvSpPr>
        <p:spPr>
          <a:xfrm>
            <a:off x="574250" y="1580528"/>
            <a:ext cx="10515600" cy="5121930"/>
          </a:xfrm>
        </p:spPr>
        <p:txBody>
          <a:bodyPr>
            <a:noAutofit/>
          </a:bodyPr>
          <a:lstStyle/>
          <a:p>
            <a:r>
              <a:rPr lang="en-US" sz="2400" dirty="0"/>
              <a:t>A tool to help understand effects of fishing on fish populations</a:t>
            </a:r>
          </a:p>
          <a:p>
            <a:r>
              <a:rPr lang="en-US" sz="2400" dirty="0"/>
              <a:t>A theoretical model state that arises when the following are constant  in time:</a:t>
            </a:r>
          </a:p>
          <a:p>
            <a:pPr lvl="1"/>
            <a:r>
              <a:rPr lang="en-US" sz="2000" b="1" dirty="0"/>
              <a:t>Fishing mortality </a:t>
            </a:r>
            <a:r>
              <a:rPr lang="en-US" sz="2000" dirty="0"/>
              <a:t>(</a:t>
            </a:r>
            <a:r>
              <a:rPr lang="en-US" sz="2000" i="1" dirty="0"/>
              <a:t>F</a:t>
            </a:r>
            <a:r>
              <a:rPr lang="en-US" sz="2000" dirty="0"/>
              <a:t>)</a:t>
            </a:r>
          </a:p>
          <a:p>
            <a:pPr lvl="1"/>
            <a:r>
              <a:rPr lang="en-US" sz="2000" dirty="0"/>
              <a:t>Fishery or stock characteristics (</a:t>
            </a:r>
            <a:r>
              <a:rPr lang="en-US" sz="2000" b="1" dirty="0"/>
              <a:t>growth, natural mortality </a:t>
            </a:r>
            <a:r>
              <a:rPr lang="en-US" sz="2000" dirty="0"/>
              <a:t>(</a:t>
            </a:r>
            <a:r>
              <a:rPr lang="en-US" sz="2000" i="1" dirty="0"/>
              <a:t>M</a:t>
            </a:r>
            <a:r>
              <a:rPr lang="en-US" sz="2000" dirty="0"/>
              <a:t>)</a:t>
            </a:r>
            <a:r>
              <a:rPr lang="en-US" sz="2000" b="1" dirty="0"/>
              <a:t>, recruitment, selectivity</a:t>
            </a:r>
            <a:r>
              <a:rPr lang="en-US" sz="2000" dirty="0"/>
              <a:t>)</a:t>
            </a:r>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US" sz="2000" dirty="0"/>
              <a:t> </a:t>
            </a:r>
          </a:p>
          <a:p>
            <a:r>
              <a:rPr lang="en-CA" u="sng" dirty="0"/>
              <a:t>Reality:</a:t>
            </a:r>
          </a:p>
          <a:p>
            <a:pPr lvl="1"/>
            <a:r>
              <a:rPr lang="en-CA" sz="2000" dirty="0"/>
              <a:t>Annual variability “noise” (e.g., variable recruitment) – this is accounted for in annual stock assessments</a:t>
            </a:r>
            <a:endParaRPr lang="en-US" sz="2000" dirty="0"/>
          </a:p>
          <a:p>
            <a:pPr lvl="1"/>
            <a:r>
              <a:rPr lang="en-US" sz="2000" dirty="0"/>
              <a:t>Effects of time-varying processes on assessments and reference points can be challenging and are not always well-understood</a:t>
            </a:r>
          </a:p>
        </p:txBody>
      </p:sp>
    </p:spTree>
    <p:extLst>
      <p:ext uri="{BB962C8B-B14F-4D97-AF65-F5344CB8AC3E}">
        <p14:creationId xmlns:p14="http://schemas.microsoft.com/office/powerpoint/2010/main" val="366949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45996"/>
            <a:ext cx="10515600" cy="5137608"/>
          </a:xfrm>
        </p:spPr>
        <p:txBody>
          <a:bodyPr>
            <a:noAutofit/>
          </a:bodyPr>
          <a:lstStyle/>
          <a:p>
            <a:r>
              <a:rPr lang="en-US" dirty="0"/>
              <a:t>This webinar comes after the 2021 joint TESA/National Operational Guidelines (NOG) Taskforce workshop on “</a:t>
            </a:r>
            <a:r>
              <a:rPr lang="en-US" i="1" dirty="0"/>
              <a:t>Limit Reference Points and the Fish Stocks Provisions</a:t>
            </a:r>
            <a:r>
              <a:rPr lang="en-US" dirty="0"/>
              <a:t>”.</a:t>
            </a:r>
          </a:p>
          <a:p>
            <a:r>
              <a:rPr lang="en-US" dirty="0"/>
              <a:t>Feedback from the workshop indicated a desire for more training in the theory and calculation of reference points.</a:t>
            </a:r>
          </a:p>
          <a:p>
            <a:r>
              <a:rPr lang="en-US" dirty="0"/>
              <a:t>This webinar tries to address this gap by focusing on the more technical aspects of calculating reference points. </a:t>
            </a:r>
          </a:p>
          <a:p>
            <a:r>
              <a:rPr lang="en-US" dirty="0"/>
              <a:t>Participants are invited to review the materials from the 2021 workshop for a deeper dive into considerations for selecting LRPs</a:t>
            </a:r>
          </a:p>
          <a:p>
            <a:pPr lvl="1"/>
            <a:r>
              <a:rPr lang="en-US" dirty="0">
                <a:hlinkClick r:id="rId2"/>
              </a:rPr>
              <a:t>https://github.com/TESA-workshops/LRP</a:t>
            </a:r>
            <a:endParaRPr lang="en-US" dirty="0"/>
          </a:p>
          <a:p>
            <a:pPr lvl="1"/>
            <a:r>
              <a:rPr lang="en-US" dirty="0">
                <a:solidFill>
                  <a:srgbClr val="FF0000"/>
                </a:solidFill>
              </a:rPr>
              <a:t>The proceedings from the 2021 workshop will be published as a DFO Technical Report</a:t>
            </a:r>
          </a:p>
        </p:txBody>
      </p:sp>
    </p:spTree>
    <p:extLst>
      <p:ext uri="{BB962C8B-B14F-4D97-AF65-F5344CB8AC3E}">
        <p14:creationId xmlns:p14="http://schemas.microsoft.com/office/powerpoint/2010/main" val="60848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A couple of slides from the exercises (Ex 1 and 2)</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502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What is MSY?</a:t>
            </a:r>
          </a:p>
        </p:txBody>
      </p:sp>
    </p:spTree>
    <p:extLst>
      <p:ext uri="{BB962C8B-B14F-4D97-AF65-F5344CB8AC3E}">
        <p14:creationId xmlns:p14="http://schemas.microsoft.com/office/powerpoint/2010/main" val="1477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p:txBody>
          <a:bodyPr/>
          <a:lstStyle/>
          <a:p>
            <a:r>
              <a:rPr lang="en-US" dirty="0">
                <a:solidFill>
                  <a:srgbClr val="FF0000"/>
                </a:solidFill>
              </a:rPr>
              <a:t>Intro to Schaefer model and some graphics from Ex 1</a:t>
            </a:r>
          </a:p>
        </p:txBody>
      </p:sp>
      <p:grpSp>
        <p:nvGrpSpPr>
          <p:cNvPr id="4" name="Group 3">
            <a:extLst>
              <a:ext uri="{FF2B5EF4-FFF2-40B4-BE49-F238E27FC236}">
                <a16:creationId xmlns:a16="http://schemas.microsoft.com/office/drawing/2014/main" id="{1FC9EB8A-5EE5-47F8-9F4B-E7CDE7991C33}"/>
              </a:ext>
            </a:extLst>
          </p:cNvPr>
          <p:cNvGrpSpPr/>
          <p:nvPr/>
        </p:nvGrpSpPr>
        <p:grpSpPr>
          <a:xfrm>
            <a:off x="0" y="0"/>
            <a:ext cx="12192000" cy="6858000"/>
            <a:chOff x="0" y="0"/>
            <a:chExt cx="12192000" cy="6858000"/>
          </a:xfrm>
        </p:grpSpPr>
        <p:cxnSp>
          <p:nvCxnSpPr>
            <p:cNvPr id="5" name="Straight Connector 4">
              <a:extLst>
                <a:ext uri="{FF2B5EF4-FFF2-40B4-BE49-F238E27FC236}">
                  <a16:creationId xmlns:a16="http://schemas.microsoft.com/office/drawing/2014/main" id="{5ABC8FA8-925C-4B82-97BC-3F67700B04CE}"/>
                </a:ext>
              </a:extLst>
            </p:cNvPr>
            <p:cNvCxnSpPr>
              <a:cxnSpLocks/>
            </p:cNvCxnSpPr>
            <p:nvPr/>
          </p:nvCxnSpPr>
          <p:spPr>
            <a:xfrm>
              <a:off x="0" y="0"/>
              <a:ext cx="1219200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05CDB06-1FB4-49C7-B1F2-02BFFFA05C2B}"/>
                </a:ext>
              </a:extLst>
            </p:cNvPr>
            <p:cNvCxnSpPr>
              <a:cxnSpLocks/>
            </p:cNvCxnSpPr>
            <p:nvPr/>
          </p:nvCxnSpPr>
          <p:spPr>
            <a:xfrm flipV="1">
              <a:off x="0" y="0"/>
              <a:ext cx="12192000" cy="68580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73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p:txBody>
          <a:bodyPr/>
          <a:lstStyle/>
          <a:p>
            <a:r>
              <a:rPr lang="en-US" dirty="0"/>
              <a:t>We begin by exploring yield in a simple surplus production model</a:t>
            </a:r>
          </a:p>
          <a:p>
            <a:r>
              <a:rPr lang="en-US" dirty="0"/>
              <a:t>We then define the theoretical concept of maximum sustainable yield</a:t>
            </a:r>
          </a:p>
          <a:p>
            <a:r>
              <a:rPr lang="en-US" dirty="0"/>
              <a:t>We then move to exploring yield in age-structured models (Section 6)</a:t>
            </a:r>
          </a:p>
        </p:txBody>
      </p:sp>
    </p:spTree>
    <p:extLst>
      <p:ext uri="{BB962C8B-B14F-4D97-AF65-F5344CB8AC3E}">
        <p14:creationId xmlns:p14="http://schemas.microsoft.com/office/powerpoint/2010/main" val="1821512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Model</a:t>
                </a:r>
                <a:r>
                  <a:rPr lang="en-US" baseline="30000" dirty="0"/>
                  <a:t>1</a:t>
                </a:r>
                <a:r>
                  <a:rPr lang="en-US" dirty="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a:solidFill>
                      <a:srgbClr val="7030A0"/>
                    </a:solidFill>
                  </a:rPr>
                  <a:t>Combined 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1.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96080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(SP)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53905"/>
                <a:ext cx="11152695" cy="4714675"/>
              </a:xfrm>
            </p:spPr>
            <p:txBody>
              <a:bodyPr>
                <a:normAutofit fontScale="92500"/>
              </a:bodyPr>
              <a:lstStyle/>
              <a:p>
                <a:r>
                  <a:rPr lang="en-US" dirty="0"/>
                  <a:t>Schaefer Model: </a:t>
                </a: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 </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4000" dirty="0">
                    <a:effectLst/>
                    <a:ea typeface="Cambria Math" panose="02040503050406030204" pitchFamily="18" charset="0"/>
                    <a:cs typeface="Cambria Math" panose="02040503050406030204" pitchFamily="18" charset="0"/>
                  </a:rPr>
                  <a:t>      </a:t>
                </a:r>
                <a14:m>
                  <m:oMath xmlns:m="http://schemas.openxmlformats.org/officeDocument/2006/math">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𝑛𝑒𝑥𝑡</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baseline="-25000"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𝑆𝑃</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smtClean="0">
                        <a:latin typeface="Cambria Math" panose="02040503050406030204" pitchFamily="18" charset="0"/>
                        <a:cs typeface="Times New Roman" panose="02020603050405020304" pitchFamily="18" charset="0"/>
                      </a:rPr>
                      <m:t>𝑦𝑒𝑎𝑟</m:t>
                    </m:r>
                    <m:r>
                      <a:rPr lang="en-US" sz="4000" i="1" baseline="-25000" dirty="0" smtClean="0">
                        <a:latin typeface="Cambria Math" panose="02040503050406030204" pitchFamily="18" charset="0"/>
                        <a:cs typeface="Times New Roman" panose="02020603050405020304" pitchFamily="18" charset="0"/>
                      </a:rPr>
                      <m:t>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𝐶</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oMath>
                </a14:m>
                <a:endParaRPr lang="en-US" sz="4000" baseline="-25000" dirty="0">
                  <a:latin typeface="Arial" panose="020B0604020202020204" pitchFamily="34" charset="0"/>
                  <a:cs typeface="Times New Roman" panose="02020603050405020304" pitchFamily="18" charset="0"/>
                </a:endParaRPr>
              </a:p>
              <a:p>
                <a:pPr marL="0" indent="0">
                  <a:buNone/>
                </a:pPr>
                <a:endParaRPr lang="en-US" b="0" i="1"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US" b="0" dirty="0">
                    <a:ea typeface="Cambria Math" panose="02040503050406030204" pitchFamily="18" charset="0"/>
                    <a:cs typeface="Cambria Math" panose="02040503050406030204" pitchFamily="18" charset="0"/>
                  </a:rPr>
                  <a:t>Observations:</a:t>
                </a:r>
                <a:endParaRPr lang="en-US" b="0" i="1" dirty="0">
                  <a:latin typeface="Cambria Math" panose="02040503050406030204" pitchFamily="18" charset="0"/>
                  <a:ea typeface="Cambria Math" panose="02040503050406030204" pitchFamily="18" charset="0"/>
                  <a:cs typeface="Cambria Math" panose="02040503050406030204" pitchFamily="18" charset="0"/>
                </a:endParaRPr>
              </a:p>
              <a:p>
                <a14:m>
                  <m:oMath xmlns:m="http://schemas.openxmlformats.org/officeDocument/2006/math">
                    <m:r>
                      <a:rPr lang="en-US"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b="0" i="1" baseline="-25000" dirty="0" err="1" smtClean="0">
                        <a:latin typeface="Cambria Math" panose="02040503050406030204" pitchFamily="18" charset="0"/>
                        <a:cs typeface="Times New Roman" panose="02020603050405020304" pitchFamily="18" charset="0"/>
                      </a:rPr>
                      <m:t>𝑡</m:t>
                    </m:r>
                  </m:oMath>
                </a14:m>
                <a:r>
                  <a:rPr lang="en-US" dirty="0">
                    <a:latin typeface="Arial" panose="020B0604020202020204" pitchFamily="34" charset="0"/>
                    <a:cs typeface="Times New Roman" panose="02020603050405020304" pitchFamily="18" charset="0"/>
                  </a:rPr>
                  <a:t> </a:t>
                </a:r>
                <a:r>
                  <a:rPr lang="en-US" dirty="0">
                    <a:cs typeface="Times New Roman" panose="02020603050405020304" pitchFamily="18" charset="0"/>
                  </a:rPr>
                  <a:t>depends on </a:t>
                </a:r>
                <a14:m>
                  <m:oMath xmlns:m="http://schemas.openxmlformats.org/officeDocument/2006/math">
                    <m:r>
                      <a:rPr lang="en-US" b="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latin typeface="Arial" panose="020B0604020202020204" pitchFamily="34" charset="0"/>
                    <a:cs typeface="Times New Roman" panose="02020603050405020304" pitchFamily="18" charset="0"/>
                  </a:rPr>
                  <a:t> </a:t>
                </a:r>
                <a:r>
                  <a:rPr lang="en-US" dirty="0">
                    <a:cs typeface="Times New Roman" panose="02020603050405020304" pitchFamily="18" charset="0"/>
                  </a:rPr>
                  <a:t>and the position of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a:latin typeface="Cambria Math" panose="02040503050406030204" pitchFamily="18" charset="0"/>
                            <a:ea typeface="Cambria Math" panose="02040503050406030204" pitchFamily="18" charset="0"/>
                            <a:cs typeface="Cambria Math" panose="02040503050406030204" pitchFamily="18" charset="0"/>
                          </a:rPr>
                          <m:t>𝐵</m:t>
                        </m:r>
                      </m:e>
                      <m:sub>
                        <m:r>
                          <a:rPr lang="en-US"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latin typeface="Arial" panose="020B0604020202020204" pitchFamily="34" charset="0"/>
                    <a:cs typeface="Times New Roman" panose="02020603050405020304" pitchFamily="18" charset="0"/>
                  </a:rPr>
                  <a:t> </a:t>
                </a:r>
                <a:r>
                  <a:rPr lang="en-US" dirty="0">
                    <a:cs typeface="Times New Roman" panose="02020603050405020304" pitchFamily="18" charset="0"/>
                  </a:rPr>
                  <a:t>relative to </a:t>
                </a:r>
                <a14:m>
                  <m:oMath xmlns:m="http://schemas.openxmlformats.org/officeDocument/2006/math">
                    <m:r>
                      <a:rPr lang="en-US" b="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latin typeface="Arial" panose="020B0604020202020204" pitchFamily="34" charset="0"/>
                  <a:cs typeface="Times New Roman" panose="02020603050405020304" pitchFamily="18" charset="0"/>
                </a:endParaRPr>
              </a:p>
              <a:p>
                <a:r>
                  <a:rPr lang="en-US" dirty="0">
                    <a:cs typeface="Times New Roman" panose="02020603050405020304" pitchFamily="18" charset="0"/>
                  </a:rPr>
                  <a:t>We can see that if </a:t>
                </a:r>
                <a14:m>
                  <m:oMath xmlns:m="http://schemas.openxmlformats.org/officeDocument/2006/math">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oMath>
                </a14:m>
                <a:r>
                  <a:rPr lang="en-US" dirty="0">
                    <a:latin typeface="Arial" panose="020B0604020202020204" pitchFamily="34" charset="0"/>
                    <a:cs typeface="Times New Roman" panose="02020603050405020304" pitchFamily="18" charset="0"/>
                  </a:rPr>
                  <a:t> </a:t>
                </a:r>
                <a:r>
                  <a:rPr lang="en-US" dirty="0">
                    <a:cs typeface="Times New Roman" panose="02020603050405020304" pitchFamily="18" charset="0"/>
                  </a:rPr>
                  <a:t>is constant over time then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a:latin typeface="Cambria Math" panose="02040503050406030204" pitchFamily="18" charset="0"/>
                            <a:ea typeface="Cambria Math" panose="02040503050406030204" pitchFamily="18" charset="0"/>
                            <a:cs typeface="Cambria Math" panose="02040503050406030204" pitchFamily="18" charset="0"/>
                          </a:rPr>
                          <m:t>𝑆𝑃</m:t>
                        </m:r>
                      </m:e>
                      <m:sub>
                        <m:r>
                          <a:rPr lang="en-US"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latin typeface="Arial" panose="020B0604020202020204" pitchFamily="34" charset="0"/>
                    <a:cs typeface="Times New Roman" panose="02020603050405020304" pitchFamily="18" charset="0"/>
                  </a:rPr>
                  <a:t> =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b="0" i="1">
                            <a:latin typeface="Cambria Math" panose="02040503050406030204" pitchFamily="18" charset="0"/>
                            <a:ea typeface="Cambria Math" panose="02040503050406030204" pitchFamily="18" charset="0"/>
                            <a:cs typeface="Cambria Math" panose="02040503050406030204" pitchFamily="18" charset="0"/>
                          </a:rPr>
                          <m:t>𝐶</m:t>
                        </m:r>
                      </m:e>
                      <m:sub>
                        <m:r>
                          <a:rPr lang="en-US"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200" dirty="0">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cs typeface="Times New Roman" panose="020206030504050203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53905"/>
                <a:ext cx="11152695" cy="4714675"/>
              </a:xfrm>
              <a:blipFill>
                <a:blip r:embed="rId2"/>
                <a:stretch>
                  <a:fillRect l="-984" t="-1938" b="-2067"/>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7508146" y="944448"/>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E463208-F18A-4FF1-BCB2-42DB371EDD38}"/>
                  </a:ext>
                </a:extLst>
              </p:cNvPr>
              <p:cNvSpPr txBox="1"/>
              <p:nvPr/>
            </p:nvSpPr>
            <p:spPr>
              <a:xfrm>
                <a:off x="7172586" y="1483798"/>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7172586" y="1483798"/>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338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Surplus Production Curve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sz="4000" i="1" smtClean="0">
                              <a:effectLst/>
                              <a:ea typeface="Cambria Math" panose="02040503050406030204" pitchFamily="18" charset="0"/>
                              <a:cs typeface="Cambria Math" panose="02040503050406030204" pitchFamily="18" charset="0"/>
                            </a:rPr>
                          </m:ctrlPr>
                        </m:sSubPr>
                        <m:e>
                          <m:r>
                            <a:rPr lang="en-US" b="0" i="1" smtClean="0">
                              <a:effectLst/>
                              <a:ea typeface="Cambria Math" panose="02040503050406030204" pitchFamily="18" charset="0"/>
                              <a:cs typeface="Cambria Math" panose="02040503050406030204" pitchFamily="18" charset="0"/>
                            </a:rPr>
                            <m:t>𝑆𝑃</m:t>
                          </m:r>
                        </m:e>
                        <m:sub>
                          <m:r>
                            <a:rPr lang="en-US" i="1">
                              <a:effectLst/>
                              <a:ea typeface="Cambria Math" panose="02040503050406030204" pitchFamily="18" charset="0"/>
                              <a:cs typeface="Cambria Math" panose="02040503050406030204" pitchFamily="18" charset="0"/>
                            </a:rPr>
                            <m:t>𝑡</m:t>
                          </m:r>
                        </m:sub>
                      </m:sSub>
                      <m:r>
                        <a:rPr lang="en-US" b="0" i="1" smtClean="0">
                          <a:effectLst/>
                          <a:ea typeface="Cambria Math" panose="02040503050406030204" pitchFamily="18" charset="0"/>
                          <a:cs typeface="Cambria Math" panose="02040503050406030204" pitchFamily="18" charset="0"/>
                        </a:rPr>
                        <m:t>=</m:t>
                      </m:r>
                      <m:r>
                        <a:rPr lang="en-US" i="1" smtClean="0">
                          <a:solidFill>
                            <a:srgbClr val="7030A0"/>
                          </a:solidFill>
                          <a:effectLst/>
                          <a:ea typeface="Cambria Math" panose="02040503050406030204" pitchFamily="18" charset="0"/>
                          <a:cs typeface="Cambria Math" panose="02040503050406030204" pitchFamily="18" charset="0"/>
                        </a:rPr>
                        <m:t>𝑟</m:t>
                      </m:r>
                      <m:sSub>
                        <m:sSubPr>
                          <m:ctrlPr>
                            <a:rPr lang="en-US" sz="4000" i="1">
                              <a:effectLst/>
                              <a:ea typeface="Cambria Math" panose="02040503050406030204" pitchFamily="18" charset="0"/>
                              <a:cs typeface="Cambria Math" panose="02040503050406030204" pitchFamily="18" charset="0"/>
                            </a:rPr>
                          </m:ctrlPr>
                        </m:sSubPr>
                        <m:e>
                          <m:r>
                            <a:rPr lang="en-US" i="1">
                              <a:effectLst/>
                              <a:ea typeface="Cambria Math" panose="02040503050406030204" pitchFamily="18" charset="0"/>
                              <a:cs typeface="Cambria Math" panose="02040503050406030204" pitchFamily="18" charset="0"/>
                            </a:rPr>
                            <m:t>𝐵</m:t>
                          </m:r>
                        </m:e>
                        <m:sub>
                          <m:r>
                            <a:rPr lang="en-US" i="1">
                              <a:effectLst/>
                              <a:ea typeface="Cambria Math" panose="02040503050406030204" pitchFamily="18" charset="0"/>
                              <a:cs typeface="Cambria Math" panose="02040503050406030204" pitchFamily="18" charset="0"/>
                            </a:rPr>
                            <m:t>𝑡</m:t>
                          </m:r>
                        </m:sub>
                      </m:sSub>
                      <m:d>
                        <m:dPr>
                          <m:ctrlPr>
                            <a:rPr lang="en-US" sz="4000" i="1">
                              <a:effectLst/>
                              <a:ea typeface="Cambria Math" panose="02040503050406030204" pitchFamily="18" charset="0"/>
                              <a:cs typeface="Cambria Math" panose="02040503050406030204" pitchFamily="18" charset="0"/>
                            </a:rPr>
                          </m:ctrlPr>
                        </m:dPr>
                        <m:e>
                          <m:r>
                            <a:rPr lang="en-US" i="1">
                              <a:effectLst/>
                              <a:ea typeface="Cambria Math" panose="02040503050406030204" pitchFamily="18" charset="0"/>
                              <a:cs typeface="Cambria Math" panose="02040503050406030204" pitchFamily="18" charset="0"/>
                            </a:rPr>
                            <m:t>1−</m:t>
                          </m:r>
                          <m:f>
                            <m:fPr>
                              <m:ctrlPr>
                                <a:rPr lang="en-US" sz="4000" i="1" smtClean="0">
                                  <a:effectLst/>
                                  <a:ea typeface="Cambria Math" panose="02040503050406030204" pitchFamily="18" charset="0"/>
                                  <a:cs typeface="Cambria Math" panose="02040503050406030204" pitchFamily="18" charset="0"/>
                                </a:rPr>
                              </m:ctrlPr>
                            </m:fPr>
                            <m:num>
                              <m:sSub>
                                <m:sSubPr>
                                  <m:ctrlPr>
                                    <a:rPr lang="en-US" sz="4000" i="1">
                                      <a:effectLst/>
                                      <a:ea typeface="Cambria Math" panose="02040503050406030204" pitchFamily="18" charset="0"/>
                                      <a:cs typeface="Cambria Math" panose="02040503050406030204" pitchFamily="18" charset="0"/>
                                    </a:rPr>
                                  </m:ctrlPr>
                                </m:sSubPr>
                                <m:e>
                                  <m:r>
                                    <a:rPr lang="en-US" i="1">
                                      <a:effectLst/>
                                      <a:ea typeface="Cambria Math" panose="02040503050406030204" pitchFamily="18" charset="0"/>
                                      <a:cs typeface="Cambria Math" panose="02040503050406030204" pitchFamily="18" charset="0"/>
                                    </a:rPr>
                                    <m:t>𝐵</m:t>
                                  </m:r>
                                </m:e>
                                <m:sub>
                                  <m:r>
                                    <a:rPr lang="en-US" i="1">
                                      <a:effectLst/>
                                      <a:ea typeface="Cambria Math" panose="02040503050406030204" pitchFamily="18" charset="0"/>
                                      <a:cs typeface="Cambria Math" panose="02040503050406030204" pitchFamily="18" charset="0"/>
                                    </a:rPr>
                                    <m:t>𝑡</m:t>
                                  </m:r>
                                </m:sub>
                              </m:sSub>
                            </m:num>
                            <m:den>
                              <m:r>
                                <a:rPr lang="en-US" i="1" smtClean="0">
                                  <a:solidFill>
                                    <a:srgbClr val="C00000"/>
                                  </a:solidFill>
                                  <a:effectLst/>
                                  <a:ea typeface="Cambria Math" panose="02040503050406030204" pitchFamily="18" charset="0"/>
                                  <a:cs typeface="Cambria Math" panose="02040503050406030204" pitchFamily="18" charset="0"/>
                                </a:rPr>
                                <m:t>𝐾</m:t>
                              </m:r>
                            </m:den>
                          </m:f>
                        </m:e>
                      </m:d>
                    </m:oMath>
                  </m:oMathPara>
                </a14:m>
                <a:endParaRPr lang="en-US" sz="3600" dirty="0">
                  <a:effectLst/>
                  <a:ea typeface="Times New Roman" panose="02020603050405020304" pitchFamily="18" charset="0"/>
                  <a:cs typeface="Times New Roman" panose="02020603050405020304" pitchFamily="18" charset="0"/>
                </a:endParaRPr>
              </a:p>
              <a:p>
                <a:r>
                  <a:rPr lang="en-US" dirty="0">
                    <a:effectLst/>
                    <a:ea typeface="Cambria Math" panose="02040503050406030204" pitchFamily="18" charset="0"/>
                    <a:cs typeface="Cambria Math" panose="02040503050406030204" pitchFamily="18" charset="0"/>
                  </a:rPr>
                  <a:t>The </a:t>
                </a:r>
                <a14:m>
                  <m:oMath xmlns:m="http://schemas.openxmlformats.org/officeDocument/2006/math">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effectLst/>
                    <a:ea typeface="Times New Roman" panose="02020603050405020304" pitchFamily="18" charset="0"/>
                    <a:cs typeface="Times New Roman" panose="02020603050405020304" pitchFamily="18" charset="0"/>
                  </a:rPr>
                  <a:t> 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effectLst/>
                    <a:ea typeface="Times New Roman" panose="02020603050405020304" pitchFamily="18" charset="0"/>
                    <a:cs typeface="Times New Roman" panose="02020603050405020304" pitchFamily="18" charset="0"/>
                  </a:rPr>
                  <a:t> model parameters are estimated when the model is fit. We can see that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effectLst/>
                    <a:ea typeface="Times New Roman" panose="02020603050405020304" pitchFamily="18" charset="0"/>
                    <a:cs typeface="Times New Roman" panose="02020603050405020304" pitchFamily="18" charset="0"/>
                  </a:rPr>
                  <a:t> is a quadratic function of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p>
              <a:p>
                <a:r>
                  <a:rPr lang="en-US" dirty="0"/>
                  <a:t>We can plot this relationship (standardized to the </a:t>
                </a:r>
              </a:p>
              <a:p>
                <a:pPr marL="0" indent="0">
                  <a:buNone/>
                </a:pPr>
                <a:r>
                  <a:rPr lang="en-US" dirty="0"/>
                  <a:t>maximum </a:t>
                </a:r>
                <a14:m>
                  <m:oMath xmlns:m="http://schemas.openxmlformats.org/officeDocument/2006/math">
                    <m:r>
                      <a:rPr lang="en-US" i="1" dirty="0" smtClean="0">
                        <a:latin typeface="Cambria Math" panose="02040503050406030204" pitchFamily="18" charset="0"/>
                      </a:rPr>
                      <m:t>𝑆𝑃</m:t>
                    </m:r>
                  </m:oMath>
                </a14:m>
                <a:r>
                  <a:rPr lang="en-US" dirty="0"/>
                  <a:t> and maximum biomass)</a:t>
                </a:r>
              </a:p>
              <a:p>
                <a:r>
                  <a:rPr lang="en-US" dirty="0"/>
                  <a:t>Observations:</a:t>
                </a:r>
              </a:p>
              <a:p>
                <a:pPr lvl="1"/>
                <a:r>
                  <a:rPr lang="en-US" dirty="0"/>
                  <a:t>There is a single maximum value of </a:t>
                </a:r>
                <a14:m>
                  <m:oMath xmlns:m="http://schemas.openxmlformats.org/officeDocument/2006/math">
                    <m:r>
                      <a:rPr lang="en-US" i="1" dirty="0" smtClean="0">
                        <a:latin typeface="Cambria Math" panose="02040503050406030204" pitchFamily="18" charset="0"/>
                      </a:rPr>
                      <m:t>𝑆𝑃</m:t>
                    </m:r>
                  </m:oMath>
                </a14:m>
                <a:r>
                  <a:rPr lang="en-US" dirty="0"/>
                  <a:t> (MSY) that </a:t>
                </a:r>
              </a:p>
              <a:p>
                <a:pPr marL="457200" lvl="1" indent="0">
                  <a:buNone/>
                </a:pPr>
                <a:r>
                  <a:rPr lang="en-US" dirty="0"/>
                  <a:t>occurs as an intermediate level of biomass</a:t>
                </a:r>
              </a:p>
              <a:p>
                <a:pPr lvl="1"/>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2"/>
                <a:stretch>
                  <a:fillRect l="-110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578808" y="3755781"/>
            <a:ext cx="3613192" cy="3108866"/>
          </a:xfrm>
          <a:prstGeom prst="rect">
            <a:avLst/>
          </a:prstGeom>
        </p:spPr>
      </p:pic>
    </p:spTree>
    <p:extLst>
      <p:ext uri="{BB962C8B-B14F-4D97-AF65-F5344CB8AC3E}">
        <p14:creationId xmlns:p14="http://schemas.microsoft.com/office/powerpoint/2010/main" val="2023983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AEF-74C2-4ADB-A09F-F6E8351CCEE8}"/>
              </a:ext>
            </a:extLst>
          </p:cNvPr>
          <p:cNvSpPr>
            <a:spLocks noGrp="1"/>
          </p:cNvSpPr>
          <p:nvPr>
            <p:ph type="title"/>
          </p:nvPr>
        </p:nvSpPr>
        <p:spPr/>
        <p:txBody>
          <a:bodyPr/>
          <a:lstStyle/>
          <a:p>
            <a:r>
              <a:rPr lang="en-US" dirty="0"/>
              <a:t>MSY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E4F30B-5E05-4E1F-9793-53C05C001C38}"/>
                  </a:ext>
                </a:extLst>
              </p:cNvPr>
              <p:cNvSpPr>
                <a:spLocks noGrp="1"/>
              </p:cNvSpPr>
              <p:nvPr>
                <p:ph idx="1"/>
              </p:nvPr>
            </p:nvSpPr>
            <p:spPr/>
            <p:txBody>
              <a:bodyPr/>
              <a:lstStyle/>
              <a:p>
                <a:r>
                  <a:rPr lang="en-US" dirty="0"/>
                  <a:t>MSY = maximum long-term yield that the stock can produce, given constant life history and selectivity parameters (i.e., equilibrium conditions).</a:t>
                </a:r>
              </a:p>
              <a:p>
                <a:r>
                  <a:rPr lang="en-US" dirty="0"/>
                  <a:t>MSY occurs at an intermediate harvest rate (</a:t>
                </a:r>
                <a14:m>
                  <m:oMath xmlns:m="http://schemas.openxmlformats.org/officeDocument/2006/math">
                    <m:r>
                      <a:rPr lang="en-US" i="1" dirty="0" smtClean="0">
                        <a:latin typeface="Cambria Math" panose="02040503050406030204" pitchFamily="18" charset="0"/>
                      </a:rPr>
                      <m:t>𝑢</m:t>
                    </m:r>
                  </m:oMath>
                </a14:m>
                <a:r>
                  <a:rPr lang="en-US" dirty="0"/>
                  <a:t>) between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=0</m:t>
                    </m:r>
                  </m:oMath>
                </a14:m>
                <a:r>
                  <a:rPr lang="en-US" dirty="0"/>
                  <a:t> and a </a:t>
                </a:r>
                <a14:m>
                  <m:oMath xmlns:m="http://schemas.openxmlformats.org/officeDocument/2006/math">
                    <m:r>
                      <a:rPr lang="en-US" i="1" dirty="0">
                        <a:latin typeface="Cambria Math" panose="02040503050406030204" pitchFamily="18" charset="0"/>
                      </a:rPr>
                      <m:t>𝑢</m:t>
                    </m:r>
                  </m:oMath>
                </a14:m>
                <a:r>
                  <a:rPr lang="en-US" dirty="0"/>
                  <a:t> that crashes the stock, and at a biomass below carrying capacity </a:t>
                </a:r>
                <a14:m>
                  <m:oMath xmlns:m="http://schemas.openxmlformats.org/officeDocument/2006/math">
                    <m:r>
                      <a:rPr lang="en-US" i="1" dirty="0" smtClean="0">
                        <a:latin typeface="Cambria Math" panose="02040503050406030204" pitchFamily="18" charset="0"/>
                      </a:rPr>
                      <m:t>𝐾</m:t>
                    </m:r>
                  </m:oMath>
                </a14:m>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62E4F30B-5E05-4E1F-9793-53C05C001C38}"/>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0909909A-71B5-4143-8C48-29CAA45853F2}"/>
              </a:ext>
            </a:extLst>
          </p:cNvPr>
          <p:cNvGrpSpPr/>
          <p:nvPr/>
        </p:nvGrpSpPr>
        <p:grpSpPr>
          <a:xfrm>
            <a:off x="4395831" y="4001294"/>
            <a:ext cx="4199071" cy="2870462"/>
            <a:chOff x="4463376" y="3846135"/>
            <a:chExt cx="4199071" cy="2870462"/>
          </a:xfrm>
        </p:grpSpPr>
        <p:pic>
          <p:nvPicPr>
            <p:cNvPr id="26626" name="Picture 2">
              <a:extLst>
                <a:ext uri="{FF2B5EF4-FFF2-40B4-BE49-F238E27FC236}">
                  <a16:creationId xmlns:a16="http://schemas.microsoft.com/office/drawing/2014/main" id="{896C1C39-F90C-46E8-A025-AC503C22A7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800" y="3846135"/>
              <a:ext cx="4018647" cy="28704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CE0DAEA-2CA7-4DEE-9D09-1A87025BB598}"/>
                </a:ext>
              </a:extLst>
            </p:cNvPr>
            <p:cNvCxnSpPr/>
            <p:nvPr/>
          </p:nvCxnSpPr>
          <p:spPr>
            <a:xfrm flipH="1">
              <a:off x="5109328" y="4609707"/>
              <a:ext cx="986672"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A58933-1AD3-4527-8198-224D71F98FAE}"/>
                </a:ext>
              </a:extLst>
            </p:cNvPr>
            <p:cNvSpPr txBox="1"/>
            <p:nvPr/>
          </p:nvSpPr>
          <p:spPr>
            <a:xfrm>
              <a:off x="4463376" y="4425041"/>
              <a:ext cx="645952" cy="369332"/>
            </a:xfrm>
            <a:prstGeom prst="rect">
              <a:avLst/>
            </a:prstGeom>
            <a:noFill/>
          </p:spPr>
          <p:txBody>
            <a:bodyPr wrap="square" rtlCol="0">
              <a:spAutoFit/>
            </a:bodyPr>
            <a:lstStyle/>
            <a:p>
              <a:r>
                <a:rPr lang="en-US" dirty="0">
                  <a:solidFill>
                    <a:schemeClr val="accent2"/>
                  </a:solidFill>
                </a:rPr>
                <a:t>MSY</a:t>
              </a:r>
            </a:p>
          </p:txBody>
        </p:sp>
      </p:grpSp>
      <p:sp>
        <p:nvSpPr>
          <p:cNvPr id="9" name="TextBox 8">
            <a:extLst>
              <a:ext uri="{FF2B5EF4-FFF2-40B4-BE49-F238E27FC236}">
                <a16:creationId xmlns:a16="http://schemas.microsoft.com/office/drawing/2014/main" id="{F5CAB1D5-8FB9-4C15-BCE0-BBF05BC8800C}"/>
              </a:ext>
            </a:extLst>
          </p:cNvPr>
          <p:cNvSpPr txBox="1"/>
          <p:nvPr/>
        </p:nvSpPr>
        <p:spPr>
          <a:xfrm>
            <a:off x="2072081" y="4077050"/>
            <a:ext cx="2323750" cy="369332"/>
          </a:xfrm>
          <a:prstGeom prst="rect">
            <a:avLst/>
          </a:prstGeom>
          <a:noFill/>
        </p:spPr>
        <p:txBody>
          <a:bodyPr wrap="square" rtlCol="0">
            <a:spAutoFit/>
          </a:bodyPr>
          <a:lstStyle/>
          <a:p>
            <a:r>
              <a:rPr lang="en-US" dirty="0"/>
              <a:t>Example yield curve:</a:t>
            </a:r>
          </a:p>
        </p:txBody>
      </p:sp>
    </p:spTree>
    <p:extLst>
      <p:ext uri="{BB962C8B-B14F-4D97-AF65-F5344CB8AC3E}">
        <p14:creationId xmlns:p14="http://schemas.microsoft.com/office/powerpoint/2010/main" val="3062780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MSY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a:t>Theory: with increasing long-term </a:t>
                </a:r>
                <a14:m>
                  <m:oMath xmlns:m="http://schemas.openxmlformats.org/officeDocument/2006/math">
                    <m:r>
                      <a:rPr lang="en-US" i="1" dirty="0" smtClean="0">
                        <a:latin typeface="Cambria Math" panose="02040503050406030204" pitchFamily="18" charset="0"/>
                      </a:rPr>
                      <m:t>𝐹</m:t>
                    </m:r>
                  </m:oMath>
                </a14:m>
                <a:r>
                  <a:rPr lang="en-US" dirty="0"/>
                  <a:t>, the abundance and mean age of a population decreases and the per-capita growth rate of the population increases as a result of reduced competition or similar effects as the biomass reduces from </a:t>
                </a:r>
                <a14:m>
                  <m:oMath xmlns:m="http://schemas.openxmlformats.org/officeDocument/2006/math">
                    <m:r>
                      <a:rPr lang="en-US" i="1" dirty="0" smtClean="0">
                        <a:latin typeface="Cambria Math" panose="02040503050406030204" pitchFamily="18" charset="0"/>
                      </a:rPr>
                      <m:t>𝐾</m:t>
                    </m:r>
                  </m:oMath>
                </a14:m>
                <a:r>
                  <a:rPr lang="en-US" dirty="0"/>
                  <a:t> to </a:t>
                </a:r>
                <a14:m>
                  <m:oMath xmlns:m="http://schemas.openxmlformats.org/officeDocument/2006/math">
                    <m:r>
                      <a:rPr lang="en-US" i="1" dirty="0" smtClean="0">
                        <a:latin typeface="Cambria Math" panose="02040503050406030204" pitchFamily="18" charset="0"/>
                      </a:rPr>
                      <m:t>𝐵</m:t>
                    </m:r>
                  </m:oMath>
                </a14:m>
                <a:r>
                  <a:rPr lang="en-US" baseline="-25000" dirty="0"/>
                  <a:t>MSY </a:t>
                </a:r>
              </a:p>
              <a:p>
                <a:endParaRPr lang="en-US" dirty="0"/>
              </a:p>
            </p:txBody>
          </p:sp>
        </mc:Choice>
        <mc:Fallback>
          <p:sp>
            <p:nvSpPr>
              <p:cNvPr id="3" name="Content Placeholder 2">
                <a:extLst>
                  <a:ext uri="{FF2B5EF4-FFF2-40B4-BE49-F238E27FC236}">
                    <a16:creationId xmlns:a16="http://schemas.microsoft.com/office/drawing/2014/main" id="{17FD856F-919C-479E-9FDD-4DE1FCFE4CB7}"/>
                  </a:ext>
                </a:extLst>
              </p:cNvPr>
              <p:cNvSpPr>
                <a:spLocks noGrp="1" noRot="1" noChangeAspect="1" noMove="1" noResize="1" noEditPoints="1" noAdjustHandles="1" noChangeArrowheads="1" noChangeShapeType="1" noTextEdit="1"/>
              </p:cNvSpPr>
              <p:nvPr>
                <p:ph idx="1"/>
              </p:nvPr>
            </p:nvSpPr>
            <p:spPr>
              <a:xfrm>
                <a:off x="785247" y="1652515"/>
                <a:ext cx="10515600" cy="4351338"/>
              </a:xfrm>
              <a:blipFill>
                <a:blip r:embed="rId2"/>
                <a:stretch>
                  <a:fillRect l="-1043" t="-2241"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3"/>
          <a:stretch>
            <a:fillRect/>
          </a:stretch>
        </p:blipFill>
        <p:spPr>
          <a:xfrm>
            <a:off x="3934436" y="3757222"/>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6974994" y="4360551"/>
            <a:ext cx="1863951" cy="507104"/>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p:nvPr/>
        </p:nvCxnSpPr>
        <p:spPr>
          <a:xfrm flipH="1">
            <a:off x="6043047" y="4504035"/>
            <a:ext cx="870275" cy="39784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3BFA8CF-E5A0-4846-98B9-07C940F31B66}"/>
                  </a:ext>
                </a:extLst>
              </p:cNvPr>
              <p:cNvSpPr txBox="1"/>
              <p:nvPr/>
            </p:nvSpPr>
            <p:spPr>
              <a:xfrm>
                <a:off x="4953541" y="3538410"/>
                <a:ext cx="3423990" cy="369332"/>
              </a:xfrm>
              <a:prstGeom prst="rect">
                <a:avLst/>
              </a:prstGeom>
              <a:noFill/>
            </p:spPr>
            <p:txBody>
              <a:bodyPr wrap="square" rtlCol="0">
                <a:spAutoFit/>
              </a:bodyPr>
              <a:lstStyle/>
              <a:p>
                <a:r>
                  <a:rPr lang="en-US" dirty="0">
                    <a:solidFill>
                      <a:srgbClr val="7030A0"/>
                    </a:solidFill>
                  </a:rPr>
                  <a:t>Carrying capacity </a:t>
                </a:r>
                <a14:m>
                  <m:oMath xmlns:m="http://schemas.openxmlformats.org/officeDocument/2006/math">
                    <m:r>
                      <a:rPr lang="en-US" i="1" dirty="0" smtClean="0">
                        <a:solidFill>
                          <a:srgbClr val="7030A0"/>
                        </a:solidFill>
                        <a:latin typeface="Cambria Math" panose="02040503050406030204" pitchFamily="18" charset="0"/>
                      </a:rPr>
                      <m:t>𝐾</m:t>
                    </m:r>
                  </m:oMath>
                </a14:m>
                <a:endParaRPr lang="en-CA" dirty="0">
                  <a:solidFill>
                    <a:srgbClr val="7030A0"/>
                  </a:solidFill>
                </a:endParaRPr>
              </a:p>
            </p:txBody>
          </p:sp>
        </mc:Choice>
        <mc:Fallback>
          <p:sp>
            <p:nvSpPr>
              <p:cNvPr id="8" name="TextBox 7">
                <a:extLst>
                  <a:ext uri="{FF2B5EF4-FFF2-40B4-BE49-F238E27FC236}">
                    <a16:creationId xmlns:a16="http://schemas.microsoft.com/office/drawing/2014/main" id="{D3BFA8CF-E5A0-4846-98B9-07C940F31B66}"/>
                  </a:ext>
                </a:extLst>
              </p:cNvPr>
              <p:cNvSpPr txBox="1">
                <a:spLocks noRot="1" noChangeAspect="1" noMove="1" noResize="1" noEditPoints="1" noAdjustHandles="1" noChangeArrowheads="1" noChangeShapeType="1" noTextEdit="1"/>
              </p:cNvSpPr>
              <p:nvPr/>
            </p:nvSpPr>
            <p:spPr>
              <a:xfrm>
                <a:off x="4953541" y="3538410"/>
                <a:ext cx="3423990" cy="369332"/>
              </a:xfrm>
              <a:prstGeom prst="rect">
                <a:avLst/>
              </a:prstGeom>
              <a:blipFill>
                <a:blip r:embed="rId4"/>
                <a:stretch>
                  <a:fillRect l="-160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433290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Notes on MSY as target/limit</a:t>
            </a:r>
          </a:p>
        </p:txBody>
      </p:sp>
      <p:sp>
        <p:nvSpPr>
          <p:cNvPr id="3" name="Content Placeholder 2"/>
          <p:cNvSpPr>
            <a:spLocks noGrp="1"/>
          </p:cNvSpPr>
          <p:nvPr>
            <p:ph idx="1"/>
          </p:nvPr>
        </p:nvSpPr>
        <p:spPr/>
        <p:txBody>
          <a:bodyPr/>
          <a:lstStyle/>
          <a:p>
            <a:r>
              <a:rPr lang="en-US" dirty="0"/>
              <a:t>Links to papers and/or ref to Ex 1</a:t>
            </a:r>
          </a:p>
          <a:p>
            <a:endParaRPr lang="en-US" dirty="0"/>
          </a:p>
          <a:p>
            <a:r>
              <a:rPr lang="en-US" dirty="0">
                <a:solidFill>
                  <a:srgbClr val="FF0000"/>
                </a:solidFill>
              </a:rPr>
              <a:t>Tim to add text from WP2 (e.g., Larkin paper)</a:t>
            </a:r>
          </a:p>
        </p:txBody>
      </p:sp>
    </p:spTree>
    <p:extLst>
      <p:ext uri="{BB962C8B-B14F-4D97-AF65-F5344CB8AC3E}">
        <p14:creationId xmlns:p14="http://schemas.microsoft.com/office/powerpoint/2010/main" val="259730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This webinar will allow participants to explore some of the practical aspects (and challenges) of calculating reference points. By the end of the webinars, participants should have:</a:t>
            </a:r>
            <a:endParaRPr lang="en-US" sz="4000" b="0" dirty="0">
              <a:effectLst/>
            </a:endParaRPr>
          </a:p>
          <a:p>
            <a:pPr marL="584200" indent="-457200" rtl="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awareness of some approaches for data-limited stocks.</a:t>
            </a:r>
          </a:p>
          <a:p>
            <a:pPr marL="0" indent="0">
              <a:lnSpc>
                <a:spcPct val="100000"/>
              </a:lnSpc>
              <a:spcBef>
                <a:spcPts val="1200"/>
              </a:spcBef>
              <a:spcAft>
                <a:spcPts val="1200"/>
              </a:spcAft>
              <a:buNone/>
            </a:pPr>
            <a:r>
              <a:rPr lang="en-US" dirty="0">
                <a:solidFill>
                  <a:srgbClr val="000000"/>
                </a:solidFill>
              </a:rPr>
              <a:t>Lecture material will be supported by R code, which we will provide</a:t>
            </a: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Reference Points in Surplus Production Models</a:t>
            </a:r>
          </a:p>
        </p:txBody>
      </p:sp>
    </p:spTree>
    <p:extLst>
      <p:ext uri="{BB962C8B-B14F-4D97-AF65-F5344CB8AC3E}">
        <p14:creationId xmlns:p14="http://schemas.microsoft.com/office/powerpoint/2010/main" val="1299966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Reference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lgn="ctr">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buNone/>
                </a:pPr>
                <a:endParaRPr lang="en-US" sz="1800" dirty="0"/>
              </a:p>
              <a:p>
                <a:pPr marL="0" indent="0">
                  <a:buNone/>
                </a:pPr>
                <a:r>
                  <a:rPr lang="en-US" b="1" dirty="0"/>
                  <a:t>What stock biomass maximizes production?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i="0">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r>
                  <a:rPr lang="en-US" b="1" dirty="0"/>
                  <a:t>What is the maximum</a:t>
                </a:r>
                <a:r>
                  <a:rPr lang="en-US" b="1" dirty="0">
                    <a:effectLst/>
                    <a:ea typeface="Cambria Math" panose="02040503050406030204" pitchFamily="18" charset="0"/>
                    <a:cs typeface="Cambria Math" panose="02040503050406030204" pitchFamily="18" charset="0"/>
                  </a:rPr>
                  <a:t> </a:t>
                </a:r>
                <a14:m>
                  <m:oMath xmlns:m="http://schemas.openxmlformats.org/officeDocument/2006/math">
                    <m:sSub>
                      <m:sSubPr>
                        <m:ctrlPr>
                          <a:rPr lang="en-US" b="1"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1" i="1" smtClean="0">
                            <a:effectLst/>
                            <a:latin typeface="Cambria Math" panose="02040503050406030204" pitchFamily="18" charset="0"/>
                            <a:ea typeface="Cambria Math" panose="02040503050406030204" pitchFamily="18" charset="0"/>
                            <a:cs typeface="Cambria Math" panose="02040503050406030204" pitchFamily="18" charset="0"/>
                          </a:rPr>
                          <m:t>𝑺𝑷</m:t>
                        </m:r>
                      </m:e>
                      <m:sub>
                        <m:r>
                          <a:rPr lang="en-US" sz="2800" b="1" i="1">
                            <a:effectLst/>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b="1" dirty="0"/>
                  <a:t>?</a:t>
                </a:r>
                <a:r>
                  <a:rPr lang="en-US" dirty="0"/>
                  <a:t>          </a:t>
                </a: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2800" i="1" smtClean="0">
                            <a:effectLst/>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e>
                    </m:d>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num>
                          <m:den>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2</m:t>
                            </m:r>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t>     (</a:t>
                </a:r>
                <a14:m>
                  <m:oMath xmlns:m="http://schemas.openxmlformats.org/officeDocument/2006/math">
                    <m:r>
                      <a:rPr lang="en-US" b="1" i="0">
                        <a:latin typeface="Cambria Math" panose="02040503050406030204" pitchFamily="18" charset="0"/>
                        <a:ea typeface="Cambria Math" panose="02040503050406030204" pitchFamily="18" charset="0"/>
                        <a:cs typeface="Cambria Math" panose="02040503050406030204" pitchFamily="18" charset="0"/>
                      </a:rPr>
                      <m:t>𝐌𝐒𝐘</m:t>
                    </m:r>
                  </m:oMath>
                </a14:m>
                <a:r>
                  <a:rPr lang="en-US" dirty="0"/>
                  <a:t>)</a:t>
                </a:r>
              </a:p>
              <a:p>
                <a:pPr marL="0" indent="0">
                  <a:buNone/>
                </a:pPr>
                <a:endParaRPr lang="en-US" dirty="0"/>
              </a:p>
              <a:p>
                <a:pPr marL="0" indent="0">
                  <a:buNone/>
                </a:pPr>
                <a:r>
                  <a:rPr lang="en-US" b="1" dirty="0">
                    <a:ea typeface="Cambria Math" panose="02040503050406030204" pitchFamily="18" charset="0"/>
                    <a:cs typeface="Cambria Math" panose="02040503050406030204" pitchFamily="18" charset="0"/>
                  </a:rPr>
                  <a:t>What is the harvest rate at MSY? </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cs typeface="Cambria Math" panose="02040503050406030204" pitchFamily="18" charset="0"/>
                          </a:rPr>
                          <m:t>𝑼</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2"/>
                <a:stretch>
                  <a:fillRect l="-1104" b="-121"/>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54F8DD62-2A0B-413D-8865-E27E027B7B0C}"/>
              </a:ext>
            </a:extLst>
          </p:cNvPr>
          <p:cNvSpPr/>
          <p:nvPr/>
        </p:nvSpPr>
        <p:spPr>
          <a:xfrm>
            <a:off x="4311942" y="3699546"/>
            <a:ext cx="553673" cy="100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C16A0A0-2E5E-4AB7-A9CC-DBBB4F8C650C}"/>
              </a:ext>
            </a:extLst>
          </p:cNvPr>
          <p:cNvSpPr/>
          <p:nvPr/>
        </p:nvSpPr>
        <p:spPr>
          <a:xfrm>
            <a:off x="7276053" y="3691870"/>
            <a:ext cx="553673" cy="100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439325" y="127813"/>
            <a:ext cx="3613192" cy="3108866"/>
          </a:xfrm>
          <a:prstGeom prst="rect">
            <a:avLst/>
          </a:prstGeom>
        </p:spPr>
      </p:pic>
      <p:cxnSp>
        <p:nvCxnSpPr>
          <p:cNvPr id="12" name="Straight Connector 11">
            <a:extLst>
              <a:ext uri="{FF2B5EF4-FFF2-40B4-BE49-F238E27FC236}">
                <a16:creationId xmlns:a16="http://schemas.microsoft.com/office/drawing/2014/main" id="{AC0904DA-F6AE-4E32-9577-07E4C268D4B2}"/>
              </a:ext>
            </a:extLst>
          </p:cNvPr>
          <p:cNvCxnSpPr/>
          <p:nvPr/>
        </p:nvCxnSpPr>
        <p:spPr>
          <a:xfrm flipH="1">
            <a:off x="9135611" y="276837"/>
            <a:ext cx="13506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77F582-DA8F-4912-9655-6D2FF2F603EB}"/>
              </a:ext>
            </a:extLst>
          </p:cNvPr>
          <p:cNvCxnSpPr>
            <a:cxnSpLocks/>
          </p:cNvCxnSpPr>
          <p:nvPr/>
        </p:nvCxnSpPr>
        <p:spPr>
          <a:xfrm>
            <a:off x="10486239" y="276837"/>
            <a:ext cx="0" cy="234052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FA7CB5-4F47-41EF-B18D-29D435CA5342}"/>
                  </a:ext>
                </a:extLst>
              </p:cNvPr>
              <p:cNvSpPr txBox="1"/>
              <p:nvPr/>
            </p:nvSpPr>
            <p:spPr>
              <a:xfrm>
                <a:off x="7916110" y="70506"/>
                <a:ext cx="1088375" cy="484172"/>
              </a:xfrm>
              <a:prstGeom prst="rect">
                <a:avLst/>
              </a:prstGeom>
              <a:noFill/>
            </p:spPr>
            <p:txBody>
              <a:bodyPr wrap="none" rtlCol="0">
                <a:spAutoFit/>
              </a:bodyPr>
              <a:lstStyle/>
              <a:p>
                <a:r>
                  <a:rPr lang="en-US" dirty="0">
                    <a:solidFill>
                      <a:schemeClr val="accent2"/>
                    </a:solidFill>
                  </a:rPr>
                  <a:t>MSY =</a:t>
                </a:r>
                <a:r>
                  <a:rPr lang="en-US"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f>
                      <m:fPr>
                        <m:ctrlP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16" name="TextBox 15">
                <a:extLst>
                  <a:ext uri="{FF2B5EF4-FFF2-40B4-BE49-F238E27FC236}">
                    <a16:creationId xmlns:a16="http://schemas.microsoft.com/office/drawing/2014/main" id="{EDFA7CB5-4F47-41EF-B18D-29D435CA5342}"/>
                  </a:ext>
                </a:extLst>
              </p:cNvPr>
              <p:cNvSpPr txBox="1">
                <a:spLocks noRot="1" noChangeAspect="1" noMove="1" noResize="1" noEditPoints="1" noAdjustHandles="1" noChangeArrowheads="1" noChangeShapeType="1" noTextEdit="1"/>
              </p:cNvSpPr>
              <p:nvPr/>
            </p:nvSpPr>
            <p:spPr>
              <a:xfrm>
                <a:off x="7916110" y="70506"/>
                <a:ext cx="1088375" cy="484172"/>
              </a:xfrm>
              <a:prstGeom prst="rect">
                <a:avLst/>
              </a:prstGeom>
              <a:blipFill>
                <a:blip r:embed="rId4"/>
                <a:stretch>
                  <a:fillRect l="-5056"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0086CD-8219-4FAD-9E1C-A6CBF8D47105}"/>
                  </a:ext>
                </a:extLst>
              </p:cNvPr>
              <p:cNvSpPr txBox="1"/>
              <p:nvPr/>
            </p:nvSpPr>
            <p:spPr>
              <a:xfrm>
                <a:off x="10486239" y="2313978"/>
                <a:ext cx="1280222" cy="369332"/>
              </a:xfrm>
              <a:prstGeom prst="rect">
                <a:avLst/>
              </a:prstGeom>
              <a:noFill/>
            </p:spPr>
            <p:txBody>
              <a:bodyPr wrap="none" rtlCol="0">
                <a:spAutoFit/>
              </a:bodyPr>
              <a:lstStyle/>
              <a:p>
                <a:r>
                  <a:rPr lang="en-US" dirty="0">
                    <a:solidFill>
                      <a:schemeClr val="accent2"/>
                    </a:solidFill>
                  </a:rPr>
                  <a:t>B</a:t>
                </a:r>
                <a:r>
                  <a:rPr lang="en-US" baseline="-25000" dirty="0">
                    <a:solidFill>
                      <a:schemeClr val="accent2"/>
                    </a:solidFill>
                  </a:rPr>
                  <a:t>MSY</a:t>
                </a:r>
                <a:r>
                  <a:rPr lang="en-US" dirty="0">
                    <a:solidFill>
                      <a:schemeClr val="accent2"/>
                    </a:solidFill>
                  </a:rPr>
                  <a:t> =</a:t>
                </a:r>
                <a:r>
                  <a:rPr lang="en-US"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r>
                      <a:rPr lang="en-US" b="0" i="0"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0.5</m:t>
                    </m:r>
                    <m: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solidFill>
                    <a:schemeClr val="accent2"/>
                  </a:solidFill>
                </a:endParaRPr>
              </a:p>
            </p:txBody>
          </p:sp>
        </mc:Choice>
        <mc:Fallback xmlns="">
          <p:sp>
            <p:nvSpPr>
              <p:cNvPr id="17" name="TextBox 16">
                <a:extLst>
                  <a:ext uri="{FF2B5EF4-FFF2-40B4-BE49-F238E27FC236}">
                    <a16:creationId xmlns:a16="http://schemas.microsoft.com/office/drawing/2014/main" id="{BE0086CD-8219-4FAD-9E1C-A6CBF8D47105}"/>
                  </a:ext>
                </a:extLst>
              </p:cNvPr>
              <p:cNvSpPr txBox="1">
                <a:spLocks noRot="1" noChangeAspect="1" noMove="1" noResize="1" noEditPoints="1" noAdjustHandles="1" noChangeArrowheads="1" noChangeShapeType="1" noTextEdit="1"/>
              </p:cNvSpPr>
              <p:nvPr/>
            </p:nvSpPr>
            <p:spPr>
              <a:xfrm>
                <a:off x="10486239" y="2313978"/>
                <a:ext cx="1280222" cy="369332"/>
              </a:xfrm>
              <a:prstGeom prst="rect">
                <a:avLst/>
              </a:prstGeom>
              <a:blipFill>
                <a:blip r:embed="rId5"/>
                <a:stretch>
                  <a:fillRect l="-3810" t="-10000" b="-2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9495902-733C-401A-97D4-8E4A266FA563}"/>
              </a:ext>
            </a:extLst>
          </p:cNvPr>
          <p:cNvSpPr txBox="1"/>
          <p:nvPr/>
        </p:nvSpPr>
        <p:spPr>
          <a:xfrm>
            <a:off x="1191236" y="1838234"/>
            <a:ext cx="2829621" cy="369332"/>
          </a:xfrm>
          <a:prstGeom prst="rect">
            <a:avLst/>
          </a:prstGeom>
          <a:noFill/>
        </p:spPr>
        <p:txBody>
          <a:bodyPr wrap="none" rtlCol="0">
            <a:spAutoFit/>
          </a:bodyPr>
          <a:lstStyle/>
          <a:p>
            <a:r>
              <a:rPr lang="en-US" dirty="0">
                <a:solidFill>
                  <a:srgbClr val="FF0000"/>
                </a:solidFill>
              </a:rPr>
              <a:t>Tim to break up into 3 slides</a:t>
            </a:r>
          </a:p>
        </p:txBody>
      </p:sp>
    </p:spTree>
    <p:extLst>
      <p:ext uri="{BB962C8B-B14F-4D97-AF65-F5344CB8AC3E}">
        <p14:creationId xmlns:p14="http://schemas.microsoft.com/office/powerpoint/2010/main" val="115428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25625"/>
                <a:ext cx="10515600" cy="4755538"/>
              </a:xfrm>
            </p:spPr>
            <p:txBody>
              <a:bodyPr>
                <a:normAutofit/>
              </a:bodyPr>
              <a:lstStyle/>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a:p>
              <a:p>
                <a:pPr marL="0" indent="0">
                  <a:buNone/>
                </a:pPr>
                <a:r>
                  <a:rPr lang="en-US" sz="3600" dirty="0">
                    <a:latin typeface="Cambria Math" panose="02040503050406030204" pitchFamily="18" charset="0"/>
                    <a:ea typeface="Cambria Math" panose="02040503050406030204" pitchFamily="18" charset="0"/>
                  </a:rPr>
                  <a:t>MSY</a:t>
                </a:r>
                <a:r>
                  <a:rPr lang="en-US" sz="3600" dirty="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25625"/>
                <a:ext cx="10515600" cy="4755538"/>
              </a:xfrm>
              <a:blipFill>
                <a:blip r:embed="rId2"/>
                <a:stretch>
                  <a:fillRect l="-179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5883220" y="2270364"/>
            <a:ext cx="4849957" cy="4173005"/>
          </a:xfrm>
          <a:prstGeom prst="rect">
            <a:avLst/>
          </a:prstGeom>
        </p:spPr>
      </p:pic>
      <p:cxnSp>
        <p:nvCxnSpPr>
          <p:cNvPr id="12" name="Straight Connector 11">
            <a:extLst>
              <a:ext uri="{FF2B5EF4-FFF2-40B4-BE49-F238E27FC236}">
                <a16:creationId xmlns:a16="http://schemas.microsoft.com/office/drawing/2014/main" id="{AC0904DA-F6AE-4E32-9577-07E4C268D4B2}"/>
              </a:ext>
            </a:extLst>
          </p:cNvPr>
          <p:cNvCxnSpPr/>
          <p:nvPr/>
        </p:nvCxnSpPr>
        <p:spPr>
          <a:xfrm flipH="1">
            <a:off x="6827921" y="2497633"/>
            <a:ext cx="181293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77F582-DA8F-4912-9655-6D2FF2F603EB}"/>
              </a:ext>
            </a:extLst>
          </p:cNvPr>
          <p:cNvCxnSpPr>
            <a:cxnSpLocks/>
          </p:cNvCxnSpPr>
          <p:nvPr/>
        </p:nvCxnSpPr>
        <p:spPr>
          <a:xfrm>
            <a:off x="8640858" y="2507060"/>
            <a:ext cx="0" cy="314167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FA7CB5-4F47-41EF-B18D-29D435CA5342}"/>
                  </a:ext>
                </a:extLst>
              </p:cNvPr>
              <p:cNvSpPr txBox="1"/>
              <p:nvPr/>
            </p:nvSpPr>
            <p:spPr>
              <a:xfrm>
                <a:off x="7079597" y="1686853"/>
                <a:ext cx="1561261" cy="701859"/>
              </a:xfrm>
              <a:prstGeom prst="rect">
                <a:avLst/>
              </a:prstGeom>
              <a:noFill/>
            </p:spPr>
            <p:txBody>
              <a:bodyPr wrap="none" rtlCol="0">
                <a:spAutoFit/>
              </a:bodyPr>
              <a:lstStyle/>
              <a:p>
                <a:r>
                  <a:rPr lang="en-US" sz="2800" dirty="0">
                    <a:solidFill>
                      <a:schemeClr val="accent2"/>
                    </a:solidFill>
                  </a:rPr>
                  <a:t>MSY =</a:t>
                </a:r>
                <a:r>
                  <a:rPr lang="en-US" sz="2800"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16" name="TextBox 15">
                <a:extLst>
                  <a:ext uri="{FF2B5EF4-FFF2-40B4-BE49-F238E27FC236}">
                    <a16:creationId xmlns:a16="http://schemas.microsoft.com/office/drawing/2014/main" id="{EDFA7CB5-4F47-41EF-B18D-29D435CA5342}"/>
                  </a:ext>
                </a:extLst>
              </p:cNvPr>
              <p:cNvSpPr txBox="1">
                <a:spLocks noRot="1" noChangeAspect="1" noMove="1" noResize="1" noEditPoints="1" noAdjustHandles="1" noChangeArrowheads="1" noChangeShapeType="1" noTextEdit="1"/>
              </p:cNvSpPr>
              <p:nvPr/>
            </p:nvSpPr>
            <p:spPr>
              <a:xfrm>
                <a:off x="7079597" y="1686853"/>
                <a:ext cx="1561261" cy="701859"/>
              </a:xfrm>
              <a:prstGeom prst="rect">
                <a:avLst/>
              </a:prstGeom>
              <a:blipFill>
                <a:blip r:embed="rId4"/>
                <a:stretch>
                  <a:fillRect l="-7813" b="-1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0086CD-8219-4FAD-9E1C-A6CBF8D47105}"/>
                  </a:ext>
                </a:extLst>
              </p:cNvPr>
              <p:cNvSpPr txBox="1"/>
              <p:nvPr/>
            </p:nvSpPr>
            <p:spPr>
              <a:xfrm>
                <a:off x="8640858" y="5125511"/>
                <a:ext cx="1886029" cy="523220"/>
              </a:xfrm>
              <a:prstGeom prst="rect">
                <a:avLst/>
              </a:prstGeom>
              <a:noFill/>
            </p:spPr>
            <p:txBody>
              <a:bodyPr wrap="none" rtlCol="0">
                <a:spAutoFit/>
              </a:bodyPr>
              <a:lstStyle/>
              <a:p>
                <a:r>
                  <a:rPr lang="en-US" sz="2800" i="1" dirty="0">
                    <a:solidFill>
                      <a:schemeClr val="accent2"/>
                    </a:solidFill>
                  </a:rPr>
                  <a:t>B</a:t>
                </a:r>
                <a:r>
                  <a:rPr lang="en-US" sz="2800" baseline="-25000" dirty="0">
                    <a:solidFill>
                      <a:schemeClr val="accent2"/>
                    </a:solidFill>
                  </a:rPr>
                  <a:t>MSY</a:t>
                </a:r>
                <a:r>
                  <a:rPr lang="en-US" sz="2800" dirty="0">
                    <a:solidFill>
                      <a:schemeClr val="accent2"/>
                    </a:solidFill>
                  </a:rPr>
                  <a:t> =</a:t>
                </a:r>
                <a:r>
                  <a:rPr lang="en-US" sz="2800"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r>
                      <a:rPr lang="en-US" sz="2800" b="0" i="0"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0.5</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800" dirty="0">
                  <a:solidFill>
                    <a:schemeClr val="accent2"/>
                  </a:solidFill>
                </a:endParaRPr>
              </a:p>
            </p:txBody>
          </p:sp>
        </mc:Choice>
        <mc:Fallback xmlns="">
          <p:sp>
            <p:nvSpPr>
              <p:cNvPr id="17" name="TextBox 16">
                <a:extLst>
                  <a:ext uri="{FF2B5EF4-FFF2-40B4-BE49-F238E27FC236}">
                    <a16:creationId xmlns:a16="http://schemas.microsoft.com/office/drawing/2014/main" id="{BE0086CD-8219-4FAD-9E1C-A6CBF8D47105}"/>
                  </a:ext>
                </a:extLst>
              </p:cNvPr>
              <p:cNvSpPr txBox="1">
                <a:spLocks noRot="1" noChangeAspect="1" noMove="1" noResize="1" noEditPoints="1" noAdjustHandles="1" noChangeArrowheads="1" noChangeShapeType="1" noTextEdit="1"/>
              </p:cNvSpPr>
              <p:nvPr/>
            </p:nvSpPr>
            <p:spPr>
              <a:xfrm>
                <a:off x="8640858" y="5125511"/>
                <a:ext cx="1886029" cy="523220"/>
              </a:xfrm>
              <a:prstGeom prst="rect">
                <a:avLst/>
              </a:prstGeom>
              <a:blipFill>
                <a:blip r:embed="rId5"/>
                <a:stretch>
                  <a:fillRect l="-6452" t="-11628" b="-32558"/>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a:t>For three-parameter models with non-symmetrical yield curves (e.g., Fox, Pella-Tomlinson), see 1. </a:t>
            </a:r>
          </a:p>
        </p:txBody>
      </p:sp>
    </p:spTree>
    <p:extLst>
      <p:ext uri="{BB962C8B-B14F-4D97-AF65-F5344CB8AC3E}">
        <p14:creationId xmlns:p14="http://schemas.microsoft.com/office/powerpoint/2010/main" val="4134301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9E7A-4D68-4842-8FE8-881ECF4CCF33}"/>
              </a:ext>
            </a:extLst>
          </p:cNvPr>
          <p:cNvSpPr>
            <a:spLocks noGrp="1"/>
          </p:cNvSpPr>
          <p:nvPr>
            <p:ph type="title"/>
          </p:nvPr>
        </p:nvSpPr>
        <p:spPr/>
        <p:txBody>
          <a:bodyPr/>
          <a:lstStyle/>
          <a:p>
            <a:r>
              <a:rPr lang="en-US" dirty="0">
                <a:solidFill>
                  <a:srgbClr val="FF0000"/>
                </a:solidFill>
              </a:rPr>
              <a:t>Go to Ex 1</a:t>
            </a:r>
          </a:p>
        </p:txBody>
      </p:sp>
      <p:sp>
        <p:nvSpPr>
          <p:cNvPr id="3" name="Content Placeholder 2">
            <a:extLst>
              <a:ext uri="{FF2B5EF4-FFF2-40B4-BE49-F238E27FC236}">
                <a16:creationId xmlns:a16="http://schemas.microsoft.com/office/drawing/2014/main" id="{13CE60F7-4403-4236-8C3C-D5C7E06DD9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3851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Fish Stock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sustainably</a:t>
            </a:r>
          </a:p>
          <a:p>
            <a:endParaRPr lang="en-US" sz="4000" dirty="0"/>
          </a:p>
          <a:p>
            <a:r>
              <a:rPr lang="en-US" sz="4000" b="1" dirty="0"/>
              <a:t>Therefore productivity is the key determinant of reference points</a:t>
            </a:r>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Tree>
    <p:extLst>
      <p:ext uri="{BB962C8B-B14F-4D97-AF65-F5344CB8AC3E}">
        <p14:creationId xmlns:p14="http://schemas.microsoft.com/office/powerpoint/2010/main" val="639176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body" idx="1"/>
          </p:nvPr>
        </p:nvSpPr>
        <p:spPr>
          <a:xfrm>
            <a:off x="661195" y="2216962"/>
            <a:ext cx="9142412" cy="2969401"/>
          </a:xfrm>
        </p:spPr>
        <p:txBody>
          <a:bodyPr/>
          <a:lstStyle/>
          <a:p>
            <a:pPr marL="715963" indent="-450850"/>
            <a:r>
              <a:rPr lang="en-US" altLang="en-US" sz="3400" dirty="0"/>
              <a:t>Growth of individuals</a:t>
            </a:r>
          </a:p>
          <a:p>
            <a:pPr marL="715963" indent="-450850"/>
            <a:r>
              <a:rPr lang="en-US" altLang="en-US" sz="3400" dirty="0"/>
              <a:t>Natural mortality rate</a:t>
            </a:r>
          </a:p>
          <a:p>
            <a:pPr marL="715963" indent="-450850"/>
            <a:r>
              <a:rPr lang="en-US" altLang="en-US" sz="3400" dirty="0"/>
              <a:t>Recruitment (</a:t>
            </a:r>
            <a:r>
              <a:rPr lang="en-US" altLang="en-US" sz="3400" u="sng" dirty="0"/>
              <a:t>survival</a:t>
            </a:r>
            <a:r>
              <a:rPr lang="en-US" altLang="en-US" sz="3400" dirty="0"/>
              <a:t> of juveniles)</a:t>
            </a:r>
          </a:p>
        </p:txBody>
      </p:sp>
      <p:pic>
        <p:nvPicPr>
          <p:cNvPr id="25604" name="Picture 3" descr="giant-trevall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a:t>Productivity is a composite function of:</a:t>
            </a:r>
            <a:endParaRPr lang="en-US" altLang="en-US" dirty="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normAutofit fontScale="25000" lnSpcReduction="20000"/>
          </a:bodyPr>
          <a:lstStyle/>
          <a:p>
            <a:pPr marL="0" indent="0">
              <a:lnSpc>
                <a:spcPct val="100000"/>
              </a:lnSpc>
              <a:spcAft>
                <a:spcPts val="1200"/>
              </a:spcAft>
              <a:buNone/>
            </a:pPr>
            <a:r>
              <a:rPr lang="en-CA" altLang="en-US" sz="3200" dirty="0"/>
              <a:t>In many animal populations, the </a:t>
            </a:r>
            <a:r>
              <a:rPr lang="en-CA" altLang="en-US" sz="3200" u="sng" dirty="0"/>
              <a:t>juvenile survival rate </a:t>
            </a:r>
            <a:r>
              <a:rPr lang="en-CA" altLang="en-US" sz="3200" dirty="0"/>
              <a:t>improves as population size is reduced. This can be due to:</a:t>
            </a:r>
          </a:p>
          <a:p>
            <a:pPr marL="534988" indent="-263525">
              <a:lnSpc>
                <a:spcPct val="100000"/>
              </a:lnSpc>
              <a:spcAft>
                <a:spcPts val="1200"/>
              </a:spcAft>
            </a:pPr>
            <a:r>
              <a:rPr lang="en-CA" altLang="en-US" sz="2400" dirty="0">
                <a:latin typeface="Verdana" panose="020B0604030504040204" pitchFamily="34" charset="0"/>
              </a:rPr>
              <a:t>Reduced competition for resources in smaller populations;</a:t>
            </a:r>
          </a:p>
          <a:p>
            <a:pPr marL="534988" indent="-263525">
              <a:lnSpc>
                <a:spcPct val="100000"/>
              </a:lnSpc>
              <a:spcAft>
                <a:spcPts val="1200"/>
              </a:spcAft>
            </a:pPr>
            <a:r>
              <a:rPr lang="en-CA" altLang="en-US" sz="2400" dirty="0">
                <a:latin typeface="Verdana" panose="020B0604030504040204" pitchFamily="34" charset="0"/>
              </a:rPr>
              <a:t>Territorial behaviour at larger population sizes;</a:t>
            </a:r>
          </a:p>
          <a:p>
            <a:pPr marL="534988" indent="-263525">
              <a:lnSpc>
                <a:spcPct val="100000"/>
              </a:lnSpc>
              <a:spcAft>
                <a:spcPts val="1200"/>
              </a:spcAft>
            </a:pPr>
            <a:r>
              <a:rPr lang="en-CA" altLang="en-US" sz="2400" dirty="0">
                <a:latin typeface="Verdana" panose="020B0604030504040204" pitchFamily="34" charset="0"/>
              </a:rPr>
              <a:t>Reduced predation risk (foraging arena theory).</a:t>
            </a:r>
            <a:endParaRPr lang="en-CA" altLang="en-US" sz="2400" dirty="0"/>
          </a:p>
        </p:txBody>
      </p:sp>
      <p:sp>
        <p:nvSpPr>
          <p:cNvPr id="27654" name="Rectangle 5"/>
          <p:cNvSpPr>
            <a:spLocks noGrp="1" noChangeArrowheads="1"/>
          </p:cNvSpPr>
          <p:nvPr>
            <p:ph type="title"/>
          </p:nvPr>
        </p:nvSpPr>
        <p:spPr>
          <a:xfrm>
            <a:off x="288010" y="309561"/>
            <a:ext cx="10515600" cy="1325563"/>
          </a:xfrm>
        </p:spPr>
        <p:txBody>
          <a:bodyPr>
            <a:normAutofit/>
          </a:bodyPr>
          <a:lstStyle/>
          <a:p>
            <a:pPr eaLnBrk="1" hangingPunct="1"/>
            <a:r>
              <a:rPr lang="en-US" altLang="en-US" dirty="0"/>
              <a:t>Density dependence in juvenile survival (recruitment compensation)</a:t>
            </a:r>
          </a:p>
        </p:txBody>
      </p:sp>
    </p:spTree>
    <p:extLst>
      <p:ext uri="{BB962C8B-B14F-4D97-AF65-F5344CB8AC3E}">
        <p14:creationId xmlns:p14="http://schemas.microsoft.com/office/powerpoint/2010/main" val="92661265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survival</a:t>
            </a:r>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theory</a:t>
            </a:r>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a:t>Number 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Walters and </a:t>
            </a:r>
            <a:r>
              <a:rPr lang="en-CA" altLang="en-US" b="1" dirty="0" err="1">
                <a:solidFill>
                  <a:schemeClr val="tx2"/>
                </a:solidFill>
                <a:latin typeface="+mj-lt"/>
              </a:rPr>
              <a:t>Juanes</a:t>
            </a:r>
            <a:r>
              <a:rPr lang="en-CA" altLang="en-US" b="1" dirty="0">
                <a:solidFill>
                  <a:schemeClr val="tx2"/>
                </a:solidFill>
                <a:latin typeface="+mj-lt"/>
              </a:rPr>
              <a:t> 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Recruitment limitation as a consequence of natural selection for use of restricted feeding habitats and predation risk taking by juvenile fishes. Can. J. Fish. </a:t>
            </a:r>
            <a:r>
              <a:rPr lang="en-US" altLang="en-US" sz="1600" dirty="0" err="1">
                <a:solidFill>
                  <a:schemeClr val="tx2"/>
                </a:solidFill>
              </a:rPr>
              <a:t>Aquat</a:t>
            </a:r>
            <a:r>
              <a:rPr lang="en-US" altLang="en-US" sz="1600" dirty="0">
                <a:solidFill>
                  <a:schemeClr val="tx2"/>
                </a:solidFill>
              </a:rPr>
              <a:t>. Sci. 50(10): 2058-2070.</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Princeton University Press, Princeton, 399 pp.</a:t>
            </a:r>
          </a:p>
        </p:txBody>
      </p:sp>
    </p:spTree>
    <p:extLst>
      <p:ext uri="{BB962C8B-B14F-4D97-AF65-F5344CB8AC3E}">
        <p14:creationId xmlns:p14="http://schemas.microsoft.com/office/powerpoint/2010/main" val="131388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juvenile natural 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Min. Agriculture &amp; Fisheries, London.</a:t>
            </a:r>
            <a:endParaRPr lang="en-AU" altLang="en-US" sz="1400" dirty="0"/>
          </a:p>
          <a:p>
            <a:r>
              <a:rPr lang="en-AU" altLang="en-US" sz="1400" dirty="0"/>
              <a:t>Walters, C.J. 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9, 187–202.</a:t>
            </a:r>
          </a:p>
          <a:p>
            <a:r>
              <a:rPr lang="en-AU" altLang="en-US" sz="1400" b="1" dirty="0"/>
              <a:t>*Walters, C.J. and Martell, S.J.D. 2004. Fisheries Ecology and Management. Princeton University Press, Princeton, 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Juvenile mortality </a:t>
              </a:r>
              <a:r>
                <a:rPr lang="en-CA" altLang="en-US" sz="1600" b="1" i="1" dirty="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a:solidFill>
                  <a:srgbClr val="C00000"/>
                </a:solidFill>
              </a:rPr>
              <a:t>M</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dirty="0">
                <a:solidFill>
                  <a:srgbClr val="C00000"/>
                </a:solidFill>
              </a:rPr>
              <a:t>N</a:t>
            </a:r>
          </a:p>
          <a:p>
            <a:pPr eaLnBrk="1" hangingPunct="1"/>
            <a:r>
              <a:rPr lang="en-CA" altLang="en-US" sz="2800" b="1" dirty="0" err="1">
                <a:solidFill>
                  <a:srgbClr val="C00000"/>
                </a:solidFill>
              </a:rPr>
              <a:t>d</a:t>
            </a:r>
            <a:r>
              <a:rPr lang="en-CA" altLang="en-US" sz="2800" b="1" i="1" dirty="0" err="1">
                <a:solidFill>
                  <a:srgbClr val="C00000"/>
                </a:solidFill>
              </a:rPr>
              <a:t>N</a:t>
            </a:r>
            <a:r>
              <a:rPr lang="en-CA" altLang="en-US" sz="2800" b="1" dirty="0">
                <a:solidFill>
                  <a:srgbClr val="C00000"/>
                </a:solidFill>
              </a:rPr>
              <a:t>/</a:t>
            </a:r>
            <a:r>
              <a:rPr lang="en-CA" altLang="en-US" sz="2800" b="1" dirty="0" err="1">
                <a:solidFill>
                  <a:srgbClr val="C00000"/>
                </a:solidFill>
              </a:rPr>
              <a:t>d</a:t>
            </a:r>
            <a:r>
              <a:rPr lang="en-CA" altLang="en-US" sz="2800" b="1" i="1" dirty="0" err="1">
                <a:solidFill>
                  <a:srgbClr val="C00000"/>
                </a:solidFill>
              </a:rPr>
              <a:t>t</a:t>
            </a:r>
            <a:r>
              <a:rPr lang="en-CA" altLang="en-US" sz="2800" b="1" dirty="0">
                <a:solidFill>
                  <a:srgbClr val="C00000"/>
                </a:solidFill>
              </a:rPr>
              <a:t> = -</a:t>
            </a:r>
            <a:r>
              <a:rPr lang="en-CA" altLang="en-US" sz="2800" b="1" i="1" dirty="0" err="1">
                <a:solidFill>
                  <a:srgbClr val="C00000"/>
                </a:solidFill>
              </a:rPr>
              <a:t>MN</a:t>
            </a:r>
            <a:r>
              <a:rPr lang="en-CA" altLang="en-US" sz="2800" b="1" i="1" baseline="-25000" dirty="0" err="1">
                <a:solidFill>
                  <a:srgbClr val="C00000"/>
                </a:solidFill>
              </a:rPr>
              <a:t>t</a:t>
            </a:r>
            <a:r>
              <a:rPr lang="en-CA" altLang="en-US" sz="2800" b="1" i="1" dirty="0">
                <a:solidFill>
                  <a:srgbClr val="C00000"/>
                </a:solidFill>
              </a:rPr>
              <a:t> = -(M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i="1" dirty="0">
                <a:solidFill>
                  <a:srgbClr val="C00000"/>
                </a:solidFill>
              </a:rPr>
              <a:t>N</a:t>
            </a:r>
            <a:r>
              <a:rPr lang="en-CA" altLang="en-US" sz="2800" b="1" i="1" baseline="-25000" dirty="0">
                <a:solidFill>
                  <a:srgbClr val="C00000"/>
                </a:solidFill>
              </a:rPr>
              <a:t>t</a:t>
            </a:r>
            <a:r>
              <a:rPr lang="en-CA" altLang="en-US" sz="2800" b="1" dirty="0">
                <a:solidFill>
                  <a:srgbClr val="C00000"/>
                </a:solidFill>
              </a:rPr>
              <a:t>)</a:t>
            </a:r>
            <a:r>
              <a:rPr lang="en-CA" altLang="en-US" sz="2800" b="1" i="1" dirty="0" err="1">
                <a:solidFill>
                  <a:srgbClr val="C00000"/>
                </a:solidFill>
              </a:rPr>
              <a:t>N</a:t>
            </a:r>
            <a:r>
              <a:rPr lang="en-CA" altLang="en-US" sz="2800" b="1" i="1" baseline="-25000" dirty="0" err="1">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a:solidFill>
                  <a:schemeClr val="tx2"/>
                </a:solidFill>
              </a:rPr>
              <a:t>Integrate this to find </a:t>
            </a:r>
            <a:r>
              <a:rPr lang="en-US" i="1" dirty="0">
                <a:solidFill>
                  <a:schemeClr val="tx2"/>
                </a:solidFill>
              </a:rPr>
              <a:t>N</a:t>
            </a:r>
            <a:r>
              <a:rPr lang="en-US" baseline="-25000" dirty="0">
                <a:solidFill>
                  <a:schemeClr val="tx2"/>
                </a:solidFill>
              </a:rPr>
              <a:t>t+1</a:t>
            </a:r>
          </a:p>
          <a:p>
            <a:r>
              <a:rPr lang="en-US" dirty="0">
                <a:solidFill>
                  <a:schemeClr val="tx2"/>
                </a:solidFill>
              </a:rPr>
              <a:t>The resulting equation is of the form of the </a:t>
            </a:r>
            <a:r>
              <a:rPr lang="en-US" dirty="0" err="1">
                <a:solidFill>
                  <a:schemeClr val="tx2"/>
                </a:solidFill>
              </a:rPr>
              <a:t>Beverton</a:t>
            </a:r>
            <a:r>
              <a:rPr lang="en-US" dirty="0">
                <a:solidFill>
                  <a:schemeClr val="tx2"/>
                </a:solidFill>
              </a:rPr>
              <a:t>-Holt SRR*</a:t>
            </a: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normAutofit lnSpcReduction="10000"/>
          </a:bodyPr>
          <a:lstStyle/>
          <a:p>
            <a:r>
              <a:rPr lang="en-US" dirty="0"/>
              <a:t>Our introduction to reference points includes reference point calculations in R. </a:t>
            </a:r>
          </a:p>
          <a:p>
            <a:r>
              <a:rPr lang="en-US" dirty="0"/>
              <a:t>5 exercises are provided with the source code in R markdown. </a:t>
            </a:r>
          </a:p>
          <a:p>
            <a:r>
              <a:rPr lang="en-US" dirty="0"/>
              <a:t>The exercises can be downloaded from </a:t>
            </a:r>
            <a:r>
              <a:rPr lang="en-US" dirty="0" err="1"/>
              <a:t>github</a:t>
            </a:r>
            <a:r>
              <a:rPr lang="en-US" dirty="0"/>
              <a:t>:</a:t>
            </a:r>
          </a:p>
          <a:p>
            <a:pPr lvl="1"/>
            <a:r>
              <a:rPr lang="en-US" dirty="0">
                <a:hlinkClick r:id="rId2"/>
              </a:rPr>
              <a:t>https://github.com/TESA-workshops/LRP</a:t>
            </a:r>
            <a:endParaRPr lang="en-US" dirty="0"/>
          </a:p>
          <a:p>
            <a:r>
              <a:rPr lang="en-US" dirty="0"/>
              <a:t>We will provide a demonstration in </a:t>
            </a:r>
            <a:r>
              <a:rPr lang="en-US" dirty="0" err="1"/>
              <a:t>Rstudio</a:t>
            </a:r>
            <a:r>
              <a:rPr lang="en-US" dirty="0"/>
              <a:t> and some guidance on using </a:t>
            </a:r>
            <a:r>
              <a:rPr lang="en-US" dirty="0" err="1"/>
              <a:t>Rmarkdown</a:t>
            </a:r>
            <a:r>
              <a:rPr lang="en-US" dirty="0"/>
              <a:t> during this session.</a:t>
            </a:r>
          </a:p>
          <a:p>
            <a:r>
              <a:rPr lang="en-US" dirty="0"/>
              <a:t>We will complete some of the exercises as a group in this session and the remaining exercises can be completed on your own before the second session (Nov 22)</a:t>
            </a:r>
          </a:p>
          <a:p>
            <a:endParaRPr lang="en-US" dirty="0"/>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a:solidFill>
                          <a:srgbClr val="C00000"/>
                        </a:solidFill>
                      </a:rPr>
                      <a:t>α</a:t>
                    </a:r>
                    <a:r>
                      <a:rPr lang="en-US" altLang="en-US" sz="2000" i="1" dirty="0">
                        <a:solidFill>
                          <a:srgbClr val="C00000"/>
                        </a:solidFill>
                      </a:rPr>
                      <a:t> </a:t>
                    </a:r>
                    <a:r>
                      <a:rPr lang="en-US" altLang="en-US" sz="2000" dirty="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Grp="1" noChangeAspect="1"/>
          </p:cNvGraphicFramePr>
          <p:nvPr>
            <p:ph idx="1"/>
            <p:extLst>
              <p:ext uri="{D42A27DB-BD31-4B8C-83A1-F6EECF244321}">
                <p14:modId xmlns:p14="http://schemas.microsoft.com/office/powerpoint/2010/main" val="2497051040"/>
              </p:ext>
            </p:extLst>
          </p:nvPr>
        </p:nvGraphicFramePr>
        <p:xfrm>
          <a:off x="4308772" y="992923"/>
          <a:ext cx="2390993" cy="1323004"/>
        </p:xfrm>
        <a:graphic>
          <a:graphicData uri="http://schemas.openxmlformats.org/presentationml/2006/ole">
            <mc:AlternateContent xmlns:mc="http://schemas.openxmlformats.org/markup-compatibility/2006">
              <mc:Choice xmlns:v="urn:schemas-microsoft-com:vml" Requires="v">
                <p:oleObj spid="_x0000_s14359"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772" y="992923"/>
                        <a:ext cx="2390993" cy="1323004"/>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a:solidFill>
                  <a:srgbClr val="C00000"/>
                </a:solidFill>
                <a:latin typeface="Times New Roman" panose="02020603050405020304" pitchFamily="18" charset="0"/>
                <a:cs typeface="Times New Roman" panose="02020603050405020304" pitchFamily="18" charset="0"/>
              </a:rPr>
              <a:t>β</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a:solidFill>
                  <a:schemeClr val="tx2"/>
                </a:solidFill>
              </a:rPr>
              <a:t>The values of </a:t>
            </a:r>
            <a:r>
              <a:rPr lang="el-GR" altLang="en-US" i="1" dirty="0">
                <a:solidFill>
                  <a:schemeClr val="tx2"/>
                </a:solidFill>
              </a:rPr>
              <a:t>α</a:t>
            </a:r>
            <a:r>
              <a:rPr lang="en-US" altLang="en-US" i="1" dirty="0">
                <a:solidFill>
                  <a:schemeClr val="tx2"/>
                </a:solidFill>
              </a:rPr>
              <a:t> </a:t>
            </a:r>
            <a:r>
              <a:rPr lang="en-US" altLang="en-US" dirty="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a:solidFill>
                  <a:schemeClr val="tx2"/>
                </a:solidFill>
              </a:rPr>
              <a:t>  are unit-dependent. Commonly in models for </a:t>
            </a:r>
            <a:r>
              <a:rPr lang="en-US" altLang="en-US" dirty="0" err="1">
                <a:solidFill>
                  <a:schemeClr val="tx2"/>
                </a:solidFill>
              </a:rPr>
              <a:t>iteroparous</a:t>
            </a:r>
            <a:r>
              <a:rPr lang="en-US" altLang="en-US" dirty="0">
                <a:solidFill>
                  <a:schemeClr val="tx2"/>
                </a:solidFill>
              </a:rPr>
              <a:t> species, we express recruitment productivity as </a:t>
            </a:r>
            <a:r>
              <a:rPr lang="en-US" altLang="en-US" dirty="0" err="1">
                <a:solidFill>
                  <a:schemeClr val="tx2"/>
                </a:solidFill>
              </a:rPr>
              <a:t>unitless</a:t>
            </a:r>
            <a:r>
              <a:rPr lang="en-US" altLang="en-US" dirty="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a:solidFill>
                    <a:srgbClr val="C00000"/>
                  </a:solidFill>
                </a:rPr>
                <a:t>α</a:t>
              </a:r>
              <a:r>
                <a:rPr lang="en-US" altLang="en-US" sz="2000" i="1" dirty="0">
                  <a:solidFill>
                    <a:srgbClr val="C00000"/>
                  </a:solidFill>
                </a:rPr>
                <a:t> = </a:t>
              </a:r>
              <a:r>
                <a:rPr lang="en-US" altLang="en-US" sz="2000" dirty="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a:solidFill>
                    <a:srgbClr val="C00000"/>
                  </a:solidFill>
                </a:rPr>
                <a:t>E</a:t>
              </a:r>
              <a:r>
                <a:rPr lang="en-CA" altLang="en-US" sz="2000" baseline="-25000" dirty="0">
                  <a:solidFill>
                    <a:srgbClr val="C00000"/>
                  </a:solidFill>
                </a:rPr>
                <a:t>0  </a:t>
              </a:r>
              <a:r>
                <a:rPr lang="en-CA" altLang="en-US" sz="2000" dirty="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Compensation ratio = </a:t>
            </a:r>
            <a:r>
              <a:rPr lang="en-US" altLang="en-US" sz="2400" b="1" dirty="0" err="1"/>
              <a:t>i</a:t>
            </a:r>
            <a:r>
              <a:rPr lang="en-US" altLang="en-US" sz="2400" b="1" dirty="0"/>
              <a:t>/ii = </a:t>
            </a:r>
            <a:r>
              <a:rPr lang="el-GR" altLang="en-US" sz="2400" i="1" dirty="0"/>
              <a:t>α</a:t>
            </a:r>
            <a:r>
              <a:rPr lang="en-US" altLang="en-US" sz="2400" i="1" dirty="0"/>
              <a:t>E</a:t>
            </a:r>
            <a:r>
              <a:rPr lang="en-US" altLang="en-US" sz="2400" baseline="-25000" dirty="0"/>
              <a:t>0</a:t>
            </a:r>
            <a:r>
              <a:rPr lang="en-US" altLang="en-US" sz="2400" i="1" dirty="0"/>
              <a:t>/R</a:t>
            </a:r>
            <a:r>
              <a:rPr lang="en-US" altLang="en-US" sz="2400" baseline="-25000" dirty="0"/>
              <a:t>0 </a:t>
            </a:r>
            <a:r>
              <a:rPr lang="en-US" altLang="en-US" sz="2400" dirty="0"/>
              <a:t>= </a:t>
            </a:r>
            <a:r>
              <a:rPr lang="el-GR" altLang="en-US" sz="2400" i="1" dirty="0"/>
              <a:t>αφ</a:t>
            </a:r>
            <a:r>
              <a:rPr lang="en-US" altLang="en-US" sz="2400" i="1" baseline="-25000" dirty="0"/>
              <a:t>E</a:t>
            </a:r>
            <a:r>
              <a:rPr lang="en-US" altLang="en-US" sz="2400" baseline="-25000" dirty="0"/>
              <a:t>0</a:t>
            </a:r>
            <a:r>
              <a:rPr lang="en-US" altLang="en-US" sz="2400" b="1" dirty="0"/>
              <a:t>   </a:t>
            </a:r>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Proceedings of the Conference on Assessing the Effects of Power Plant Induced Mortality on Fish Populations, Gatlinburg, Tennessee. </a:t>
            </a:r>
            <a:r>
              <a:rPr lang="en-US" altLang="en-US" sz="1400" dirty="0" err="1"/>
              <a:t>Pergamon</a:t>
            </a:r>
            <a:r>
              <a:rPr lang="en-US" altLang="en-US" sz="1400" dirty="0"/>
              <a:t> Press, New York. pp. 186–195.</a:t>
            </a:r>
          </a:p>
          <a:p>
            <a:r>
              <a:rPr lang="en-GB" altLang="en-US" sz="1400" dirty="0"/>
              <a:t>Myers, R. A., Bowen, K.G. and Barrowman, N.J. 1999. Maximum reproductive rate of fish at low population sizes. Canadian Journal of Fisheries and Aquatic Sciences 56, 2404-2419  (CR=</a:t>
            </a:r>
            <a:r>
              <a:rPr lang="en-US" altLang="en-US" sz="1400" i="1" dirty="0">
                <a:cs typeface="Times New Roman" panose="02020603050405020304" pitchFamily="18" charset="0"/>
              </a:rPr>
              <a:t>â</a:t>
            </a:r>
            <a:r>
              <a:rPr lang="en-US" altLang="en-US" sz="1400" dirty="0">
                <a:cs typeface="Times New Roman" panose="02020603050405020304" pitchFamily="18" charset="0"/>
              </a:rPr>
              <a:t>)</a:t>
            </a:r>
            <a:r>
              <a:rPr lang="en-GB" altLang="en-US" sz="1400" dirty="0"/>
              <a:t>.</a:t>
            </a:r>
            <a:r>
              <a:rPr lang="en-AU" altLang="en-US" sz="1400" dirty="0"/>
              <a:t> </a:t>
            </a:r>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a:solidFill>
                  <a:schemeClr val="tx2"/>
                </a:solidFill>
              </a:rPr>
              <a:t>We’ll see later that </a:t>
            </a:r>
            <a:r>
              <a:rPr lang="el-GR" altLang="en-US" i="1" dirty="0">
                <a:solidFill>
                  <a:schemeClr val="tx2"/>
                </a:solidFill>
              </a:rPr>
              <a:t>φ</a:t>
            </a:r>
            <a:r>
              <a:rPr lang="en-US" altLang="en-US" i="1" baseline="-25000" dirty="0">
                <a:solidFill>
                  <a:schemeClr val="tx2"/>
                </a:solidFill>
              </a:rPr>
              <a:t>E</a:t>
            </a:r>
            <a:r>
              <a:rPr lang="en-US" altLang="en-US" baseline="-25000" dirty="0">
                <a:solidFill>
                  <a:schemeClr val="tx2"/>
                </a:solidFill>
              </a:rPr>
              <a:t>0</a:t>
            </a:r>
            <a:r>
              <a:rPr lang="en-US" altLang="en-US" b="1" dirty="0">
                <a:solidFill>
                  <a:schemeClr val="tx2"/>
                </a:solidFill>
              </a:rPr>
              <a:t> </a:t>
            </a:r>
            <a:r>
              <a:rPr lang="en-US" dirty="0">
                <a:solidFill>
                  <a:schemeClr val="tx2"/>
                </a:solidFill>
              </a:rPr>
              <a:t> is a function of the stock’s growth, maturity and natural mortality</a:t>
            </a: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Steepness </a:t>
            </a:r>
            <a:r>
              <a:rPr lang="en-US" altLang="en-US" sz="2400" b="1" i="1" dirty="0"/>
              <a:t>(h)</a:t>
            </a:r>
            <a:r>
              <a:rPr lang="en-US" altLang="en-US" sz="2400" b="1" dirty="0"/>
              <a:t> </a:t>
            </a:r>
            <a:r>
              <a:rPr lang="en-US" altLang="en-US" sz="2400" dirty="0"/>
              <a:t>is the recruitment when spawning biomass is 20% of unfished (ratio of the horizontal lines) </a:t>
            </a:r>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0.2 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a:solidFill>
                  <a:schemeClr val="tx2"/>
                </a:solidFill>
              </a:rPr>
              <a:t>In all these models and in fisheries stock assessment in general, we assume spawning biomass is a proxy for number of eggs</a:t>
            </a: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a:t>Ranges from 0.2 to 1</a:t>
                </a:r>
              </a:p>
              <a:p>
                <a:pPr lvl="1"/>
                <a14:m>
                  <m:oMath xmlns:m="http://schemas.openxmlformats.org/officeDocument/2006/math">
                    <m:r>
                      <a:rPr lang="en-US" b="0" i="1" smtClean="0">
                        <a:latin typeface="Cambria Math" panose="02040503050406030204" pitchFamily="18" charset="0"/>
                      </a:rPr>
                      <m:t>h</m:t>
                    </m:r>
                  </m:oMath>
                </a14:m>
                <a:r>
                  <a:rPr lang="en-US" dirty="0"/>
                  <a:t> = 1 (constant recruitment)</a:t>
                </a:r>
              </a:p>
              <a:p>
                <a:pPr lvl="1"/>
                <a14:m>
                  <m:oMath xmlns:m="http://schemas.openxmlformats.org/officeDocument/2006/math">
                    <m:r>
                      <a:rPr lang="en-US" b="0" i="1" smtClean="0">
                        <a:latin typeface="Cambria Math" panose="02040503050406030204" pitchFamily="18" charset="0"/>
                      </a:rPr>
                      <m:t>h</m:t>
                    </m:r>
                  </m:oMath>
                </a14:m>
                <a:r>
                  <a:rPr lang="en-US" dirty="0"/>
                  <a:t> = 0.2 (linear increase in recruits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a:t>Steepness (</a:t>
            </a:r>
            <a:r>
              <a:rPr lang="en-CA" i="1" dirty="0"/>
              <a:t>h</a:t>
            </a:r>
            <a:r>
              <a:rPr lang="en-CA" dirty="0"/>
              <a:t>) </a:t>
            </a:r>
            <a:r>
              <a:rPr lang="en-CA" dirty="0">
                <a:solidFill>
                  <a:srgbClr val="FF0000"/>
                </a:solidFill>
              </a:rPr>
              <a:t>– copied from later section</a:t>
            </a: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p:spTree>
    <p:extLst>
      <p:ext uri="{BB962C8B-B14F-4D97-AF65-F5344CB8AC3E}">
        <p14:creationId xmlns:p14="http://schemas.microsoft.com/office/powerpoint/2010/main" val="400179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Steepness and CR are analytically related</a:t>
            </a:r>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(CR</a:t>
            </a:r>
            <a:r>
              <a:rPr lang="en-US" altLang="en-US" sz="3200" dirty="0">
                <a:cs typeface="Times New Roman" panose="02020603050405020304" pitchFamily="18" charset="0"/>
              </a:rPr>
              <a:t>)</a:t>
            </a:r>
            <a:r>
              <a:rPr lang="en-CA" altLang="en-US" sz="3200" dirty="0">
                <a:cs typeface="Arial" panose="020B0604020202020204" pitchFamily="34" charset="0"/>
              </a:rPr>
              <a:t> =</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i="1" dirty="0">
                <a:cs typeface="Arial" panose="020B0604020202020204" pitchFamily="34" charset="0"/>
              </a:rPr>
              <a:t>h</a:t>
            </a:r>
            <a:r>
              <a:rPr lang="en-CA" altLang="en-US" sz="3200" dirty="0">
                <a:cs typeface="Arial" panose="020B0604020202020204" pitchFamily="34" charset="0"/>
              </a:rPr>
              <a:t>) =</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594"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595"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limitations of biomass dynamic models</a:t>
            </a:r>
          </a:p>
        </p:txBody>
      </p:sp>
      <p:sp>
        <p:nvSpPr>
          <p:cNvPr id="3" name="Content Placeholder 2"/>
          <p:cNvSpPr>
            <a:spLocks noGrp="1"/>
          </p:cNvSpPr>
          <p:nvPr>
            <p:ph idx="1"/>
          </p:nvPr>
        </p:nvSpPr>
        <p:spPr/>
        <p:txBody>
          <a:bodyPr/>
          <a:lstStyle/>
          <a:p>
            <a:r>
              <a:rPr lang="en-US" dirty="0">
                <a:solidFill>
                  <a:srgbClr val="FF0000"/>
                </a:solidFill>
              </a:rPr>
              <a:t>Why do we want to consider age structure?</a:t>
            </a:r>
          </a:p>
        </p:txBody>
      </p:sp>
    </p:spTree>
    <p:extLst>
      <p:ext uri="{BB962C8B-B14F-4D97-AF65-F5344CB8AC3E}">
        <p14:creationId xmlns:p14="http://schemas.microsoft.com/office/powerpoint/2010/main" val="3073183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p:sp>
        <p:nvSpPr>
          <p:cNvPr id="3" name="TextBox 2"/>
          <p:cNvSpPr txBox="1"/>
          <p:nvPr/>
        </p:nvSpPr>
        <p:spPr>
          <a:xfrm>
            <a:off x="9354670" y="2508269"/>
            <a:ext cx="2130014" cy="523220"/>
          </a:xfrm>
          <a:prstGeom prst="rect">
            <a:avLst/>
          </a:prstGeom>
          <a:noFill/>
        </p:spPr>
        <p:txBody>
          <a:bodyPr wrap="square" rtlCol="0">
            <a:spAutoFit/>
          </a:bodyPr>
          <a:lstStyle/>
          <a:p>
            <a:pPr algn="ctr"/>
            <a:r>
              <a:rPr lang="en-US" sz="2800" dirty="0">
                <a:solidFill>
                  <a:schemeClr val="accent5"/>
                </a:solidFill>
              </a:rPr>
              <a:t>B</a:t>
            </a:r>
            <a:r>
              <a:rPr lang="en-US" sz="2800" baseline="-25000" dirty="0">
                <a:solidFill>
                  <a:schemeClr val="accent5"/>
                </a:solidFill>
              </a:rPr>
              <a:t>MSY</a:t>
            </a:r>
            <a:endParaRPr lang="en-CA" sz="2800" baseline="-25000" dirty="0">
              <a:solidFill>
                <a:schemeClr val="accent5"/>
              </a:solidFill>
            </a:endParaRPr>
          </a:p>
        </p:txBody>
      </p:sp>
      <p:sp>
        <p:nvSpPr>
          <p:cNvPr id="5" name="TextBox 4"/>
          <p:cNvSpPr txBox="1"/>
          <p:nvPr/>
        </p:nvSpPr>
        <p:spPr>
          <a:xfrm>
            <a:off x="9154758" y="5047426"/>
            <a:ext cx="2895597" cy="1672253"/>
          </a:xfrm>
          <a:prstGeom prst="rect">
            <a:avLst/>
          </a:prstGeom>
          <a:noFill/>
        </p:spPr>
        <p:txBody>
          <a:bodyPr wrap="square" rtlCol="0">
            <a:spAutoFit/>
          </a:bodyPr>
          <a:lstStyle/>
          <a:p>
            <a:pPr algn="ctr"/>
            <a:r>
              <a:rPr lang="en-US" sz="2800" dirty="0">
                <a:solidFill>
                  <a:schemeClr val="accent5"/>
                </a:solidFill>
              </a:rPr>
              <a:t>% of Equilibrium B at F</a:t>
            </a:r>
            <a:r>
              <a:rPr lang="en-US" sz="2800" baseline="-25000" dirty="0">
                <a:solidFill>
                  <a:schemeClr val="accent5"/>
                </a:solidFill>
              </a:rPr>
              <a:t>X%SPR </a:t>
            </a:r>
            <a:r>
              <a:rPr lang="en-US" sz="2800" dirty="0">
                <a:solidFill>
                  <a:schemeClr val="accent5"/>
                </a:solidFill>
              </a:rPr>
              <a:t>as a </a:t>
            </a:r>
          </a:p>
          <a:p>
            <a:pPr algn="ctr"/>
            <a:r>
              <a:rPr lang="en-US" sz="2800" u="sng" dirty="0">
                <a:solidFill>
                  <a:schemeClr val="accent5"/>
                </a:solidFill>
              </a:rPr>
              <a:t>proxy for B</a:t>
            </a:r>
            <a:r>
              <a:rPr lang="en-US" sz="2800" u="sng" baseline="-25000" dirty="0">
                <a:solidFill>
                  <a:schemeClr val="accent5"/>
                </a:solidFill>
              </a:rPr>
              <a:t>MSY</a:t>
            </a:r>
            <a:endParaRPr lang="en-CA" sz="2800" u="sng" baseline="-25000" dirty="0">
              <a:solidFill>
                <a:schemeClr val="accent5"/>
              </a:solidFill>
            </a:endParaRPr>
          </a:p>
          <a:p>
            <a:endParaRPr lang="en-CA" sz="2800" baseline="-25000" dirty="0">
              <a:solidFill>
                <a:schemeClr val="accent5"/>
              </a:solidFill>
            </a:endParaRPr>
          </a:p>
        </p:txBody>
      </p:sp>
      <p:sp>
        <p:nvSpPr>
          <p:cNvPr id="6" name="TextBox 5"/>
          <p:cNvSpPr txBox="1"/>
          <p:nvPr/>
        </p:nvSpPr>
        <p:spPr>
          <a:xfrm>
            <a:off x="9507070" y="3806061"/>
            <a:ext cx="2381921" cy="1241365"/>
          </a:xfrm>
          <a:prstGeom prst="rect">
            <a:avLst/>
          </a:prstGeom>
          <a:noFill/>
        </p:spPr>
        <p:txBody>
          <a:bodyPr wrap="square" rtlCol="0">
            <a:spAutoFit/>
          </a:bodyPr>
          <a:lstStyle/>
          <a:p>
            <a:pPr algn="ctr"/>
            <a:r>
              <a:rPr lang="en-US" sz="2800" dirty="0">
                <a:solidFill>
                  <a:schemeClr val="accent5"/>
                </a:solidFill>
              </a:rPr>
              <a:t>% of B</a:t>
            </a:r>
            <a:r>
              <a:rPr lang="en-US" sz="2800" baseline="-25000" dirty="0">
                <a:solidFill>
                  <a:schemeClr val="accent5"/>
                </a:solidFill>
              </a:rPr>
              <a:t>0 </a:t>
            </a:r>
            <a:r>
              <a:rPr lang="en-US" sz="2800" dirty="0">
                <a:solidFill>
                  <a:schemeClr val="accent5"/>
                </a:solidFill>
              </a:rPr>
              <a:t>as a </a:t>
            </a:r>
            <a:r>
              <a:rPr lang="en-US" sz="2800" u="sng" dirty="0">
                <a:solidFill>
                  <a:schemeClr val="accent5"/>
                </a:solidFill>
              </a:rPr>
              <a:t>proxy for B</a:t>
            </a:r>
            <a:r>
              <a:rPr lang="en-US" sz="2800" u="sng" baseline="-25000" dirty="0">
                <a:solidFill>
                  <a:schemeClr val="accent5"/>
                </a:solidFill>
              </a:rPr>
              <a:t>MSY</a:t>
            </a:r>
            <a:endParaRPr lang="en-CA" sz="2800" u="sng" baseline="-25000" dirty="0">
              <a:solidFill>
                <a:schemeClr val="accent5"/>
              </a:solidFill>
            </a:endParaRPr>
          </a:p>
          <a:p>
            <a:endParaRPr lang="en-CA" sz="2800" baseline="-25000" dirty="0">
              <a:solidFill>
                <a:schemeClr val="accent5"/>
              </a:solidFill>
            </a:endParaRPr>
          </a:p>
        </p:txBody>
      </p:sp>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𝑀𝑆𝑌</m:t>
                    </m:r>
                    <m:r>
                      <m:rPr>
                        <m:nor/>
                      </m:rPr>
                      <a:rPr lang="en-US" dirty="0"/>
                      <m:t> </m:t>
                    </m:r>
                    <m:r>
                      <m:rPr>
                        <m:nor/>
                      </m:rPr>
                      <a:rPr lang="en-US" dirty="0"/>
                      <m:t>and</m:t>
                    </m:r>
                    <m:r>
                      <m:rPr>
                        <m:nor/>
                      </m:rPr>
                      <a:rPr lang="en-US" dirty="0"/>
                      <m:t> </m:t>
                    </m:r>
                    <m:r>
                      <a:rPr lang="en-US" i="1" dirty="0">
                        <a:latin typeface="Cambria Math" panose="02040503050406030204" pitchFamily="18" charset="0"/>
                      </a:rPr>
                      <m:t>𝑆𝑆𝐵</m:t>
                    </m:r>
                    <m:r>
                      <a:rPr lang="en-US" i="1" baseline="-25000" dirty="0">
                        <a:latin typeface="Cambria Math" panose="02040503050406030204" pitchFamily="18" charset="0"/>
                      </a:rPr>
                      <m:t>𝑀𝑆𝑌</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m:t>
                    </m:r>
                  </m:oMath>
                </a14:m>
                <a:endParaRPr lang="en-US" baseline="-25000" dirty="0"/>
              </a:p>
              <a:p>
                <a:pPr marL="914400" lvl="1" indent="-457200">
                  <a:buAutoNum type="arabicPeriod"/>
                </a:pPr>
                <a14:m>
                  <m:oMath xmlns:m="http://schemas.openxmlformats.org/officeDocument/2006/math">
                    <m:r>
                      <a:rPr lang="en-US" i="1" dirty="0" smtClean="0">
                        <a:latin typeface="Cambria Math" panose="02040503050406030204" pitchFamily="18" charset="0"/>
                      </a:rPr>
                      <m:t>𝑆𝑆𝐵</m:t>
                    </m:r>
                  </m:oMath>
                </a14:m>
                <a:r>
                  <a:rPr lang="en-US" dirty="0"/>
                  <a:t>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oMath>
                </a14:m>
                <a:endParaRPr lang="en-US" baseline="-25000" dirty="0"/>
              </a:p>
              <a:p>
                <a:pPr marL="914400" lvl="1" indent="-457200">
                  <a:buAutoNum type="arabicPeriod"/>
                </a:pP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Per Recruit Calculations</a:t>
            </a:r>
          </a:p>
        </p:txBody>
      </p:sp>
    </p:spTree>
    <p:extLst>
      <p:ext uri="{BB962C8B-B14F-4D97-AF65-F5344CB8AC3E}">
        <p14:creationId xmlns:p14="http://schemas.microsoft.com/office/powerpoint/2010/main" val="203105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dirty="0">
                <a:solidFill>
                  <a:srgbClr val="FF0000"/>
                </a:solidFill>
              </a:rPr>
              <a:t>A note about the exercises</a:t>
            </a:r>
          </a:p>
          <a:p>
            <a:r>
              <a:rPr lang="en-US" dirty="0">
                <a:solidFill>
                  <a:srgbClr val="FF0000"/>
                </a:solidFill>
              </a:rPr>
              <a:t>How to get and use them </a:t>
            </a:r>
            <a:r>
              <a:rPr lang="en-US" dirty="0" err="1">
                <a:solidFill>
                  <a:srgbClr val="FF0000"/>
                </a:solidFill>
              </a:rPr>
              <a:t>etc</a:t>
            </a:r>
            <a:endParaRPr lang="en-US" dirty="0">
              <a:solidFill>
                <a:srgbClr val="FF0000"/>
              </a:solidFill>
            </a:endParaRPr>
          </a:p>
          <a:p>
            <a:r>
              <a:rPr lang="en-US" dirty="0">
                <a:solidFill>
                  <a:srgbClr val="FF0000"/>
                </a:solidFill>
              </a:rPr>
              <a:t>I think we should demo them partly in the course</a:t>
            </a:r>
          </a:p>
          <a:p>
            <a:r>
              <a:rPr lang="en-US" dirty="0">
                <a:solidFill>
                  <a:srgbClr val="FF0000"/>
                </a:solidFill>
              </a:rPr>
              <a:t>Expectation that people will have tried them in the week between webinars</a:t>
            </a:r>
          </a:p>
        </p:txBody>
      </p:sp>
      <p:grpSp>
        <p:nvGrpSpPr>
          <p:cNvPr id="13" name="Group 12">
            <a:extLst>
              <a:ext uri="{FF2B5EF4-FFF2-40B4-BE49-F238E27FC236}">
                <a16:creationId xmlns:a16="http://schemas.microsoft.com/office/drawing/2014/main" id="{3763CE77-4E2E-4996-9E28-9C60A2DC1DB6}"/>
              </a:ext>
            </a:extLst>
          </p:cNvPr>
          <p:cNvGrpSpPr/>
          <p:nvPr/>
        </p:nvGrpSpPr>
        <p:grpSpPr>
          <a:xfrm>
            <a:off x="0" y="0"/>
            <a:ext cx="12192000" cy="6858000"/>
            <a:chOff x="0" y="0"/>
            <a:chExt cx="12192000" cy="6858000"/>
          </a:xfrm>
        </p:grpSpPr>
        <p:cxnSp>
          <p:nvCxnSpPr>
            <p:cNvPr id="5" name="Straight Connector 4">
              <a:extLst>
                <a:ext uri="{FF2B5EF4-FFF2-40B4-BE49-F238E27FC236}">
                  <a16:creationId xmlns:a16="http://schemas.microsoft.com/office/drawing/2014/main" id="{7F2253A9-3C3B-46CB-97B7-022841A0C0DE}"/>
                </a:ext>
              </a:extLst>
            </p:cNvPr>
            <p:cNvCxnSpPr>
              <a:cxnSpLocks/>
            </p:cNvCxnSpPr>
            <p:nvPr/>
          </p:nvCxnSpPr>
          <p:spPr>
            <a:xfrm>
              <a:off x="0" y="0"/>
              <a:ext cx="1219200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E7FC747-F3CF-4021-BAFC-FF794D45B96D}"/>
                </a:ext>
              </a:extLst>
            </p:cNvPr>
            <p:cNvCxnSpPr>
              <a:cxnSpLocks/>
            </p:cNvCxnSpPr>
            <p:nvPr/>
          </p:nvCxnSpPr>
          <p:spPr>
            <a:xfrm flipV="1">
              <a:off x="0" y="0"/>
              <a:ext cx="12192000" cy="68580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9541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Calculations [Concepts]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Spawning potential ratio (SPR)</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 = 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 = 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 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a:t>
                </a:r>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𝑍</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𝑎</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 </a:t>
            </a:r>
            <a:r>
              <a:rPr lang="en-US" dirty="0">
                <a:solidFill>
                  <a:srgbClr val="FF0000"/>
                </a:solidFill>
              </a:rPr>
              <a:t>– Should follow the exercises and also refer to them. Save last two points for the second session (they have no exercises)</a:t>
            </a:r>
          </a:p>
        </p:txBody>
      </p:sp>
      <p:sp>
        <p:nvSpPr>
          <p:cNvPr id="3" name="Content Placeholder 2"/>
          <p:cNvSpPr>
            <a:spLocks noGrp="1"/>
          </p:cNvSpPr>
          <p:nvPr>
            <p:ph idx="1"/>
          </p:nvPr>
        </p:nvSpPr>
        <p:spPr>
          <a:xfrm>
            <a:off x="838200" y="2135591"/>
            <a:ext cx="10515600" cy="4351338"/>
          </a:xfrm>
        </p:spPr>
        <p:txBody>
          <a:bodyPr/>
          <a:lstStyle/>
          <a:p>
            <a:pPr marL="514350" indent="-514350">
              <a:buFont typeface="+mj-lt"/>
              <a:buAutoNum type="arabicPeriod"/>
            </a:pPr>
            <a:r>
              <a:rPr lang="en-US" dirty="0"/>
              <a:t>Introduction to reference points</a:t>
            </a:r>
          </a:p>
          <a:p>
            <a:pPr marL="514350" indent="-514350">
              <a:buFont typeface="+mj-lt"/>
              <a:buAutoNum type="arabicPeriod"/>
            </a:pPr>
            <a:r>
              <a:rPr lang="en-US" dirty="0"/>
              <a:t>Background on fish stock productivity</a:t>
            </a:r>
          </a:p>
          <a:p>
            <a:pPr marL="514350" indent="-514350">
              <a:buFont typeface="+mj-lt"/>
              <a:buAutoNum type="arabicPeriod"/>
            </a:pPr>
            <a:r>
              <a:rPr lang="en-US" dirty="0"/>
              <a:t>Equilibrium assumptions</a:t>
            </a:r>
          </a:p>
          <a:p>
            <a:pPr marL="514350" indent="-514350">
              <a:buFont typeface="+mj-lt"/>
              <a:buAutoNum type="arabicPeriod"/>
            </a:pPr>
            <a:r>
              <a:rPr lang="en-US" dirty="0"/>
              <a:t>Background on MSY</a:t>
            </a:r>
          </a:p>
          <a:p>
            <a:pPr marL="514350" indent="-514350">
              <a:buFont typeface="+mj-lt"/>
              <a:buAutoNum type="arabicPeriod"/>
            </a:pPr>
            <a:r>
              <a:rPr lang="en-US" dirty="0"/>
              <a:t>Reference points in surplus production models </a:t>
            </a:r>
            <a:r>
              <a:rPr lang="en-US" dirty="0">
                <a:solidFill>
                  <a:srgbClr val="7030A0"/>
                </a:solidFill>
              </a:rPr>
              <a:t>[Exercise 1]</a:t>
            </a:r>
          </a:p>
          <a:p>
            <a:pPr marL="514350" indent="-514350">
              <a:buFont typeface="+mj-lt"/>
              <a:buAutoNum type="arabicPeriod"/>
            </a:pPr>
            <a:r>
              <a:rPr lang="en-US" dirty="0"/>
              <a:t>Reference points in age-structured models </a:t>
            </a:r>
            <a:r>
              <a:rPr lang="en-US" dirty="0">
                <a:solidFill>
                  <a:srgbClr val="7030A0"/>
                </a:solidFill>
              </a:rPr>
              <a:t>[Exercises 2-5]</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models</a:t>
            </a:r>
          </a:p>
        </p:txBody>
      </p:sp>
    </p:spTree>
    <p:extLst>
      <p:ext uri="{BB962C8B-B14F-4D97-AF65-F5344CB8AC3E}">
        <p14:creationId xmlns:p14="http://schemas.microsoft.com/office/powerpoint/2010/main" val="2721164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𝑍</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𝑍</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993156"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p:sp>
        <p:nvSpPr>
          <p:cNvPr id="3" name="Content Placeholder 2"/>
          <p:cNvSpPr>
            <a:spLocks noGrp="1"/>
          </p:cNvSpPr>
          <p:nvPr>
            <p:ph idx="1"/>
          </p:nvPr>
        </p:nvSpPr>
        <p:spPr/>
        <p:txBody>
          <a:bodyPr/>
          <a:lstStyle/>
          <a:p>
            <a:r>
              <a:rPr lang="en-US" dirty="0"/>
              <a:t>In general:</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2939333" y="1825625"/>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939333" y="1825625"/>
                <a:ext cx="4956229" cy="138743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p:sp>
        <p:nvSpPr>
          <p:cNvPr id="3" name="Content Placeholder 2"/>
          <p:cNvSpPr>
            <a:spLocks noGrp="1"/>
          </p:cNvSpPr>
          <p:nvPr>
            <p:ph idx="1"/>
          </p:nvPr>
        </p:nvSpPr>
        <p:spPr/>
        <p:txBody>
          <a:bodyPr/>
          <a:lstStyle/>
          <a:p>
            <a:r>
              <a:rPr lang="en-US" dirty="0"/>
              <a:t>In general:</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2939333" y="1825625"/>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r>
                                          <a:rPr lang="en-US" sz="2000" i="1">
                                            <a:solidFill>
                                              <a:schemeClr val="accent2"/>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𝑟𝑒𝑐</m:t>
                                    </m:r>
                                  </m:sub>
                                </m:sSub>
                                <m:r>
                                  <a:rPr lang="en-US" sz="2000" b="0" i="1" smtClean="0">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r>
                                              <a:rPr lang="en-US" sz="2000" i="1">
                                                <a:solidFill>
                                                  <a:schemeClr val="accent2"/>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939333" y="1825625"/>
                <a:ext cx="4956229" cy="1387431"/>
              </a:xfrm>
              <a:prstGeom prst="rect">
                <a:avLst/>
              </a:prstGeom>
              <a:blipFill>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552410" y="1355042"/>
            <a:ext cx="3096690" cy="1858014"/>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4503174" y="2182761"/>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5801032" y="2295832"/>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7777316" y="4041057"/>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4594323"/>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4594323"/>
                <a:ext cx="22764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7608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C00000"/>
                </a:solidFill>
              </a:rPr>
              <a:t>4. </a:t>
            </a:r>
            <a:r>
              <a:rPr lang="en-US" sz="3200" b="1" dirty="0">
                <a:solidFill>
                  <a:srgbClr val="C0000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0</m:t>
                        </m:r>
                      </m:sub>
                    </m:sSub>
                  </m:oMath>
                </a14:m>
                <a:r>
                  <a:rPr lang="en-CA" dirty="0"/>
                  <a:t> = SSB-per-recruit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=0</m:t>
                    </m:r>
                  </m:oMath>
                </a14:m>
                <a:endParaRPr lang="en-US" b="0" dirty="0"/>
              </a:p>
              <a:p>
                <a:r>
                  <a:rPr lang="en-US" dirty="0"/>
                  <a:t>Reference points based on SPR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460447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C00000"/>
                </a:solidFill>
              </a:rPr>
              <a:t>4. </a:t>
            </a:r>
            <a:r>
              <a:rPr lang="en-US" sz="3200" b="1" dirty="0">
                <a:solidFill>
                  <a:srgbClr val="C0000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And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F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016"/>
                </a:stretch>
              </a:blipFill>
            </p:spPr>
            <p:txBody>
              <a:bodyPr/>
              <a:lstStyle/>
              <a:p>
                <a:r>
                  <a:rPr lang="en-US">
                    <a:noFill/>
                  </a:rPr>
                  <a:t> </a:t>
                </a:r>
              </a:p>
            </p:txBody>
          </p:sp>
        </mc:Fallback>
      </mc:AlternateContent>
      <p:sp>
        <p:nvSpPr>
          <p:cNvPr id="7" name="Rectangle 6"/>
          <p:cNvSpPr/>
          <p:nvPr/>
        </p:nvSpPr>
        <p:spPr>
          <a:xfrm>
            <a:off x="3771207" y="5178828"/>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277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lnSpcReduction="10000"/>
              </a:bodyPr>
              <a:lstStyle/>
              <a:p>
                <a:r>
                  <a:rPr lang="en-US" dirty="0"/>
                  <a:t>YPR-at-age is the expected life-time yield per fish recruited into the stock at a specified age</a:t>
                </a:r>
              </a:p>
              <a:p>
                <a:endParaRPr lang="en-US" dirty="0"/>
              </a:p>
              <a:p>
                <a:pPr marL="0" indent="0">
                  <a:buNone/>
                </a:pPr>
                <a:r>
                  <a:rPr lang="en-US" dirty="0"/>
                  <a:t>Removals-per-recruit at age </a:t>
                </a:r>
                <a14:m>
                  <m:oMath xmlns:m="http://schemas.openxmlformats.org/officeDocument/2006/math">
                    <m:r>
                      <a:rPr lang="en-US" sz="2800" i="1" smtClean="0">
                        <a:solidFill>
                          <a:schemeClr val="tx1"/>
                        </a:solidFill>
                        <a:latin typeface="Cambria Math" panose="02040503050406030204" pitchFamily="18" charset="0"/>
                      </a:rPr>
                      <m:t>𝑎</m:t>
                    </m:r>
                    <m:r>
                      <a:rPr lang="en-US" sz="2800" i="1" smtClean="0">
                        <a:solidFill>
                          <a:srgbClr val="0000FF"/>
                        </a:solidFill>
                        <a:latin typeface="Cambria Math" panose="02040503050406030204" pitchFamily="18" charset="0"/>
                      </a:rPr>
                      <m:t> </m:t>
                    </m:r>
                  </m:oMath>
                </a14:m>
                <a:r>
                  <a:rPr lang="en-US" dirty="0"/>
                  <a:t>= </a:t>
                </a:r>
                <a:r>
                  <a:rPr lang="en-US" dirty="0">
                    <a:solidFill>
                      <a:srgbClr val="0000FF"/>
                    </a:solidFill>
                  </a:rPr>
                  <a:t>biomass-per-recruit at age </a:t>
                </a:r>
                <a14:m>
                  <m:oMath xmlns:m="http://schemas.openxmlformats.org/officeDocument/2006/math">
                    <m:r>
                      <a:rPr lang="en-US" i="1" smtClean="0">
                        <a:solidFill>
                          <a:srgbClr val="0000FF"/>
                        </a:solidFill>
                        <a:latin typeface="Cambria Math" panose="02040503050406030204" pitchFamily="18" charset="0"/>
                      </a:rPr>
                      <m:t>𝑎</m:t>
                    </m:r>
                    <m:r>
                      <a:rPr lang="en-US" i="1">
                        <a:latin typeface="Cambria Math" panose="02040503050406030204" pitchFamily="18" charset="0"/>
                      </a:rPr>
                      <m:t> </m:t>
                    </m:r>
                  </m:oMath>
                </a14:m>
                <a:r>
                  <a:rPr lang="en-US" dirty="0"/>
                  <a:t>× </a:t>
                </a:r>
                <a:r>
                  <a:rPr lang="en-US" dirty="0">
                    <a:solidFill>
                      <a:srgbClr val="C00000"/>
                    </a:solidFill>
                  </a:rPr>
                  <a:t>total removal rate</a:t>
                </a:r>
              </a:p>
              <a:p>
                <a:endParaRPr lang="en-US" dirty="0"/>
              </a:p>
              <a:p>
                <a:endParaRPr lang="en-US" dirty="0"/>
              </a:p>
              <a:p>
                <a:pPr marL="0" indent="0">
                  <a:buNone/>
                </a:pPr>
                <a:r>
                  <a:rPr lang="en-US" dirty="0"/>
                  <a:t>YPR at 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0000FF"/>
                    </a:solidFill>
                  </a:rPr>
                  <a:t>biomass-per-recruit at age </a:t>
                </a:r>
                <a14:m>
                  <m:oMath xmlns:m="http://schemas.openxmlformats.org/officeDocument/2006/math">
                    <m:r>
                      <a:rPr lang="en-US" i="1" smtClean="0">
                        <a:solidFill>
                          <a:srgbClr val="0000FF"/>
                        </a:solidFill>
                        <a:latin typeface="Cambria Math" panose="02040503050406030204" pitchFamily="18" charset="0"/>
                      </a:rPr>
                      <m:t>𝑎</m:t>
                    </m:r>
                    <m:r>
                      <a:rPr lang="en-US" i="1" smtClean="0">
                        <a:solidFill>
                          <a:srgbClr val="0000FF"/>
                        </a:solidFill>
                        <a:latin typeface="Cambria Math" panose="02040503050406030204" pitchFamily="18" charset="0"/>
                      </a:rPr>
                      <m:t> </m:t>
                    </m:r>
                  </m:oMath>
                </a14:m>
                <a:r>
                  <a:rPr lang="en-US" dirty="0"/>
                  <a:t>× </a:t>
                </a:r>
                <a:r>
                  <a:rPr lang="en-US" dirty="0">
                    <a:solidFill>
                      <a:srgbClr val="7030A0"/>
                    </a:solidFill>
                  </a:rPr>
                  <a:t>proportion</a:t>
                </a:r>
                <a:r>
                  <a:rPr lang="en-US" dirty="0"/>
                  <a:t> </a:t>
                </a:r>
                <a:r>
                  <a:rPr lang="en-US" dirty="0">
                    <a:solidFill>
                      <a:srgbClr val="7030A0"/>
                    </a:solidFill>
                  </a:rPr>
                  <a:t>of</a:t>
                </a:r>
                <a:r>
                  <a:rPr lang="en-US" dirty="0"/>
                  <a:t> </a:t>
                </a:r>
                <a:r>
                  <a:rPr lang="en-US" dirty="0">
                    <a:solidFill>
                      <a:srgbClr val="C00000"/>
                    </a:solidFill>
                  </a:rPr>
                  <a:t>total removal rate</a:t>
                </a:r>
                <a:r>
                  <a:rPr lang="en-US" dirty="0">
                    <a:solidFill>
                      <a:srgbClr val="7030A0"/>
                    </a:solidFill>
                  </a:rPr>
                  <a:t> 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3427" b="-17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3920992"/>
                <a:ext cx="5813194"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m:rPr>
                        <m:nor/>
                      </m:rPr>
                      <a:rPr lang="en-US" sz="2000" dirty="0" smtClean="0">
                        <a:solidFill>
                          <a:schemeClr val="tx1"/>
                        </a:solidFill>
                      </a:rPr>
                      <m:t>Removals</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3920992"/>
                <a:ext cx="5813194" cy="328680"/>
              </a:xfrm>
              <a:prstGeom prst="rect">
                <a:avLst/>
              </a:prstGeom>
              <a:blipFill>
                <a:blip r:embed="rId3"/>
                <a:stretch>
                  <a:fillRect l="-1572" t="-16667" r="-2516" b="-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532815" y="5933231"/>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32815" y="5933231"/>
                <a:ext cx="4052841" cy="475195"/>
              </a:xfrm>
              <a:prstGeom prst="rect">
                <a:avLst/>
              </a:prstGeom>
              <a:blipFill>
                <a:blip r:embed="rId4"/>
                <a:stretch>
                  <a:fillRect t="-2564" b="-11538"/>
                </a:stretch>
              </a:blipFill>
            </p:spPr>
            <p:txBody>
              <a:bodyPr/>
              <a:lstStyle/>
              <a:p>
                <a:r>
                  <a:rPr lang="en-US">
                    <a:noFill/>
                  </a:rPr>
                  <a:t> </a:t>
                </a:r>
              </a:p>
            </p:txBody>
          </p:sp>
        </mc:Fallback>
      </mc:AlternateContent>
      <p:cxnSp>
        <p:nvCxnSpPr>
          <p:cNvPr id="6" name="Straight Arrow Connector 5"/>
          <p:cNvCxnSpPr/>
          <p:nvPr/>
        </p:nvCxnSpPr>
        <p:spPr>
          <a:xfrm flipH="1">
            <a:off x="2145857" y="2849023"/>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50955" y="2567676"/>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6836316" y="2752342"/>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800" b="0" i="1" smtClean="0">
                        <a:latin typeface="Cambria Math" panose="02040503050406030204" pitchFamily="18" charset="0"/>
                        <a:ea typeface="Cambria Math" panose="02040503050406030204" pitchFamily="18" charset="0"/>
                      </a:rPr>
                      <m:t>𝑌𝑃𝑅</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What are Reference Points?</a:t>
            </a:r>
          </a:p>
        </p:txBody>
      </p:sp>
    </p:spTree>
    <p:extLst>
      <p:ext uri="{BB962C8B-B14F-4D97-AF65-F5344CB8AC3E}">
        <p14:creationId xmlns:p14="http://schemas.microsoft.com/office/powerpoint/2010/main" val="39200570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Can be calculated over a range of </a:t>
                </a:r>
                <a14:m>
                  <m:oMath xmlns:m="http://schemas.openxmlformats.org/officeDocument/2006/math">
                    <m:r>
                      <a:rPr lang="en-US" b="0" i="1" smtClean="0">
                        <a:latin typeface="Cambria Math" panose="02040503050406030204" pitchFamily="18" charset="0"/>
                      </a:rPr>
                      <m:t>𝐹</m:t>
                    </m:r>
                  </m:oMath>
                </a14:m>
                <a:r>
                  <a:rPr lang="en-US" dirty="0"/>
                  <a:t> values to estimate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oMath>
                </a14:m>
                <a:endParaRPr lang="en-US" baseline="-25000"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r>
                      <a:rPr lang="en-US" i="1">
                        <a:latin typeface="Cambria Math" panose="02040503050406030204" pitchFamily="18" charset="0"/>
                      </a:rPr>
                      <m:t>= </m:t>
                    </m:r>
                    <m:r>
                      <a:rPr lang="en-US" i="1">
                        <a:latin typeface="Cambria Math" panose="02040503050406030204" pitchFamily="18" charset="0"/>
                      </a:rPr>
                      <m:t>𝐹</m:t>
                    </m:r>
                    <m:r>
                      <a:rPr lang="en-US" i="1">
                        <a:latin typeface="Cambria Math" panose="02040503050406030204" pitchFamily="18" charset="0"/>
                      </a:rPr>
                      <m:t> </m:t>
                    </m:r>
                  </m:oMath>
                </a14:m>
                <a:r>
                  <a:rPr lang="en-US" dirty="0"/>
                  <a:t>corresponding to the maximum </a:t>
                </a:r>
                <a14:m>
                  <m:oMath xmlns:m="http://schemas.openxmlformats.org/officeDocument/2006/math">
                    <m:r>
                      <a:rPr lang="en-US" b="0" i="1" smtClean="0">
                        <a:latin typeface="Cambria Math" panose="02040503050406030204" pitchFamily="18" charset="0"/>
                      </a:rPr>
                      <m:t>𝑌𝑃𝑅</m:t>
                    </m:r>
                    <m:r>
                      <a:rPr lang="en-US" i="1">
                        <a:latin typeface="Cambria Math" panose="02040503050406030204" pitchFamily="18" charset="0"/>
                      </a:rPr>
                      <m:t> </m:t>
                    </m:r>
                  </m:oMath>
                </a14:m>
                <a:endParaRPr lang="en-US" dirty="0"/>
              </a:p>
              <a:p>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2869453" y="3437154"/>
            <a:ext cx="5527296" cy="3279529"/>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912523" y="3511954"/>
                <a:ext cx="14097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𝐹</m:t>
                          </m:r>
                        </m:e>
                        <m:sub>
                          <m:r>
                            <a:rPr lang="en-US" b="0" i="1" smtClean="0">
                              <a:solidFill>
                                <a:srgbClr val="7030A0"/>
                              </a:solidFill>
                              <a:latin typeface="Cambria Math" panose="02040503050406030204" pitchFamily="18" charset="0"/>
                            </a:rPr>
                            <m:t>𝑚𝑎𝑥</m:t>
                          </m:r>
                        </m:sub>
                      </m:sSub>
                    </m:oMath>
                  </m:oMathPara>
                </a14:m>
                <a:endParaRPr lang="en-CA" dirty="0">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912523" y="3511954"/>
                <a:ext cx="1409788" cy="369332"/>
              </a:xfrm>
              <a:prstGeom prst="rect">
                <a:avLst/>
              </a:prstGeom>
              <a:blipFill>
                <a:blip r:embed="rId4"/>
                <a:stretch>
                  <a:fillRect/>
                </a:stretch>
              </a:blipFill>
            </p:spPr>
            <p:txBody>
              <a:bodyPr/>
              <a:lstStyle/>
              <a:p>
                <a:r>
                  <a:rPr lang="en-US">
                    <a:noFill/>
                  </a:rPr>
                  <a:t> </a:t>
                </a:r>
              </a:p>
            </p:txBody>
          </p:sp>
        </mc:Fallback>
      </mc:AlternateContent>
      <p:sp>
        <p:nvSpPr>
          <p:cNvPr id="4" name="Multiplication Sign 3">
            <a:extLst>
              <a:ext uri="{FF2B5EF4-FFF2-40B4-BE49-F238E27FC236}">
                <a16:creationId xmlns:a16="http://schemas.microsoft.com/office/drawing/2014/main" id="{4BB8F2DC-B323-4152-8A8C-FFEA2A18CD56}"/>
              </a:ext>
            </a:extLst>
          </p:cNvPr>
          <p:cNvSpPr/>
          <p:nvPr/>
        </p:nvSpPr>
        <p:spPr>
          <a:xfrm>
            <a:off x="2664542" y="1690688"/>
            <a:ext cx="7197213" cy="42774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6913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fontScale="90000"/>
          </a:bodyPr>
          <a:lstStyle/>
          <a:p>
            <a:pPr algn="ctr"/>
            <a:r>
              <a:rPr lang="en-US" sz="5400" dirty="0">
                <a:solidFill>
                  <a:schemeClr val="bg1"/>
                </a:solidFill>
                <a:latin typeface="+mn-lt"/>
              </a:rPr>
              <a:t>MSY Reference Points:</a:t>
            </a:r>
            <a:br>
              <a:rPr lang="en-US" sz="5400" dirty="0">
                <a:solidFill>
                  <a:schemeClr val="bg1"/>
                </a:solidFill>
                <a:latin typeface="+mn-lt"/>
              </a:rPr>
            </a:br>
            <a:r>
              <a:rPr lang="en-US" sz="5400" dirty="0">
                <a:solidFill>
                  <a:schemeClr val="bg1"/>
                </a:solidFill>
                <a:latin typeface="+mn-lt"/>
              </a:rPr>
              <a:t>Calculations</a:t>
            </a:r>
          </a:p>
        </p:txBody>
      </p:sp>
    </p:spTree>
    <p:extLst>
      <p:ext uri="{BB962C8B-B14F-4D97-AF65-F5344CB8AC3E}">
        <p14:creationId xmlns:p14="http://schemas.microsoft.com/office/powerpoint/2010/main" val="1018700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need to know how </a:t>
                </a:r>
                <a14:m>
                  <m:oMath xmlns:m="http://schemas.openxmlformats.org/officeDocument/2006/math">
                    <m:r>
                      <a:rPr lang="en-US" i="1" dirty="0" smtClean="0">
                        <a:latin typeface="Cambria Math" panose="02040503050406030204" pitchFamily="18" charset="0"/>
                      </a:rPr>
                      <m:t>𝑅</m:t>
                    </m:r>
                  </m:oMath>
                </a14:m>
                <a:r>
                  <a:rPr lang="en-US" dirty="0"/>
                  <a:t>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5" name="Rectangle 4"/>
          <p:cNvSpPr/>
          <p:nvPr/>
        </p:nvSpPr>
        <p:spPr>
          <a:xfrm>
            <a:off x="1793193" y="4890254"/>
            <a:ext cx="3268844" cy="369332"/>
          </a:xfrm>
          <a:prstGeom prst="rect">
            <a:avLst/>
          </a:prstGeom>
        </p:spPr>
        <p:txBody>
          <a:bodyPr wrap="none">
            <a:spAutoFit/>
          </a:bodyPr>
          <a:lstStyle/>
          <a:p>
            <a:r>
              <a:rPr lang="en-US" b="1" dirty="0">
                <a:solidFill>
                  <a:srgbClr val="0000FF"/>
                </a:solidFill>
              </a:rPr>
              <a:t>Stock Recruitment Relationships</a:t>
            </a:r>
            <a:endParaRPr lang="en-CA" dirty="0"/>
          </a:p>
        </p:txBody>
      </p:sp>
    </p:spTree>
    <p:extLst>
      <p:ext uri="{BB962C8B-B14F-4D97-AF65-F5344CB8AC3E}">
        <p14:creationId xmlns:p14="http://schemas.microsoft.com/office/powerpoint/2010/main" val="33715890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Natural Mortality</a:t>
            </a:r>
            <a:endParaRPr lang="en-CA" dirty="0"/>
          </a:p>
        </p:txBody>
      </p:sp>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Selectivity</a:t>
            </a:r>
            <a:endParaRPr lang="en-CA" dirty="0"/>
          </a:p>
        </p:txBody>
      </p:sp>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reference points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and h) or (a and b)</a:t>
            </a:r>
            <a:endParaRPr lang="en-CA" dirty="0"/>
          </a:p>
        </p:txBody>
      </p:sp>
      <p:sp>
        <p:nvSpPr>
          <p:cNvPr id="2" name="TextBox 1"/>
          <p:cNvSpPr txBox="1"/>
          <p:nvPr/>
        </p:nvSpPr>
        <p:spPr>
          <a:xfrm>
            <a:off x="8236235" y="490664"/>
            <a:ext cx="3087445" cy="1754326"/>
          </a:xfrm>
          <a:prstGeom prst="rect">
            <a:avLst/>
          </a:prstGeom>
          <a:noFill/>
        </p:spPr>
        <p:txBody>
          <a:bodyPr wrap="square" rtlCol="0">
            <a:spAutoFit/>
          </a:bodyPr>
          <a:lstStyle/>
          <a:p>
            <a:pPr algn="ctr"/>
            <a:r>
              <a:rPr lang="en-US" dirty="0">
                <a:solidFill>
                  <a:srgbClr val="002060"/>
                </a:solidFill>
              </a:rPr>
              <a:t>Need to introduce stock recruitment relationships</a:t>
            </a:r>
          </a:p>
          <a:p>
            <a:pPr algn="ctr"/>
            <a:endParaRPr lang="en-US" dirty="0">
              <a:solidFill>
                <a:srgbClr val="FF0000"/>
              </a:solidFill>
            </a:endParaRPr>
          </a:p>
          <a:p>
            <a:pPr algn="ctr"/>
            <a:r>
              <a:rPr lang="en-US" dirty="0">
                <a:solidFill>
                  <a:srgbClr val="FF0000"/>
                </a:solidFill>
              </a:rPr>
              <a:t>RF will do this in productivity section – move some of the next slides up</a:t>
            </a:r>
            <a:endParaRPr lang="en-CA" dirty="0">
              <a:solidFill>
                <a:srgbClr val="FF0000"/>
              </a:solidFill>
            </a:endParaRPr>
          </a:p>
        </p:txBody>
      </p:sp>
      <p:cxnSp>
        <p:nvCxnSpPr>
          <p:cNvPr id="13" name="Straight Arrow Connector 12"/>
          <p:cNvCxnSpPr/>
          <p:nvPr/>
        </p:nvCxnSpPr>
        <p:spPr>
          <a:xfrm flipH="1">
            <a:off x="6654024" y="813829"/>
            <a:ext cx="1898305" cy="2296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CA" dirty="0"/>
              <a:t>[Concepts]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AutoNum type="arabicPeriod"/>
                </a:pPr>
                <a:r>
                  <a:rPr lang="en-US" dirty="0"/>
                  <a:t>Stock Recruitment Relationships (SRR)</a:t>
                </a:r>
              </a:p>
              <a:p>
                <a:pPr marL="514350" indent="-514350">
                  <a:buAutoNum type="arabicPeriod"/>
                </a:pPr>
                <a:r>
                  <a:rPr lang="en-US" dirty="0"/>
                  <a:t>Unfished Equilibrium Biomass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m:t>
                    </m:r>
                  </m:oMath>
                </a14:m>
                <a:endParaRPr lang="en-US" dirty="0"/>
              </a:p>
              <a:p>
                <a:pPr marL="514350" indent="-514350">
                  <a:buAutoNum type="arabicPeriod"/>
                </a:pPr>
                <a:r>
                  <a:rPr lang="en-US" dirty="0"/>
                  <a:t>MSY</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err="1"/>
                  <a:t>Beverton</a:t>
                </a:r>
                <a:r>
                  <a:rPr lang="en-US" dirty="0"/>
                  <a:t>-Holt</a:t>
                </a:r>
                <a:endParaRPr lang="en-CA" baseline="-250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𝑎𝐵</m:t>
                          </m:r>
                          <m:r>
                            <m:rPr>
                              <m:nor/>
                            </m:rPr>
                            <a:rPr lang="en-CA" dirty="0"/>
                            <m:t> </m:t>
                          </m:r>
                        </m:num>
                        <m:den>
                          <m:r>
                            <a:rPr lang="en-US" b="0" i="1" smtClean="0">
                              <a:latin typeface="Cambria Math" panose="02040503050406030204" pitchFamily="18" charset="0"/>
                            </a:rPr>
                            <m:t>1+</m:t>
                          </m:r>
                          <m:r>
                            <a:rPr lang="en-US" b="0" i="1" smtClean="0">
                              <a:latin typeface="Cambria Math" panose="02040503050406030204" pitchFamily="18" charset="0"/>
                            </a:rPr>
                            <m:t>𝑏𝐵</m:t>
                          </m:r>
                        </m:den>
                      </m:f>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pic>
        <p:nvPicPr>
          <p:cNvPr id="7" name="Picture 6"/>
          <p:cNvPicPr>
            <a:picLocks noChangeAspect="1"/>
          </p:cNvPicPr>
          <p:nvPr/>
        </p:nvPicPr>
        <p:blipFill>
          <a:blip r:embed="rId3"/>
          <a:stretch>
            <a:fillRect/>
          </a:stretch>
        </p:blipFill>
        <p:spPr>
          <a:xfrm>
            <a:off x="3495830" y="3262822"/>
            <a:ext cx="5200339" cy="2914141"/>
          </a:xfrm>
          <a:prstGeom prst="rect">
            <a:avLst/>
          </a:prstGeom>
        </p:spPr>
      </p:pic>
      <p:cxnSp>
        <p:nvCxnSpPr>
          <p:cNvPr id="10" name="Straight Connector 9"/>
          <p:cNvCxnSpPr/>
          <p:nvPr/>
        </p:nvCxnSpPr>
        <p:spPr>
          <a:xfrm flipH="1">
            <a:off x="4081549" y="5087389"/>
            <a:ext cx="431430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395855" y="3790604"/>
            <a:ext cx="814647" cy="12967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9165309" y="3515255"/>
                <a:ext cx="1450044" cy="1016945"/>
              </a:xfrm>
              <a:prstGeom prst="rect">
                <a:avLst/>
              </a:prstGeom>
              <a:noFill/>
            </p:spPr>
            <p:txBody>
              <a:bodyPr wrap="square" rtlCol="0">
                <a:spAutoFit/>
              </a:bodyPr>
              <a:lstStyle/>
              <a:p>
                <a:r>
                  <a:rPr lang="en-US" dirty="0">
                    <a:solidFill>
                      <a:srgbClr val="C00000"/>
                    </a:solidFill>
                  </a:rPr>
                  <a:t>asymptotic recruitment</a:t>
                </a:r>
                <a14:m>
                  <m:oMath xmlns:m="http://schemas.openxmlformats.org/officeDocument/2006/math">
                    <m:r>
                      <a:rPr lang="en-US" i="1" dirty="0">
                        <a:solidFill>
                          <a:srgbClr val="C00000"/>
                        </a:solidFill>
                        <a:latin typeface="Cambria Math" panose="02040503050406030204" pitchFamily="18" charset="0"/>
                      </a:rPr>
                      <m:t>𝑅</m:t>
                    </m:r>
                    <m:r>
                      <a:rPr lang="en-US" i="1" baseline="-25000" dirty="0" err="1">
                        <a:solidFill>
                          <a:srgbClr val="C00000"/>
                        </a:solidFill>
                        <a:latin typeface="Cambria Math" panose="02040503050406030204" pitchFamily="18" charset="0"/>
                      </a:rPr>
                      <m:t>𝑚𝑎𝑥</m:t>
                    </m:r>
                    <m:r>
                      <a:rPr lang="en-US" b="0" i="0" dirty="0" smtClean="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𝑎</m:t>
                        </m:r>
                      </m:num>
                      <m:den>
                        <m:r>
                          <a:rPr lang="en-US" b="0" i="1" dirty="0" smtClean="0">
                            <a:solidFill>
                              <a:srgbClr val="C00000"/>
                            </a:solidFill>
                            <a:latin typeface="Cambria Math" panose="02040503050406030204" pitchFamily="18" charset="0"/>
                          </a:rPr>
                          <m:t>𝑏</m:t>
                        </m:r>
                      </m:den>
                    </m:f>
                  </m:oMath>
                </a14:m>
                <a:endParaRPr lang="en-CA" baseline="-250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165309" y="3515255"/>
                <a:ext cx="1450044" cy="1016945"/>
              </a:xfrm>
              <a:prstGeom prst="rect">
                <a:avLst/>
              </a:prstGeom>
              <a:blipFill>
                <a:blip r:embed="rId4"/>
                <a:stretch>
                  <a:fillRect l="-3361" t="-3614" b="-60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9C17363-4004-4464-B414-096B661A7913}"/>
              </a:ext>
            </a:extLst>
          </p:cNvPr>
          <p:cNvSpPr txBox="1"/>
          <p:nvPr/>
        </p:nvSpPr>
        <p:spPr>
          <a:xfrm>
            <a:off x="1258349" y="3028426"/>
            <a:ext cx="1652631" cy="646331"/>
          </a:xfrm>
          <a:prstGeom prst="rect">
            <a:avLst/>
          </a:prstGeom>
          <a:noFill/>
        </p:spPr>
        <p:txBody>
          <a:bodyPr wrap="square" rtlCol="0">
            <a:spAutoFit/>
          </a:bodyPr>
          <a:lstStyle/>
          <a:p>
            <a:r>
              <a:rPr lang="en-US" dirty="0">
                <a:solidFill>
                  <a:srgbClr val="FF0000"/>
                </a:solidFill>
              </a:rPr>
              <a:t>Tim to remove SRR slides</a:t>
            </a:r>
          </a:p>
        </p:txBody>
      </p:sp>
    </p:spTree>
    <p:extLst>
      <p:ext uri="{BB962C8B-B14F-4D97-AF65-F5344CB8AC3E}">
        <p14:creationId xmlns:p14="http://schemas.microsoft.com/office/powerpoint/2010/main" val="31189026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sp>
        <p:nvSpPr>
          <p:cNvPr id="3" name="Content Placeholder 2"/>
          <p:cNvSpPr>
            <a:spLocks noGrp="1"/>
          </p:cNvSpPr>
          <p:nvPr>
            <p:ph idx="1"/>
          </p:nvPr>
        </p:nvSpPr>
        <p:spPr/>
        <p:txBody>
          <a:bodyPr/>
          <a:lstStyle/>
          <a:p>
            <a:r>
              <a:rPr lang="en-US" dirty="0">
                <a:solidFill>
                  <a:schemeClr val="accent2"/>
                </a:solidFill>
              </a:rPr>
              <a:t>Ricker</a:t>
            </a:r>
            <a:endParaRPr lang="en-CA" dirty="0">
              <a:solidFill>
                <a:schemeClr val="accent2"/>
              </a:solidFill>
            </a:endParaRPr>
          </a:p>
          <a:p>
            <a:endParaRPr lang="en-CA" baseline="-25000" dirty="0"/>
          </a:p>
          <a:p>
            <a:endParaRPr lang="en-CA" dirty="0"/>
          </a:p>
        </p:txBody>
      </p:sp>
      <p:pic>
        <p:nvPicPr>
          <p:cNvPr id="7" name="Picture 6"/>
          <p:cNvPicPr>
            <a:picLocks noChangeAspect="1"/>
          </p:cNvPicPr>
          <p:nvPr/>
        </p:nvPicPr>
        <p:blipFill>
          <a:blip r:embed="rId2"/>
          <a:stretch>
            <a:fillRect/>
          </a:stretch>
        </p:blipFill>
        <p:spPr>
          <a:xfrm>
            <a:off x="3495830" y="3262822"/>
            <a:ext cx="5200339" cy="2914141"/>
          </a:xfrm>
          <a:prstGeom prst="rect">
            <a:avLst/>
          </a:prstGeom>
        </p:spPr>
      </p:pic>
      <p:pic>
        <p:nvPicPr>
          <p:cNvPr id="4" name="Picture 3"/>
          <p:cNvPicPr>
            <a:picLocks noChangeAspect="1"/>
          </p:cNvPicPr>
          <p:nvPr/>
        </p:nvPicPr>
        <p:blipFill>
          <a:blip r:embed="rId3"/>
          <a:stretch>
            <a:fillRect/>
          </a:stretch>
        </p:blipFill>
        <p:spPr>
          <a:xfrm>
            <a:off x="3495829" y="3262821"/>
            <a:ext cx="5200339" cy="2914141"/>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4804971" y="2032288"/>
                <a:ext cx="2816412"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accent2"/>
                          </a:solidFill>
                          <a:latin typeface="Cambria Math" panose="02040503050406030204" pitchFamily="18" charset="0"/>
                        </a:rPr>
                        <m:t>𝑅</m:t>
                      </m:r>
                      <m:r>
                        <a:rPr lang="en-US" sz="2800" i="1" smtClean="0">
                          <a:solidFill>
                            <a:schemeClr val="accent2"/>
                          </a:solidFill>
                          <a:latin typeface="Cambria Math" panose="02040503050406030204" pitchFamily="18" charset="0"/>
                        </a:rPr>
                        <m:t>(</m:t>
                      </m:r>
                      <m:r>
                        <a:rPr lang="en-US" sz="2800" i="1" smtClean="0">
                          <a:solidFill>
                            <a:schemeClr val="accent2"/>
                          </a:solidFill>
                          <a:latin typeface="Cambria Math" panose="02040503050406030204" pitchFamily="18" charset="0"/>
                        </a:rPr>
                        <m:t>𝐵</m:t>
                      </m:r>
                      <m:r>
                        <a:rPr lang="en-US" sz="2800" i="1" smtClean="0">
                          <a:solidFill>
                            <a:schemeClr val="accent2"/>
                          </a:solidFill>
                          <a:latin typeface="Cambria Math" panose="02040503050406030204" pitchFamily="18" charset="0"/>
                        </a:rPr>
                        <m:t>)=</m:t>
                      </m:r>
                      <m:r>
                        <a:rPr lang="en-US" sz="2800" i="1">
                          <a:solidFill>
                            <a:schemeClr val="accent2"/>
                          </a:solidFill>
                          <a:latin typeface="Cambria Math" panose="02040503050406030204" pitchFamily="18" charset="0"/>
                          <a:ea typeface="Cambria Math" panose="02040503050406030204" pitchFamily="18" charset="0"/>
                        </a:rPr>
                        <m:t>𝛼</m:t>
                      </m:r>
                      <m:r>
                        <a:rPr lang="en-US" sz="2800" i="1">
                          <a:solidFill>
                            <a:schemeClr val="accent2"/>
                          </a:solidFill>
                          <a:latin typeface="Cambria Math" panose="02040503050406030204" pitchFamily="18" charset="0"/>
                        </a:rPr>
                        <m:t>𝐵</m:t>
                      </m:r>
                      <m:r>
                        <m:rPr>
                          <m:nor/>
                        </m:rPr>
                        <a:rPr lang="en-CA" sz="2800" dirty="0">
                          <a:solidFill>
                            <a:schemeClr val="accent2"/>
                          </a:solidFill>
                        </a:rPr>
                        <m:t> </m:t>
                      </m:r>
                      <m:sSup>
                        <m:sSupPr>
                          <m:ctrlPr>
                            <a:rPr lang="en-CA" sz="2800" i="1" dirty="0">
                              <a:solidFill>
                                <a:schemeClr val="accent2"/>
                              </a:solidFill>
                              <a:latin typeface="Cambria Math" panose="02040503050406030204" pitchFamily="18" charset="0"/>
                            </a:rPr>
                          </m:ctrlPr>
                        </m:sSupPr>
                        <m:e>
                          <m:r>
                            <a:rPr lang="en-US" sz="2800" i="1" dirty="0">
                              <a:solidFill>
                                <a:schemeClr val="accent2"/>
                              </a:solidFill>
                              <a:latin typeface="Cambria Math" panose="02040503050406030204" pitchFamily="18" charset="0"/>
                            </a:rPr>
                            <m:t>𝑒</m:t>
                          </m:r>
                        </m:e>
                        <m:sup>
                          <m:r>
                            <a:rPr lang="en-US" sz="2800" i="1" dirty="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rPr>
                            <m:t>𝛽</m:t>
                          </m:r>
                          <m:r>
                            <a:rPr lang="en-US" sz="2800" i="1" dirty="0">
                              <a:solidFill>
                                <a:schemeClr val="accent2"/>
                              </a:solidFill>
                              <a:latin typeface="Cambria Math" panose="02040503050406030204" pitchFamily="18" charset="0"/>
                              <a:ea typeface="Cambria Math" panose="02040503050406030204" pitchFamily="18" charset="0"/>
                            </a:rPr>
                            <m:t>𝐵</m:t>
                          </m:r>
                        </m:sup>
                      </m:sSup>
                    </m:oMath>
                  </m:oMathPara>
                </a14:m>
                <a:endParaRPr lang="en-CA" sz="2800" dirty="0">
                  <a:solidFill>
                    <a:schemeClr val="accent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804971" y="2032288"/>
                <a:ext cx="2816412" cy="543418"/>
              </a:xfrm>
              <a:prstGeom prst="rect">
                <a:avLst/>
              </a:prstGeom>
              <a:blipFill>
                <a:blip r:embed="rId4"/>
                <a:stretch>
                  <a:fillRect/>
                </a:stretch>
              </a:blipFill>
            </p:spPr>
            <p:txBody>
              <a:bodyPr/>
              <a:lstStyle/>
              <a:p>
                <a:r>
                  <a:rPr lang="en-CA">
                    <a:noFill/>
                  </a:rPr>
                  <a:t> </a:t>
                </a:r>
              </a:p>
            </p:txBody>
          </p:sp>
        </mc:Fallback>
      </mc:AlternateContent>
      <p:cxnSp>
        <p:nvCxnSpPr>
          <p:cNvPr id="9" name="Straight Connector 8"/>
          <p:cNvCxnSpPr/>
          <p:nvPr/>
        </p:nvCxnSpPr>
        <p:spPr>
          <a:xfrm flipH="1">
            <a:off x="4081549" y="5112327"/>
            <a:ext cx="431430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475615" y="3815542"/>
            <a:ext cx="814647" cy="12967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45069" y="3540193"/>
            <a:ext cx="748146" cy="369332"/>
          </a:xfrm>
          <a:prstGeom prst="rect">
            <a:avLst/>
          </a:prstGeom>
          <a:noFill/>
        </p:spPr>
        <p:txBody>
          <a:bodyPr wrap="square" rtlCol="0">
            <a:spAutoFit/>
          </a:bodyPr>
          <a:lstStyle/>
          <a:p>
            <a:r>
              <a:rPr lang="en-US" dirty="0" err="1">
                <a:solidFill>
                  <a:srgbClr val="C00000"/>
                </a:solidFill>
              </a:rPr>
              <a:t>R</a:t>
            </a:r>
            <a:r>
              <a:rPr lang="en-US" baseline="-25000" dirty="0" err="1">
                <a:solidFill>
                  <a:srgbClr val="C00000"/>
                </a:solidFill>
              </a:rPr>
              <a:t>max</a:t>
            </a:r>
            <a:endParaRPr lang="en-CA" baseline="-25000" dirty="0">
              <a:solidFill>
                <a:srgbClr val="C00000"/>
              </a:solidFill>
            </a:endParaRPr>
          </a:p>
        </p:txBody>
      </p:sp>
      <p:cxnSp>
        <p:nvCxnSpPr>
          <p:cNvPr id="16" name="Straight Arrow Connector 15"/>
          <p:cNvCxnSpPr/>
          <p:nvPr/>
        </p:nvCxnSpPr>
        <p:spPr>
          <a:xfrm>
            <a:off x="6471458" y="5158367"/>
            <a:ext cx="3611880" cy="229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38919" y="4927661"/>
            <a:ext cx="3308466" cy="369332"/>
          </a:xfrm>
          <a:prstGeom prst="rect">
            <a:avLst/>
          </a:prstGeom>
          <a:noFill/>
        </p:spPr>
        <p:txBody>
          <a:bodyPr wrap="square" rtlCol="0">
            <a:spAutoFit/>
          </a:bodyPr>
          <a:lstStyle/>
          <a:p>
            <a:r>
              <a:rPr lang="en-US" dirty="0"/>
              <a:t>Recruitment declines at high SSB</a:t>
            </a:r>
            <a:endParaRPr lang="en-CA" baseline="-25000" dirty="0"/>
          </a:p>
        </p:txBody>
      </p:sp>
    </p:spTree>
    <p:extLst>
      <p:ext uri="{BB962C8B-B14F-4D97-AF65-F5344CB8AC3E}">
        <p14:creationId xmlns:p14="http://schemas.microsoft.com/office/powerpoint/2010/main" val="3830428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Focus on </a:t>
            </a:r>
            <a:r>
              <a:rPr lang="en-US" dirty="0" err="1"/>
              <a:t>Beverton</a:t>
            </a:r>
            <a:r>
              <a:rPr lang="en-US" dirty="0"/>
              <a:t>-Holt 	</a:t>
            </a:r>
            <a:endParaRPr lang="en-CA" dirty="0"/>
          </a:p>
        </p:txBody>
      </p:sp>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4" name="TextBox 3"/>
              <p:cNvSpPr txBox="1"/>
              <p:nvPr/>
            </p:nvSpPr>
            <p:spPr>
              <a:xfrm>
                <a:off x="1292630" y="3041942"/>
                <a:ext cx="2397388" cy="8138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𝑅</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𝑎𝐵</m:t>
                          </m:r>
                          <m:r>
                            <m:rPr>
                              <m:nor/>
                            </m:rPr>
                            <a:rPr lang="en-CA" sz="2800" dirty="0"/>
                            <m:t> </m:t>
                          </m:r>
                        </m:num>
                        <m:den>
                          <m:r>
                            <a:rPr lang="en-US" sz="2800" i="1">
                              <a:latin typeface="Cambria Math" panose="02040503050406030204" pitchFamily="18" charset="0"/>
                            </a:rPr>
                            <m:t>1+</m:t>
                          </m:r>
                          <m:r>
                            <a:rPr lang="en-US" sz="2800" i="1">
                              <a:latin typeface="Cambria Math" panose="02040503050406030204" pitchFamily="18" charset="0"/>
                            </a:rPr>
                            <m:t>𝑏𝐵</m:t>
                          </m:r>
                        </m:den>
                      </m:f>
                    </m:oMath>
                  </m:oMathPara>
                </a14:m>
                <a:endParaRPr lang="en-CA"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292630" y="3041942"/>
                <a:ext cx="2397388" cy="813813"/>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667896" y="3041942"/>
                <a:ext cx="5262403" cy="891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𝑅</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f>
                        <m:fPr>
                          <m:ctrlPr>
                            <a:rPr lang="en-US" sz="2800" i="1">
                              <a:latin typeface="Cambria Math" panose="02040503050406030204" pitchFamily="18" charset="0"/>
                            </a:rPr>
                          </m:ctrlPr>
                        </m:fPr>
                        <m:num>
                          <m:r>
                            <m:rPr>
                              <m:nor/>
                            </m:rPr>
                            <a:rPr lang="en-US" sz="2800" b="0" i="0"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h𝐵</m:t>
                          </m:r>
                          <m:r>
                            <m:rPr>
                              <m:nor/>
                            </m:rPr>
                            <a:rPr lang="en-CA" sz="2800" dirty="0"/>
                            <m:t> </m:t>
                          </m:r>
                        </m:num>
                        <m:den>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1−</m:t>
                              </m:r>
                              <m:r>
                                <a:rPr lang="en-US" sz="2800" b="0" i="1" dirty="0" smtClean="0">
                                  <a:latin typeface="Cambria Math" panose="02040503050406030204" pitchFamily="18" charset="0"/>
                                </a:rPr>
                                <m:t>h</m:t>
                              </m:r>
                            </m:e>
                          </m:d>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r>
                                <a:rPr lang="en-US" sz="2800" b="0" i="1" smtClean="0">
                                  <a:latin typeface="Cambria Math" panose="02040503050406030204" pitchFamily="18" charset="0"/>
                                </a:rPr>
                                <m:t>h</m:t>
                              </m:r>
                              <m:r>
                                <a:rPr lang="en-US" sz="2800" b="0" i="1" smtClean="0">
                                  <a:latin typeface="Cambria Math" panose="02040503050406030204" pitchFamily="18" charset="0"/>
                                </a:rPr>
                                <m:t>−1</m:t>
                              </m:r>
                            </m:e>
                          </m:d>
                          <m:r>
                            <a:rPr lang="en-US" sz="2800" b="0" i="1" smtClean="0">
                              <a:latin typeface="Cambria Math" panose="02040503050406030204" pitchFamily="18" charset="0"/>
                            </a:rPr>
                            <m:t>𝐵</m:t>
                          </m:r>
                        </m:den>
                      </m:f>
                    </m:oMath>
                  </m:oMathPara>
                </a14:m>
                <a:endParaRPr lang="en-CA"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667896" y="3041942"/>
                <a:ext cx="5262403" cy="89120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667896" y="4428516"/>
                <a:ext cx="1486433" cy="5795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h</m:t>
                      </m:r>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𝑎</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num>
                        <m:den>
                          <m:r>
                            <a:rPr lang="en-US" sz="2000" b="0" i="1">
                              <a:latin typeface="Cambria Math" panose="02040503050406030204" pitchFamily="18" charset="0"/>
                            </a:rPr>
                            <m:t>4+</m:t>
                          </m:r>
                          <m:r>
                            <a:rPr lang="en-US" sz="2000" b="0" i="1">
                              <a:latin typeface="Cambria Math" panose="02040503050406030204" pitchFamily="18" charset="0"/>
                            </a:rPr>
                            <m:t>𝑎</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ea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den>
                      </m:f>
                    </m:oMath>
                  </m:oMathPara>
                </a14:m>
                <a:endParaRPr lang="en-CA"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667896" y="4428516"/>
                <a:ext cx="1486433" cy="57958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67896" y="5222300"/>
                <a:ext cx="1956113" cy="691536"/>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𝑅</m:t>
                          </m:r>
                        </m:e>
                        <m:sub>
                          <m:r>
                            <a:rPr lang="en-US" sz="2000" b="0" i="1">
                              <a:solidFill>
                                <a:schemeClr val="tx1"/>
                              </a:solidFill>
                              <a:effectLst/>
                              <a:latin typeface="Cambria Math" panose="02040503050406030204" pitchFamily="18" charset="0"/>
                            </a:rPr>
                            <m:t>0</m:t>
                          </m:r>
                        </m:sub>
                      </m:sSub>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1</m:t>
                          </m:r>
                        </m:num>
                        <m:den>
                          <m:r>
                            <a:rPr lang="en-US" sz="2000" b="0" i="1">
                              <a:latin typeface="Cambria Math" panose="02040503050406030204" pitchFamily="18" charset="0"/>
                            </a:rPr>
                            <m:t>𝑏</m:t>
                          </m:r>
                        </m:den>
                      </m:f>
                      <m:d>
                        <m:dPr>
                          <m:ctrlPr>
                            <a:rPr lang="en-US" sz="2000" b="0" i="1">
                              <a:latin typeface="Cambria Math" panose="02040503050406030204" pitchFamily="18" charset="0"/>
                            </a:rPr>
                          </m:ctrlPr>
                        </m:dPr>
                        <m:e>
                          <m:r>
                            <a:rPr lang="en-US" sz="2000" b="0" i="1">
                              <a:solidFill>
                                <a:schemeClr val="tx1"/>
                              </a:solidFill>
                              <a:effectLst/>
                              <a:latin typeface="Cambria Math" panose="02040503050406030204" pitchFamily="18" charset="0"/>
                            </a:rPr>
                            <m:t>𝑎</m:t>
                          </m:r>
                          <m:r>
                            <a:rPr lang="en-US" sz="2000" b="0" i="1">
                              <a:latin typeface="Cambria Math" panose="02040503050406030204" pitchFamily="18" charset="0"/>
                            </a:rPr>
                            <m:t>−</m:t>
                          </m:r>
                          <m:f>
                            <m:fPr>
                              <m:ctrlPr>
                                <a:rPr lang="en-US" sz="2000" b="0" i="1">
                                  <a:solidFill>
                                    <a:schemeClr val="tx1"/>
                                  </a:solidFill>
                                  <a:effectLst/>
                                  <a:latin typeface="Cambria Math" panose="02040503050406030204" pitchFamily="18" charset="0"/>
                                </a:rPr>
                              </m:ctrlPr>
                            </m:fPr>
                            <m:num>
                              <m:r>
                                <a:rPr lang="en-US" sz="2000" b="0" i="1">
                                  <a:solidFill>
                                    <a:schemeClr val="tx1"/>
                                  </a:solidFill>
                                  <a:effectLst/>
                                  <a:latin typeface="Cambria Math" panose="02040503050406030204" pitchFamily="18" charset="0"/>
                                </a:rPr>
                                <m:t>1</m:t>
                              </m:r>
                            </m:num>
                            <m:den>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den>
                          </m:f>
                        </m:e>
                      </m:d>
                    </m:oMath>
                  </m:oMathPara>
                </a14:m>
                <a:endParaRPr lang="en-CA"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67896" y="5222300"/>
                <a:ext cx="1956113" cy="691536"/>
              </a:xfrm>
              <a:prstGeom prst="rect">
                <a:avLst/>
              </a:prstGeom>
              <a:blipFill>
                <a:blip r:embed="rId5"/>
                <a:stretch>
                  <a:fillRect/>
                </a:stretch>
              </a:blipFill>
            </p:spPr>
            <p:txBody>
              <a:bodyPr/>
              <a:lstStyle/>
              <a:p>
                <a:r>
                  <a:rPr lang="en-CA">
                    <a:noFill/>
                  </a:rPr>
                  <a:t> </a:t>
                </a:r>
              </a:p>
            </p:txBody>
          </p:sp>
        </mc:Fallback>
      </mc:AlternateContent>
      <p:cxnSp>
        <p:nvCxnSpPr>
          <p:cNvPr id="6" name="Straight Arrow Connector 5"/>
          <p:cNvCxnSpPr/>
          <p:nvPr/>
        </p:nvCxnSpPr>
        <p:spPr>
          <a:xfrm>
            <a:off x="4239493" y="3452076"/>
            <a:ext cx="107234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9901183">
            <a:off x="4462551" y="2312983"/>
            <a:ext cx="3549534" cy="369332"/>
          </a:xfrm>
          <a:prstGeom prst="rect">
            <a:avLst/>
          </a:prstGeom>
          <a:noFill/>
        </p:spPr>
        <p:txBody>
          <a:bodyPr wrap="square" rtlCol="0">
            <a:spAutoFit/>
          </a:bodyPr>
          <a:lstStyle/>
          <a:p>
            <a:r>
              <a:rPr lang="en-US" dirty="0">
                <a:solidFill>
                  <a:srgbClr val="C00000"/>
                </a:solidFill>
              </a:rPr>
              <a:t>Alternative parameterization</a:t>
            </a:r>
            <a:endParaRPr lang="en-CA" dirty="0">
              <a:solidFill>
                <a:srgbClr val="C00000"/>
              </a:solidFill>
            </a:endParaRPr>
          </a:p>
        </p:txBody>
      </p:sp>
      <p:sp>
        <p:nvSpPr>
          <p:cNvPr id="11" name="TextBox 10"/>
          <p:cNvSpPr txBox="1"/>
          <p:nvPr/>
        </p:nvSpPr>
        <p:spPr>
          <a:xfrm>
            <a:off x="7624009" y="4501057"/>
            <a:ext cx="3549534" cy="369332"/>
          </a:xfrm>
          <a:prstGeom prst="rect">
            <a:avLst/>
          </a:prstGeom>
          <a:noFill/>
        </p:spPr>
        <p:txBody>
          <a:bodyPr wrap="square" rtlCol="0">
            <a:spAutoFit/>
          </a:bodyPr>
          <a:lstStyle/>
          <a:p>
            <a:r>
              <a:rPr lang="en-US" dirty="0">
                <a:solidFill>
                  <a:srgbClr val="C00000"/>
                </a:solidFill>
              </a:rPr>
              <a:t>h = steepness</a:t>
            </a:r>
            <a:endParaRPr lang="en-CA" dirty="0">
              <a:solidFill>
                <a:srgbClr val="C0000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84F7A0-ADEB-490E-980D-18F2BFA1515E}"/>
                  </a:ext>
                </a:extLst>
              </p:cNvPr>
              <p:cNvSpPr txBox="1"/>
              <p:nvPr/>
            </p:nvSpPr>
            <p:spPr>
              <a:xfrm>
                <a:off x="7887347" y="5383402"/>
                <a:ext cx="3822872" cy="369332"/>
              </a:xfrm>
              <a:prstGeom prst="rect">
                <a:avLst/>
              </a:prstGeom>
              <a:noFill/>
            </p:spPr>
            <p:txBody>
              <a:bodyPr wrap="square" rtlCol="0">
                <a:spAutoFit/>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0</m:t>
                        </m:r>
                      </m:sub>
                    </m:sSub>
                  </m:oMath>
                </a14:m>
                <a:r>
                  <a:rPr lang="en-US" dirty="0">
                    <a:solidFill>
                      <a:srgbClr val="C00000"/>
                    </a:solidFill>
                  </a:rPr>
                  <a:t> = equilibrium unfished recruitment</a:t>
                </a:r>
                <a:endParaRPr lang="en-CA" dirty="0">
                  <a:solidFill>
                    <a:srgbClr val="C00000"/>
                  </a:solidFill>
                </a:endParaRPr>
              </a:p>
            </p:txBody>
          </p:sp>
        </mc:Choice>
        <mc:Fallback xmlns="">
          <p:sp>
            <p:nvSpPr>
              <p:cNvPr id="12" name="TextBox 11">
                <a:extLst>
                  <a:ext uri="{FF2B5EF4-FFF2-40B4-BE49-F238E27FC236}">
                    <a16:creationId xmlns:a16="http://schemas.microsoft.com/office/drawing/2014/main" id="{8084F7A0-ADEB-490E-980D-18F2BFA1515E}"/>
                  </a:ext>
                </a:extLst>
              </p:cNvPr>
              <p:cNvSpPr txBox="1">
                <a:spLocks noRot="1" noChangeAspect="1" noMove="1" noResize="1" noEditPoints="1" noAdjustHandles="1" noChangeArrowheads="1" noChangeShapeType="1" noTextEdit="1"/>
              </p:cNvSpPr>
              <p:nvPr/>
            </p:nvSpPr>
            <p:spPr>
              <a:xfrm>
                <a:off x="7887347" y="5383402"/>
                <a:ext cx="3822872" cy="369332"/>
              </a:xfrm>
              <a:prstGeom prst="rect">
                <a:avLst/>
              </a:prstGeom>
              <a:blipFill>
                <a:blip r:embed="rId6"/>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27499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7" grpId="0"/>
      <p:bldP spid="11" grpId="0"/>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lstStyle/>
              <a:p>
                <a:r>
                  <a:rPr lang="en-US" dirty="0"/>
                  <a:t>Steepness (</a:t>
                </a:r>
                <a14:m>
                  <m:oMath xmlns:m="http://schemas.openxmlformats.org/officeDocument/2006/math">
                    <m:r>
                      <a:rPr lang="en-US" sz="2800" b="0" i="1" smtClean="0">
                        <a:latin typeface="Cambria Math" panose="02040503050406030204" pitchFamily="18" charset="0"/>
                      </a:rPr>
                      <m:t>h</m:t>
                    </m:r>
                  </m:oMath>
                </a14:m>
                <a:r>
                  <a:rPr lang="en-US" dirty="0"/>
                  <a:t>) = proportion of equilibrium unfished recruitment produced by 20% of unfished equilibrium SSB (i.e., 0.2</a:t>
                </a:r>
                <a:r>
                  <a:rPr lang="en-US" dirty="0">
                    <a:solidFill>
                      <a:srgbClr val="7030A0"/>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𝑆𝑆𝐵</m:t>
                        </m:r>
                      </m:e>
                      <m:sub>
                        <m:r>
                          <a:rPr lang="en-US" i="1">
                            <a:solidFill>
                              <a:schemeClr val="tx1"/>
                            </a:solidFill>
                            <a:latin typeface="Cambria Math" panose="02040503050406030204" pitchFamily="18" charset="0"/>
                          </a:rPr>
                          <m:t>0</m:t>
                        </m:r>
                      </m:sub>
                    </m:sSub>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8" name="TextBox 7"/>
              <p:cNvSpPr txBox="1"/>
              <p:nvPr/>
            </p:nvSpPr>
            <p:spPr>
              <a:xfrm>
                <a:off x="6555402" y="2679258"/>
                <a:ext cx="5262403" cy="891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𝑅</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f>
                        <m:fPr>
                          <m:ctrlPr>
                            <a:rPr lang="en-US" sz="2800" i="1">
                              <a:latin typeface="Cambria Math" panose="02040503050406030204" pitchFamily="18" charset="0"/>
                            </a:rPr>
                          </m:ctrlPr>
                        </m:fPr>
                        <m:num>
                          <m:r>
                            <m:rPr>
                              <m:nor/>
                            </m:rPr>
                            <a:rPr lang="en-US" sz="2800" b="0" i="0"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h𝐵</m:t>
                          </m:r>
                          <m:r>
                            <m:rPr>
                              <m:nor/>
                            </m:rPr>
                            <a:rPr lang="en-CA" sz="2800" dirty="0"/>
                            <m:t> </m:t>
                          </m:r>
                        </m:num>
                        <m:den>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1−</m:t>
                              </m:r>
                              <m:r>
                                <a:rPr lang="en-US" sz="2800" b="0" i="1" dirty="0" smtClean="0">
                                  <a:latin typeface="Cambria Math" panose="02040503050406030204" pitchFamily="18" charset="0"/>
                                </a:rPr>
                                <m:t>h</m:t>
                              </m:r>
                            </m:e>
                          </m:d>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r>
                                <a:rPr lang="en-US" sz="2800" b="0" i="1" smtClean="0">
                                  <a:latin typeface="Cambria Math" panose="02040503050406030204" pitchFamily="18" charset="0"/>
                                </a:rPr>
                                <m:t>h</m:t>
                              </m:r>
                              <m:r>
                                <a:rPr lang="en-US" sz="2800" b="0" i="1" smtClean="0">
                                  <a:latin typeface="Cambria Math" panose="02040503050406030204" pitchFamily="18" charset="0"/>
                                </a:rPr>
                                <m:t>−1</m:t>
                              </m:r>
                            </m:e>
                          </m:d>
                          <m:r>
                            <a:rPr lang="en-US" sz="2800" b="0" i="1" smtClean="0">
                              <a:latin typeface="Cambria Math" panose="02040503050406030204" pitchFamily="18" charset="0"/>
                            </a:rPr>
                            <m:t>𝐵</m:t>
                          </m:r>
                        </m:den>
                      </m:f>
                    </m:oMath>
                  </m:oMathPara>
                </a14:m>
                <a:endParaRPr lang="en-CA"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555402" y="2679258"/>
                <a:ext cx="5262403" cy="891206"/>
              </a:xfrm>
              <a:prstGeom prst="rect">
                <a:avLst/>
              </a:prstGeom>
              <a:blipFill>
                <a:blip r:embed="rId3"/>
                <a:stretch>
                  <a:fillRect/>
                </a:stretch>
              </a:blipFill>
            </p:spPr>
            <p:txBody>
              <a:bodyPr/>
              <a:lstStyle/>
              <a:p>
                <a:r>
                  <a:rPr lang="en-CA">
                    <a:noFill/>
                  </a:rPr>
                  <a:t> </a:t>
                </a:r>
              </a:p>
            </p:txBody>
          </p:sp>
        </mc:Fallback>
      </mc:AlternateContent>
      <p:pic>
        <p:nvPicPr>
          <p:cNvPr id="12" name="Picture 11"/>
          <p:cNvPicPr>
            <a:picLocks noChangeAspect="1"/>
          </p:cNvPicPr>
          <p:nvPr/>
        </p:nvPicPr>
        <p:blipFill>
          <a:blip r:embed="rId4"/>
          <a:stretch>
            <a:fillRect/>
          </a:stretch>
        </p:blipFill>
        <p:spPr>
          <a:xfrm>
            <a:off x="3307571" y="3669542"/>
            <a:ext cx="5200339" cy="2914141"/>
          </a:xfrm>
          <a:prstGeom prst="rect">
            <a:avLst/>
          </a:prstGeom>
        </p:spPr>
      </p:pic>
      <p:cxnSp>
        <p:nvCxnSpPr>
          <p:cNvPr id="14" name="Straight Connector 13"/>
          <p:cNvCxnSpPr/>
          <p:nvPr/>
        </p:nvCxnSpPr>
        <p:spPr>
          <a:xfrm flipH="1">
            <a:off x="3863788" y="5531224"/>
            <a:ext cx="3612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6565" y="5531224"/>
            <a:ext cx="0" cy="5109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45106" y="5710518"/>
            <a:ext cx="0" cy="3316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3788" y="5730102"/>
            <a:ext cx="681318"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977006" y="6245196"/>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0.2</m:t>
                      </m:r>
                      <m:r>
                        <a:rPr lang="en-US" i="1" dirty="0" smtClean="0">
                          <a:solidFill>
                            <a:srgbClr val="7030A0"/>
                          </a:solidFill>
                          <a:latin typeface="Cambria Math" panose="02040503050406030204" pitchFamily="18" charset="0"/>
                        </a:rPr>
                        <m:t>𝑆𝑆𝐵</m:t>
                      </m:r>
                      <m:r>
                        <a:rPr lang="en-US" i="1" baseline="-25000" dirty="0">
                          <a:solidFill>
                            <a:srgbClr val="7030A0"/>
                          </a:solidFill>
                          <a:latin typeface="Cambria Math" panose="02040503050406030204" pitchFamily="18" charset="0"/>
                        </a:rPr>
                        <m:t>0</m:t>
                      </m:r>
                    </m:oMath>
                  </m:oMathPara>
                </a14:m>
                <a:endParaRPr lang="en-CA"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77006" y="6245196"/>
                <a:ext cx="118539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541294" y="5299080"/>
                <a:ext cx="4357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𝑅</m:t>
                      </m:r>
                      <m:r>
                        <a:rPr lang="en-US" i="1" baseline="-25000" dirty="0">
                          <a:solidFill>
                            <a:srgbClr val="FF0000"/>
                          </a:solidFill>
                          <a:latin typeface="Cambria Math" panose="02040503050406030204" pitchFamily="18" charset="0"/>
                        </a:rPr>
                        <m:t>0</m:t>
                      </m:r>
                    </m:oMath>
                  </m:oMathPara>
                </a14:m>
                <a:endParaRPr lang="en-CA"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541294" y="5299080"/>
                <a:ext cx="43571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107640" y="5576038"/>
                <a:ext cx="8313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𝑅</m:t>
                      </m:r>
                      <m:r>
                        <a:rPr lang="en-US" i="1" baseline="-25000" dirty="0">
                          <a:solidFill>
                            <a:srgbClr val="7030A0"/>
                          </a:solidFill>
                          <a:latin typeface="Cambria Math" panose="02040503050406030204" pitchFamily="18" charset="0"/>
                        </a:rPr>
                        <m:t>0.2</m:t>
                      </m:r>
                      <m:r>
                        <a:rPr lang="en-US" i="1" baseline="-25000" dirty="0">
                          <a:solidFill>
                            <a:srgbClr val="7030A0"/>
                          </a:solidFill>
                          <a:latin typeface="Cambria Math" panose="02040503050406030204" pitchFamily="18" charset="0"/>
                        </a:rPr>
                        <m:t>𝑆𝑆𝐵</m:t>
                      </m:r>
                      <m:r>
                        <a:rPr lang="en-US" i="1" baseline="-25000" dirty="0">
                          <a:solidFill>
                            <a:srgbClr val="7030A0"/>
                          </a:solidFill>
                          <a:latin typeface="Cambria Math" panose="02040503050406030204" pitchFamily="18" charset="0"/>
                        </a:rPr>
                        <m:t>0</m:t>
                      </m:r>
                    </m:oMath>
                  </m:oMathPara>
                </a14:m>
                <a:endParaRPr lang="en-CA" baseline="-25000" dirty="0">
                  <a:solidFill>
                    <a:srgbClr val="7030A0"/>
                  </a:solidFill>
                </a:endParaRPr>
              </a:p>
              <a:p>
                <a:endParaRPr lang="en-CA"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107640" y="5576038"/>
                <a:ext cx="831347" cy="646331"/>
              </a:xfrm>
              <a:prstGeom prst="rect">
                <a:avLst/>
              </a:prstGeom>
              <a:blipFill>
                <a:blip r:embed="rId7"/>
                <a:stretch>
                  <a:fillRect r="-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75460" y="4481433"/>
                <a:ext cx="1941172" cy="897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𝑅</m:t>
                              </m:r>
                            </m:e>
                            <m:sub>
                              <m:r>
                                <a:rPr lang="en-US" sz="2800" i="1">
                                  <a:solidFill>
                                    <a:srgbClr val="7030A0"/>
                                  </a:solidFill>
                                  <a:latin typeface="Cambria Math" panose="02040503050406030204" pitchFamily="18" charset="0"/>
                                </a:rPr>
                                <m:t>0.2</m:t>
                              </m:r>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𝑆𝑆𝐵</m:t>
                                  </m:r>
                                </m:e>
                                <m:sub>
                                  <m:r>
                                    <a:rPr lang="en-US" sz="2800" i="1">
                                      <a:solidFill>
                                        <a:srgbClr val="7030A0"/>
                                      </a:solidFill>
                                      <a:latin typeface="Cambria Math" panose="02040503050406030204" pitchFamily="18" charset="0"/>
                                    </a:rPr>
                                    <m:t>0</m:t>
                                  </m:r>
                                </m:sub>
                              </m:sSub>
                            </m:sub>
                          </m:sSub>
                        </m:num>
                        <m:den>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𝑅</m:t>
                              </m:r>
                            </m:e>
                            <m:sub>
                              <m:r>
                                <a:rPr lang="en-US" sz="2800" i="1">
                                  <a:solidFill>
                                    <a:srgbClr val="FF0000"/>
                                  </a:solidFill>
                                  <a:latin typeface="Cambria Math" panose="02040503050406030204" pitchFamily="18" charset="0"/>
                                </a:rPr>
                                <m:t>0</m:t>
                              </m:r>
                            </m:sub>
                          </m:sSub>
                        </m:den>
                      </m:f>
                    </m:oMath>
                  </m:oMathPara>
                </a14:m>
                <a:endParaRPr lang="en-CA"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75460" y="4481433"/>
                <a:ext cx="1941172" cy="89704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83865" y="624898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m:oMathPara>
                </a14:m>
                <a:endParaRPr lang="en-CA"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883865" y="6248983"/>
                <a:ext cx="1185399"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683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14:m>
                  <m:oMath xmlns:m="http://schemas.openxmlformats.org/officeDocument/2006/math">
                    <m:r>
                      <a:rPr lang="en-US" sz="2800" b="0" i="1" smtClean="0">
                        <a:latin typeface="Cambria Math" panose="02040503050406030204" pitchFamily="18" charset="0"/>
                      </a:rPr>
                      <m:t>h</m:t>
                    </m:r>
                  </m:oMath>
                </a14:m>
                <a:r>
                  <a:rPr lang="en-US" dirty="0"/>
                  <a:t> ranges from 0.2 to 1</a:t>
                </a:r>
              </a:p>
              <a:p>
                <a14:m>
                  <m:oMath xmlns:m="http://schemas.openxmlformats.org/officeDocument/2006/math">
                    <m:r>
                      <a:rPr lang="en-US" sz="2800" b="0" i="1" smtClean="0">
                        <a:latin typeface="Cambria Math" panose="02040503050406030204" pitchFamily="18" charset="0"/>
                      </a:rPr>
                      <m:t>h</m:t>
                    </m:r>
                  </m:oMath>
                </a14:m>
                <a:r>
                  <a:rPr lang="en-US" dirty="0"/>
                  <a:t> = 1 (recruits do not decline as </a:t>
                </a:r>
              </a:p>
              <a:p>
                <a:pPr marL="0" indent="0">
                  <a:buNone/>
                </a:pPr>
                <a:r>
                  <a:rPr lang="en-US" dirty="0"/>
                  <a:t>SSB declines from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0 </m:t>
                    </m:r>
                  </m:oMath>
                </a14:m>
                <a:r>
                  <a:rPr lang="en-US" dirty="0"/>
                  <a:t>)</a:t>
                </a:r>
              </a:p>
              <a:p>
                <a14:m>
                  <m:oMath xmlns:m="http://schemas.openxmlformats.org/officeDocument/2006/math">
                    <m:r>
                      <a:rPr lang="en-US" sz="2800" b="0" i="1" smtClean="0">
                        <a:latin typeface="Cambria Math" panose="02040503050406030204" pitchFamily="18" charset="0"/>
                      </a:rPr>
                      <m:t>h</m:t>
                    </m:r>
                  </m:oMath>
                </a14:m>
                <a:r>
                  <a:rPr lang="en-US" dirty="0"/>
                  <a:t> = 0.2 (recruits decline linearly </a:t>
                </a:r>
              </a:p>
              <a:p>
                <a:pPr marL="0" indent="0">
                  <a:buNone/>
                </a:pPr>
                <a:r>
                  <a:rPr lang="en-US" dirty="0"/>
                  <a:t>as SSB declines from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0 </m:t>
                    </m:r>
                  </m:oMath>
                </a14:m>
                <a:r>
                  <a:rPr lang="en-US" dirty="0"/>
                  <a: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217"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pic>
        <p:nvPicPr>
          <p:cNvPr id="8" name="Picture 7">
            <a:extLst>
              <a:ext uri="{FF2B5EF4-FFF2-40B4-BE49-F238E27FC236}">
                <a16:creationId xmlns:a16="http://schemas.microsoft.com/office/drawing/2014/main" id="{ED315A27-2388-4198-B90B-1807101DBC36}"/>
              </a:ext>
            </a:extLst>
          </p:cNvPr>
          <p:cNvPicPr>
            <a:picLocks noChangeAspect="1"/>
          </p:cNvPicPr>
          <p:nvPr/>
        </p:nvPicPr>
        <p:blipFill>
          <a:blip r:embed="rId3"/>
          <a:stretch>
            <a:fillRect/>
          </a:stretch>
        </p:blipFill>
        <p:spPr>
          <a:xfrm>
            <a:off x="5743194" y="2724150"/>
            <a:ext cx="6448806" cy="4133850"/>
          </a:xfrm>
          <a:prstGeom prst="rect">
            <a:avLst/>
          </a:prstGeom>
        </p:spPr>
      </p:pic>
    </p:spTree>
    <p:extLst>
      <p:ext uri="{BB962C8B-B14F-4D97-AF65-F5344CB8AC3E}">
        <p14:creationId xmlns:p14="http://schemas.microsoft.com/office/powerpoint/2010/main" val="354198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Risk-based decision-making</a:t>
            </a:r>
          </a:p>
        </p:txBody>
      </p:sp>
      <p:sp>
        <p:nvSpPr>
          <p:cNvPr id="3" name="Content Placeholder 2"/>
          <p:cNvSpPr>
            <a:spLocks noGrp="1"/>
          </p:cNvSpPr>
          <p:nvPr>
            <p:ph idx="1"/>
          </p:nvPr>
        </p:nvSpPr>
        <p:spPr/>
        <p:txBody>
          <a:bodyPr/>
          <a:lstStyle/>
          <a:p>
            <a:r>
              <a:rPr lang="en-US" dirty="0">
                <a:solidFill>
                  <a:srgbClr val="FF0000"/>
                </a:solidFill>
              </a:rPr>
              <a:t>How do we make decisions in fisheries?</a:t>
            </a:r>
          </a:p>
          <a:p>
            <a:r>
              <a:rPr lang="en-US" dirty="0">
                <a:solidFill>
                  <a:srgbClr val="FF0000"/>
                </a:solidFill>
              </a:rPr>
              <a:t>Inherent uncertainties</a:t>
            </a:r>
          </a:p>
          <a:p>
            <a:r>
              <a:rPr lang="en-US" dirty="0">
                <a:solidFill>
                  <a:srgbClr val="FF0000"/>
                </a:solidFill>
              </a:rPr>
              <a:t>Role of reference points as objectives in risk-based decision making</a:t>
            </a:r>
          </a:p>
          <a:p>
            <a:pPr lvl="1"/>
            <a:r>
              <a:rPr lang="en-US" dirty="0">
                <a:solidFill>
                  <a:srgbClr val="FF0000"/>
                </a:solidFill>
              </a:rPr>
              <a:t>Objective</a:t>
            </a:r>
          </a:p>
          <a:p>
            <a:pPr lvl="1"/>
            <a:r>
              <a:rPr lang="en-US" dirty="0">
                <a:solidFill>
                  <a:srgbClr val="FF0000"/>
                </a:solidFill>
              </a:rPr>
              <a:t>P(achieving objective)</a:t>
            </a:r>
          </a:p>
          <a:p>
            <a:pPr lvl="1"/>
            <a:r>
              <a:rPr lang="en-US" dirty="0">
                <a:solidFill>
                  <a:srgbClr val="FF0000"/>
                </a:solidFill>
              </a:rPr>
              <a:t>Time-frame</a:t>
            </a:r>
          </a:p>
          <a:p>
            <a:r>
              <a:rPr lang="en-CA" dirty="0">
                <a:solidFill>
                  <a:srgbClr val="FF0000"/>
                </a:solidFill>
              </a:rPr>
              <a:t>RF add comments from ARK about reference points need to be embedded in decision making system</a:t>
            </a:r>
          </a:p>
          <a:p>
            <a:endParaRPr lang="en-US" dirty="0">
              <a:solidFill>
                <a:srgbClr val="FF0000"/>
              </a:solidFill>
            </a:endParaRPr>
          </a:p>
        </p:txBody>
      </p:sp>
    </p:spTree>
    <p:extLst>
      <p:ext uri="{BB962C8B-B14F-4D97-AF65-F5344CB8AC3E}">
        <p14:creationId xmlns:p14="http://schemas.microsoft.com/office/powerpoint/2010/main" val="458937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i="1" dirty="0"/>
                  <a:t> </a:t>
                </a:r>
                <a:r>
                  <a:rPr lang="en-CA" dirty="0"/>
                  <a:t>is the equilibrium unfished biomass</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oMath>
                </a14:m>
                <a:r>
                  <a:rPr lang="en-CA" dirty="0"/>
                  <a:t>) and the SRR</a:t>
                </a:r>
              </a:p>
              <a:p>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𝑟𝑒𝑐</m:t>
                            </m:r>
                          </m:sub>
                        </m:sSub>
                      </m:sub>
                      <m: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𝑚𝑎𝑥</m:t>
                            </m:r>
                          </m:sub>
                        </m:sSub>
                      </m:sup>
                      <m:e>
                        <m:sSub>
                          <m:sSubPr>
                            <m:ctrlPr>
                              <a:rPr lang="en-US"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𝑎</m:t>
                            </m:r>
                          </m:sub>
                        </m:sSub>
                      </m:e>
                    </m:nary>
                  </m:oMath>
                </a14:m>
                <a:r>
                  <a:rPr lang="en-CA" dirty="0"/>
                  <a:t> and we know:</a:t>
                </a:r>
              </a:p>
              <a:p>
                <a:pPr marL="0" indent="0" algn="r">
                  <a:buNone/>
                </a:pPr>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(1)</a:t>
                </a:r>
              </a:p>
              <a:p>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𝑏</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(2)</a:t>
                </a:r>
              </a:p>
              <a:p>
                <a:r>
                  <a:rPr lang="en-CA" dirty="0"/>
                  <a:t>We have 2 equations and two unknowns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and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a:t>
                </a:r>
              </a:p>
              <a:p>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spTree>
    <p:extLst>
      <p:ext uri="{BB962C8B-B14F-4D97-AF65-F5344CB8AC3E}">
        <p14:creationId xmlns:p14="http://schemas.microsoft.com/office/powerpoint/2010/main" val="17013258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lnSpcReduction="10000"/>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𝑏</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endParaRPr lang="en-CA" dirty="0"/>
              </a:p>
              <a:p>
                <a14:m>
                  <m:oMath xmlns:m="http://schemas.openxmlformats.org/officeDocument/2006/math">
                    <m:sSub>
                      <m:sSubPr>
                        <m:ctrlPr>
                          <a:rPr lang="en-CA"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oMath>
                </a14:m>
                <a:r>
                  <a:rPr lang="en-CA" dirty="0"/>
                  <a:t> therefore depends on the SRR parameters </a:t>
                </a:r>
                <a14:m>
                  <m:oMath xmlns:m="http://schemas.openxmlformats.org/officeDocument/2006/math">
                    <m:r>
                      <a:rPr lang="en-US" i="1">
                        <a:latin typeface="Cambria Math" panose="02040503050406030204" pitchFamily="18" charset="0"/>
                      </a:rPr>
                      <m:t>𝑎</m:t>
                    </m:r>
                  </m:oMath>
                </a14:m>
                <a:r>
                  <a:rPr lang="en-CA" dirty="0"/>
                  <a:t> and </a:t>
                </a:r>
                <a14:m>
                  <m:oMath xmlns:m="http://schemas.openxmlformats.org/officeDocument/2006/math">
                    <m:r>
                      <a:rPr lang="en-US" i="1">
                        <a:latin typeface="Cambria Math" panose="02040503050406030204" pitchFamily="18" charset="0"/>
                      </a:rPr>
                      <m:t>𝑏</m:t>
                    </m:r>
                  </m:oMath>
                </a14:m>
                <a:r>
                  <a:rPr lang="en-CA" dirty="0"/>
                  <a:t> and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oMath>
                </a14:m>
                <a:r>
                  <a:rPr lang="en-CA" dirty="0"/>
                  <a:t> (determined by </a:t>
                </a:r>
                <a14:m>
                  <m:oMath xmlns:m="http://schemas.openxmlformats.org/officeDocument/2006/math">
                    <m:r>
                      <a:rPr lang="en-CA" i="1" dirty="0" smtClean="0">
                        <a:latin typeface="Cambria Math" panose="02040503050406030204" pitchFamily="18" charset="0"/>
                      </a:rPr>
                      <m:t>𝑀</m:t>
                    </m:r>
                  </m:oMath>
                </a14:m>
                <a:r>
                  <a:rPr lang="en-CA" dirty="0"/>
                  <a:t>, </a:t>
                </a:r>
                <a14:m>
                  <m:oMath xmlns:m="http://schemas.openxmlformats.org/officeDocument/2006/math">
                    <m:r>
                      <a:rPr lang="en-CA" i="1" dirty="0" smtClean="0">
                        <a:latin typeface="Cambria Math" panose="02040503050406030204" pitchFamily="18" charset="0"/>
                      </a:rPr>
                      <m:t>𝑤𝑒𝑖𝑔h𝑡</m:t>
                    </m:r>
                  </m:oMath>
                </a14:m>
                <a:r>
                  <a:rPr lang="en-CA" i="0" dirty="0">
                    <a:latin typeface="+mj-lt"/>
                  </a:rPr>
                  <a:t>-</a:t>
                </a:r>
                <a14:m>
                  <m:oMath xmlns:m="http://schemas.openxmlformats.org/officeDocument/2006/math">
                    <m:r>
                      <a:rPr lang="en-CA" i="1" dirty="0" smtClean="0">
                        <a:latin typeface="Cambria Math" panose="02040503050406030204" pitchFamily="18" charset="0"/>
                      </a:rPr>
                      <m:t>𝑎𝑡</m:t>
                    </m:r>
                  </m:oMath>
                </a14:m>
                <a:r>
                  <a:rPr lang="en-CA" i="0" dirty="0">
                    <a:latin typeface="+mj-lt"/>
                  </a:rPr>
                  <a:t>-</a:t>
                </a:r>
                <a14:m>
                  <m:oMath xmlns:m="http://schemas.openxmlformats.org/officeDocument/2006/math">
                    <m:r>
                      <a:rPr lang="en-CA" i="1" dirty="0" smtClean="0">
                        <a:latin typeface="Cambria Math" panose="02040503050406030204" pitchFamily="18" charset="0"/>
                      </a:rPr>
                      <m:t>𝑎𝑔𝑒</m:t>
                    </m:r>
                  </m:oMath>
                </a14:m>
                <a:r>
                  <a:rPr lang="en-CA" dirty="0"/>
                  <a:t>, and </a:t>
                </a:r>
                <a14:m>
                  <m:oMath xmlns:m="http://schemas.openxmlformats.org/officeDocument/2006/math">
                    <m:r>
                      <a:rPr lang="en-CA" i="1" dirty="0" smtClean="0">
                        <a:latin typeface="Cambria Math" panose="02040503050406030204" pitchFamily="18" charset="0"/>
                      </a:rPr>
                      <m:t>𝑚𝑎𝑡𝑢𝑟𝑖𝑡𝑦</m:t>
                    </m:r>
                  </m:oMath>
                </a14:m>
                <a:r>
                  <a:rPr lang="en-CA" dirty="0"/>
                  <a:t>-</a:t>
                </a:r>
                <a14:m>
                  <m:oMath xmlns:m="http://schemas.openxmlformats.org/officeDocument/2006/math">
                    <m:r>
                      <a:rPr lang="en-CA" i="1" dirty="0" smtClean="0">
                        <a:latin typeface="Cambria Math" panose="02040503050406030204" pitchFamily="18" charset="0"/>
                      </a:rPr>
                      <m:t>𝑎𝑡</m:t>
                    </m:r>
                  </m:oMath>
                </a14:m>
                <a:r>
                  <a:rPr lang="en-CA" dirty="0"/>
                  <a:t>-</a:t>
                </a:r>
                <a14:m>
                  <m:oMath xmlns:m="http://schemas.openxmlformats.org/officeDocument/2006/math">
                    <m:r>
                      <a:rPr lang="en-CA" i="1" dirty="0" smtClean="0">
                        <a:latin typeface="Cambria Math" panose="02040503050406030204" pitchFamily="18" charset="0"/>
                      </a:rPr>
                      <m:t>𝑎𝑔𝑒</m:t>
                    </m:r>
                  </m:oMath>
                </a14:m>
                <a:r>
                  <a:rPr lang="en-CA" dirty="0"/>
                  <a:t>)</a:t>
                </a:r>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3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rPr>
                          <m:t>𝑏</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num>
                      <m:den>
                        <m:r>
                          <a:rPr lang="en-US" sz="2800" i="1">
                            <a:latin typeface="Cambria Math" panose="02040503050406030204" pitchFamily="18" charset="0"/>
                          </a:rPr>
                          <m:t>1+</m:t>
                        </m:r>
                        <m:r>
                          <a:rPr lang="en-US" sz="2800" i="1">
                            <a:latin typeface="Cambria Math" panose="02040503050406030204" pitchFamily="18" charset="0"/>
                          </a:rPr>
                          <m:t>𝑏</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rPr>
                        <m:t>𝑏</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rPr>
                        <m:t>𝑎</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8166683" y="4637101"/>
                <a:ext cx="2424418" cy="703013"/>
              </a:xfrm>
              <a:prstGeom prst="rect">
                <a:avLst/>
              </a:prstGeom>
              <a:noFill/>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rPr>
                          <m:t>𝑏</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8166683" y="4637101"/>
                <a:ext cx="2424418" cy="703013"/>
              </a:xfrm>
              <a:prstGeom prst="rect">
                <a:avLst/>
              </a:prstGeom>
              <a:blipFill>
                <a:blip r:embed="rId7"/>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4803941"/>
            <a:ext cx="1330108" cy="369332"/>
          </a:xfrm>
          <a:prstGeom prst="rect">
            <a:avLst/>
          </a:prstGeom>
          <a:noFill/>
        </p:spPr>
        <p:txBody>
          <a:bodyPr wrap="none" rtlCol="0">
            <a:spAutoFit/>
          </a:bodyPr>
          <a:lstStyle/>
          <a:p>
            <a:r>
              <a:rPr lang="en-US" dirty="0"/>
              <a:t>(Equation 3)</a:t>
            </a:r>
          </a:p>
        </p:txBody>
      </p:sp>
    </p:spTree>
    <p:extLst>
      <p:ext uri="{BB962C8B-B14F-4D97-AF65-F5344CB8AC3E}">
        <p14:creationId xmlns:p14="http://schemas.microsoft.com/office/powerpoint/2010/main" val="1523399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625042" y="3262822"/>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4194495" y="5031787"/>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531604" y="4788904"/>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531604" y="4788904"/>
                <a:ext cx="2523320" cy="369332"/>
              </a:xfrm>
              <a:prstGeom prst="rect">
                <a:avLst/>
              </a:prstGeom>
              <a:blipFill>
                <a:blip r:embed="rId6"/>
                <a:stretch>
                  <a:fillRect l="-217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When </a:t>
                </a:r>
                <a14:m>
                  <m:oMath xmlns:m="http://schemas.openxmlformats.org/officeDocument/2006/math">
                    <m:r>
                      <a:rPr lang="en-US" i="1" dirty="0" smtClean="0">
                        <a:latin typeface="Cambria Math" panose="02040503050406030204" pitchFamily="18" charset="0"/>
                      </a:rPr>
                      <m:t>𝐹</m:t>
                    </m:r>
                    <m:r>
                      <a:rPr lang="en-US" b="0" i="1" dirty="0" smtClean="0">
                        <a:latin typeface="Cambria Math" panose="02040503050406030204" pitchFamily="18" charset="0"/>
                      </a:rPr>
                      <m:t>=0</m:t>
                    </m:r>
                  </m:oMath>
                </a14:m>
                <a:r>
                  <a:rPr lang="en-US" dirty="0"/>
                  <a:t> the SSB-per-recruit is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endParaRPr lang="en-CA" dirty="0"/>
              </a:p>
              <a:p>
                <a:r>
                  <a:rPr lang="en-US" dirty="0"/>
                  <a:t>The equilibrium SSB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rPr>
                          <m:t>𝑏</m:t>
                        </m:r>
                      </m:den>
                    </m:f>
                  </m:oMath>
                </a14:m>
                <a:endParaRPr lang="en-US" dirty="0"/>
              </a:p>
              <a:p>
                <a:r>
                  <a:rPr lang="en-US" dirty="0"/>
                  <a:t>The equilibrium recruitment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1. Stock Recruitment Relationships</a:t>
            </a:r>
            <a:endParaRPr lang="en-CA" sz="3200" b="1" dirty="0"/>
          </a:p>
        </p:txBody>
      </p:sp>
    </p:spTree>
    <p:extLst>
      <p:ext uri="{BB962C8B-B14F-4D97-AF65-F5344CB8AC3E}">
        <p14:creationId xmlns:p14="http://schemas.microsoft.com/office/powerpoint/2010/main" val="36098073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a:t>
                </a:r>
                <a14:m>
                  <m:oMath xmlns:m="http://schemas.openxmlformats.org/officeDocument/2006/math">
                    <m:r>
                      <a:rPr lang="en-US" i="1" dirty="0" smtClean="0">
                        <a:latin typeface="Cambria Math" panose="02040503050406030204" pitchFamily="18" charset="0"/>
                      </a:rPr>
                      <m:t>𝐹</m:t>
                    </m:r>
                  </m:oMath>
                </a14:m>
                <a:r>
                  <a:rPr lang="en-US" dirty="0"/>
                  <a:t> is applied, the equilibrium recruitment and equilibrium SSB “slide down” the SRR from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a:solidFill>
                          <a:srgbClr val="FF0000"/>
                        </a:solidFill>
                        <a:latin typeface="Cambria Math" panose="02040503050406030204" pitchFamily="18" charset="0"/>
                      </a:rPr>
                      <m:t>𝑅</m:t>
                    </m:r>
                    <m:r>
                      <a:rPr lang="en-US" i="1" baseline="-25000" dirty="0">
                        <a:solidFill>
                          <a:srgbClr val="FF0000"/>
                        </a:solidFill>
                        <a:latin typeface="Cambria Math" panose="02040503050406030204" pitchFamily="18" charset="0"/>
                      </a:rPr>
                      <m:t>0</m:t>
                    </m:r>
                  </m:oMath>
                </a14:m>
                <a:r>
                  <a:rPr lang="en-US" dirty="0"/>
                  <a:t>). Example stock: </a:t>
                </a:r>
                <a14:m>
                  <m:oMath xmlns:m="http://schemas.openxmlformats.org/officeDocument/2006/math">
                    <m:r>
                      <a:rPr lang="en-US" i="1" dirty="0" smtClean="0">
                        <a:solidFill>
                          <a:srgbClr val="0000FF"/>
                        </a:solidFill>
                        <a:latin typeface="Cambria Math" panose="02040503050406030204" pitchFamily="18" charset="0"/>
                      </a:rPr>
                      <m:t>𝐹</m:t>
                    </m:r>
                  </m:oMath>
                </a14:m>
                <a:r>
                  <a:rPr lang="en-US" dirty="0">
                    <a:solidFill>
                      <a:srgbClr val="0000FF"/>
                    </a:solidFill>
                  </a:rPr>
                  <a:t> = 0.34</a:t>
                </a:r>
                <a:endParaRPr lang="en-US" dirty="0"/>
              </a:p>
              <a:p>
                <a:r>
                  <a:rPr lang="en-US" dirty="0"/>
                  <a:t>At </a:t>
                </a:r>
                <a14:m>
                  <m:oMath xmlns:m="http://schemas.openxmlformats.org/officeDocument/2006/math">
                    <m:r>
                      <a:rPr lang="en-US" i="1" dirty="0" smtClean="0">
                        <a:solidFill>
                          <a:schemeClr val="tx1"/>
                        </a:solidFill>
                        <a:latin typeface="Cambria Math" panose="02040503050406030204" pitchFamily="18" charset="0"/>
                      </a:rPr>
                      <m:t>𝐹</m:t>
                    </m:r>
                  </m:oMath>
                </a14:m>
                <a:r>
                  <a:rPr lang="en-US" dirty="0"/>
                  <a:t> = 0.34 the SSB-per-recruit decreases to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r>
                          <a:rPr lang="en-US" b="0" i="1" smtClean="0">
                            <a:solidFill>
                              <a:srgbClr val="0000FF"/>
                            </a:solidFill>
                            <a:latin typeface="Cambria Math" panose="02040503050406030204" pitchFamily="18" charset="0"/>
                          </a:rPr>
                          <m:t>=</m:t>
                        </m:r>
                        <m:r>
                          <a:rPr lang="en-US" i="1">
                            <a:solidFill>
                              <a:srgbClr val="0000FF"/>
                            </a:solidFill>
                            <a:latin typeface="Cambria Math" panose="02040503050406030204" pitchFamily="18" charset="0"/>
                          </a:rPr>
                          <m:t>0.34</m:t>
                        </m:r>
                      </m:sub>
                    </m:sSub>
                  </m:oMath>
                </a14:m>
                <a:endParaRPr lang="en-CA" dirty="0"/>
              </a:p>
              <a:p>
                <a:r>
                  <a:rPr lang="en-US" dirty="0"/>
                  <a:t>Equilibrium recruitment: </a:t>
                </a:r>
                <a14:m>
                  <m:oMath xmlns:m="http://schemas.openxmlformats.org/officeDocument/2006/math">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𝑅</m:t>
                        </m:r>
                      </m:e>
                      <m:sub>
                        <m:r>
                          <a:rPr lang="en-US" i="1">
                            <a:solidFill>
                              <a:srgbClr val="0000FF"/>
                            </a:solidFill>
                            <a:latin typeface="Cambria Math" panose="02040503050406030204" pitchFamily="18" charset="0"/>
                          </a:rPr>
                          <m:t>𝐹</m:t>
                        </m:r>
                        <m:r>
                          <a:rPr lang="en-US" b="0" i="1" smtClean="0">
                            <a:solidFill>
                              <a:srgbClr val="0000FF"/>
                            </a:solidFill>
                            <a:latin typeface="Cambria Math" panose="02040503050406030204" pitchFamily="18" charset="0"/>
                          </a:rPr>
                          <m:t>=0.34</m:t>
                        </m:r>
                      </m:sub>
                    </m:sSub>
                  </m:oMath>
                </a14:m>
                <a:r>
                  <a:rPr lang="en-US" dirty="0"/>
                  <a:t>at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r>
                          <a:rPr lang="en-US" b="0" i="1" smtClean="0">
                            <a:solidFill>
                              <a:srgbClr val="0000FF"/>
                            </a:solidFill>
                            <a:latin typeface="Cambria Math" panose="02040503050406030204" pitchFamily="18" charset="0"/>
                            <a:ea typeface="Cambria Math" panose="02040503050406030204" pitchFamily="18" charset="0"/>
                          </a:rPr>
                          <m:t>=0.34</m:t>
                        </m:r>
                      </m:sub>
                    </m:sSub>
                  </m:oMath>
                </a14:m>
                <a:endParaRPr lang="en-CA" dirty="0"/>
              </a:p>
              <a:p>
                <a:r>
                  <a:rPr lang="en-US" dirty="0"/>
                  <a:t>Equilibrium SSB: </a:t>
                </a:r>
                <a14:m>
                  <m:oMath xmlns:m="http://schemas.openxmlformats.org/officeDocument/2006/math">
                    <m:sSub>
                      <m:sSubPr>
                        <m:ctrlPr>
                          <a:rPr lang="en-US" i="1">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𝑆𝑆𝐵</m:t>
                        </m:r>
                      </m:e>
                      <m:sub>
                        <m:r>
                          <a:rPr lang="en-US" i="1">
                            <a:solidFill>
                              <a:srgbClr val="0000FF"/>
                            </a:solidFill>
                            <a:latin typeface="Cambria Math" panose="02040503050406030204" pitchFamily="18" charset="0"/>
                          </a:rPr>
                          <m:t>𝐹</m:t>
                        </m:r>
                        <m:r>
                          <a:rPr lang="en-US" i="1">
                            <a:solidFill>
                              <a:srgbClr val="0000FF"/>
                            </a:solidFill>
                            <a:latin typeface="Cambria Math" panose="02040503050406030204" pitchFamily="18" charset="0"/>
                          </a:rPr>
                          <m:t>=0.34</m:t>
                        </m:r>
                      </m:sub>
                    </m:sSub>
                  </m:oMath>
                </a14:m>
                <a:r>
                  <a:rPr lang="en-US" dirty="0"/>
                  <a:t>at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r>
                          <a:rPr lang="en-US" b="0" i="1" smtClean="0">
                            <a:solidFill>
                              <a:srgbClr val="0000FF"/>
                            </a:solidFill>
                            <a:latin typeface="Cambria Math" panose="02040503050406030204" pitchFamily="18" charset="0"/>
                            <a:ea typeface="Cambria Math" panose="02040503050406030204" pitchFamily="18" charset="0"/>
                          </a:rPr>
                          <m:t>=0.34</m:t>
                        </m:r>
                      </m:sub>
                    </m:sSub>
                  </m:oMath>
                </a14:m>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1. Stock Recruitment Relationships</a:t>
            </a:r>
            <a:endParaRPr lang="en-CA" sz="3200" b="1" dirty="0"/>
          </a:p>
        </p:txBody>
      </p:sp>
      <p:grpSp>
        <p:nvGrpSpPr>
          <p:cNvPr id="19" name="Group 18"/>
          <p:cNvGrpSpPr/>
          <p:nvPr/>
        </p:nvGrpSpPr>
        <p:grpSpPr>
          <a:xfrm>
            <a:off x="6981249" y="3572113"/>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941942" y="3257994"/>
              <a:ext cx="12997" cy="191667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896222" y="5208747"/>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7880381" y="3537783"/>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7880381" y="3537783"/>
                <a:ext cx="1185399" cy="369332"/>
              </a:xfrm>
              <a:prstGeom prst="rect">
                <a:avLst/>
              </a:prstGeom>
              <a:blipFill>
                <a:blip r:embed="rId5"/>
                <a:stretch>
                  <a:fillRect l="-463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233677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8273" cy="4351338"/>
              </a:xfrm>
            </p:spPr>
            <p:txBody>
              <a:bodyPr>
                <a:normAutofit/>
              </a:bodyPr>
              <a:lstStyle/>
              <a:p>
                <a:r>
                  <a:rPr lang="en-CA" sz="2400" dirty="0"/>
                  <a:t>MSY: the largest catch that can be continuously removed from the stock assuming constant environmental conditions</a:t>
                </a:r>
              </a:p>
              <a:p>
                <a:r>
                  <a:rPr lang="en-CA" sz="2400" dirty="0"/>
                  <a:t>Reference points are based 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𝑀𝑆𝑌</m:t>
                        </m:r>
                      </m:sub>
                    </m:sSub>
                  </m:oMath>
                </a14:m>
                <a:endParaRPr lang="en-CA" sz="2400" baseline="-25000" dirty="0"/>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𝑆𝑆𝐵</m:t>
                        </m:r>
                      </m:e>
                      <m:sub>
                        <m:r>
                          <a:rPr lang="en-US" sz="2400" b="0" i="1" smtClean="0">
                            <a:solidFill>
                              <a:schemeClr val="tx1"/>
                            </a:solidFill>
                            <a:latin typeface="Cambria Math" panose="02040503050406030204" pitchFamily="18" charset="0"/>
                          </a:rPr>
                          <m:t>𝑀𝑆𝑌</m:t>
                        </m:r>
                      </m:sub>
                    </m:sSub>
                  </m:oMath>
                </a14:m>
                <a:r>
                  <a:rPr lang="en-CA" sz="2400" dirty="0"/>
                  <a:t> is the long-term average (equilibrium) SSB from fishing at a constant</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𝑀𝑆𝑌</m:t>
                        </m:r>
                      </m:sub>
                    </m:sSub>
                  </m:oMath>
                </a14:m>
                <a:endParaRPr lang="en-CA" sz="2400" baseline="-25000" dirty="0"/>
              </a:p>
              <a:p>
                <a:endParaRPr lang="en-C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8273" cy="4351338"/>
              </a:xfrm>
              <a:blipFill>
                <a:blip r:embed="rId2"/>
                <a:stretch>
                  <a:fillRect l="-741" t="-1961"/>
                </a:stretch>
              </a:blipFill>
            </p:spPr>
            <p:txBody>
              <a:bodyPr/>
              <a:lstStyle/>
              <a:p>
                <a:r>
                  <a:rPr lang="en-US">
                    <a:noFill/>
                  </a:rPr>
                  <a:t> </a:t>
                </a:r>
              </a:p>
            </p:txBody>
          </p:sp>
        </mc:Fallback>
      </mc:AlternateContent>
      <p:grpSp>
        <p:nvGrpSpPr>
          <p:cNvPr id="13" name="Group 12"/>
          <p:cNvGrpSpPr/>
          <p:nvPr/>
        </p:nvGrpSpPr>
        <p:grpSpPr>
          <a:xfrm>
            <a:off x="0" y="3773302"/>
            <a:ext cx="4904509" cy="3079513"/>
            <a:chOff x="3310859" y="1711965"/>
            <a:chExt cx="5949589" cy="3925000"/>
          </a:xfrm>
        </p:grpSpPr>
        <p:pic>
          <p:nvPicPr>
            <p:cNvPr id="14" name="Picture 13"/>
            <p:cNvPicPr>
              <a:picLocks noChangeAspect="1"/>
            </p:cNvPicPr>
            <p:nvPr/>
          </p:nvPicPr>
          <p:blipFill>
            <a:blip r:embed="rId3"/>
            <a:stretch>
              <a:fillRect/>
            </a:stretch>
          </p:blipFill>
          <p:spPr>
            <a:xfrm>
              <a:off x="3310859" y="1990852"/>
              <a:ext cx="5508945" cy="3646113"/>
            </a:xfrm>
            <a:prstGeom prst="rect">
              <a:avLst/>
            </a:prstGeom>
          </p:spPr>
        </p:pic>
        <p:sp>
          <p:nvSpPr>
            <p:cNvPr id="15" name="TextBox 14"/>
            <p:cNvSpPr txBox="1"/>
            <p:nvPr/>
          </p:nvSpPr>
          <p:spPr>
            <a:xfrm>
              <a:off x="6999316" y="2759826"/>
              <a:ext cx="2261132" cy="646331"/>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16" name="Straight Arrow Connector 15"/>
            <p:cNvCxnSpPr/>
            <p:nvPr/>
          </p:nvCxnSpPr>
          <p:spPr>
            <a:xfrm flipH="1">
              <a:off x="5868785" y="2942705"/>
              <a:ext cx="1055718" cy="50707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7121" y="1711965"/>
              <a:ext cx="4153593" cy="369332"/>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grpSp>
      <p:sp>
        <p:nvSpPr>
          <p:cNvPr id="5" name="TextBox 4"/>
          <p:cNvSpPr txBox="1"/>
          <p:nvPr/>
        </p:nvSpPr>
        <p:spPr>
          <a:xfrm>
            <a:off x="5798372" y="3992114"/>
            <a:ext cx="5959736" cy="2585323"/>
          </a:xfrm>
          <a:prstGeom prst="rect">
            <a:avLst/>
          </a:prstGeom>
          <a:noFill/>
        </p:spPr>
        <p:txBody>
          <a:bodyPr wrap="square" rtlCol="0">
            <a:spAutoFit/>
          </a:bodyPr>
          <a:lstStyle/>
          <a:p>
            <a:r>
              <a:rPr lang="en-US" dirty="0"/>
              <a:t>Theory: </a:t>
            </a:r>
          </a:p>
          <a:p>
            <a:pPr marL="285750" indent="-285750">
              <a:buFont typeface="Arial" panose="020B0604020202020204" pitchFamily="34" charset="0"/>
              <a:buChar char="•"/>
            </a:pPr>
            <a:r>
              <a:rPr lang="en-US" dirty="0"/>
              <a:t>population growth rate is zero at carrying capacity</a:t>
            </a:r>
          </a:p>
          <a:p>
            <a:pPr marL="285750" indent="-285750">
              <a:buFont typeface="Arial" panose="020B0604020202020204" pitchFamily="34" charset="0"/>
              <a:buChar char="•"/>
            </a:pPr>
            <a:r>
              <a:rPr lang="en-US" dirty="0"/>
              <a:t>as 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t>Maximum population growth rate occurs at an intermediate population size</a:t>
            </a:r>
          </a:p>
          <a:p>
            <a:pPr marL="285750" indent="-285750">
              <a:buFont typeface="Arial" panose="020B0604020202020204" pitchFamily="34" charset="0"/>
              <a:buChar char="•"/>
            </a:pPr>
            <a:r>
              <a:rPr lang="en-US" dirty="0"/>
              <a:t>The population “growth” is harvested as surplus production</a:t>
            </a:r>
            <a:endParaRPr lang="en-CA" dirty="0"/>
          </a:p>
        </p:txBody>
      </p:sp>
    </p:spTree>
    <p:extLst>
      <p:ext uri="{BB962C8B-B14F-4D97-AF65-F5344CB8AC3E}">
        <p14:creationId xmlns:p14="http://schemas.microsoft.com/office/powerpoint/2010/main" val="25410976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p>
        </p:txBody>
      </p:sp>
      <p:grpSp>
        <p:nvGrpSpPr>
          <p:cNvPr id="13" name="Group 12"/>
          <p:cNvGrpSpPr/>
          <p:nvPr/>
        </p:nvGrpSpPr>
        <p:grpSpPr>
          <a:xfrm>
            <a:off x="0" y="3773302"/>
            <a:ext cx="4904509" cy="3079513"/>
            <a:chOff x="3310859" y="1711965"/>
            <a:chExt cx="5949589" cy="3925000"/>
          </a:xfrm>
        </p:grpSpPr>
        <p:pic>
          <p:nvPicPr>
            <p:cNvPr id="14" name="Picture 13"/>
            <p:cNvPicPr>
              <a:picLocks noChangeAspect="1"/>
            </p:cNvPicPr>
            <p:nvPr/>
          </p:nvPicPr>
          <p:blipFill>
            <a:blip r:embed="rId2"/>
            <a:stretch>
              <a:fillRect/>
            </a:stretch>
          </p:blipFill>
          <p:spPr>
            <a:xfrm>
              <a:off x="3310859" y="1990852"/>
              <a:ext cx="5508945" cy="3646113"/>
            </a:xfrm>
            <a:prstGeom prst="rect">
              <a:avLst/>
            </a:prstGeom>
          </p:spPr>
        </p:pic>
        <p:sp>
          <p:nvSpPr>
            <p:cNvPr id="15" name="TextBox 14"/>
            <p:cNvSpPr txBox="1"/>
            <p:nvPr/>
          </p:nvSpPr>
          <p:spPr>
            <a:xfrm>
              <a:off x="6999316" y="2759826"/>
              <a:ext cx="2261132" cy="646331"/>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16" name="Straight Arrow Connector 15"/>
            <p:cNvCxnSpPr/>
            <p:nvPr/>
          </p:nvCxnSpPr>
          <p:spPr>
            <a:xfrm flipH="1">
              <a:off x="5868785" y="2942705"/>
              <a:ext cx="1055718" cy="50707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7121" y="1711965"/>
              <a:ext cx="4153593" cy="369332"/>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grpSp>
      <p:pic>
        <p:nvPicPr>
          <p:cNvPr id="4" name="Picture 3"/>
          <p:cNvPicPr>
            <a:picLocks noChangeAspect="1"/>
          </p:cNvPicPr>
          <p:nvPr/>
        </p:nvPicPr>
        <p:blipFill>
          <a:blip r:embed="rId3"/>
          <a:stretch>
            <a:fillRect/>
          </a:stretch>
        </p:blipFill>
        <p:spPr>
          <a:xfrm>
            <a:off x="7594899" y="3800068"/>
            <a:ext cx="4647615" cy="3057932"/>
          </a:xfrm>
          <a:prstGeom prst="rect">
            <a:avLst/>
          </a:prstGeom>
        </p:spPr>
      </p:pic>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64EA5E56-E514-418C-B8EA-78D6C2D0FA64}"/>
                  </a:ext>
                </a:extLst>
              </p:cNvPr>
              <p:cNvSpPr>
                <a:spLocks noGrp="1"/>
              </p:cNvSpPr>
              <p:nvPr>
                <p:ph idx="1"/>
              </p:nvPr>
            </p:nvSpPr>
            <p:spPr>
              <a:xfrm>
                <a:off x="838199" y="1825625"/>
                <a:ext cx="10688273" cy="4351338"/>
              </a:xfrm>
            </p:spPr>
            <p:txBody>
              <a:bodyPr>
                <a:normAutofit/>
              </a:bodyPr>
              <a:lstStyle/>
              <a:p>
                <a:r>
                  <a:rPr lang="en-CA" sz="2400" dirty="0"/>
                  <a:t>MSY: the largest catch that can be continuously removed from the stock assuming constant environmental conditions</a:t>
                </a:r>
              </a:p>
              <a:p>
                <a:r>
                  <a:rPr lang="en-CA" sz="2400" dirty="0"/>
                  <a:t>Reference points are based 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𝑀𝑆𝑌</m:t>
                        </m:r>
                      </m:sub>
                    </m:sSub>
                  </m:oMath>
                </a14:m>
                <a:endParaRPr lang="en-CA" sz="2400" baseline="-25000" dirty="0"/>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𝑆𝑆𝐵</m:t>
                        </m:r>
                      </m:e>
                      <m:sub>
                        <m:r>
                          <a:rPr lang="en-US" sz="2400" b="0" i="1" smtClean="0">
                            <a:solidFill>
                              <a:schemeClr val="tx1"/>
                            </a:solidFill>
                            <a:latin typeface="Cambria Math" panose="02040503050406030204" pitchFamily="18" charset="0"/>
                          </a:rPr>
                          <m:t>𝑀𝑆𝑌</m:t>
                        </m:r>
                      </m:sub>
                    </m:sSub>
                  </m:oMath>
                </a14:m>
                <a:r>
                  <a:rPr lang="en-CA" sz="2400" dirty="0"/>
                  <a:t> is the long-term average (equilibrium) SSB from fishing at a constant</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𝑀𝑆𝑌</m:t>
                        </m:r>
                      </m:sub>
                    </m:sSub>
                  </m:oMath>
                </a14:m>
                <a:endParaRPr lang="en-CA" sz="2400" baseline="-25000" dirty="0"/>
              </a:p>
              <a:p>
                <a:endParaRPr lang="en-CA" sz="2400" dirty="0"/>
              </a:p>
            </p:txBody>
          </p:sp>
        </mc:Choice>
        <mc:Fallback xmlns="">
          <p:sp>
            <p:nvSpPr>
              <p:cNvPr id="18" name="Content Placeholder 2">
                <a:extLst>
                  <a:ext uri="{FF2B5EF4-FFF2-40B4-BE49-F238E27FC236}">
                    <a16:creationId xmlns:a16="http://schemas.microsoft.com/office/drawing/2014/main" id="{64EA5E56-E514-418C-B8EA-78D6C2D0FA64}"/>
                  </a:ext>
                </a:extLst>
              </p:cNvPr>
              <p:cNvSpPr>
                <a:spLocks noGrp="1" noRot="1" noChangeAspect="1" noMove="1" noResize="1" noEditPoints="1" noAdjustHandles="1" noChangeArrowheads="1" noChangeShapeType="1" noTextEdit="1"/>
              </p:cNvSpPr>
              <p:nvPr>
                <p:ph idx="1"/>
              </p:nvPr>
            </p:nvSpPr>
            <p:spPr>
              <a:xfrm>
                <a:off x="838199" y="1825625"/>
                <a:ext cx="10688273" cy="4351338"/>
              </a:xfrm>
              <a:blipFill>
                <a:blip r:embed="rId4"/>
                <a:stretch>
                  <a:fillRect l="-741" t="-1961"/>
                </a:stretch>
              </a:blipFill>
            </p:spPr>
            <p:txBody>
              <a:bodyPr/>
              <a:lstStyle/>
              <a:p>
                <a:r>
                  <a:rPr lang="en-US">
                    <a:noFill/>
                  </a:rPr>
                  <a:t> </a:t>
                </a:r>
              </a:p>
            </p:txBody>
          </p:sp>
        </mc:Fallback>
      </mc:AlternateContent>
    </p:spTree>
    <p:extLst>
      <p:ext uri="{BB962C8B-B14F-4D97-AF65-F5344CB8AC3E}">
        <p14:creationId xmlns:p14="http://schemas.microsoft.com/office/powerpoint/2010/main" val="1335703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lstStyle/>
              <a:p>
                <a:r>
                  <a:rPr lang="en-US" dirty="0"/>
                  <a:t>Equilibrium MSY reference points can be determined by calculating yield and the equilibrium SSB 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pervious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b="0" i="0" dirty="0" smtClean="0"/>
                      <m:t>maximum</m:t>
                    </m:r>
                    <m:r>
                      <m:rPr>
                        <m:nor/>
                      </m:rPr>
                      <a:rPr lang="en-US" b="0" i="0" dirty="0" smtClean="0"/>
                      <m:t> </m:t>
                    </m:r>
                    <m:r>
                      <m:rPr>
                        <m:nor/>
                      </m:rPr>
                      <a:rPr lang="en-US" b="0" i="0" dirty="0" smtClean="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CA"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470" b="-6309"/>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MSY Reference Point: </a:t>
                </a:r>
                <a14:m>
                  <m:oMath xmlns:m="http://schemas.openxmlformats.org/officeDocument/2006/math">
                    <m:r>
                      <a:rPr lang="en-US" i="1" dirty="0" smtClean="0">
                        <a:latin typeface="Cambria Math" panose="02040503050406030204" pitchFamily="18" charset="0"/>
                      </a:rPr>
                      <m:t>𝑆𝑆𝐵</m:t>
                    </m:r>
                    <m:r>
                      <a:rPr lang="en-US" i="1" baseline="-25000" dirty="0" smtClean="0">
                        <a:latin typeface="Cambria Math" panose="02040503050406030204" pitchFamily="18" charset="0"/>
                      </a:rPr>
                      <m:t>𝑀𝑆𝑌</m:t>
                    </m:r>
                  </m:oMath>
                </a14:m>
                <a:endParaRPr lang="en-CA" dirty="0"/>
              </a:p>
            </p:txBody>
          </p:sp>
        </mc:Choice>
        <mc:Fallback xmlns="">
          <p:sp>
            <p:nvSpPr>
              <p:cNvPr id="13" name="Title 1"/>
              <p:cNvSpPr txBox="1">
                <a:spLocks noRot="1" noChangeAspect="1" noMove="1" noResize="1" noEditPoints="1" noAdjustHandles="1" noChangeArrowheads="1" noChangeShapeType="1" noTextEdit="1"/>
              </p:cNvSpPr>
              <p:nvPr/>
            </p:nvSpPr>
            <p:spPr>
              <a:xfrm>
                <a:off x="838200" y="367829"/>
                <a:ext cx="10540943" cy="1325563"/>
              </a:xfrm>
              <a:prstGeom prst="rect">
                <a:avLst/>
              </a:prstGeom>
              <a:blipFill>
                <a:blip r:embed="rId2"/>
                <a:stretch>
                  <a:fillRect l="-2371"/>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endParaRPr lang="en-US" dirty="0"/>
              </a:p>
              <a:p>
                <a14:m>
                  <m:oMath xmlns:m="http://schemas.openxmlformats.org/officeDocument/2006/math">
                    <m:r>
                      <a:rPr lang="en-US" i="1" dirty="0" smtClean="0">
                        <a:solidFill>
                          <a:srgbClr val="C00000"/>
                        </a:solidFill>
                        <a:latin typeface="Cambria Math" panose="02040503050406030204" pitchFamily="18" charset="0"/>
                      </a:rPr>
                      <m:t>𝑌𝑖𝑒𝑙𝑑</m:t>
                    </m:r>
                    <m:r>
                      <a:rPr lang="en-US" i="1" baseline="-25000" dirty="0" err="1">
                        <a:solidFill>
                          <a:srgbClr val="C00000"/>
                        </a:solidFill>
                        <a:latin typeface="Cambria Math" panose="02040503050406030204" pitchFamily="18" charset="0"/>
                      </a:rPr>
                      <m:t>𝐹</m:t>
                    </m:r>
                    <m:r>
                      <a:rPr lang="en-US" i="1" dirty="0">
                        <a:latin typeface="Cambria Math" panose="02040503050406030204" pitchFamily="18" charset="0"/>
                      </a:rPr>
                      <m:t> = </m:t>
                    </m:r>
                    <m:r>
                      <a:rPr lang="en-US" i="1" dirty="0">
                        <a:solidFill>
                          <a:schemeClr val="accent6">
                            <a:lumMod val="75000"/>
                          </a:schemeClr>
                        </a:solidFill>
                        <a:latin typeface="Cambria Math" panose="02040503050406030204" pitchFamily="18" charset="0"/>
                      </a:rPr>
                      <m:t>𝑌𝑃𝑅</m:t>
                    </m:r>
                    <m:r>
                      <a:rPr lang="en-US" i="1" baseline="-25000" dirty="0">
                        <a:solidFill>
                          <a:schemeClr val="accent6">
                            <a:lumMod val="75000"/>
                          </a:schemeClr>
                        </a:solidFill>
                        <a:latin typeface="Cambria Math" panose="02040503050406030204" pitchFamily="18" charset="0"/>
                      </a:rPr>
                      <m:t>𝐹</m:t>
                    </m:r>
                    <m:r>
                      <a:rPr lang="en-US" i="1" dirty="0">
                        <a:solidFill>
                          <a:schemeClr val="accent6">
                            <a:lumMod val="75000"/>
                          </a:schemeClr>
                        </a:solidFill>
                        <a:latin typeface="Cambria Math" panose="02040503050406030204" pitchFamily="18" charset="0"/>
                      </a:rPr>
                      <m:t> </m:t>
                    </m:r>
                    <m:r>
                      <a:rPr lang="en-US" i="1" dirty="0">
                        <a:latin typeface="Cambria Math" panose="02040503050406030204" pitchFamily="18" charset="0"/>
                      </a:rPr>
                      <m:t>× </m:t>
                    </m:r>
                    <m:r>
                      <a:rPr lang="en-US" i="1" dirty="0">
                        <a:solidFill>
                          <a:srgbClr val="7030A0"/>
                        </a:solidFill>
                        <a:latin typeface="Cambria Math" panose="02040503050406030204" pitchFamily="18" charset="0"/>
                      </a:rPr>
                      <m:t>𝑅</m:t>
                    </m:r>
                    <m:r>
                      <a:rPr lang="en-US" i="1" baseline="-25000" dirty="0">
                        <a:solidFill>
                          <a:srgbClr val="7030A0"/>
                        </a:solidFill>
                        <a:latin typeface="Cambria Math" panose="02040503050406030204" pitchFamily="18" charset="0"/>
                      </a:rPr>
                      <m:t>𝐹</m:t>
                    </m:r>
                  </m:oMath>
                </a14:m>
                <a:endParaRPr lang="en-US" baseline="-25000" dirty="0">
                  <a:solidFill>
                    <a:srgbClr val="7030A0"/>
                  </a:solidFill>
                </a:endParaRPr>
              </a:p>
              <a:p>
                <a:endParaRPr lang="en-US" baseline="-25000" dirty="0">
                  <a:solidFill>
                    <a:srgbClr val="7030A0"/>
                  </a:solidFill>
                </a:endParaRPr>
              </a:p>
              <a:p>
                <a:r>
                  <a:rPr lang="en-US" dirty="0"/>
                  <a:t>Calculate Yield for various </a:t>
                </a:r>
                <a14:m>
                  <m:oMath xmlns:m="http://schemas.openxmlformats.org/officeDocument/2006/math">
                    <m:r>
                      <a:rPr lang="en-US" i="1" dirty="0" smtClean="0">
                        <a:latin typeface="Cambria Math" panose="02040503050406030204" pitchFamily="18" charset="0"/>
                      </a:rPr>
                      <m:t>𝐹</m:t>
                    </m:r>
                  </m:oMath>
                </a14:m>
                <a:r>
                  <a:rPr lang="en-US" dirty="0"/>
                  <a:t> and identify </a:t>
                </a:r>
                <a14:m>
                  <m:oMath xmlns:m="http://schemas.openxmlformats.org/officeDocument/2006/math">
                    <m:r>
                      <a:rPr lang="en-US" i="1" dirty="0">
                        <a:latin typeface="Cambria Math" panose="02040503050406030204" pitchFamily="18" charset="0"/>
                      </a:rPr>
                      <m:t>𝐹</m:t>
                    </m:r>
                  </m:oMath>
                </a14:m>
                <a:r>
                  <a:rPr lang="en-US" dirty="0"/>
                  <a:t> where yield is at its maximum</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3"/>
                <a:stretch>
                  <a:fillRect l="-928" b="-315"/>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5"/>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0DE7297-6576-4C21-B290-BD0D170AF8F8}"/>
              </a:ext>
            </a:extLst>
          </p:cNvPr>
          <p:cNvCxnSpPr/>
          <p:nvPr/>
        </p:nvCxnSpPr>
        <p:spPr>
          <a:xfrm flipH="1">
            <a:off x="7314013" y="417842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8056B93-5D6A-440C-82D5-E349E6060FED}"/>
                  </a:ext>
                </a:extLst>
              </p:cNvPr>
              <p:cNvSpPr txBox="1"/>
              <p:nvPr/>
            </p:nvSpPr>
            <p:spPr>
              <a:xfrm>
                <a:off x="7593780" y="3993758"/>
                <a:ext cx="635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0</m:t>
                          </m:r>
                        </m:sub>
                      </m:sSub>
                    </m:oMath>
                  </m:oMathPara>
                </a14:m>
                <a:endParaRPr lang="en-CA" dirty="0">
                  <a:solidFill>
                    <a:srgbClr val="0000FF"/>
                  </a:solidFill>
                </a:endParaRPr>
              </a:p>
            </p:txBody>
          </p:sp>
        </mc:Choice>
        <mc:Fallback xmlns="">
          <p:sp>
            <p:nvSpPr>
              <p:cNvPr id="18" name="TextBox 17">
                <a:extLst>
                  <a:ext uri="{FF2B5EF4-FFF2-40B4-BE49-F238E27FC236}">
                    <a16:creationId xmlns:a16="http://schemas.microsoft.com/office/drawing/2014/main" id="{F8056B93-5D6A-440C-82D5-E349E6060FED}"/>
                  </a:ext>
                </a:extLst>
              </p:cNvPr>
              <p:cNvSpPr txBox="1">
                <a:spLocks noRot="1" noChangeAspect="1" noMove="1" noResize="1" noEditPoints="1" noAdjustHandles="1" noChangeArrowheads="1" noChangeShapeType="1" noTextEdit="1"/>
              </p:cNvSpPr>
              <p:nvPr/>
            </p:nvSpPr>
            <p:spPr>
              <a:xfrm>
                <a:off x="7593780" y="3993758"/>
                <a:ext cx="635820"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reference points?</a:t>
            </a:r>
          </a:p>
        </p:txBody>
      </p:sp>
      <p:sp>
        <p:nvSpPr>
          <p:cNvPr id="3" name="Content Placeholder 2"/>
          <p:cNvSpPr>
            <a:spLocks noGrp="1"/>
          </p:cNvSpPr>
          <p:nvPr>
            <p:ph idx="1"/>
          </p:nvPr>
        </p:nvSpPr>
        <p:spPr>
          <a:xfrm>
            <a:off x="838200" y="1853334"/>
            <a:ext cx="10515600" cy="4351338"/>
          </a:xfrm>
        </p:spPr>
        <p:txBody>
          <a:bodyPr/>
          <a:lstStyle/>
          <a:p>
            <a:r>
              <a:rPr lang="en-US" dirty="0">
                <a:solidFill>
                  <a:srgbClr val="FF0000"/>
                </a:solidFill>
              </a:rPr>
              <a:t>General definition</a:t>
            </a:r>
          </a:p>
          <a:p>
            <a:r>
              <a:rPr lang="en-US" dirty="0">
                <a:solidFill>
                  <a:srgbClr val="FF0000"/>
                </a:solidFill>
              </a:rPr>
              <a:t>A bit of background (see Sainsbury 2008 and Caddy papers from the 90s) </a:t>
            </a:r>
          </a:p>
          <a:p>
            <a:r>
              <a:rPr lang="en-US" dirty="0">
                <a:solidFill>
                  <a:srgbClr val="FF0000"/>
                </a:solidFill>
              </a:rPr>
              <a:t>Probably already covered this in the LRP WPs</a:t>
            </a:r>
          </a:p>
        </p:txBody>
      </p:sp>
    </p:spTree>
    <p:extLst>
      <p:ext uri="{BB962C8B-B14F-4D97-AF65-F5344CB8AC3E}">
        <p14:creationId xmlns:p14="http://schemas.microsoft.com/office/powerpoint/2010/main" val="36445297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16489</TotalTime>
  <Words>6056</Words>
  <Application>Microsoft Office PowerPoint</Application>
  <PresentationFormat>Widescreen</PresentationFormat>
  <Paragraphs>724</Paragraphs>
  <Slides>100</Slides>
  <Notes>7</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9" baseType="lpstr">
      <vt:lpstr>Arial</vt:lpstr>
      <vt:lpstr>Calibri</vt:lpstr>
      <vt:lpstr>Calibri Light</vt:lpstr>
      <vt:lpstr>Cambria Math</vt:lpstr>
      <vt:lpstr>Century Gothic</vt:lpstr>
      <vt:lpstr>Times New Roman</vt:lpstr>
      <vt:lpstr>Verdana</vt:lpstr>
      <vt:lpstr>Office Theme</vt:lpstr>
      <vt:lpstr>Equation</vt:lpstr>
      <vt:lpstr>Reference Points 101</vt:lpstr>
      <vt:lpstr>Objectives</vt:lpstr>
      <vt:lpstr>Objectives</vt:lpstr>
      <vt:lpstr>Exercises</vt:lpstr>
      <vt:lpstr>Exercises</vt:lpstr>
      <vt:lpstr>Outline – Should follow the exercises and also refer to them. Save last two points for the second session (they have no exercises)</vt:lpstr>
      <vt:lpstr>1. What are Reference Points?</vt:lpstr>
      <vt:lpstr>Risk-based decision-making</vt:lpstr>
      <vt:lpstr>What are reference points?</vt:lpstr>
      <vt:lpstr>Reference Points</vt:lpstr>
      <vt:lpstr>DFO: Reference Points (PA Framework)</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2. Equilibrium Assumptions</vt:lpstr>
      <vt:lpstr>What is Equilibrium?</vt:lpstr>
      <vt:lpstr>A couple of slides from the exercises (Ex 1 and 2)</vt:lpstr>
      <vt:lpstr>3. What is MSY?</vt:lpstr>
      <vt:lpstr>Maximum Sustainable Yield (MSY)</vt:lpstr>
      <vt:lpstr>Maximum Sustainable Yield (MSY)</vt:lpstr>
      <vt:lpstr>Surplus Production Models</vt:lpstr>
      <vt:lpstr>Surplus Production (SP) Models</vt:lpstr>
      <vt:lpstr>Surplus Production Curve</vt:lpstr>
      <vt:lpstr>MSY Theory</vt:lpstr>
      <vt:lpstr>MSY Theory</vt:lpstr>
      <vt:lpstr>Notes on MSY as target/limit</vt:lpstr>
      <vt:lpstr>4. Reference Points in Surplus Production Models</vt:lpstr>
      <vt:lpstr>Reference points</vt:lpstr>
      <vt:lpstr>Reference points from the Schaefer Model1</vt:lpstr>
      <vt:lpstr>Go to Ex 1</vt:lpstr>
      <vt:lpstr>5. Fish Stock Productivity</vt:lpstr>
      <vt:lpstr>PowerPoint Presentation</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 – copied from later section</vt:lpstr>
      <vt:lpstr>Steepness and CR are analytically related</vt:lpstr>
      <vt:lpstr>6. Reference Points in Age-structured Models</vt:lpstr>
      <vt:lpstr>Something on limitations of biomass dynamic models</vt:lpstr>
      <vt:lpstr>Examples of Limit Reference Points</vt:lpstr>
      <vt:lpstr>Some Equilibrium Reference Points</vt:lpstr>
      <vt:lpstr>Per Recruit Calculations</vt:lpstr>
      <vt:lpstr>Per-Recruit Calculations [Concepts]</vt:lpstr>
      <vt:lpstr>Per-Recruit Calculations 1. Mortality Rates</vt:lpstr>
      <vt:lpstr>Per-Recruit Calculations 1. Mortality Rates</vt:lpstr>
      <vt:lpstr>Per-Recruit Reference Points 1. Mortality Rates</vt:lpstr>
      <vt:lpstr>Per-Recruit Calculations 1. Mortality Rates</vt:lpstr>
      <vt:lpstr>Per-Recruit Calculations 1. Mortality Rates</vt:lpstr>
      <vt:lpstr>Per-Recruit Reference Points 1. Mortality Rates</vt:lpstr>
      <vt:lpstr>Per-Recruit Calculations 1. Mortality Rates</vt:lpstr>
      <vt:lpstr>Per-Recruit Calculations 2. Survivorship</vt:lpstr>
      <vt:lpstr>Per-Recruit Calculations 2. Survivorship</vt:lpstr>
      <vt:lpstr>Per-Recruit Calculations 2. Survivorship</vt:lpstr>
      <vt:lpstr>Per-Recruit Calculations 2. Survivorship</vt:lpstr>
      <vt:lpstr>Per-Recruit Calculations 2. Survivorship</vt:lpstr>
      <vt:lpstr>Per-Recruit Calculations 3. SSB-per-Recruit</vt:lpstr>
      <vt:lpstr>Per-Recruit Calculations 3. Eggs-per-Recruit</vt:lpstr>
      <vt:lpstr>Per-Recruit Calculations 3. SSB-per-Recruit or Eggs-per-Recruit</vt:lpstr>
      <vt:lpstr>Per-Recruit Reference Points 4. Spawning Potential Ratio (SPR)</vt:lpstr>
      <vt:lpstr>Per-Recruit Reference Points 4. Spawning Potential Ratio (SPR)</vt:lpstr>
      <vt:lpstr>Per-Recruit Reference Points 5. Yield-per-Recruit (YPR)</vt:lpstr>
      <vt:lpstr>Per-Recruit Reference Points 5. Yield-per-Recruit (YPR)</vt:lpstr>
      <vt:lpstr>Per-Recruit Reference Points 5. Yield-per-Recruit (YPR)</vt:lpstr>
      <vt:lpstr>MSY Reference Points: Calculations</vt:lpstr>
      <vt:lpstr>Yield-per-Recruit  Yield </vt:lpstr>
      <vt:lpstr>PowerPoint Presentation</vt:lpstr>
      <vt:lpstr>MSY Reference Points [Concepts]</vt:lpstr>
      <vt:lpstr>MSY Reference Points 1. Stock Recruitment Relationships</vt:lpstr>
      <vt:lpstr>MSY Reference Points 1. Stock Recruitment Relationships</vt:lpstr>
      <vt:lpstr>MSY Reference Points 1. Stock Recruitment Relationships</vt:lpstr>
      <vt:lpstr>MSY Reference Points 1. Stock Recruitment Relationships</vt:lpstr>
      <vt:lpstr>MSY Reference Points 1. Stock Recruitment Relationships</vt:lpstr>
      <vt:lpstr>MSY Reference Points 2. 〖SSB〗_0</vt:lpstr>
      <vt:lpstr>MSY Reference Points 2. 〖SSB〗_0</vt:lpstr>
      <vt:lpstr>MSY Reference Points 2. 〖SSB〗_0</vt:lpstr>
      <vt:lpstr>MSY Reference Points 1. Stock Recruitment Relationships</vt:lpstr>
      <vt:lpstr>MSY Reference Points 1. Stock Recruitment Relationships</vt:lpstr>
      <vt:lpstr>MSY Reference Points 2. MSY</vt:lpstr>
      <vt:lpstr>MSY Reference Points 2. MSY</vt:lpstr>
      <vt:lpstr>MSY Reference Points 2. MSY</vt:lpstr>
      <vt:lpstr>MSY Reference Points 2. MSY</vt:lpstr>
      <vt:lpstr>PowerPoint Presentation</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Barrett, Tim</cp:lastModifiedBy>
  <cp:revision>211</cp:revision>
  <dcterms:created xsi:type="dcterms:W3CDTF">2021-10-28T18:18:48Z</dcterms:created>
  <dcterms:modified xsi:type="dcterms:W3CDTF">2022-11-09T20:31:47Z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