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391" r:id="rId30"/>
    <p:sldId id="405" r:id="rId31"/>
    <p:sldId id="406" r:id="rId32"/>
    <p:sldId id="392" r:id="rId33"/>
    <p:sldId id="412" r:id="rId34"/>
    <p:sldId id="413" r:id="rId35"/>
    <p:sldId id="433" r:id="rId36"/>
    <p:sldId id="393" r:id="rId37"/>
    <p:sldId id="414" r:id="rId38"/>
    <p:sldId id="416" r:id="rId39"/>
    <p:sldId id="396" r:id="rId40"/>
    <p:sldId id="417" r:id="rId41"/>
    <p:sldId id="418" r:id="rId42"/>
    <p:sldId id="397" r:id="rId43"/>
    <p:sldId id="407" r:id="rId44"/>
    <p:sldId id="263"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368" r:id="rId58"/>
    <p:sldId id="275" r:id="rId59"/>
    <p:sldId id="257" r:id="rId60"/>
    <p:sldId id="288" r:id="rId61"/>
    <p:sldId id="289" r:id="rId62"/>
    <p:sldId id="312" r:id="rId63"/>
    <p:sldId id="356" r:id="rId64"/>
    <p:sldId id="313" r:id="rId65"/>
    <p:sldId id="314" r:id="rId66"/>
    <p:sldId id="316" r:id="rId67"/>
    <p:sldId id="317" r:id="rId68"/>
    <p:sldId id="320" r:id="rId69"/>
    <p:sldId id="272" r:id="rId70"/>
    <p:sldId id="273" r:id="rId71"/>
    <p:sldId id="279" r:id="rId72"/>
    <p:sldId id="281" r:id="rId73"/>
    <p:sldId id="278" r:id="rId74"/>
    <p:sldId id="419" r:id="rId75"/>
    <p:sldId id="274" r:id="rId76"/>
    <p:sldId id="276" r:id="rId77"/>
    <p:sldId id="290" r:id="rId78"/>
    <p:sldId id="277" r:id="rId79"/>
    <p:sldId id="420" r:id="rId80"/>
    <p:sldId id="282" r:id="rId81"/>
    <p:sldId id="298" r:id="rId82"/>
    <p:sldId id="293" r:id="rId83"/>
    <p:sldId id="297" r:id="rId84"/>
    <p:sldId id="296" r:id="rId85"/>
    <p:sldId id="295" r:id="rId86"/>
    <p:sldId id="421" r:id="rId87"/>
    <p:sldId id="335" r:id="rId88"/>
    <p:sldId id="334" r:id="rId89"/>
    <p:sldId id="302" r:id="rId90"/>
    <p:sldId id="431" r:id="rId91"/>
    <p:sldId id="424" r:id="rId92"/>
    <p:sldId id="423" r:id="rId93"/>
    <p:sldId id="422" r:id="rId94"/>
    <p:sldId id="358" r:id="rId95"/>
    <p:sldId id="294" r:id="rId96"/>
    <p:sldId id="307" r:id="rId97"/>
    <p:sldId id="425" r:id="rId98"/>
    <p:sldId id="426" r:id="rId99"/>
    <p:sldId id="357" r:id="rId100"/>
    <p:sldId id="270" r:id="rId101"/>
    <p:sldId id="427" r:id="rId102"/>
    <p:sldId id="428" r:id="rId103"/>
    <p:sldId id="429" r:id="rId104"/>
    <p:sldId id="345" r:id="rId105"/>
    <p:sldId id="347" r:id="rId106"/>
    <p:sldId id="349" r:id="rId107"/>
    <p:sldId id="350" r:id="rId108"/>
    <p:sldId id="351" r:id="rId109"/>
    <p:sldId id="352" r:id="rId110"/>
    <p:sldId id="353" r:id="rId111"/>
    <p:sldId id="354" r:id="rId112"/>
    <p:sldId id="346" r:id="rId113"/>
    <p:sldId id="348" r:id="rId114"/>
    <p:sldId id="3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9" userDrawn="1">
          <p15:clr>
            <a:srgbClr val="A4A3A4"/>
          </p15:clr>
        </p15:guide>
        <p15:guide id="2" pos="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10" d="100"/>
          <a:sy n="110" d="100"/>
        </p:scale>
        <p:origin x="514" y="82"/>
      </p:cViewPr>
      <p:guideLst>
        <p:guide orient="horz" pos="4269"/>
        <p:guide pos="619"/>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TESA-workshops/Ref-Pt-1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9.png"/><Relationship Id="rId7"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oleObject" Target="../embeddings/oleObject1.bin"/><Relationship Id="rId4" Type="http://schemas.openxmlformats.org/officeDocument/2006/relationships/image" Target="../media/image46.emf"/></Relationships>
</file>

<file path=ppt/slides/_rels/slide5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0.wmf"/><Relationship Id="rId5" Type="http://schemas.openxmlformats.org/officeDocument/2006/relationships/oleObject" Target="../embeddings/oleObject3.bin"/><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4.png"/><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80.png"/><Relationship Id="rId4" Type="http://schemas.openxmlformats.org/officeDocument/2006/relationships/image" Target="../media/image101.png"/></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80.png"/><Relationship Id="rId4" Type="http://schemas.openxmlformats.org/officeDocument/2006/relationships/image" Target="../media/image105.png"/></Relationships>
</file>

<file path=ppt/slides/_rels/slide8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87.png"/></Relationships>
</file>

<file path=ppt/slides/_rels/slide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88.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102.png"/><Relationship Id="rId9" Type="http://schemas.openxmlformats.org/officeDocument/2006/relationships/image" Target="../media/image9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60" y="0"/>
            <a:ext cx="10515600" cy="1325563"/>
          </a:xfrm>
        </p:spPr>
        <p:txBody>
          <a:bodyPr/>
          <a:lstStyle/>
          <a:p>
            <a:r>
              <a:rPr lang="en-US" dirty="0"/>
              <a:t>What are reference points?</a:t>
            </a:r>
          </a:p>
        </p:txBody>
      </p:sp>
      <p:sp>
        <p:nvSpPr>
          <p:cNvPr id="3" name="Content Placeholder 2"/>
          <p:cNvSpPr>
            <a:spLocks noGrp="1"/>
          </p:cNvSpPr>
          <p:nvPr>
            <p:ph idx="1"/>
          </p:nvPr>
        </p:nvSpPr>
        <p:spPr>
          <a:xfrm>
            <a:off x="634160" y="1325563"/>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12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smtClean="0"/>
              <a:t>Objectives are developed by multiple parties and there </a:t>
            </a:r>
            <a:br>
              <a:rPr lang="en-US" dirty="0" smtClean="0"/>
            </a:br>
            <a:r>
              <a:rPr lang="en-US" dirty="0" smtClean="0"/>
              <a:t>are typically </a:t>
            </a:r>
            <a:r>
              <a:rPr lang="en-US" dirty="0"/>
              <a:t>multiple objectives </a:t>
            </a:r>
            <a:endParaRPr lang="en-US" dirty="0" smtClean="0"/>
          </a:p>
          <a:p>
            <a:pPr lvl="1">
              <a:spcBef>
                <a:spcPts val="1200"/>
              </a:spcBef>
            </a:pPr>
            <a:r>
              <a:rPr lang="en-US" dirty="0" smtClean="0">
                <a:solidFill>
                  <a:srgbClr val="C00000"/>
                </a:solidFill>
              </a:rPr>
              <a:t>Need </a:t>
            </a:r>
            <a:r>
              <a:rPr lang="en-US" dirty="0">
                <a:solidFill>
                  <a:srgbClr val="C00000"/>
                </a:solidFill>
              </a:rPr>
              <a:t>to </a:t>
            </a:r>
            <a:r>
              <a:rPr lang="en-US" dirty="0" smtClean="0">
                <a:solidFill>
                  <a:srgbClr val="C00000"/>
                </a:solidFill>
              </a:rPr>
              <a:t>consider trade-offs</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9116291" y="5079305"/>
            <a:ext cx="2695390" cy="1515458"/>
          </a:xfrm>
          <a:prstGeom prst="rect">
            <a:avLst/>
          </a:prstGeom>
        </p:spPr>
      </p:pic>
    </p:spTree>
    <p:extLst>
      <p:ext uri="{BB962C8B-B14F-4D97-AF65-F5344CB8AC3E}">
        <p14:creationId xmlns:p14="http://schemas.microsoft.com/office/powerpoint/2010/main" val="25342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C00000"/>
                                      </p:to>
                                    </p:animClr>
                                    <p:animClr clrSpc="rgb" dir="cw">
                                      <p:cBhvr>
                                        <p:cTn id="7" dur="500" fill="hold"/>
                                        <p:tgtEl>
                                          <p:spTgt spid="3">
                                            <p:txEl>
                                              <p:pRg st="1" end="1"/>
                                            </p:txEl>
                                          </p:spTgt>
                                        </p:tgtEl>
                                        <p:attrNameLst>
                                          <p:attrName>fillcolor</p:attrName>
                                        </p:attrNameLst>
                                      </p:cBhvr>
                                      <p:to>
                                        <a:srgbClr val="C0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2" end="2"/>
                                            </p:txEl>
                                          </p:spTgt>
                                        </p:tgtEl>
                                        <p:attrNameLst>
                                          <p:attrName>style.color</p:attrName>
                                        </p:attrNameLst>
                                      </p:cBhvr>
                                      <p:to>
                                        <a:srgbClr val="C00000"/>
                                      </p:to>
                                    </p:animClr>
                                    <p:animClr clrSpc="rgb" dir="cw">
                                      <p:cBhvr>
                                        <p:cTn id="14" dur="500" fill="hold"/>
                                        <p:tgtEl>
                                          <p:spTgt spid="3">
                                            <p:txEl>
                                              <p:pRg st="2" end="2"/>
                                            </p:txEl>
                                          </p:spTgt>
                                        </p:tgtEl>
                                        <p:attrNameLst>
                                          <p:attrName>fillcolor</p:attrName>
                                        </p:attrNameLst>
                                      </p:cBhvr>
                                      <p:to>
                                        <a:srgbClr val="C00000"/>
                                      </p:to>
                                    </p:animClr>
                                    <p:set>
                                      <p:cBhvr>
                                        <p:cTn id="15" dur="500" fill="hold"/>
                                        <p:tgtEl>
                                          <p:spTgt spid="3">
                                            <p:txEl>
                                              <p:pRg st="2" end="2"/>
                                            </p:txEl>
                                          </p:spTgt>
                                        </p:tgtEl>
                                        <p:attrNameLst>
                                          <p:attrName>fill.type</p:attrName>
                                        </p:attrNameLst>
                                      </p:cBhvr>
                                      <p:to>
                                        <p:strVal val="solid"/>
                                      </p:to>
                                    </p:set>
                                    <p:set>
                                      <p:cBhvr>
                                        <p:cTn id="16" dur="500" fill="hold"/>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3" end="3"/>
                                            </p:txEl>
                                          </p:spTgt>
                                        </p:tgtEl>
                                        <p:attrNameLst>
                                          <p:attrName>style.color</p:attrName>
                                        </p:attrNameLst>
                                      </p:cBhvr>
                                      <p:to>
                                        <a:srgbClr val="C00000"/>
                                      </p:to>
                                    </p:animClr>
                                    <p:animClr clrSpc="rgb" dir="cw">
                                      <p:cBhvr>
                                        <p:cTn id="21" dur="500" fill="hold"/>
                                        <p:tgtEl>
                                          <p:spTgt spid="3">
                                            <p:txEl>
                                              <p:pRg st="3" end="3"/>
                                            </p:txEl>
                                          </p:spTgt>
                                        </p:tgtEl>
                                        <p:attrNameLst>
                                          <p:attrName>fillcolor</p:attrName>
                                        </p:attrNameLst>
                                      </p:cBhvr>
                                      <p:to>
                                        <a:srgbClr val="C00000"/>
                                      </p:to>
                                    </p:animClr>
                                    <p:set>
                                      <p:cBhvr>
                                        <p:cTn id="22" dur="500" fill="hold"/>
                                        <p:tgtEl>
                                          <p:spTgt spid="3">
                                            <p:txEl>
                                              <p:pRg st="3" end="3"/>
                                            </p:txEl>
                                          </p:spTgt>
                                        </p:tgtEl>
                                        <p:attrNameLst>
                                          <p:attrName>fill.type</p:attrName>
                                        </p:attrNameLst>
                                      </p:cBhvr>
                                      <p:to>
                                        <p:strVal val="solid"/>
                                      </p:to>
                                    </p:set>
                                    <p:set>
                                      <p:cBhvr>
                                        <p:cTn id="23"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781922"/>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21384" y="6209254"/>
            <a:ext cx="9247910" cy="369332"/>
          </a:xfrm>
          <a:prstGeom prst="rect">
            <a:avLst/>
          </a:prstGeom>
        </p:spPr>
        <p:txBody>
          <a:bodyPr wrap="square">
            <a:spAutoFit/>
          </a:bodyPr>
          <a:lstStyle/>
          <a:p>
            <a:r>
              <a:rPr lang="en-US" dirty="0">
                <a:solidFill>
                  <a:schemeClr val="tx2"/>
                </a:solidFill>
                <a:hlinkClick r:id="rId2"/>
              </a:rPr>
              <a:t>https://www.dfo-mpo.gc.ca/reports-rapports/regs/sff-cpd/precaution-back-fiche-eng.htm</a:t>
            </a:r>
            <a:endParaRPr lang="en-US" dirty="0"/>
          </a:p>
        </p:txBody>
      </p:sp>
    </p:spTree>
    <p:extLst>
      <p:ext uri="{BB962C8B-B14F-4D97-AF65-F5344CB8AC3E}">
        <p14:creationId xmlns:p14="http://schemas.microsoft.com/office/powerpoint/2010/main" val="329580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a:t>
            </a:r>
            <a:r>
              <a:rPr lang="en-US" dirty="0"/>
              <a:t>[</a:t>
            </a:r>
            <a:r>
              <a:rPr lang="en-US" i="1" dirty="0" smtClean="0"/>
              <a:t>partners and</a:t>
            </a:r>
            <a:r>
              <a:rPr lang="en-US" dirty="0" smtClean="0"/>
              <a:t>]</a:t>
            </a:r>
            <a:r>
              <a:rPr lang="en-US" i="1" dirty="0" smtClean="0"/>
              <a:t> stakeholders </a:t>
            </a:r>
            <a:r>
              <a:rPr lang="en-US" i="1" dirty="0"/>
              <a:t>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a:t>
                </a:r>
                <a:r>
                  <a:rPr lang="en-US" dirty="0" smtClean="0"/>
                  <a:t>for the stock to </a:t>
                </a:r>
                <a:r>
                  <a:rPr lang="en-US" dirty="0"/>
                  <a:t>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a:t>
                </a:r>
                <a:r>
                  <a:rPr lang="en-US" dirty="0" smtClean="0"/>
                  <a:t>and </a:t>
                </a:r>
                <a:r>
                  <a:rPr lang="en-US" dirty="0"/>
                  <a:t>data availability</a:t>
                </a:r>
              </a:p>
            </p:txBody>
          </p:sp>
        </mc:Choice>
        <mc:Fallback xmlns="">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dirty="0"/>
                  <a:t>Components of objectives and performance metrics for decision making</a:t>
                </a:r>
              </a:p>
              <a:p>
                <a:pPr marL="457200" indent="-457200">
                  <a:buFont typeface="+mj-lt"/>
                  <a:buAutoNum type="arabicPeriod"/>
                </a:pPr>
                <a:r>
                  <a:rPr lang="en-US" dirty="0"/>
                  <a:t>Determining stock status by comparing estimated </a:t>
                </a:r>
                <a14:m>
                  <m:oMath xmlns:m="http://schemas.openxmlformats.org/officeDocument/2006/math">
                    <m:r>
                      <a:rPr lang="en-US" i="1" dirty="0" smtClean="0">
                        <a:latin typeface="Cambria Math" panose="02040503050406030204" pitchFamily="18" charset="0"/>
                      </a:rPr>
                      <m:t>𝑆𝑆𝐵</m:t>
                    </m:r>
                  </m:oMath>
                </a14:m>
                <a:r>
                  <a:rPr lang="en-US" dirty="0"/>
                  <a:t> or </a:t>
                </a:r>
                <a14:m>
                  <m:oMath xmlns:m="http://schemas.openxmlformats.org/officeDocument/2006/math">
                    <m:r>
                      <a:rPr lang="en-US" i="1" dirty="0" smtClean="0">
                        <a:latin typeface="Cambria Math" panose="02040503050406030204" pitchFamily="18" charset="0"/>
                      </a:rPr>
                      <m:t>𝐹</m:t>
                    </m:r>
                  </m:oMath>
                </a14:m>
                <a:r>
                  <a:rPr lang="en-US" dirty="0"/>
                  <a:t> to reference </a:t>
                </a:r>
                <a:r>
                  <a:rPr lang="en-US" dirty="0" smtClean="0"/>
                  <a:t>points. In Canada:</a:t>
                </a:r>
                <a:endParaRPr lang="en-US" dirty="0"/>
              </a:p>
              <a:p>
                <a:pPr lvl="1"/>
                <a:r>
                  <a:rPr lang="en-US" dirty="0">
                    <a:solidFill>
                      <a:srgbClr val="FF0000"/>
                    </a:solidFill>
                  </a:rPr>
                  <a:t>LRP</a:t>
                </a:r>
                <a:r>
                  <a:rPr lang="en-US" dirty="0"/>
                  <a:t> separates the </a:t>
                </a:r>
                <a:r>
                  <a:rPr lang="en-US" dirty="0" smtClean="0"/>
                  <a:t>Critical </a:t>
                </a:r>
                <a:r>
                  <a:rPr lang="en-US" dirty="0"/>
                  <a:t>and </a:t>
                </a:r>
                <a:r>
                  <a:rPr lang="en-US" dirty="0" smtClean="0"/>
                  <a:t>Cautious </a:t>
                </a:r>
                <a:r>
                  <a:rPr lang="en-US" dirty="0"/>
                  <a:t>zones</a:t>
                </a:r>
              </a:p>
              <a:p>
                <a:pPr lvl="1"/>
                <a:r>
                  <a:rPr lang="en-US" dirty="0">
                    <a:solidFill>
                      <a:srgbClr val="0000FF"/>
                    </a:solidFill>
                  </a:rPr>
                  <a:t>USR</a:t>
                </a:r>
                <a:r>
                  <a:rPr lang="en-US" dirty="0"/>
                  <a:t> separates the </a:t>
                </a:r>
                <a:r>
                  <a:rPr lang="en-US" dirty="0" smtClean="0"/>
                  <a:t>Cautious </a:t>
                </a:r>
                <a:r>
                  <a:rPr lang="en-US" dirty="0"/>
                  <a:t>and </a:t>
                </a:r>
                <a:r>
                  <a:rPr lang="en-US" dirty="0" smtClean="0"/>
                  <a:t>Healthy </a:t>
                </a:r>
                <a:r>
                  <a:rPr lang="en-US" dirty="0"/>
                  <a:t>zones</a:t>
                </a:r>
              </a:p>
              <a:p>
                <a:pPr marL="536575" indent="-536575">
                  <a:buNone/>
                </a:pPr>
                <a:r>
                  <a:rPr lang="en-US" dirty="0"/>
                  <a:t>3.  </a:t>
                </a:r>
                <a:r>
                  <a:rPr lang="en-US" dirty="0" smtClean="0"/>
                  <a:t>In Canada, the </a:t>
                </a:r>
                <a:r>
                  <a:rPr lang="en-US" dirty="0"/>
                  <a:t>LRP also has a legislated role in triggering the need for a </a:t>
                </a:r>
                <a:r>
                  <a:rPr lang="en-US" u="sng" dirty="0"/>
                  <a:t>rebuilding plan</a:t>
                </a:r>
                <a:r>
                  <a:rPr lang="en-US" dirty="0"/>
                  <a:t> under the Fish Stocks </a:t>
                </a:r>
                <a:r>
                  <a:rPr lang="en-US" dirty="0" smtClean="0"/>
                  <a:t>provisions of the </a:t>
                </a:r>
                <a:r>
                  <a:rPr lang="en-US" i="1" dirty="0" smtClean="0"/>
                  <a:t>Fisheries Act</a:t>
                </a:r>
                <a:endParaRPr lang="en-US" i="1"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847840" y="357475"/>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88513" y="1732978"/>
            <a:ext cx="10515600" cy="1063555"/>
          </a:xfrm>
        </p:spPr>
        <p:txBody>
          <a:bodyPr>
            <a:normAutofit/>
          </a:bodyPr>
          <a:lstStyle/>
          <a:p>
            <a:pPr marL="514350" indent="-514350">
              <a:buFont typeface="+mj-lt"/>
              <a:buAutoNum type="arabicPeriod" startAt="4"/>
            </a:pPr>
            <a:r>
              <a:rPr lang="en-US" u="sng" dirty="0"/>
              <a:t>Can be</a:t>
            </a:r>
            <a:r>
              <a:rPr lang="en-US" dirty="0"/>
              <a:t> and are often used as triggers (operational control points) in harvest control rules (HCRs)</a:t>
            </a:r>
            <a:endParaRPr lang="en-US" sz="2400"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165894"/>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B90EEF-4650-48C9-BC0D-A2C036451D44}"/>
                  </a:ext>
                </a:extLst>
              </p:cNvPr>
              <p:cNvSpPr txBox="1"/>
              <p:nvPr/>
            </p:nvSpPr>
            <p:spPr>
              <a:xfrm>
                <a:off x="7992207" y="2390587"/>
                <a:ext cx="4068175" cy="4154984"/>
              </a:xfrm>
              <a:prstGeom prst="rect">
                <a:avLst/>
              </a:prstGeom>
              <a:noFill/>
              <a:ln>
                <a:solidFill>
                  <a:srgbClr val="C00000"/>
                </a:solidFill>
              </a:ln>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pPr marL="342900" indent="-342900">
                  <a:buFont typeface="Arial" panose="020B0604020202020204" pitchFamily="34" charset="0"/>
                  <a:buChar char="•"/>
                </a:pPr>
                <a:r>
                  <a:rPr lang="en-US" sz="2400" dirty="0">
                    <a:solidFill>
                      <a:srgbClr val="C00000"/>
                    </a:solidFill>
                    <a:latin typeface="Calibri" panose="020F0502020204030204" pitchFamily="34" charset="0"/>
                  </a:rPr>
                  <a:t>OCPs are components of the Management </a:t>
                </a:r>
                <a:r>
                  <a:rPr lang="en-US" sz="2400" dirty="0" smtClean="0">
                    <a:solidFill>
                      <a:srgbClr val="C00000"/>
                    </a:solidFill>
                    <a:latin typeface="Calibri" panose="020F0502020204030204" pitchFamily="34" charset="0"/>
                  </a:rPr>
                  <a:t>Procedure</a:t>
                </a:r>
              </a:p>
              <a:p>
                <a:pPr marL="342900" indent="-342900">
                  <a:buFont typeface="Arial" panose="020B0604020202020204" pitchFamily="34" charset="0"/>
                  <a:buChar char="•"/>
                </a:pPr>
                <a:r>
                  <a:rPr lang="en-US" sz="2400" dirty="0" smtClean="0">
                    <a:solidFill>
                      <a:srgbClr val="C00000"/>
                    </a:solidFill>
                    <a:latin typeface="Calibri" panose="020F0502020204030204" pitchFamily="34" charset="0"/>
                  </a:rPr>
                  <a:t>They do not need to line up with reference points or even be based on the same metrics!</a:t>
                </a:r>
                <a:endParaRPr lang="en-US" sz="2400" dirty="0">
                  <a:solidFill>
                    <a:srgbClr val="C00000"/>
                  </a:solidFill>
                </a:endParaRPr>
              </a:p>
            </p:txBody>
          </p:sp>
        </mc:Choice>
        <mc:Fallback xmlns="">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7992207" y="2390587"/>
                <a:ext cx="4068175" cy="4154984"/>
              </a:xfrm>
              <a:prstGeom prst="rect">
                <a:avLst/>
              </a:prstGeom>
              <a:blipFill>
                <a:blip r:embed="rId3"/>
                <a:stretch>
                  <a:fillRect l="-2093" t="-1023" r="-3288" b="-2193"/>
                </a:stretch>
              </a:blipFill>
              <a:ln>
                <a:solidFill>
                  <a:srgbClr val="C00000"/>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657305"/>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4090067"/>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245291"/>
            <a:ext cx="1199065" cy="361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87414"/>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231836"/>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170193"/>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14833"/>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11270" y="1205596"/>
            <a:ext cx="4117267" cy="707886"/>
          </a:xfrm>
          <a:prstGeom prst="rect">
            <a:avLst/>
          </a:prstGeom>
          <a:noFill/>
        </p:spPr>
        <p:txBody>
          <a:bodyPr wrap="square" rtlCol="0">
            <a:spAutoFit/>
          </a:bodyPr>
          <a:lstStyle/>
          <a:p>
            <a:r>
              <a:rPr lang="en-US" sz="2000" b="1" dirty="0">
                <a:solidFill>
                  <a:srgbClr val="00B050"/>
                </a:solidFill>
              </a:rPr>
              <a:t>Green bar = </a:t>
            </a:r>
            <a:r>
              <a:rPr lang="en-US" sz="2000" b="1" dirty="0" smtClean="0">
                <a:solidFill>
                  <a:srgbClr val="00B050"/>
                </a:solidFill>
              </a:rPr>
              <a:t>Easier*</a:t>
            </a:r>
            <a:endParaRPr lang="en-US" sz="2000" b="1" dirty="0">
              <a:solidFill>
                <a:srgbClr val="00B050"/>
              </a:solidFill>
            </a:endParaRP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
        <p:nvSpPr>
          <p:cNvPr id="3" name="TextBox 2"/>
          <p:cNvSpPr txBox="1"/>
          <p:nvPr/>
        </p:nvSpPr>
        <p:spPr>
          <a:xfrm>
            <a:off x="9327459" y="55247"/>
            <a:ext cx="1706126" cy="830997"/>
          </a:xfrm>
          <a:prstGeom prst="rect">
            <a:avLst/>
          </a:prstGeom>
          <a:solidFill>
            <a:schemeClr val="bg2">
              <a:lumMod val="75000"/>
            </a:schemeClr>
          </a:solidFill>
          <a:ln>
            <a:solidFill>
              <a:schemeClr val="tx2"/>
            </a:solidFill>
          </a:ln>
        </p:spPr>
        <p:txBody>
          <a:bodyPr wrap="square" rtlCol="0">
            <a:spAutoFit/>
          </a:bodyPr>
          <a:lstStyle/>
          <a:p>
            <a:pPr algn="ctr"/>
            <a:r>
              <a:rPr lang="en-US" sz="1200" dirty="0" smtClean="0"/>
              <a:t>Science</a:t>
            </a:r>
            <a:br>
              <a:rPr lang="en-US" sz="1200" dirty="0" smtClean="0"/>
            </a:br>
            <a:r>
              <a:rPr lang="en-US" sz="1200" dirty="0" smtClean="0"/>
              <a:t>Fisheries Management</a:t>
            </a:r>
            <a:br>
              <a:rPr lang="en-US" sz="1200" dirty="0" smtClean="0"/>
            </a:br>
            <a:r>
              <a:rPr lang="en-US" sz="1200" dirty="0" smtClean="0"/>
              <a:t>First Nations</a:t>
            </a:r>
            <a:br>
              <a:rPr lang="en-US" sz="1200" dirty="0" smtClean="0"/>
            </a:br>
            <a:r>
              <a:rPr lang="en-US" sz="1200" dirty="0" smtClean="0"/>
              <a:t>Stakeholders</a:t>
            </a:r>
            <a:endParaRPr lang="en-US" sz="1200" dirty="0"/>
          </a:p>
        </p:txBody>
      </p:sp>
      <p:sp>
        <p:nvSpPr>
          <p:cNvPr id="40" name="Right Arrow 39"/>
          <p:cNvSpPr/>
          <p:nvPr/>
        </p:nvSpPr>
        <p:spPr>
          <a:xfrm rot="5400000">
            <a:off x="10058061" y="959073"/>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5400000">
            <a:off x="10445338" y="713336"/>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58850" y="6165709"/>
            <a:ext cx="1449408" cy="400110"/>
          </a:xfrm>
          <a:prstGeom prst="rect">
            <a:avLst/>
          </a:prstGeom>
          <a:noFill/>
        </p:spPr>
        <p:txBody>
          <a:bodyPr wrap="square" rtlCol="0">
            <a:spAutoFit/>
          </a:bodyPr>
          <a:lstStyle/>
          <a:p>
            <a:r>
              <a:rPr lang="en-US" sz="2000" dirty="0" smtClean="0">
                <a:solidFill>
                  <a:srgbClr val="00B050"/>
                </a:solidFill>
              </a:rPr>
              <a:t>*</a:t>
            </a:r>
            <a:r>
              <a:rPr lang="en-US" sz="2000" dirty="0" smtClean="0"/>
              <a:t>Arguably</a:t>
            </a:r>
            <a:endParaRPr lang="en-US" sz="2000" dirty="0">
              <a:solidFill>
                <a:srgbClr val="00B050"/>
              </a:solidFill>
            </a:endParaRPr>
          </a:p>
        </p:txBody>
      </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Many common reference points are based on </a:t>
            </a:r>
            <a:r>
              <a:rPr lang="en-US" b="1" dirty="0"/>
              <a:t>equilibrium</a:t>
            </a:r>
            <a:r>
              <a:rPr lang="en-US" dirty="0"/>
              <a:t> (or steady state) assumptions</a:t>
            </a:r>
          </a:p>
          <a:p>
            <a:r>
              <a:rPr lang="en-US" dirty="0"/>
              <a:t>These include reference points based on:</a:t>
            </a:r>
          </a:p>
          <a:p>
            <a:pPr lvl="1"/>
            <a:r>
              <a:rPr lang="en-US" dirty="0">
                <a:solidFill>
                  <a:schemeClr val="tx2">
                    <a:lumMod val="75000"/>
                  </a:schemeClr>
                </a:solidFill>
              </a:rPr>
              <a:t>Maximum Sustainable Yield (MSY)</a:t>
            </a:r>
          </a:p>
          <a:p>
            <a:pPr lvl="1"/>
            <a:r>
              <a:rPr lang="en-US" dirty="0">
                <a:solidFill>
                  <a:schemeClr val="tx2">
                    <a:lumMod val="75000"/>
                  </a:schemeClr>
                </a:solidFill>
              </a:rPr>
              <a:t>Unfished Spawning Biomass (</a:t>
            </a:r>
            <a:r>
              <a:rPr lang="en-US" i="1" dirty="0">
                <a:solidFill>
                  <a:schemeClr val="tx2">
                    <a:lumMod val="75000"/>
                  </a:schemeClr>
                </a:solidFill>
              </a:rPr>
              <a:t>B</a:t>
            </a:r>
            <a:r>
              <a:rPr lang="en-US" baseline="-25000" dirty="0">
                <a:solidFill>
                  <a:schemeClr val="tx2">
                    <a:lumMod val="75000"/>
                  </a:schemeClr>
                </a:solidFill>
              </a:rPr>
              <a:t>0</a:t>
            </a:r>
            <a:r>
              <a:rPr lang="en-US" dirty="0">
                <a:solidFill>
                  <a:schemeClr val="tx2">
                    <a:lumMod val="75000"/>
                  </a:schemeClr>
                </a:solidFill>
              </a:rPr>
              <a:t> or SSB</a:t>
            </a:r>
            <a:r>
              <a:rPr lang="en-US" baseline="-25000" dirty="0">
                <a:solidFill>
                  <a:schemeClr val="tx2">
                    <a:lumMod val="75000"/>
                  </a:schemeClr>
                </a:solidFill>
              </a:rPr>
              <a:t>0</a:t>
            </a:r>
            <a:r>
              <a:rPr lang="en-US" dirty="0">
                <a:solidFill>
                  <a:schemeClr val="tx2">
                    <a:lumMod val="75000"/>
                  </a:schemeClr>
                </a:solidFill>
              </a:rPr>
              <a:t>)</a:t>
            </a:r>
          </a:p>
          <a:p>
            <a:pPr lvl="1"/>
            <a:r>
              <a:rPr lang="en-US" dirty="0">
                <a:solidFill>
                  <a:schemeClr val="tx2">
                    <a:lumMod val="75000"/>
                  </a:schemeClr>
                </a:solidFill>
              </a:rPr>
              <a:t>The Spawning Potential Ratio (SPR</a:t>
            </a:r>
            <a:r>
              <a:rPr lang="en-US" dirty="0" smtClean="0">
                <a:solidFill>
                  <a:schemeClr val="tx2">
                    <a:lumMod val="75000"/>
                  </a:schemeClr>
                </a:solidFill>
              </a:rPr>
              <a:t>)</a:t>
            </a:r>
          </a:p>
          <a:p>
            <a:r>
              <a:rPr lang="en-US" dirty="0" smtClean="0">
                <a:solidFill>
                  <a:schemeClr val="tx2">
                    <a:lumMod val="75000"/>
                  </a:schemeClr>
                </a:solidFill>
              </a:rPr>
              <a:t>We explore this in Exercise 1</a:t>
            </a:r>
            <a:endParaRPr lang="en-US" dirty="0">
              <a:solidFill>
                <a:schemeClr val="tx2">
                  <a:lumMod val="75000"/>
                </a:schemeClr>
              </a:solidFill>
            </a:endParaRPr>
          </a:p>
        </p:txBody>
      </p:sp>
      <p:pic>
        <p:nvPicPr>
          <p:cNvPr id="4" name="Picture 3"/>
          <p:cNvPicPr>
            <a:picLocks noChangeAspect="1"/>
          </p:cNvPicPr>
          <p:nvPr/>
        </p:nvPicPr>
        <p:blipFill>
          <a:blip r:embed="rId2"/>
          <a:stretch>
            <a:fillRect/>
          </a:stretch>
        </p:blipFill>
        <p:spPr>
          <a:xfrm>
            <a:off x="7202324" y="3124200"/>
            <a:ext cx="4713237" cy="3394363"/>
          </a:xfrm>
          <a:prstGeom prst="rect">
            <a:avLst/>
          </a:prstGeom>
        </p:spPr>
      </p:pic>
    </p:spTree>
    <p:extLst>
      <p:ext uri="{BB962C8B-B14F-4D97-AF65-F5344CB8AC3E}">
        <p14:creationId xmlns:p14="http://schemas.microsoft.com/office/powerpoint/2010/main" val="4227394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38965"/>
                <a:ext cx="11256818"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a:t>
                </a:r>
                <a:r>
                  <a:rPr lang="en-CA" sz="2000" dirty="0" smtClean="0"/>
                  <a:t>recruitment, mortality, growth). When fluctuating around some average value, </a:t>
                </a:r>
                <a:r>
                  <a:rPr lang="en-CA" sz="2000" dirty="0"/>
                  <a:t>this is accounted for in annual stock </a:t>
                </a:r>
                <a:r>
                  <a:rPr lang="en-CA" sz="2000" dirty="0" smtClean="0"/>
                  <a:t>assessments.</a:t>
                </a:r>
                <a:endParaRPr lang="en-US" sz="2000" dirty="0"/>
              </a:p>
              <a:p>
                <a:pPr lvl="1"/>
                <a:r>
                  <a:rPr lang="en-US" sz="2000" dirty="0"/>
                  <a:t>Effects of time-varying processes </a:t>
                </a:r>
                <a:r>
                  <a:rPr lang="en-US" sz="2000" dirty="0"/>
                  <a:t>(trends, regime shifts) on </a:t>
                </a:r>
                <a:r>
                  <a:rPr lang="en-US" sz="2000" dirty="0"/>
                  <a:t>assessments and reference points </a:t>
                </a:r>
                <a:r>
                  <a:rPr lang="en-US" sz="2000" dirty="0" smtClean="0"/>
                  <a:t>represents one of the biggest challenges for stock assessment under climate and ecosystem change</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38965"/>
                <a:ext cx="11256818" cy="5121930"/>
              </a:xfrm>
              <a:blipFill>
                <a:blip r:embed="rId2"/>
                <a:stretch>
                  <a:fillRect l="-975" t="-1665"/>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a:xfrm>
            <a:off x="900546" y="1509316"/>
            <a:ext cx="10515600" cy="4351338"/>
          </a:xfrm>
        </p:spPr>
        <p:txBody>
          <a:bodyPr/>
          <a:lstStyle/>
          <a:p>
            <a:r>
              <a:rPr lang="en-US" dirty="0" smtClean="0"/>
              <a:t>Demo in Exercise </a:t>
            </a:r>
            <a:r>
              <a:rPr lang="en-US" dirty="0"/>
              <a:t>1</a:t>
            </a:r>
          </a:p>
        </p:txBody>
      </p:sp>
      <p:pic>
        <p:nvPicPr>
          <p:cNvPr id="4" name="Picture 3"/>
          <p:cNvPicPr>
            <a:picLocks noChangeAspect="1"/>
          </p:cNvPicPr>
          <p:nvPr/>
        </p:nvPicPr>
        <p:blipFill rotWithShape="1">
          <a:blip r:embed="rId2"/>
          <a:srcRect r="19265"/>
          <a:stretch/>
        </p:blipFill>
        <p:spPr>
          <a:xfrm>
            <a:off x="200891" y="2377373"/>
            <a:ext cx="6047509" cy="1988107"/>
          </a:xfrm>
          <a:prstGeom prst="rect">
            <a:avLst/>
          </a:prstGeom>
        </p:spPr>
      </p:pic>
      <p:pic>
        <p:nvPicPr>
          <p:cNvPr id="7" name="Picture 6"/>
          <p:cNvPicPr>
            <a:picLocks noChangeAspect="1"/>
          </p:cNvPicPr>
          <p:nvPr/>
        </p:nvPicPr>
        <p:blipFill>
          <a:blip r:embed="rId3"/>
          <a:stretch>
            <a:fillRect/>
          </a:stretch>
        </p:blipFill>
        <p:spPr>
          <a:xfrm>
            <a:off x="6774873" y="2208472"/>
            <a:ext cx="5314950" cy="2611178"/>
          </a:xfrm>
          <a:prstGeom prst="rect">
            <a:avLst/>
          </a:prstGeom>
        </p:spPr>
      </p:pic>
      <p:sp>
        <p:nvSpPr>
          <p:cNvPr id="8" name="Right Arrow 7"/>
          <p:cNvSpPr/>
          <p:nvPr/>
        </p:nvSpPr>
        <p:spPr>
          <a:xfrm>
            <a:off x="6040582" y="3193473"/>
            <a:ext cx="734291" cy="256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05489" y="5337434"/>
            <a:ext cx="7190366" cy="523220"/>
          </a:xfrm>
          <a:prstGeom prst="rect">
            <a:avLst/>
          </a:prstGeom>
        </p:spPr>
        <p:txBody>
          <a:bodyPr wrap="none">
            <a:spAutoFit/>
          </a:bodyPr>
          <a:lstStyle/>
          <a:p>
            <a:r>
              <a:rPr lang="en-US" sz="2800" dirty="0">
                <a:solidFill>
                  <a:srgbClr val="C00000"/>
                </a:solidFill>
                <a:hlinkClick r:id="rId4"/>
              </a:rPr>
              <a:t>https://github.com/TESA-workshops/Ref-Pt-101</a:t>
            </a:r>
            <a:endParaRPr lang="en-US" sz="2800" dirty="0">
              <a:solidFill>
                <a:srgbClr val="C00000"/>
              </a:solidFill>
            </a:endParaRPr>
          </a:p>
        </p:txBody>
      </p:sp>
    </p:spTree>
    <p:extLst>
      <p:ext uri="{BB962C8B-B14F-4D97-AF65-F5344CB8AC3E}">
        <p14:creationId xmlns:p14="http://schemas.microsoft.com/office/powerpoint/2010/main" val="224502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a:xfrm>
            <a:off x="838200" y="1646398"/>
            <a:ext cx="10515600" cy="4351338"/>
          </a:xfrm>
        </p:spPr>
        <p:txBody>
          <a:bodyPr/>
          <a:lstStyle/>
          <a:p>
            <a:r>
              <a:rPr lang="en-US" dirty="0"/>
              <a:t>We begin by exploring yield in a simple surplus production model</a:t>
            </a:r>
          </a:p>
          <a:p>
            <a:r>
              <a:rPr lang="en-US" dirty="0"/>
              <a:t>We then define the theoretical concept of </a:t>
            </a:r>
            <a:r>
              <a:rPr lang="en-US" dirty="0" smtClean="0"/>
              <a:t>MSY</a:t>
            </a:r>
            <a:endParaRPr lang="en-US" dirty="0"/>
          </a:p>
          <a:p>
            <a:r>
              <a:rPr lang="en-US" dirty="0"/>
              <a:t>In later sections we explore </a:t>
            </a:r>
            <a:r>
              <a:rPr lang="en-US" dirty="0" smtClean="0"/>
              <a:t>MSY </a:t>
            </a:r>
            <a:r>
              <a:rPr lang="en-US" dirty="0"/>
              <a:t>in age-structured models</a:t>
            </a:r>
          </a:p>
        </p:txBody>
      </p:sp>
      <p:pic>
        <p:nvPicPr>
          <p:cNvPr id="4" name="Picture 3"/>
          <p:cNvPicPr>
            <a:picLocks noChangeAspect="1"/>
          </p:cNvPicPr>
          <p:nvPr/>
        </p:nvPicPr>
        <p:blipFill>
          <a:blip r:embed="rId2"/>
          <a:stretch>
            <a:fillRect/>
          </a:stretch>
        </p:blipFill>
        <p:spPr>
          <a:xfrm>
            <a:off x="3643849" y="3822067"/>
            <a:ext cx="4017612" cy="2871465"/>
          </a:xfrm>
          <a:prstGeom prst="rect">
            <a:avLst/>
          </a:prstGeom>
        </p:spPr>
      </p:pic>
    </p:spTree>
    <p:extLst>
      <p:ext uri="{BB962C8B-B14F-4D97-AF65-F5344CB8AC3E}">
        <p14:creationId xmlns:p14="http://schemas.microsoft.com/office/powerpoint/2010/main" val="182151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53398"/>
            <a:ext cx="10515600" cy="1325563"/>
          </a:xfrm>
        </p:spPr>
        <p:txBody>
          <a:bodyPr/>
          <a:lstStyle/>
          <a:p>
            <a:r>
              <a:rPr lang="en-US" dirty="0"/>
              <a:t>Surplus Production (SP)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20882" y="1565996"/>
                <a:ext cx="11298382" cy="4947598"/>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m:t>
                      </m:r>
                      <m:r>
                        <a:rPr lang="en-US" sz="4000" i="1" baseline="-25000" dirty="0" smtClean="0">
                          <a:effectLst/>
                          <a:latin typeface="Cambria Math" panose="02040503050406030204" pitchFamily="18" charset="0"/>
                          <a:ea typeface="Cambria Math" panose="02040503050406030204" pitchFamily="18" charset="0"/>
                          <a:cs typeface="Cambria Math" panose="02040503050406030204" pitchFamily="18" charset="0"/>
                        </a:rPr>
                        <m:t>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sz="1600" dirty="0" smtClean="0">
                  <a:ea typeface="Cambria Math" panose="02040503050406030204" pitchFamily="18" charset="0"/>
                  <a:cs typeface="Cambria Math" panose="02040503050406030204" pitchFamily="18" charset="0"/>
                </a:endParaRPr>
              </a:p>
              <a:p>
                <a:r>
                  <a:rPr lang="en-US" dirty="0" smtClean="0">
                    <a:solidFill>
                      <a:schemeClr val="tx2">
                        <a:lumMod val="75000"/>
                      </a:schemeClr>
                    </a:solidFill>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solidFill>
                      <a:schemeClr val="tx2">
                        <a:lumMod val="75000"/>
                      </a:schemeClr>
                    </a:solidFill>
                    <a:ea typeface="Times New Roman" panose="02020603050405020304" pitchFamily="18" charset="0"/>
                    <a:cs typeface="Times New Roman" panose="02020603050405020304" pitchFamily="18" charset="0"/>
                  </a:rPr>
                  <a:t> and </a:t>
                </a:r>
                <a14:m>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solidFill>
                      <a:schemeClr val="tx2">
                        <a:lumMod val="75000"/>
                      </a:schemeClr>
                    </a:solidFill>
                    <a:ea typeface="Times New Roman" panose="02020603050405020304" pitchFamily="18" charset="0"/>
                    <a:cs typeface="Times New Roman" panose="02020603050405020304" pitchFamily="18" charset="0"/>
                  </a:rPr>
                  <a:t> </a:t>
                </a:r>
                <a:r>
                  <a:rPr lang="en-US" dirty="0" smtClean="0">
                    <a:solidFill>
                      <a:schemeClr val="tx2">
                        <a:lumMod val="75000"/>
                      </a:schemeClr>
                    </a:solidFill>
                    <a:ea typeface="Times New Roman" panose="02020603050405020304" pitchFamily="18" charset="0"/>
                    <a:cs typeface="Times New Roman" panose="02020603050405020304" pitchFamily="18" charset="0"/>
                  </a:rPr>
                  <a:t>parameters </a:t>
                </a:r>
                <a:r>
                  <a:rPr lang="en-US" dirty="0">
                    <a:solidFill>
                      <a:schemeClr val="tx2">
                        <a:lumMod val="75000"/>
                      </a:schemeClr>
                    </a:solidFill>
                    <a:ea typeface="Times New Roman" panose="02020603050405020304" pitchFamily="18" charset="0"/>
                    <a:cs typeface="Times New Roman" panose="02020603050405020304" pitchFamily="18" charset="0"/>
                  </a:rPr>
                  <a:t>are estimated when the model is </a:t>
                </a:r>
                <a:r>
                  <a:rPr lang="en-US" dirty="0">
                    <a:solidFill>
                      <a:schemeClr val="tx2">
                        <a:lumMod val="75000"/>
                      </a:schemeClr>
                    </a:solidFill>
                    <a:ea typeface="Times New Roman" panose="02020603050405020304" pitchFamily="18" charset="0"/>
                    <a:cs typeface="Times New Roman" panose="02020603050405020304" pitchFamily="18" charset="0"/>
                  </a:rPr>
                  <a:t>fit to data.</a:t>
                </a:r>
              </a:p>
              <a:p>
                <a:pPr marL="0" indent="0">
                  <a:spcBef>
                    <a:spcPts val="1800"/>
                  </a:spcBef>
                  <a:buNone/>
                </a:pPr>
                <a:r>
                  <a:rPr lang="en-US" sz="2400" b="0" u="sng" dirty="0" smtClean="0">
                    <a:ea typeface="Cambria Math" panose="02040503050406030204" pitchFamily="18" charset="0"/>
                    <a:cs typeface="Cambria Math" panose="02040503050406030204" pitchFamily="18" charset="0"/>
                  </a:rPr>
                  <a:t>Observations</a:t>
                </a:r>
                <a:r>
                  <a:rPr lang="en-US" sz="2400" b="0" u="sng" dirty="0">
                    <a:ea typeface="Cambria Math" panose="02040503050406030204" pitchFamily="18" charset="0"/>
                    <a:cs typeface="Cambria Math" panose="02040503050406030204" pitchFamily="18" charset="0"/>
                  </a:rPr>
                  <a:t>:</a:t>
                </a:r>
                <a:endParaRPr lang="en-US" sz="2400" b="0" i="1" u="sng"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20882" y="1565996"/>
                <a:ext cx="11298382" cy="4947598"/>
              </a:xfrm>
              <a:blipFill>
                <a:blip r:embed="rId2"/>
                <a:stretch>
                  <a:fillRect l="-971" t="-2094" b="-2833"/>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68220" y="600478"/>
            <a:ext cx="411060" cy="2745900"/>
          </a:xfrm>
          <a:prstGeom prst="leftBrace">
            <a:avLst>
              <a:gd name="adj1" fmla="val 42858"/>
              <a:gd name="adj2" fmla="val 49703"/>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463208-F18A-4FF1-BCB2-42DB371EDD38}"/>
                  </a:ext>
                </a:extLst>
              </p:cNvPr>
              <p:cNvSpPr txBox="1"/>
              <p:nvPr/>
            </p:nvSpPr>
            <p:spPr>
              <a:xfrm>
                <a:off x="7224159" y="1183123"/>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solidFill>
                    <a:schemeClr val="accent1">
                      <a:lumMod val="50000"/>
                    </a:schemeClr>
                  </a:solidFill>
                </a:endParaRPr>
              </a:p>
            </p:txBody>
          </p:sp>
        </mc:Choice>
        <mc:Fallback>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224159" y="1183123"/>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smtClean="0"/>
                  <a:t>Theory: with increasing long-term </a:t>
                </a:r>
                <a14:m>
                  <m:oMath xmlns:m="http://schemas.openxmlformats.org/officeDocument/2006/math">
                    <m:r>
                      <a:rPr lang="en-US" b="0" i="1" dirty="0" smtClean="0">
                        <a:latin typeface="Cambria Math" panose="02040503050406030204" pitchFamily="18" charset="0"/>
                      </a:rPr>
                      <m:t>𝑢</m:t>
                    </m:r>
                  </m:oMath>
                </a14:m>
                <a:r>
                  <a:rPr lang="en-US" dirty="0"/>
                  <a:t>, the abundance and mean age of a population decreases and the per-capita growth rate of the population increases as a result of reduced competition or similar effects as the biomass reduces </a:t>
                </a:r>
                <a:r>
                  <a:rPr lang="en-US" dirty="0" smtClean="0"/>
                  <a:t>from carrying capacity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838199" y="3775948"/>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887821" y="4078244"/>
            <a:ext cx="2155226" cy="1015663"/>
          </a:xfrm>
          <a:prstGeom prst="rect">
            <a:avLst/>
          </a:prstGeom>
          <a:noFill/>
        </p:spPr>
        <p:txBody>
          <a:bodyPr wrap="square" rtlCol="0">
            <a:spAutoFit/>
          </a:bodyPr>
          <a:lstStyle/>
          <a:p>
            <a:r>
              <a:rPr lang="en-US" sz="2000" dirty="0">
                <a:solidFill>
                  <a:srgbClr val="C00000"/>
                </a:solidFill>
              </a:rPr>
              <a:t>Maximum population </a:t>
            </a:r>
          </a:p>
          <a:p>
            <a:r>
              <a:rPr lang="en-US" sz="2000" dirty="0">
                <a:solidFill>
                  <a:srgbClr val="C00000"/>
                </a:solidFill>
              </a:rPr>
              <a:t>growth rate</a:t>
            </a:r>
            <a:endParaRPr lang="en-CA" sz="2000"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840908" y="4619331"/>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BFA8CF-E5A0-4846-98B9-07C940F31B66}"/>
                  </a:ext>
                </a:extLst>
              </p:cNvPr>
              <p:cNvSpPr txBox="1"/>
              <p:nvPr/>
            </p:nvSpPr>
            <p:spPr>
              <a:xfrm>
                <a:off x="1562739" y="3384734"/>
                <a:ext cx="3423990" cy="461665"/>
              </a:xfrm>
              <a:prstGeom prst="rect">
                <a:avLst/>
              </a:prstGeom>
              <a:noFill/>
            </p:spPr>
            <p:txBody>
              <a:bodyPr wrap="square" rtlCol="0">
                <a:spAutoFit/>
              </a:bodyPr>
              <a:lstStyle/>
              <a:p>
                <a:r>
                  <a:rPr lang="en-US" sz="2400" dirty="0">
                    <a:solidFill>
                      <a:srgbClr val="7030A0"/>
                    </a:solidFill>
                  </a:rPr>
                  <a:t>Carrying capacity </a:t>
                </a:r>
                <a14:m>
                  <m:oMath xmlns:m="http://schemas.openxmlformats.org/officeDocument/2006/math">
                    <m:r>
                      <a:rPr lang="en-US" sz="2400" i="1" dirty="0" smtClean="0">
                        <a:solidFill>
                          <a:srgbClr val="7030A0"/>
                        </a:solidFill>
                        <a:latin typeface="Cambria Math" panose="02040503050406030204" pitchFamily="18" charset="0"/>
                      </a:rPr>
                      <m:t>𝐾</m:t>
                    </m:r>
                  </m:oMath>
                </a14:m>
                <a:endParaRPr lang="en-CA" sz="2400" dirty="0">
                  <a:solidFill>
                    <a:srgbClr val="7030A0"/>
                  </a:solidFill>
                </a:endParaRPr>
              </a:p>
            </p:txBody>
          </p:sp>
        </mc:Choice>
        <mc:Fallback>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562739" y="3384734"/>
                <a:ext cx="3423990" cy="461665"/>
              </a:xfrm>
              <a:prstGeom prst="rect">
                <a:avLst/>
              </a:prstGeom>
              <a:blipFill>
                <a:blip r:embed="rId4"/>
                <a:stretch>
                  <a:fillRect l="-2669" t="-10526" b="-2894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1226002" y="4678409"/>
            <a:ext cx="1081822" cy="461665"/>
          </a:xfrm>
          <a:prstGeom prst="rect">
            <a:avLst/>
          </a:prstGeom>
          <a:noFill/>
        </p:spPr>
        <p:txBody>
          <a:bodyPr wrap="square" rtlCol="0">
            <a:spAutoFit/>
          </a:bodyPr>
          <a:lstStyle/>
          <a:p>
            <a:r>
              <a:rPr lang="en-US" sz="2400" i="1" dirty="0">
                <a:solidFill>
                  <a:srgbClr val="0000FF"/>
                </a:solidFill>
              </a:rPr>
              <a:t>B</a:t>
            </a:r>
            <a:r>
              <a:rPr lang="en-US" sz="2400" baseline="-25000" dirty="0">
                <a:solidFill>
                  <a:srgbClr val="0000FF"/>
                </a:solidFill>
              </a:rPr>
              <a:t>MSY</a:t>
            </a:r>
            <a:endParaRPr lang="en-CA" sz="2400"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043047" y="3612989"/>
            <a:ext cx="5959736" cy="2677656"/>
          </a:xfrm>
          <a:prstGeom prst="rect">
            <a:avLst/>
          </a:prstGeom>
          <a:noFill/>
          <a:ln>
            <a:solidFill>
              <a:schemeClr val="tx2"/>
            </a:solidFill>
          </a:ln>
        </p:spPr>
        <p:txBody>
          <a:bodyPr wrap="square" rtlCol="0">
            <a:spAutoFit/>
          </a:bodyPr>
          <a:lstStyle/>
          <a:p>
            <a:r>
              <a:rPr lang="en-US" sz="2400" dirty="0">
                <a:solidFill>
                  <a:schemeClr val="tx2"/>
                </a:solidFill>
              </a:rPr>
              <a:t>Theory: </a:t>
            </a:r>
          </a:p>
          <a:p>
            <a:pPr marL="285750" indent="-285750">
              <a:buFont typeface="Arial" panose="020B0604020202020204" pitchFamily="34" charset="0"/>
              <a:buChar char="•"/>
            </a:pPr>
            <a:r>
              <a:rPr lang="en-US" dirty="0" smtClean="0">
                <a:solidFill>
                  <a:schemeClr val="tx2"/>
                </a:solidFill>
              </a:rPr>
              <a:t>The population </a:t>
            </a:r>
            <a:r>
              <a:rPr lang="en-US" dirty="0">
                <a:solidFill>
                  <a:schemeClr val="tx2"/>
                </a:solidFill>
              </a:rPr>
              <a:t>growth rate is zero at carrying capacity</a:t>
            </a:r>
          </a:p>
          <a:p>
            <a:pPr marL="285750" indent="-285750">
              <a:buFont typeface="Arial" panose="020B0604020202020204" pitchFamily="34" charset="0"/>
              <a:buChar char="•"/>
            </a:pPr>
            <a:r>
              <a:rPr lang="en-US" dirty="0" smtClean="0">
                <a:solidFill>
                  <a:schemeClr val="tx2"/>
                </a:solidFill>
              </a:rPr>
              <a:t>As </a:t>
            </a:r>
            <a:r>
              <a:rPr lang="en-US" dirty="0">
                <a:solidFill>
                  <a:schemeClr val="tx2"/>
                </a:solidFill>
              </a:rPr>
              <a:t>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solidFill>
                  <a:schemeClr val="tx2"/>
                </a:solidFill>
              </a:rPr>
              <a:t>Maximum population growth rate occurs at an intermediate population size</a:t>
            </a:r>
          </a:p>
          <a:p>
            <a:pPr marL="285750" indent="-285750">
              <a:buFont typeface="Arial" panose="020B0604020202020204" pitchFamily="34" charset="0"/>
              <a:buChar char="•"/>
            </a:pPr>
            <a:r>
              <a:rPr lang="en-US" dirty="0">
                <a:solidFill>
                  <a:schemeClr val="tx2"/>
                </a:solidFill>
              </a:rPr>
              <a:t>The population “growth” </a:t>
            </a:r>
            <a:r>
              <a:rPr lang="en-US" dirty="0" smtClean="0">
                <a:solidFill>
                  <a:schemeClr val="tx2"/>
                </a:solidFill>
              </a:rPr>
              <a:t>could be </a:t>
            </a:r>
            <a:r>
              <a:rPr lang="en-US" dirty="0">
                <a:solidFill>
                  <a:schemeClr val="tx2"/>
                </a:solidFill>
              </a:rPr>
              <a:t>harvested as surplus production</a:t>
            </a:r>
            <a:endParaRPr lang="en-CA" dirty="0">
              <a:solidFill>
                <a:schemeClr val="tx2"/>
              </a:solidFill>
            </a:endParaRPr>
          </a:p>
        </p:txBody>
      </p:sp>
      <p:sp>
        <p:nvSpPr>
          <p:cNvPr id="10" name="TextBox 9"/>
          <p:cNvSpPr txBox="1"/>
          <p:nvPr/>
        </p:nvSpPr>
        <p:spPr>
          <a:xfrm rot="16200000">
            <a:off x="169741" y="4600916"/>
            <a:ext cx="1336917" cy="461665"/>
          </a:xfrm>
          <a:prstGeom prst="rect">
            <a:avLst/>
          </a:prstGeom>
          <a:solidFill>
            <a:schemeClr val="bg1"/>
          </a:solidFill>
        </p:spPr>
        <p:txBody>
          <a:bodyPr wrap="square" rtlCol="0">
            <a:spAutoFit/>
          </a:bodyPr>
          <a:lstStyle/>
          <a:p>
            <a:r>
              <a:rPr lang="en-US" sz="2400" dirty="0" smtClean="0"/>
              <a:t>Biomass</a:t>
            </a:r>
            <a:endParaRPr lang="en-US" sz="2400" dirty="0"/>
          </a:p>
        </p:txBody>
      </p:sp>
      <p:sp>
        <p:nvSpPr>
          <p:cNvPr id="12" name="TextBox 11"/>
          <p:cNvSpPr txBox="1"/>
          <p:nvPr/>
        </p:nvSpPr>
        <p:spPr>
          <a:xfrm>
            <a:off x="2113861" y="6452589"/>
            <a:ext cx="2146771" cy="461665"/>
          </a:xfrm>
          <a:prstGeom prst="rect">
            <a:avLst/>
          </a:prstGeom>
          <a:solidFill>
            <a:schemeClr val="bg1"/>
          </a:solidFill>
        </p:spPr>
        <p:txBody>
          <a:bodyPr wrap="square" rtlCol="0">
            <a:spAutoFit/>
          </a:bodyPr>
          <a:lstStyle/>
          <a:p>
            <a:pPr algn="ctr"/>
            <a:r>
              <a:rPr lang="en-US" sz="2400" dirty="0" smtClean="0"/>
              <a:t>Time</a:t>
            </a:r>
            <a:endParaRPr lang="en-US" sz="2400" i="1" dirty="0"/>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408709" y="1547786"/>
                <a:ext cx="11468305" cy="5033377"/>
              </a:xfrm>
            </p:spPr>
            <p:txBody>
              <a:bodyPr>
                <a:normAutofit/>
              </a:bodyPr>
              <a:lstStyle/>
              <a:p>
                <a:pPr marL="0" indent="0">
                  <a:buNone/>
                  <a:tabLst>
                    <a:tab pos="2244725" algn="l"/>
                  </a:tabLst>
                </a:pPr>
                <a:r>
                  <a:rPr lang="en-US" sz="4000" dirty="0" smtClean="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endParaRPr lang="en-US" sz="3600" dirty="0">
                  <a:effectLst/>
                  <a:ea typeface="Times New Roman" panose="02020603050405020304" pitchFamily="18" charset="0"/>
                  <a:cs typeface="Times New Roman" panose="02020603050405020304" pitchFamily="18" charset="0"/>
                </a:endParaRPr>
              </a:p>
              <a:p>
                <a:pPr>
                  <a:spcBef>
                    <a:spcPts val="3600"/>
                  </a:spcBef>
                </a:pPr>
                <a:r>
                  <a:rPr lang="en-US" dirty="0" smtClean="0"/>
                  <a:t>We </a:t>
                </a:r>
                <a:r>
                  <a:rPr lang="en-US" dirty="0"/>
                  <a:t>can see that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𝑆𝑃</m:t>
                        </m:r>
                      </m:e>
                      <m:sub>
                        <m:r>
                          <a:rPr lang="en-US">
                            <a:latin typeface="Cambria Math" panose="02040503050406030204" pitchFamily="18" charset="0"/>
                          </a:rPr>
                          <m:t>𝑡</m:t>
                        </m:r>
                      </m:sub>
                    </m:sSub>
                  </m:oMath>
                </a14:m>
                <a:r>
                  <a:rPr lang="en-US" dirty="0"/>
                  <a:t> is a quadratic function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𝐵</m:t>
                        </m:r>
                      </m:e>
                      <m:sub>
                        <m:r>
                          <a:rPr lang="en-US">
                            <a:latin typeface="Cambria Math" panose="02040503050406030204" pitchFamily="18" charset="0"/>
                          </a:rPr>
                          <m:t>𝑡</m:t>
                        </m:r>
                      </m:sub>
                    </m:sSub>
                  </m:oMath>
                </a14:m>
                <a:endParaRPr lang="en-US" dirty="0"/>
              </a:p>
              <a:p>
                <a:r>
                  <a:rPr lang="en-US" dirty="0" smtClean="0"/>
                  <a:t>Observation</a:t>
                </a:r>
                <a:r>
                  <a:rPr lang="en-US" dirty="0"/>
                  <a:t>:</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t>
                </a:r>
                <a:r>
                  <a:rPr lang="en-US" dirty="0" smtClean="0"/>
                  <a:t>at </a:t>
                </a:r>
                <a:r>
                  <a:rPr lang="en-US" dirty="0"/>
                  <a:t>an intermediate level of biomass</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408709" y="1547786"/>
                <a:ext cx="11468305" cy="5033377"/>
              </a:xfrm>
              <a:blipFill>
                <a:blip r:embed="rId2"/>
                <a:stretch>
                  <a:fillRect l="-95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346744" y="3367854"/>
            <a:ext cx="3613192" cy="3108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ADE7E2-BC72-4C29-B220-DE4AD000FE03}"/>
                  </a:ext>
                </a:extLst>
              </p:cNvPr>
              <p:cNvSpPr txBox="1"/>
              <p:nvPr/>
            </p:nvSpPr>
            <p:spPr>
              <a:xfrm>
                <a:off x="6891810" y="1458248"/>
                <a:ext cx="314906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f>
                        <m:fPr>
                          <m:ctrlPr>
                            <a:rPr lang="en-US" sz="2800" i="1">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sz="2800" i="1" smtClean="0">
                                  <a:latin typeface="Cambria Math" panose="02040503050406030204" pitchFamily="18" charset="0"/>
                                  <a:ea typeface="Cambria Math" panose="02040503050406030204" pitchFamily="18" charset="0"/>
                                </a:rPr>
                              </m:ctrlPr>
                            </m:sSupPr>
                            <m:e>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2</m:t>
                              </m:r>
                            </m:sup>
                          </m:sSup>
                        </m:num>
                        <m:den>
                          <m:r>
                            <a:rPr lang="en-US" sz="28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sz="2800" dirty="0"/>
              </a:p>
            </p:txBody>
          </p:sp>
        </mc:Choice>
        <mc:Fallback>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6891810" y="1458248"/>
                <a:ext cx="3149065" cy="954107"/>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359997" y="34576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142861" y="1935302"/>
            <a:ext cx="436418"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a:xfrm>
            <a:off x="852054" y="0"/>
            <a:ext cx="10515600" cy="1325563"/>
          </a:xfrm>
        </p:spPr>
        <p:txBody>
          <a:bodyPr/>
          <a:lstStyle/>
          <a:p>
            <a:r>
              <a:rPr lang="en-US" dirty="0" smtClean="0"/>
              <a:t>Equilibrium yield curve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a:xfrm>
                <a:off x="852054" y="1292153"/>
                <a:ext cx="10515600" cy="4351338"/>
              </a:xfrm>
            </p:spPr>
            <p:txBody>
              <a:bodyPr/>
              <a:lstStyle/>
              <a:p>
                <a:r>
                  <a:rPr lang="en-US" dirty="0"/>
                  <a:t>MSY = maximum long-term yield that the stock can produce, given constant </a:t>
                </a:r>
                <a:r>
                  <a:rPr lang="en-US" dirty="0" smtClean="0"/>
                  <a:t>parameters </a:t>
                </a:r>
                <a:r>
                  <a:rPr lang="en-US" dirty="0"/>
                  <a:t>(i.e.,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xfrm>
                <a:off x="852054" y="1292153"/>
                <a:ext cx="10515600" cy="4351338"/>
              </a:xfrm>
              <a:blipFill>
                <a:blip r:embed="rId2"/>
                <a:stretch>
                  <a:fillRect l="-1043" t="-238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963"/>
          <a:stretch/>
        </p:blipFill>
        <p:spPr bwMode="auto">
          <a:xfrm>
            <a:off x="3651357" y="3359727"/>
            <a:ext cx="5520351" cy="32742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flipV="1">
            <a:off x="3505201" y="3727962"/>
            <a:ext cx="2197314" cy="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2864904" y="3467822"/>
            <a:ext cx="938170" cy="461665"/>
          </a:xfrm>
          <a:prstGeom prst="rect">
            <a:avLst/>
          </a:prstGeom>
          <a:noFill/>
        </p:spPr>
        <p:txBody>
          <a:bodyPr wrap="square" rtlCol="0">
            <a:spAutoFit/>
          </a:bodyPr>
          <a:lstStyle/>
          <a:p>
            <a:r>
              <a:rPr lang="en-US" sz="2400" dirty="0">
                <a:solidFill>
                  <a:schemeClr val="accent2"/>
                </a:solidFill>
              </a:rPr>
              <a:t>MSY</a:t>
            </a:r>
          </a:p>
        </p:txBody>
      </p:sp>
      <p:sp>
        <p:nvSpPr>
          <p:cNvPr id="5" name="TextBox 4"/>
          <p:cNvSpPr txBox="1"/>
          <p:nvPr/>
        </p:nvSpPr>
        <p:spPr>
          <a:xfrm>
            <a:off x="7578256" y="3573089"/>
            <a:ext cx="4392755" cy="1631216"/>
          </a:xfrm>
          <a:prstGeom prst="rect">
            <a:avLst/>
          </a:prstGeom>
          <a:noFill/>
          <a:ln>
            <a:solidFill>
              <a:schemeClr val="tx2">
                <a:lumMod val="50000"/>
              </a:schemeClr>
            </a:solidFill>
          </a:ln>
        </p:spPr>
        <p:txBody>
          <a:bodyPr wrap="square" rtlCol="0">
            <a:spAutoFit/>
          </a:bodyPr>
          <a:lstStyle/>
          <a:p>
            <a:r>
              <a:rPr lang="en-US" sz="2000" dirty="0" smtClean="0">
                <a:solidFill>
                  <a:schemeClr val="accent1">
                    <a:lumMod val="50000"/>
                  </a:schemeClr>
                </a:solidFill>
              </a:rPr>
              <a:t>Therefore, there is a constant harvest rate </a:t>
            </a:r>
            <a:r>
              <a:rPr lang="en-US" sz="2000" i="1" dirty="0" smtClean="0">
                <a:solidFill>
                  <a:schemeClr val="accent1">
                    <a:lumMod val="50000"/>
                  </a:schemeClr>
                </a:solidFill>
              </a:rPr>
              <a:t>u</a:t>
            </a:r>
            <a:r>
              <a:rPr lang="en-US" sz="2000" dirty="0" smtClean="0">
                <a:solidFill>
                  <a:schemeClr val="accent1">
                    <a:lumMod val="50000"/>
                  </a:schemeClr>
                </a:solidFill>
              </a:rPr>
              <a:t> that maximizes long term yield</a:t>
            </a:r>
          </a:p>
          <a:p>
            <a:endParaRPr lang="en-US" sz="2000" dirty="0">
              <a:solidFill>
                <a:schemeClr val="accent1">
                  <a:lumMod val="50000"/>
                </a:schemeClr>
              </a:solidFill>
            </a:endParaRPr>
          </a:p>
          <a:p>
            <a:r>
              <a:rPr lang="en-US" sz="2000" dirty="0" smtClean="0">
                <a:solidFill>
                  <a:schemeClr val="accent1">
                    <a:lumMod val="50000"/>
                  </a:schemeClr>
                </a:solidFill>
              </a:rPr>
              <a:t>This is </a:t>
            </a:r>
            <a:r>
              <a:rPr lang="en-US" sz="2000" i="1" dirty="0" err="1" smtClean="0">
                <a:solidFill>
                  <a:schemeClr val="accent1">
                    <a:lumMod val="50000"/>
                  </a:schemeClr>
                </a:solidFill>
              </a:rPr>
              <a:t>u</a:t>
            </a:r>
            <a:r>
              <a:rPr lang="en-US" sz="2000" baseline="-25000" dirty="0" err="1" smtClean="0">
                <a:solidFill>
                  <a:schemeClr val="accent1">
                    <a:lumMod val="50000"/>
                  </a:schemeClr>
                </a:solidFill>
              </a:rPr>
              <a:t>MSY</a:t>
            </a:r>
            <a:r>
              <a:rPr lang="en-US" sz="2000" dirty="0" smtClean="0">
                <a:solidFill>
                  <a:schemeClr val="accent1">
                    <a:lumMod val="50000"/>
                  </a:schemeClr>
                </a:solidFill>
              </a:rPr>
              <a:t>, or in instantaneous terms, </a:t>
            </a:r>
            <a:r>
              <a:rPr lang="en-US" sz="2000" i="1" dirty="0" smtClean="0">
                <a:solidFill>
                  <a:schemeClr val="accent1">
                    <a:lumMod val="50000"/>
                  </a:schemeClr>
                </a:solidFill>
              </a:rPr>
              <a:t>F</a:t>
            </a:r>
            <a:r>
              <a:rPr lang="en-US" sz="2000" baseline="-25000" dirty="0" smtClean="0">
                <a:solidFill>
                  <a:schemeClr val="accent1">
                    <a:lumMod val="50000"/>
                  </a:schemeClr>
                </a:solidFill>
              </a:rPr>
              <a:t>MSY</a:t>
            </a:r>
            <a:endParaRPr lang="en-US" sz="2000" baseline="-25000" dirty="0">
              <a:solidFill>
                <a:schemeClr val="accent1">
                  <a:lumMod val="50000"/>
                </a:schemeClr>
              </a:solidFill>
            </a:endParaRPr>
          </a:p>
        </p:txBody>
      </p:sp>
      <p:sp>
        <p:nvSpPr>
          <p:cNvPr id="6" name="TextBox 5"/>
          <p:cNvSpPr txBox="1"/>
          <p:nvPr/>
        </p:nvSpPr>
        <p:spPr>
          <a:xfrm rot="16200000">
            <a:off x="3162983" y="4277645"/>
            <a:ext cx="976747" cy="461665"/>
          </a:xfrm>
          <a:prstGeom prst="rect">
            <a:avLst/>
          </a:prstGeom>
          <a:solidFill>
            <a:schemeClr val="bg1"/>
          </a:solidFill>
        </p:spPr>
        <p:txBody>
          <a:bodyPr wrap="square" rtlCol="0">
            <a:spAutoFit/>
          </a:bodyPr>
          <a:lstStyle/>
          <a:p>
            <a:r>
              <a:rPr lang="en-US" sz="2400" dirty="0" smtClean="0"/>
              <a:t>Yield</a:t>
            </a:r>
            <a:endParaRPr lang="en-US" sz="2400" dirty="0"/>
          </a:p>
        </p:txBody>
      </p:sp>
      <p:sp>
        <p:nvSpPr>
          <p:cNvPr id="11" name="TextBox 10"/>
          <p:cNvSpPr txBox="1"/>
          <p:nvPr/>
        </p:nvSpPr>
        <p:spPr>
          <a:xfrm>
            <a:off x="5585109" y="6396335"/>
            <a:ext cx="2146771" cy="461665"/>
          </a:xfrm>
          <a:prstGeom prst="rect">
            <a:avLst/>
          </a:prstGeom>
          <a:solidFill>
            <a:schemeClr val="bg1"/>
          </a:solidFill>
        </p:spPr>
        <p:txBody>
          <a:bodyPr wrap="square" rtlCol="0">
            <a:spAutoFit/>
          </a:bodyPr>
          <a:lstStyle/>
          <a:p>
            <a:r>
              <a:rPr lang="en-US" sz="2400" dirty="0" smtClean="0"/>
              <a:t>Harvest rate, </a:t>
            </a:r>
            <a:r>
              <a:rPr lang="en-US" sz="2400" i="1" dirty="0" smtClean="0"/>
              <a:t>u</a:t>
            </a:r>
            <a:endParaRPr lang="en-US" sz="2400" i="1" dirty="0"/>
          </a:p>
        </p:txBody>
      </p:sp>
      <p:cxnSp>
        <p:nvCxnSpPr>
          <p:cNvPr id="12" name="Straight Arrow Connector 11"/>
          <p:cNvCxnSpPr/>
          <p:nvPr/>
        </p:nvCxnSpPr>
        <p:spPr>
          <a:xfrm flipH="1">
            <a:off x="5638800" y="4384964"/>
            <a:ext cx="1932709" cy="18634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MSY as </a:t>
            </a:r>
            <a:r>
              <a:rPr lang="en-US" dirty="0" smtClean="0"/>
              <a:t>target/limit  </a:t>
            </a:r>
            <a:r>
              <a:rPr lang="en-US" sz="2800" dirty="0" smtClean="0">
                <a:solidFill>
                  <a:srgbClr val="FF0000"/>
                </a:solidFill>
              </a:rPr>
              <a:t>Need to think more about this slide … Canadian policy identifies </a:t>
            </a:r>
            <a:r>
              <a:rPr lang="en-US" sz="2800" dirty="0" err="1" smtClean="0">
                <a:solidFill>
                  <a:srgbClr val="FF0000"/>
                </a:solidFill>
              </a:rPr>
              <a:t>Bmsy</a:t>
            </a:r>
            <a:r>
              <a:rPr lang="en-US" sz="2800" dirty="0" smtClean="0">
                <a:solidFill>
                  <a:srgbClr val="FF0000"/>
                </a:solidFill>
              </a:rPr>
              <a:t> as target. The distinctions are maybe too subtle for here. Hiding slide for now. Note Larkin wrote “Epitaph for MSY” he wasn’t advocating for it as a target.</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4225"/>
                <a:ext cx="10515600" cy="4351338"/>
              </a:xfrm>
            </p:spPr>
            <p:txBody>
              <a:bodyPr>
                <a:normAutofit/>
              </a:bodyPr>
              <a:lstStyle/>
              <a:p>
                <a:r>
                  <a:rPr lang="en-US" dirty="0">
                    <a:ea typeface="Times New Roman" panose="02020603050405020304" pitchFamily="18" charset="0"/>
                    <a:cs typeface="Arial" panose="020B0604020202020204" pitchFamily="34" charset="0"/>
                  </a:rPr>
                  <a:t>I</a:t>
                </a:r>
                <a:r>
                  <a:rPr lang="en-US" dirty="0">
                    <a:effectLst/>
                    <a:ea typeface="Times New Roman" panose="02020603050405020304" pitchFamily="18" charset="0"/>
                    <a:cs typeface="Arial" panose="020B0604020202020204" pitchFamily="34" charset="0"/>
                  </a:rPr>
                  <a:t>nitial focus of MSY was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reference </a:t>
                </a:r>
                <a:r>
                  <a:rPr lang="en-US" dirty="0" smtClean="0">
                    <a:effectLst/>
                    <a:ea typeface="Times New Roman" panose="02020603050405020304" pitchFamily="18" charset="0"/>
                    <a:cs typeface="Arial" panose="020B0604020202020204" pitchFamily="34" charset="0"/>
                  </a:rPr>
                  <a:t>point </a:t>
                </a:r>
                <a:r>
                  <a:rPr lang="en-US" dirty="0">
                    <a:effectLst/>
                    <a:ea typeface="Times New Roman" panose="02020603050405020304" pitchFamily="18" charset="0"/>
                    <a:cs typeface="Arial" panose="020B0604020202020204" pitchFamily="34" charset="0"/>
                  </a:rPr>
                  <a:t>(e.g., Larkin 1977). </a:t>
                </a:r>
              </a:p>
              <a:p>
                <a:r>
                  <a:rPr lang="en-US" dirty="0">
                    <a:effectLst/>
                    <a:ea typeface="Times New Roman" panose="02020603050405020304" pitchFamily="18" charset="0"/>
                    <a:cs typeface="Arial" panose="020B0604020202020204" pitchFamily="34" charset="0"/>
                  </a:rPr>
                  <a:t>It was later identified that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should be used as a limit (e.g., UN 1995, Mace 2001). </a:t>
                </a:r>
              </a:p>
              <a:p>
                <a:r>
                  <a:rPr lang="en-US" dirty="0">
                    <a:effectLst/>
                    <a:ea typeface="Times New Roman" panose="02020603050405020304" pitchFamily="18" charset="0"/>
                    <a:cs typeface="Arial" panose="020B0604020202020204" pitchFamily="34" charset="0"/>
                  </a:rPr>
                  <a:t>Studies have shown that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often results in over-deletion and recovery is difficult (Caddy and Agnew 2003; Mace 2004).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59730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Autofit/>
          </a:bodyPr>
          <a:lstStyle/>
          <a:p>
            <a:r>
              <a:rPr lang="en-US" dirty="0"/>
              <a:t>The concept of MSY has been the global standard for sustainable fisheries for decades (Sainsbury 2008; </a:t>
            </a:r>
            <a:r>
              <a:rPr lang="en-US" dirty="0" err="1"/>
              <a:t>Cadrin</a:t>
            </a:r>
            <a:r>
              <a:rPr lang="en-US" dirty="0"/>
              <a:t> 2012) and is included in many international agreements, e.g.,</a:t>
            </a:r>
          </a:p>
          <a:p>
            <a:pPr lvl="1"/>
            <a:r>
              <a:rPr lang="en-US" dirty="0">
                <a:solidFill>
                  <a:schemeClr val="tx2"/>
                </a:solidFill>
              </a:rPr>
              <a:t>Straddling Fish Stocks and Highly Migratory Fish Stocks Agreement (UN 1995) </a:t>
            </a:r>
          </a:p>
          <a:p>
            <a:pPr lvl="1"/>
            <a:r>
              <a:rPr lang="en-US" dirty="0">
                <a:solidFill>
                  <a:schemeClr val="tx2"/>
                </a:solidFill>
              </a:rPr>
              <a:t>European Union Common Fisheries Policy (EU 2013)</a:t>
            </a:r>
            <a:endParaRPr lang="en-US" sz="2800" dirty="0">
              <a:solidFill>
                <a:schemeClr val="tx2"/>
              </a:solidFill>
            </a:endParaRPr>
          </a:p>
          <a:p>
            <a:pPr marL="0" indent="0">
              <a:buNone/>
            </a:pPr>
            <a:r>
              <a:rPr lang="en-US" dirty="0"/>
              <a:t>and national laws, e.g., </a:t>
            </a:r>
          </a:p>
          <a:p>
            <a:pPr lvl="1"/>
            <a:r>
              <a:rPr lang="en-US" dirty="0">
                <a:solidFill>
                  <a:schemeClr val="tx2"/>
                </a:solidFill>
              </a:rPr>
              <a:t>US Magnuson-Stevens Fishery Conservation and Management Act (2007</a:t>
            </a:r>
            <a:r>
              <a:rPr lang="en-US" dirty="0">
                <a:solidFill>
                  <a:schemeClr val="tx2"/>
                </a:solidFill>
              </a:rPr>
              <a:t>)</a:t>
            </a:r>
          </a:p>
          <a:p>
            <a:r>
              <a:rPr lang="en-US" dirty="0" smtClean="0"/>
              <a:t>Role of </a:t>
            </a:r>
            <a:r>
              <a:rPr lang="en-US" i="1" dirty="0" smtClean="0"/>
              <a:t>F</a:t>
            </a:r>
            <a:r>
              <a:rPr lang="en-US" baseline="-25000" dirty="0" smtClean="0"/>
              <a:t>MSY</a:t>
            </a:r>
            <a:r>
              <a:rPr lang="en-US" dirty="0" smtClean="0"/>
              <a:t> has shifted towards being a limit rather than a target (Larkin 1977; Mace 2001; Punt and Smith 2001). See Ex 1 for references.</a:t>
            </a:r>
            <a:endParaRPr lang="en-US" dirty="0"/>
          </a:p>
        </p:txBody>
      </p:sp>
    </p:spTree>
    <p:extLst>
      <p:ext uri="{BB962C8B-B14F-4D97-AF65-F5344CB8AC3E}">
        <p14:creationId xmlns:p14="http://schemas.microsoft.com/office/powerpoint/2010/main" val="1651020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pPr marL="457200" lvl="1" indent="0">
                  <a:buNone/>
                </a:pPr>
                <a:endParaRPr lang="en-US" dirty="0">
                  <a:cs typeface="Arial" panose="020B0604020202020204" pitchFamily="34" charset="0"/>
                </a:endParaRP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xmlns="">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260808" y="1594453"/>
            <a:ext cx="11670383" cy="5078313"/>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Caddy, J.F. and Agnew, D.J. 2003. Recovery plans for depleted stocks: an overview of global experience. ICES CM 2003.</a:t>
            </a:r>
          </a:p>
          <a:p>
            <a:r>
              <a:rPr lang="en-US" dirty="0" err="1">
                <a:solidFill>
                  <a:schemeClr val="tx2"/>
                </a:solidFill>
              </a:rPr>
              <a:t>Cadrin</a:t>
            </a:r>
            <a:r>
              <a:rPr lang="en-US" dirty="0">
                <a:solidFill>
                  <a:schemeClr val="tx2"/>
                </a:solidFill>
              </a:rPr>
              <a:t>, S.X. 2012. Unintended consequences of MSY proxies for defining overfishing. ICES Evolution of management frameworks to prevent overfishing. ICES CM 2012/L:23. </a:t>
            </a:r>
          </a:p>
          <a:p>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r>
              <a:rPr lang="en-US" dirty="0">
                <a:solidFill>
                  <a:schemeClr val="tx2"/>
                </a:solidFill>
              </a:rPr>
              <a:t>Larkin, P.A. 1977. An epitaph for the concept of maximum sustained yield. Transactions American Fisheries Society 106: 1‐11.</a:t>
            </a:r>
          </a:p>
          <a:p>
            <a:r>
              <a:rPr lang="en-US" dirty="0">
                <a:solidFill>
                  <a:schemeClr val="tx2"/>
                </a:solidFill>
              </a:rPr>
              <a:t>Mace, P.M. 2001. A new role for MSY in single-species and ecosystem approaches to fisheries stock assessment and management. Fish and Fisheries, 2, 2-32. </a:t>
            </a:r>
          </a:p>
          <a:p>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r>
              <a:rPr lang="en-US" dirty="0">
                <a:solidFill>
                  <a:schemeClr val="tx2"/>
                </a:solidFill>
              </a:rPr>
              <a:t>Magnuson-Stevens Fishery Conservation and Management Act. 2007. Management Reauthorization Act of 2006. Public Law 109–479. US Congress, Washington, DC. 91 pp.</a:t>
            </a:r>
          </a:p>
          <a:p>
            <a:r>
              <a:rPr lang="en-US" dirty="0">
                <a:solidFill>
                  <a:schemeClr val="tx2"/>
                </a:solidFill>
              </a:rPr>
              <a:t>Sainsbury, K. 2008. Best Practice Reference Points for Australian Fisheries. Australian Fisheries Management Authority Report R2001/0999.</a:t>
            </a:r>
          </a:p>
          <a:p>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a:t>
            </a:r>
            <a:r>
              <a:rPr lang="en-US" dirty="0" smtClean="0"/>
              <a:t>shared as </a:t>
            </a:r>
            <a:r>
              <a:rPr lang="en-US" dirty="0"/>
              <a:t>a zip file</a:t>
            </a:r>
          </a:p>
          <a:p>
            <a:r>
              <a:rPr lang="en-US" dirty="0"/>
              <a:t>We will </a:t>
            </a:r>
            <a:r>
              <a:rPr lang="en-US" dirty="0" smtClean="0"/>
              <a:t>provide </a:t>
            </a:r>
            <a:r>
              <a:rPr lang="en-US" dirty="0"/>
              <a:t>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2502" y="5372072"/>
            <a:ext cx="864158" cy="369332"/>
          </a:xfrm>
          <a:prstGeom prst="rect">
            <a:avLst/>
          </a:prstGeom>
          <a:noFill/>
        </p:spPr>
        <p:txBody>
          <a:bodyPr wrap="square" rtlCol="0">
            <a:spAutoFit/>
          </a:bodyPr>
          <a:lstStyle/>
          <a:p>
            <a:pPr algn="ctr"/>
            <a:r>
              <a:rPr lang="en-US" i="1" dirty="0">
                <a:solidFill>
                  <a:srgbClr val="FF0000"/>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848587" y="2822579"/>
            <a:ext cx="864158" cy="369332"/>
          </a:xfrm>
          <a:prstGeom prst="rect">
            <a:avLst/>
          </a:prstGeom>
          <a:noFill/>
        </p:spPr>
        <p:txBody>
          <a:bodyPr wrap="square" rtlCol="0">
            <a:spAutoFit/>
          </a:bodyPr>
          <a:lstStyle/>
          <a:p>
            <a:pPr algn="ctr"/>
            <a:r>
              <a:rPr lang="en-US" dirty="0">
                <a:solidFill>
                  <a:srgbClr val="FF0000"/>
                </a:solidFill>
              </a:rPr>
              <a:t>Yield</a:t>
            </a:r>
          </a:p>
        </p:txBody>
      </p:sp>
      <p:sp>
        <p:nvSpPr>
          <p:cNvPr id="6" name="TextBox 5">
            <a:extLst>
              <a:ext uri="{FF2B5EF4-FFF2-40B4-BE49-F238E27FC236}">
                <a16:creationId xmlns:a16="http://schemas.microsoft.com/office/drawing/2014/main" id="{BD594559-39AB-4EB3-8040-5298CB5CCE19}"/>
              </a:ext>
            </a:extLst>
          </p:cNvPr>
          <p:cNvSpPr txBox="1"/>
          <p:nvPr/>
        </p:nvSpPr>
        <p:spPr>
          <a:xfrm>
            <a:off x="5134708" y="6075335"/>
            <a:ext cx="4299382" cy="369332"/>
          </a:xfrm>
          <a:prstGeom prst="rect">
            <a:avLst/>
          </a:prstGeom>
          <a:noFill/>
        </p:spPr>
        <p:txBody>
          <a:bodyPr wrap="none" rtlCol="0">
            <a:spAutoFit/>
          </a:bodyPr>
          <a:lstStyle/>
          <a:p>
            <a:r>
              <a:rPr lang="en-US" dirty="0">
                <a:solidFill>
                  <a:srgbClr val="FF0000"/>
                </a:solidFill>
              </a:rPr>
              <a:t>Confirm axis labels and change to black font</a:t>
            </a:r>
          </a:p>
        </p:txBody>
      </p:sp>
    </p:spTree>
    <p:extLst>
      <p:ext uri="{BB962C8B-B14F-4D97-AF65-F5344CB8AC3E}">
        <p14:creationId xmlns:p14="http://schemas.microsoft.com/office/powerpoint/2010/main" val="63917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435"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a:t>
            </a:r>
            <a:r>
              <a:rPr lang="en-US" altLang="en-US" sz="2400" dirty="0">
                <a:solidFill>
                  <a:srgbClr val="7030A0"/>
                </a:solidFill>
              </a:rPr>
              <a:t>ratio of the </a:t>
            </a:r>
            <a:r>
              <a:rPr lang="en-US" altLang="en-US" sz="2400" dirty="0"/>
              <a:t>recruitment when spawning biomass is 20% of unfished </a:t>
            </a:r>
            <a:r>
              <a:rPr lang="en-US" altLang="en-US" sz="2400" dirty="0">
                <a:solidFill>
                  <a:srgbClr val="7030A0"/>
                </a:solidFill>
              </a:rPr>
              <a:t>to the unfished recruitment </a:t>
            </a:r>
            <a:r>
              <a:rPr lang="en-US" altLang="en-US" sz="2400" strike="sngStrike" dirty="0"/>
              <a:t>(ratio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2DB8C1-D686-4D46-8221-7513F59497A4}"/>
                  </a:ext>
                </a:extLst>
              </p:cNvPr>
              <p:cNvSpPr txBox="1"/>
              <p:nvPr/>
            </p:nvSpPr>
            <p:spPr>
              <a:xfrm>
                <a:off x="8993367" y="1598192"/>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h</m:t>
                      </m:r>
                      <m:r>
                        <a:rPr lang="en-US" b="0" i="0" dirty="0" smtClean="0">
                          <a:solidFill>
                            <a:srgbClr val="7030A0"/>
                          </a:solidFill>
                          <a:latin typeface="Cambria Math" panose="02040503050406030204" pitchFamily="18" charset="0"/>
                        </a:rPr>
                        <m:t>= </m:t>
                      </m:r>
                      <m:f>
                        <m:fPr>
                          <m:ctrlPr>
                            <a:rPr lang="en-US" b="0" i="1" dirty="0" smtClean="0">
                              <a:solidFill>
                                <a:srgbClr val="7030A0"/>
                              </a:solidFill>
                              <a:latin typeface="Cambria Math" panose="02040503050406030204" pitchFamily="18" charset="0"/>
                            </a:rPr>
                          </m:ctrlPr>
                        </m:fPr>
                        <m:num>
                          <m:r>
                            <m:rPr>
                              <m:nor/>
                            </m:rPr>
                            <a:rPr lang="en-CA" altLang="en-US" i="1" dirty="0">
                              <a:solidFill>
                                <a:srgbClr val="7030A0"/>
                              </a:solidFill>
                              <a:latin typeface="Arial" panose="020B0604020202020204" pitchFamily="34" charset="0"/>
                            </a:rPr>
                            <m:t>R</m:t>
                          </m:r>
                          <m:r>
                            <m:rPr>
                              <m:nor/>
                            </m:rPr>
                            <a:rPr lang="en-CA" altLang="en-US" i="1" dirty="0">
                              <a:solidFill>
                                <a:srgbClr val="7030A0"/>
                              </a:solidFill>
                              <a:latin typeface="Arial" panose="020B0604020202020204" pitchFamily="34" charset="0"/>
                            </a:rPr>
                            <m:t> </m:t>
                          </m:r>
                          <m:r>
                            <m:rPr>
                              <m:nor/>
                            </m:rPr>
                            <a:rPr lang="en-CA" altLang="en-US" i="1" dirty="0">
                              <a:solidFill>
                                <a:srgbClr val="7030A0"/>
                              </a:solidFill>
                              <a:latin typeface="Arial" panose="020B0604020202020204" pitchFamily="34" charset="0"/>
                            </a:rPr>
                            <m:t>at</m:t>
                          </m:r>
                          <m:r>
                            <m:rPr>
                              <m:nor/>
                            </m:rPr>
                            <a:rPr lang="en-CA" altLang="en-US" i="1" dirty="0">
                              <a:solidFill>
                                <a:srgbClr val="7030A0"/>
                              </a:solidFill>
                              <a:latin typeface="Arial" panose="020B0604020202020204" pitchFamily="34" charset="0"/>
                            </a:rPr>
                            <m:t> 0.2 </m:t>
                          </m:r>
                          <m:r>
                            <m:rPr>
                              <m:nor/>
                            </m:rPr>
                            <a:rPr lang="en-CA" altLang="en-US" i="1" dirty="0">
                              <a:solidFill>
                                <a:srgbClr val="7030A0"/>
                              </a:solidFill>
                              <a:latin typeface="Arial" panose="020B0604020202020204" pitchFamily="34" charset="0"/>
                            </a:rPr>
                            <m:t>E</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num>
                        <m:den>
                          <m:r>
                            <m:rPr>
                              <m:nor/>
                            </m:rPr>
                            <a:rPr lang="en-CA" altLang="en-US" i="1" dirty="0">
                              <a:solidFill>
                                <a:srgbClr val="7030A0"/>
                              </a:solidFill>
                              <a:latin typeface="Arial" panose="020B0604020202020204" pitchFamily="34" charset="0"/>
                            </a:rPr>
                            <m:t>R</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den>
                      </m:f>
                    </m:oMath>
                  </m:oMathPara>
                </a14:m>
                <a:endParaRPr lang="en-US" dirty="0">
                  <a:solidFill>
                    <a:schemeClr val="tx2"/>
                  </a:solidFill>
                </a:endParaRPr>
              </a:p>
            </p:txBody>
          </p:sp>
        </mc:Choice>
        <mc:Fallback xmlns="">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8993367" y="1598192"/>
                <a:ext cx="2410691" cy="634789"/>
              </a:xfrm>
              <a:prstGeom prst="rect">
                <a:avLst/>
              </a:prstGeom>
              <a:blipFill>
                <a:blip r:embed="rId4"/>
                <a:stretch>
                  <a:fillRect/>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C5D316DD-DEE5-455E-9A29-F841EDC87955}"/>
              </a:ext>
            </a:extLst>
          </p:cNvPr>
          <p:cNvSpPr txBox="1"/>
          <p:nvPr/>
        </p:nvSpPr>
        <p:spPr>
          <a:xfrm>
            <a:off x="8417506" y="4959516"/>
            <a:ext cx="3473246" cy="923330"/>
          </a:xfrm>
          <a:prstGeom prst="rect">
            <a:avLst/>
          </a:prstGeom>
          <a:noFill/>
        </p:spPr>
        <p:txBody>
          <a:bodyPr wrap="square" rtlCol="0">
            <a:spAutoFit/>
          </a:bodyPr>
          <a:lstStyle/>
          <a:p>
            <a:r>
              <a:rPr lang="en-US" dirty="0">
                <a:solidFill>
                  <a:srgbClr val="FF0000"/>
                </a:solidFill>
              </a:rPr>
              <a:t>My suggestions added in purple. Please review and change to black if accepted </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746"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747"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Robyn</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Tim</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not covered on Day 1)</a:t>
            </a:r>
          </a:p>
          <a:p>
            <a:pPr marL="514350" indent="-514350">
              <a:buFont typeface="+mj-lt"/>
              <a:buAutoNum type="arabicPeriod"/>
            </a:pPr>
            <a:r>
              <a:rPr lang="en-US" dirty="0"/>
              <a:t>Time-varying parameters and choosing time periods </a:t>
            </a:r>
            <a:r>
              <a:rPr lang="en-US" dirty="0" smtClean="0"/>
              <a:t>for </a:t>
            </a:r>
            <a:r>
              <a:rPr lang="en-US" dirty="0"/>
              <a:t>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 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923330"/>
          </a:xfrm>
          <a:prstGeom prst="rect">
            <a:avLst/>
          </a:prstGeom>
          <a:solidFill>
            <a:schemeClr val="accent1"/>
          </a:solidFill>
        </p:spPr>
        <p:txBody>
          <a:bodyPr wrap="square" rtlCol="0">
            <a:spAutoFit/>
          </a:bodyPr>
          <a:lstStyle/>
          <a:p>
            <a:pPr algn="ctr"/>
            <a:endParaRPr lang="en-CA" dirty="0"/>
          </a:p>
          <a:p>
            <a:pPr algn="ctr"/>
            <a:r>
              <a:rPr lang="en-CA" dirty="0"/>
              <a:t>This is where stock-recruitment relationships enter the reference point calculations</a:t>
            </a:r>
          </a:p>
          <a:p>
            <a:pPr algn="ctr"/>
            <a:endParaRPr lang="en-US" dirty="0"/>
          </a:p>
        </p:txBody>
      </p:sp>
    </p:spTree>
    <p:extLst>
      <p:ext uri="{BB962C8B-B14F-4D97-AF65-F5344CB8AC3E}">
        <p14:creationId xmlns:p14="http://schemas.microsoft.com/office/powerpoint/2010/main" val="3371589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spTree>
    <p:extLst>
      <p:ext uri="{BB962C8B-B14F-4D97-AF65-F5344CB8AC3E}">
        <p14:creationId xmlns:p14="http://schemas.microsoft.com/office/powerpoint/2010/main" val="360980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91666" y="2398198"/>
            <a:ext cx="10681741" cy="3947184"/>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a:t>
            </a:r>
            <a:r>
              <a:rPr lang="en-US" dirty="0" smtClean="0">
                <a:solidFill>
                  <a:schemeClr val="tx2"/>
                </a:solidFill>
              </a:rPr>
              <a:t>.</a:t>
            </a:r>
          </a:p>
          <a:p>
            <a:pPr marL="0" indent="0">
              <a:buNone/>
            </a:pPr>
            <a:r>
              <a:rPr lang="en-US" dirty="0" smtClean="0">
                <a:solidFill>
                  <a:schemeClr val="tx2"/>
                </a:solidFill>
              </a:rPr>
              <a:t> </a:t>
            </a:r>
            <a:endParaRPr lang="en-US" dirty="0">
              <a:solidFill>
                <a:schemeClr val="tx2"/>
              </a:solidFill>
            </a:endParaRPr>
          </a:p>
          <a:p>
            <a:pPr marL="0" indent="0">
              <a:buNone/>
            </a:pPr>
            <a:r>
              <a:rPr lang="en-US" dirty="0">
                <a:solidFill>
                  <a:schemeClr val="tx2"/>
                </a:solidFill>
              </a:rPr>
              <a:t>A fishery is expected to approach or fluctuate around a </a:t>
            </a:r>
            <a:r>
              <a:rPr lang="en-US" b="1" dirty="0">
                <a:solidFill>
                  <a:schemeClr val="tx2"/>
                </a:solidFill>
              </a:rPr>
              <a:t>target reference point</a:t>
            </a:r>
            <a:r>
              <a:rPr lang="en-US" dirty="0">
                <a:solidFill>
                  <a:schemeClr val="tx2"/>
                </a:solidFill>
              </a:rPr>
              <a:t>, to have a very high probability </a:t>
            </a:r>
            <a:r>
              <a:rPr lang="en-US" dirty="0" smtClean="0">
                <a:solidFill>
                  <a:schemeClr val="tx2"/>
                </a:solidFill>
              </a:rPr>
              <a:t>[e.g</a:t>
            </a:r>
            <a:r>
              <a:rPr lang="en-US" dirty="0">
                <a:solidFill>
                  <a:schemeClr val="tx2"/>
                </a:solidFill>
              </a:rPr>
              <a:t>., at least 90</a:t>
            </a:r>
            <a:r>
              <a:rPr lang="en-US" dirty="0" smtClean="0">
                <a:solidFill>
                  <a:schemeClr val="tx2"/>
                </a:solidFill>
              </a:rPr>
              <a:t>%] </a:t>
            </a:r>
            <a:r>
              <a:rPr lang="en-US" dirty="0">
                <a:solidFill>
                  <a:schemeClr val="tx2"/>
                </a:solidFill>
              </a:rPr>
              <a:t>of not violating a </a:t>
            </a:r>
            <a:r>
              <a:rPr lang="en-US" b="1" dirty="0">
                <a:solidFill>
                  <a:schemeClr val="tx2"/>
                </a:solidFill>
              </a:rPr>
              <a:t>limit reference point</a:t>
            </a:r>
            <a:r>
              <a:rPr lang="en-US" dirty="0">
                <a:solidFill>
                  <a:schemeClr val="tx2"/>
                </a:solidFill>
              </a:rPr>
              <a:t>, and to have trigger reference points [</a:t>
            </a:r>
            <a:r>
              <a:rPr lang="en-US" dirty="0" smtClean="0">
                <a:solidFill>
                  <a:schemeClr val="tx2"/>
                </a:solidFill>
              </a:rPr>
              <a:t>Operational </a:t>
            </a:r>
            <a:r>
              <a:rPr lang="en-US" dirty="0">
                <a:solidFill>
                  <a:schemeClr val="tx2"/>
                </a:solidFill>
              </a:rPr>
              <a:t>Control </a:t>
            </a:r>
            <a:r>
              <a:rPr lang="en-US" dirty="0" smtClean="0">
                <a:solidFill>
                  <a:schemeClr val="tx2"/>
                </a:solidFill>
              </a:rPr>
              <a:t>Points] </a:t>
            </a:r>
            <a:r>
              <a:rPr lang="en-US" dirty="0">
                <a:solidFill>
                  <a:schemeClr val="tx2"/>
                </a:solidFill>
              </a:rPr>
              <a:t>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18843</TotalTime>
  <Words>9198</Words>
  <Application>Microsoft Office PowerPoint</Application>
  <PresentationFormat>Widescreen</PresentationFormat>
  <Paragraphs>881</Paragraphs>
  <Slides>114</Slides>
  <Notes>7</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4" baseType="lpstr">
      <vt:lpstr>Arial</vt:lpstr>
      <vt:lpstr>Calibri</vt:lpstr>
      <vt:lpstr>Calibri Light</vt:lpstr>
      <vt:lpstr>Cambria Math</vt:lpstr>
      <vt:lpstr>Century Gothic</vt:lpstr>
      <vt:lpstr>Noto Sans</vt:lpstr>
      <vt:lpstr>Times New Roman</vt:lpstr>
      <vt:lpstr>Wingdings</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MSY Theory</vt:lpstr>
      <vt:lpstr>Surplus Production Curve</vt:lpstr>
      <vt:lpstr>Equilibrium yield curve</vt:lpstr>
      <vt:lpstr>MSY as target/limit  Need to think more about this slide … Canadian policy identifies Bmsy as target. The distinctions are maybe too subtle for here. Hiding slide for now. Note Larkin wrote “Epitaph for MSY” he wasn’t advocating for it as a target.</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Limitations of Surplus Production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314</cp:revision>
  <dcterms:created xsi:type="dcterms:W3CDTF">2021-10-28T18:18:48Z</dcterms:created>
  <dcterms:modified xsi:type="dcterms:W3CDTF">2022-11-13T00:13:15Z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