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4" r:id="rId7"/>
    <p:sldId id="272" r:id="rId8"/>
    <p:sldId id="267" r:id="rId9"/>
    <p:sldId id="268" r:id="rId10"/>
    <p:sldId id="269" r:id="rId11"/>
    <p:sldId id="262" r:id="rId12"/>
    <p:sldId id="265" r:id="rId13"/>
    <p:sldId id="273" r:id="rId14"/>
    <p:sldId id="266" r:id="rId15"/>
    <p:sldId id="274" r:id="rId16"/>
    <p:sldId id="276" r:id="rId17"/>
    <p:sldId id="277" r:id="rId18"/>
    <p:sldId id="270" r:id="rId19"/>
    <p:sldId id="279" r:id="rId20"/>
    <p:sldId id="278" r:id="rId21"/>
    <p:sldId id="281" r:id="rId22"/>
    <p:sldId id="280" r:id="rId23"/>
    <p:sldId id="285" r:id="rId24"/>
    <p:sldId id="271" r:id="rId25"/>
    <p:sldId id="283" r:id="rId26"/>
    <p:sldId id="282" r:id="rId27"/>
    <p:sldId id="284" r:id="rId2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7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7BC13-EF80-437B-A759-6158F4DAF95C}" type="datetimeFigureOut">
              <a:rPr lang="fr-FR" smtClean="0"/>
              <a:t>09/12/2020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E2CCE-7F21-490D-A6FA-7A2AD46FB1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8226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8F4BCB-94B2-4E5F-A3C8-5895F9E99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D0FFFD3-E541-4E7F-B03A-4D41C5B43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8722B6-BFC5-41D2-A970-57884D21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F856-DB7D-429D-BB0A-82C5CA6E1B44}" type="datetime1">
              <a:rPr lang="fr-FR" smtClean="0"/>
              <a:t>09/12/2020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1555B0-45AA-40EF-82CD-7541CBA9D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46895A-0E08-4078-B428-5A563DC85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2864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DD1BC2-9EDD-4364-A596-22CE03161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3CCC596-42B9-4E78-8E2E-4B500E1AA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6DC212-3BF8-4903-BD43-934E52753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A34FB-F989-4D70-8967-248B8FE05E14}" type="datetime1">
              <a:rPr lang="fr-FR" smtClean="0"/>
              <a:t>09/12/2020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1B4951-31D6-48B7-A4E3-7E204674D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B656A1-CE51-4224-BC7D-CAE181D35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2809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9F824B9-1525-498F-891D-208CD439AA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B179D5E-51A6-4A95-B620-3565191FE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F9C0D9-FC5A-4A49-851C-993146FCA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53E3-7B69-47D3-8715-C2AB887F8B21}" type="datetime1">
              <a:rPr lang="fr-FR" smtClean="0"/>
              <a:t>09/12/2020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E92405-24D6-45A3-B692-B5BCA9C38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7715CA-3B66-4DA2-BE11-C6BE61885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7903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3E641E-A4BA-492F-BC74-7DE6CF578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0A2AF3-8225-424D-ADF3-2C0EEE2E7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E5D354-8E0C-4538-B484-D39CBADAE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A4D9-0224-4F5F-81CE-D8B1C6C5EBA2}" type="datetime1">
              <a:rPr lang="fr-FR" smtClean="0"/>
              <a:t>09/12/2020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462086-EDC7-488D-8C1D-F2062B819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F34428-86CC-4139-81AC-43BC0FD39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1170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E26261-C32C-43B7-92B9-F25E8D5C8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0203D0-57C6-40C4-B4E7-795B4D88D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410391-BDF4-4C43-AB9B-01F2DC59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C897-CABA-46B2-BA34-E1F31C931172}" type="datetime1">
              <a:rPr lang="fr-FR" smtClean="0"/>
              <a:t>09/12/2020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70C9F3-4247-4DCE-BA22-5BF0861E0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1B1C49-25B4-44BF-9318-D572CCF12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2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0AA2C0-652F-4BF7-AF27-7736199EB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3F1D09-E421-4674-90FB-3A89BAD279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2ABE87D-D575-4A4F-ABE2-DC697F2F3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87E4D2-07B3-4365-8B77-0A85D94E3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78919-1A12-4588-988F-DA9E4CBD798D}" type="datetime1">
              <a:rPr lang="fr-FR" smtClean="0"/>
              <a:t>09/12/2020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2CA873-DAF1-45C9-881B-6FCC101DB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3B413B0-119C-4A1F-8499-2A0079C0F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8492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943337-627A-4E30-A7C6-899235D1C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057DAA-8CE4-4E33-8290-2DD083170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BA21004-B280-4D79-A618-686D1BC29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FCB7337-5D38-4F73-A796-E403164B39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AB05E0E-866C-44C9-854D-C6E28EC618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8A35C4-00ED-4616-BF2E-8DB69EA63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92751-DCF1-463A-BF8D-439E3F132E33}" type="datetime1">
              <a:rPr lang="fr-FR" smtClean="0"/>
              <a:t>09/12/2020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14854AD-3EE9-41A6-BB2D-B962B28A3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A5EE899-41A8-4DCC-86E5-F644FE368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228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96AE76-47B9-4F29-AE25-79998609F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BF911C8-CA5B-49F8-BFAA-B74FA5ADD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159D9-A1B8-4ADE-97A7-986761ED22F6}" type="datetime1">
              <a:rPr lang="fr-FR" smtClean="0"/>
              <a:t>09/12/2020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E5C7452-592B-415E-8844-2090F8889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2382718-E103-40F1-9AAB-30B5479D0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3632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71625E4-499D-4000-9619-262BF6508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8B437-B1C0-4353-B143-55FA805A8AB4}" type="datetime1">
              <a:rPr lang="fr-FR" smtClean="0"/>
              <a:t>09/12/2020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147454F-CFD8-4080-A7C1-7CC77FC6B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973C10A-7AAB-4D2D-8429-AB5C118FA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1117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7E9692-C41C-44D1-9AE7-F613366BD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7D943F-31E6-41C7-B04F-534FF5586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93C0065-968C-4996-B843-3F27D913D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85DECC5-0CAE-4606-A1EF-2DB88F1E7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D109D-AFE8-47A6-A600-A815C1DD1BF3}" type="datetime1">
              <a:rPr lang="fr-FR" smtClean="0"/>
              <a:t>09/12/2020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413DBC-F5AA-4366-BE12-7365940ED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364C4A-65A2-4FF2-91C2-74870E3A8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44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F2B3B1-3993-4E95-A9E6-A19E6C9A8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6738770-5F56-4324-86A7-26E6AF7569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518BDDF-4B8D-42F7-A839-FE0ED4F0A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B6B4AF1-811B-42AE-A381-842459973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34BBF-B85A-469C-ABC5-8DDCA5E2311D}" type="datetime1">
              <a:rPr lang="fr-FR" smtClean="0"/>
              <a:t>09/12/2020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5D628B2-CD49-483D-8E8C-46F2A9A32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9BA40C6-CB16-4FBA-9BD5-62BF1984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0218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31DB45D-FDF6-44A2-9205-3A9206C40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2C60E67-599A-4715-AC7B-488E7DE7E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017684-D630-45B4-8D7C-05CFF7CB1B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C3EB0-5D86-4B09-B954-C6421A91322A}" type="datetime1">
              <a:rPr lang="fr-FR" smtClean="0"/>
              <a:t>09/12/2020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E31576-77BE-4262-9FC2-4106145C38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F2E106-3033-4CA1-A322-343B6B284E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1597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955A4D4-BBD4-46AE-A33B-A035E1AC4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42" y="637953"/>
            <a:ext cx="8272458" cy="3189507"/>
          </a:xfrm>
        </p:spPr>
        <p:txBody>
          <a:bodyPr>
            <a:normAutofit/>
          </a:bodyPr>
          <a:lstStyle/>
          <a:p>
            <a:pPr algn="l"/>
            <a:r>
              <a:rPr lang="fr-FR" sz="8000">
                <a:solidFill>
                  <a:srgbClr val="FFFFFF"/>
                </a:solidFill>
              </a:rPr>
              <a:t>Formation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466D0CC-DE57-4877-9DA7-04C6E09FD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42" y="4377268"/>
            <a:ext cx="7970903" cy="1280582"/>
          </a:xfrm>
        </p:spPr>
        <p:txBody>
          <a:bodyPr anchor="t">
            <a:normAutofit/>
          </a:bodyPr>
          <a:lstStyle/>
          <a:p>
            <a:pPr algn="l"/>
            <a:r>
              <a:rPr lang="fr-FR" sz="3200">
                <a:solidFill>
                  <a:srgbClr val="FEFFFF"/>
                </a:solidFill>
              </a:rPr>
              <a:t>PHP et Base de données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D5B8C68-158C-46DF-904E-BF3AD7248FCD}"/>
              </a:ext>
            </a:extLst>
          </p:cNvPr>
          <p:cNvSpPr txBox="1"/>
          <p:nvPr/>
        </p:nvSpPr>
        <p:spPr>
          <a:xfrm>
            <a:off x="225083" y="6049805"/>
            <a:ext cx="5380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Anthony MELIN</a:t>
            </a:r>
          </a:p>
          <a:p>
            <a:r>
              <a:rPr lang="fr-FR" dirty="0"/>
              <a:t>Dylan MIELOT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3ECF7C8-218B-4916-AA07-1CC265F93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9963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F43244E-9AAB-4DF2-B28F-D57B921A9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PDO – Requêtes préparées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00D674-7F0A-4352-8C96-7F5A5E78D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4309" y="6310313"/>
            <a:ext cx="2743200" cy="365125"/>
          </a:xfrm>
        </p:spPr>
        <p:txBody>
          <a:bodyPr/>
          <a:lstStyle/>
          <a:p>
            <a:fld id="{F8323CC4-5E62-4ADB-BC7C-89B23C89378E}" type="slidenum">
              <a:rPr lang="fr-FR" smtClean="0"/>
              <a:t>10</a:t>
            </a:fld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B22C9B3-0306-4ADE-8CDA-C2DB126B9CB7}"/>
              </a:ext>
            </a:extLst>
          </p:cNvPr>
          <p:cNvSpPr txBox="1"/>
          <p:nvPr/>
        </p:nvSpPr>
        <p:spPr>
          <a:xfrm>
            <a:off x="1773578" y="2416679"/>
            <a:ext cx="8634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Méthode </a:t>
            </a:r>
            <a:r>
              <a:rPr lang="fr-FR" sz="2400" dirty="0" err="1"/>
              <a:t>prepare</a:t>
            </a:r>
            <a:r>
              <a:rPr lang="fr-FR" sz="2400" dirty="0"/>
              <a:t>() et </a:t>
            </a:r>
            <a:r>
              <a:rPr lang="fr-FR" sz="2400" dirty="0" err="1"/>
              <a:t>execute</a:t>
            </a:r>
            <a:r>
              <a:rPr lang="fr-FR" sz="2400" dirty="0"/>
              <a:t>() avec marqueurs nominatifs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1AB7D10-BDC6-4A6B-9B8B-752CDFE52754}"/>
              </a:ext>
            </a:extLst>
          </p:cNvPr>
          <p:cNvSpPr txBox="1"/>
          <p:nvPr/>
        </p:nvSpPr>
        <p:spPr>
          <a:xfrm>
            <a:off x="1636419" y="5158004"/>
            <a:ext cx="89088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Avantages : requête plus lisible, surtout lorsqu’il y a beaucoup de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290CE10-67E6-4866-88BF-AF2A4E06E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717" y="3164803"/>
            <a:ext cx="8213036" cy="152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444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7733BC-219D-49C7-B5B4-F7CD9774C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PDO – Fetch et FetchAll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7B29E1-8497-4530-84DE-C91A906B2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fr-FR" sz="2400" dirty="0"/>
              <a:t>Méthodes permettant de récupérer les données reçues par une précédente requête</a:t>
            </a:r>
          </a:p>
          <a:p>
            <a:endParaRPr lang="fr-FR" sz="2400" dirty="0"/>
          </a:p>
          <a:p>
            <a:r>
              <a:rPr lang="fr-FR" sz="2400" dirty="0"/>
              <a:t>Fetch </a:t>
            </a:r>
            <a:r>
              <a:rPr lang="fr-FR" sz="2400" dirty="0">
                <a:sym typeface="Wingdings" panose="05000000000000000000" pitchFamily="2" charset="2"/>
              </a:rPr>
              <a:t> Récupère les données ligne par ligne</a:t>
            </a:r>
          </a:p>
          <a:p>
            <a:r>
              <a:rPr lang="fr-FR" sz="2400" dirty="0">
                <a:sym typeface="Wingdings" panose="05000000000000000000" pitchFamily="2" charset="2"/>
              </a:rPr>
              <a:t>FetchAll  Récupère toute les données et les stockes dans un tableau</a:t>
            </a:r>
            <a:endParaRPr lang="fr-FR" sz="24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1F64A98-B772-42C2-8B04-79C4D3AEA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2327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7733BC-219D-49C7-B5B4-F7CD9774C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PDO – Fetch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33F6FD7-41DE-417B-B411-49B9C30EC6EE}"/>
              </a:ext>
            </a:extLst>
          </p:cNvPr>
          <p:cNvSpPr txBox="1"/>
          <p:nvPr/>
        </p:nvSpPr>
        <p:spPr>
          <a:xfrm>
            <a:off x="1655641" y="5109086"/>
            <a:ext cx="83680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Résultat : Tant que $reponse-&gt;fetch() renvoie une ligne, on push la ligne dans le tableau $data.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Fetch renvoie « faux » lorsqu’il arrive a la fin des données, on sort alors de la boucle </a:t>
            </a:r>
            <a:r>
              <a:rPr lang="fr-FR" sz="2400" dirty="0" err="1"/>
              <a:t>while</a:t>
            </a:r>
            <a:r>
              <a:rPr lang="fr-FR" sz="2400" dirty="0"/>
              <a:t>.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D03796-929C-43C4-816D-31DE41DDD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12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4FBCA3F-7DF0-41E7-91BB-5EE97F5D8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041" y="2728815"/>
            <a:ext cx="5008619" cy="179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194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4757C84-2191-45A6-B90D-7ED3A8A59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Exercice</a:t>
            </a:r>
            <a: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2 – </a:t>
            </a:r>
            <a:r>
              <a:rPr lang="en-US" sz="4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Récupération</a:t>
            </a:r>
            <a: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4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données</a:t>
            </a:r>
            <a: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avec Fetch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BF741D0-7DD4-4E7A-8EE2-72CC9B3FA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8323CC4-5E62-4ADB-BC7C-89B23C89378E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496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7733BC-219D-49C7-B5B4-F7CD9774C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PDO – FetchAll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33F6FD7-41DE-417B-B411-49B9C30EC6EE}"/>
              </a:ext>
            </a:extLst>
          </p:cNvPr>
          <p:cNvSpPr txBox="1"/>
          <p:nvPr/>
        </p:nvSpPr>
        <p:spPr>
          <a:xfrm>
            <a:off x="1655641" y="4680829"/>
            <a:ext cx="83680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Résultat : Toutes les données reçus sont stockées dans le tableau $resultat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DBA316B-8A92-4367-90A6-A63641B2C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909" y="2779575"/>
            <a:ext cx="7572765" cy="954685"/>
          </a:xfrm>
          <a:prstGeom prst="rect">
            <a:avLst/>
          </a:prstGeom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3EDF272-70D0-418F-B1E4-090F125EA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2327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983E7D8-D702-4F77-8EBA-E2ECE0A2A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Exercice 3 – récupération de données avec FetchAll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FAC5C0F-C186-4D6F-80F9-FD6EFC6D7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8323CC4-5E62-4ADB-BC7C-89B23C89378E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127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7733BC-219D-49C7-B5B4-F7CD9774C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PDO – Insertion de données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33F6FD7-41DE-417B-B411-49B9C30EC6EE}"/>
              </a:ext>
            </a:extLst>
          </p:cNvPr>
          <p:cNvSpPr txBox="1"/>
          <p:nvPr/>
        </p:nvSpPr>
        <p:spPr>
          <a:xfrm>
            <a:off x="1913969" y="2416679"/>
            <a:ext cx="8368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Utilisation d’une requête préparée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3EDF272-70D0-418F-B1E4-090F125EA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16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991160B-4237-4877-B762-D60A9228B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969" y="3429000"/>
            <a:ext cx="8097380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997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D51E691-7AB1-40C1-B104-A6C4CEC56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Exercice 4 – Insertion de données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D71A2BB-FA32-4D7B-9A60-87A082EC5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8323CC4-5E62-4ADB-BC7C-89B23C89378E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885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7733BC-219D-49C7-B5B4-F7CD9774C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PDO – Modifier des données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33F6FD7-41DE-417B-B411-49B9C30EC6EE}"/>
              </a:ext>
            </a:extLst>
          </p:cNvPr>
          <p:cNvSpPr txBox="1"/>
          <p:nvPr/>
        </p:nvSpPr>
        <p:spPr>
          <a:xfrm>
            <a:off x="1913969" y="2416679"/>
            <a:ext cx="8368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Utilisation d’une requête préparée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3EDF272-70D0-418F-B1E4-090F125EA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18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D8D4CEE-DFEA-4AA2-851D-CF944FC40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392" y="3600344"/>
            <a:ext cx="6230219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956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45A906A-1F04-46CB-91B1-DF025BE30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Exercice 5 – Modification de données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340058B-ED91-4A55-A020-B8CD63261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8323CC4-5E62-4ADB-BC7C-89B23C89378E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492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B92B3D-9E95-4171-A0B8-B34B49728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Rappels Base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6049D6-BA84-448B-B397-5BF7FB3A7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fr-FR" sz="1900"/>
              <a:t>« Une </a:t>
            </a:r>
            <a:r>
              <a:rPr lang="fr-FR" sz="1900" b="1"/>
              <a:t>base de données</a:t>
            </a:r>
            <a:r>
              <a:rPr lang="fr-FR" sz="1900"/>
              <a:t> (en anglais </a:t>
            </a:r>
            <a:r>
              <a:rPr lang="fr-FR" sz="1900" b="1" i="1"/>
              <a:t>database</a:t>
            </a:r>
            <a:r>
              <a:rPr lang="fr-FR" sz="1900"/>
              <a:t>), permet de stocker et de retrouver des données brutes ou de l'information » - Wikipedia</a:t>
            </a:r>
          </a:p>
          <a:p>
            <a:endParaRPr lang="fr-FR" sz="1900"/>
          </a:p>
          <a:p>
            <a:r>
              <a:rPr lang="fr-FR" sz="1900"/>
              <a:t> Composée de tables, de colonnes et de lignes.</a:t>
            </a:r>
          </a:p>
          <a:p>
            <a:endParaRPr lang="fr-FR" sz="1900"/>
          </a:p>
          <a:p>
            <a:r>
              <a:rPr lang="fr-FR" sz="1900"/>
              <a:t>Clefs primaires =&gt; « Dans une base de données relationnelle, une </a:t>
            </a:r>
            <a:r>
              <a:rPr lang="fr-FR" sz="1900" b="1"/>
              <a:t>clé primaire</a:t>
            </a:r>
            <a:r>
              <a:rPr lang="fr-FR" sz="1900"/>
              <a:t> est la donnée qui permet d'identifier de manière unique un enregistrement dans une table » - Wikipedia</a:t>
            </a:r>
          </a:p>
          <a:p>
            <a:r>
              <a:rPr lang="fr-FR" sz="1900"/>
              <a:t>Clefs secondaire =&gt; « Une clé étrangère identifie une colonne ou un ensemble de colonnes d'une table comme référençant une colonne ou un ensemble de colonnes d'une autre table (la table référencée) » - Wikipedia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ED846C3-AB10-4D5A-9585-EE00E0444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315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7733BC-219D-49C7-B5B4-F7CD9774C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PDO – Suppression de données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33F6FD7-41DE-417B-B411-49B9C30EC6EE}"/>
              </a:ext>
            </a:extLst>
          </p:cNvPr>
          <p:cNvSpPr txBox="1"/>
          <p:nvPr/>
        </p:nvSpPr>
        <p:spPr>
          <a:xfrm>
            <a:off x="1913969" y="2482083"/>
            <a:ext cx="8368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Utilisation d’une requête préparée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3EDF272-70D0-418F-B1E4-090F125EA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20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77F9857-08B8-440F-A11F-3D09C2A96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293" y="3495128"/>
            <a:ext cx="5144218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437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50F989F-4650-4582-9B5A-46B61FFA9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Exercice 6 – suppression de données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0A91316-9BA0-4ED3-B838-74096404A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8323CC4-5E62-4ADB-BC7C-89B23C89378E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891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7733BC-219D-49C7-B5B4-F7CD9774C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CSS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3EDF272-70D0-418F-B1E4-090F125EA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22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6DC9D9D-F51B-4856-B93D-C32E9E3FCDD3}"/>
              </a:ext>
            </a:extLst>
          </p:cNvPr>
          <p:cNvSpPr txBox="1"/>
          <p:nvPr/>
        </p:nvSpPr>
        <p:spPr>
          <a:xfrm>
            <a:off x="1503055" y="2354089"/>
            <a:ext cx="8019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/>
              <a:t>2 possibilités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Mettre le CSS dans les balises HTML, avec l’attribut « style ».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Créer un fichier CSS et lier a son fichier HTML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AAD2B04-C2C5-4A0B-8CAA-4C0579640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710" y="4001257"/>
            <a:ext cx="6051163" cy="235509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035282F-C7AB-461D-9B8A-3DE1D5736351}"/>
              </a:ext>
            </a:extLst>
          </p:cNvPr>
          <p:cNvSpPr/>
          <p:nvPr/>
        </p:nvSpPr>
        <p:spPr>
          <a:xfrm>
            <a:off x="958506" y="5558828"/>
            <a:ext cx="1576464" cy="2768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070E2CF2-AC1B-4DCD-8D05-A6492D885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1863" y="4430986"/>
            <a:ext cx="3419952" cy="149563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3D8A52F-0E8A-4261-91B6-CC6115739828}"/>
              </a:ext>
            </a:extLst>
          </p:cNvPr>
          <p:cNvSpPr/>
          <p:nvPr/>
        </p:nvSpPr>
        <p:spPr>
          <a:xfrm>
            <a:off x="8131863" y="4430986"/>
            <a:ext cx="3419952" cy="15414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34E6468E-C2A1-4D59-A9ED-BD3D6F23123C}"/>
              </a:ext>
            </a:extLst>
          </p:cNvPr>
          <p:cNvCxnSpPr>
            <a:stCxn id="5" idx="3"/>
          </p:cNvCxnSpPr>
          <p:nvPr/>
        </p:nvCxnSpPr>
        <p:spPr>
          <a:xfrm>
            <a:off x="6460873" y="5178804"/>
            <a:ext cx="1550613" cy="5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332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7733BC-219D-49C7-B5B4-F7CD9774C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CSS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3EDF272-70D0-418F-B1E4-090F125EA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23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93DDAC7-B5EB-4C2A-8CB1-AAC676BFC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16" y="3429000"/>
            <a:ext cx="7020905" cy="2876951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A74C213-DC6C-4815-8B15-85F46D4B3F01}"/>
              </a:ext>
            </a:extLst>
          </p:cNvPr>
          <p:cNvSpPr txBox="1"/>
          <p:nvPr/>
        </p:nvSpPr>
        <p:spPr>
          <a:xfrm>
            <a:off x="1603218" y="2543175"/>
            <a:ext cx="6844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Lier le CSS a son fichier HTML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9A8E9F-ED6F-4D84-86A2-4AB75966D648}"/>
              </a:ext>
            </a:extLst>
          </p:cNvPr>
          <p:cNvSpPr/>
          <p:nvPr/>
        </p:nvSpPr>
        <p:spPr>
          <a:xfrm>
            <a:off x="1367406" y="4186106"/>
            <a:ext cx="3196205" cy="2348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734CED9D-45D3-4ED9-AB97-5A985157260B}"/>
              </a:ext>
            </a:extLst>
          </p:cNvPr>
          <p:cNvCxnSpPr/>
          <p:nvPr/>
        </p:nvCxnSpPr>
        <p:spPr>
          <a:xfrm flipH="1">
            <a:off x="4563611" y="4260118"/>
            <a:ext cx="345626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2CA6A347-8493-49AE-B95A-421FD123E654}"/>
              </a:ext>
            </a:extLst>
          </p:cNvPr>
          <p:cNvSpPr txBox="1"/>
          <p:nvPr/>
        </p:nvSpPr>
        <p:spPr>
          <a:xfrm>
            <a:off x="8095376" y="3892492"/>
            <a:ext cx="345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fichier HTML est associé a un fichier « style.css » chargé de la mise en forme.</a:t>
            </a:r>
          </a:p>
        </p:txBody>
      </p:sp>
    </p:spTree>
    <p:extLst>
      <p:ext uri="{BB962C8B-B14F-4D97-AF65-F5344CB8AC3E}">
        <p14:creationId xmlns:p14="http://schemas.microsoft.com/office/powerpoint/2010/main" val="10888432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7733BC-219D-49C7-B5B4-F7CD9774C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CSS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3EDF272-70D0-418F-B1E4-090F125EA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24</a:t>
            </a:fld>
            <a:endParaRPr lang="fr-FR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8CEC669A-BF11-492F-8D9B-8C642E5E0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8217" y="3365651"/>
            <a:ext cx="5202525" cy="688454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50C13BC9-0314-44AB-98D6-4BDC993F1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258" y="2861300"/>
            <a:ext cx="3629532" cy="1819529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1C7C9B1E-D2A0-4210-A1AD-75FDC0835E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0815" y="5324080"/>
            <a:ext cx="3896269" cy="1467055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852BC564-0775-47C9-8CB6-66816AA21E8E}"/>
              </a:ext>
            </a:extLst>
          </p:cNvPr>
          <p:cNvSpPr/>
          <p:nvPr/>
        </p:nvSpPr>
        <p:spPr>
          <a:xfrm>
            <a:off x="5748950" y="3365651"/>
            <a:ext cx="1231272" cy="2265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3AA3FBE-B1AA-4904-A3AF-8F74B235A7CA}"/>
              </a:ext>
            </a:extLst>
          </p:cNvPr>
          <p:cNvSpPr/>
          <p:nvPr/>
        </p:nvSpPr>
        <p:spPr>
          <a:xfrm>
            <a:off x="8321879" y="3771064"/>
            <a:ext cx="654341" cy="2511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D4FB9192-878B-450C-972F-C55F72F87901}"/>
              </a:ext>
            </a:extLst>
          </p:cNvPr>
          <p:cNvSpPr txBox="1"/>
          <p:nvPr/>
        </p:nvSpPr>
        <p:spPr>
          <a:xfrm>
            <a:off x="1421258" y="2265028"/>
            <a:ext cx="5365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Utilisation de classes et </a:t>
            </a:r>
            <a:r>
              <a:rPr lang="fr-FR" sz="2400" dirty="0" err="1"/>
              <a:t>d’id</a:t>
            </a:r>
            <a:endParaRPr lang="fr-FR" sz="2400" dirty="0"/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130A4C7B-5C03-4BE2-B023-4FC500AC7228}"/>
              </a:ext>
            </a:extLst>
          </p:cNvPr>
          <p:cNvCxnSpPr/>
          <p:nvPr/>
        </p:nvCxnSpPr>
        <p:spPr>
          <a:xfrm>
            <a:off x="2667699" y="2986481"/>
            <a:ext cx="3081251" cy="3791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B5FF939F-C3C5-4602-9D1D-79A5A25CEC17}"/>
              </a:ext>
            </a:extLst>
          </p:cNvPr>
          <p:cNvCxnSpPr>
            <a:cxnSpLocks/>
          </p:cNvCxnSpPr>
          <p:nvPr/>
        </p:nvCxnSpPr>
        <p:spPr>
          <a:xfrm>
            <a:off x="2013358" y="3917659"/>
            <a:ext cx="6597242" cy="4299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012D1319-1421-4481-ACD6-6A25F32C320F}"/>
              </a:ext>
            </a:extLst>
          </p:cNvPr>
          <p:cNvCxnSpPr>
            <a:cxnSpLocks/>
          </p:cNvCxnSpPr>
          <p:nvPr/>
        </p:nvCxnSpPr>
        <p:spPr>
          <a:xfrm flipV="1">
            <a:off x="8610600" y="4022181"/>
            <a:ext cx="0" cy="3254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1199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EF9E91C-9F1A-4BEE-A693-D76078DE9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Exercice 7 – Mise en forme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4F3023A-B7CB-4C5A-A04F-98974204E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8323CC4-5E62-4ADB-BC7C-89B23C89378E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25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5633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7733BC-219D-49C7-B5B4-F7CD9774C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Formulaires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3EDF272-70D0-418F-B1E4-090F125EA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26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9E1CB56-D2B8-4A38-BA2D-7D9A22393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481" y="2419171"/>
            <a:ext cx="3432482" cy="2991360"/>
          </a:xfrm>
          <a:prstGeom prst="rect">
            <a:avLst/>
          </a:prstGeom>
        </p:spPr>
      </p:pic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8AEECA8E-C7FE-469D-B082-99DEF04C93C6}"/>
              </a:ext>
            </a:extLst>
          </p:cNvPr>
          <p:cNvSpPr/>
          <p:nvPr/>
        </p:nvSpPr>
        <p:spPr>
          <a:xfrm>
            <a:off x="4890287" y="3594556"/>
            <a:ext cx="1205713" cy="4802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6ABDADB3-4AE5-4DA9-BCEB-AC278BE19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21" y="6175540"/>
            <a:ext cx="4829849" cy="419158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BCDC707A-3153-41FA-8783-D04EC5059B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6573" y="6137612"/>
            <a:ext cx="1190791" cy="466790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C76A4E75-9AF7-4D99-90F4-6FF0F0C701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6209" y="3252500"/>
            <a:ext cx="5982535" cy="1162212"/>
          </a:xfrm>
          <a:prstGeom prst="rect">
            <a:avLst/>
          </a:prstGeom>
        </p:spPr>
      </p:pic>
      <p:sp>
        <p:nvSpPr>
          <p:cNvPr id="27" name="Flèche : droite 26">
            <a:extLst>
              <a:ext uri="{FF2B5EF4-FFF2-40B4-BE49-F238E27FC236}">
                <a16:creationId xmlns:a16="http://schemas.microsoft.com/office/drawing/2014/main" id="{4C92A56E-DEBE-4611-9F94-4BF3011E108D}"/>
              </a:ext>
            </a:extLst>
          </p:cNvPr>
          <p:cNvSpPr/>
          <p:nvPr/>
        </p:nvSpPr>
        <p:spPr>
          <a:xfrm>
            <a:off x="6118563" y="6055877"/>
            <a:ext cx="1205713" cy="4802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59D4B96E-419E-4D2C-989B-7923B5E816F2}"/>
              </a:ext>
            </a:extLst>
          </p:cNvPr>
          <p:cNvSpPr txBox="1"/>
          <p:nvPr/>
        </p:nvSpPr>
        <p:spPr>
          <a:xfrm>
            <a:off x="4765963" y="5521867"/>
            <a:ext cx="2807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Affichage :</a:t>
            </a:r>
          </a:p>
        </p:txBody>
      </p:sp>
    </p:spTree>
    <p:extLst>
      <p:ext uri="{BB962C8B-B14F-4D97-AF65-F5344CB8AC3E}">
        <p14:creationId xmlns:p14="http://schemas.microsoft.com/office/powerpoint/2010/main" val="8105951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39DFAB0-D1E4-4E4A-B49A-E039CE4B2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Exercice 8 – Formulaire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2A798F-823D-4016-A903-363BE0E02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8323CC4-5E62-4ADB-BC7C-89B23C89378E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27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815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11A6C77-6109-4F77-975B-C375615A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B343D17-9934-455E-B326-2F39206BA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A8AA2B63-BFCD-40D0-B2D0-CB714D70E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80834EBB-06EA-4C69-AF7A-D5A4E69D8A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2D314EC1-63E0-43B5-9CD5-F25593B2C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9577EB7D-16A7-4E05-9105-431E72966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1741C3-592F-47B5-93A0-66FC0BB97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7DD9117-5030-49BC-B70E-BC6BDDBC4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Rappels PHP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2C87AD-013B-4734-AF0C-28C450334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665" y="2774334"/>
            <a:ext cx="9981625" cy="1167485"/>
          </a:xfrm>
        </p:spPr>
        <p:txBody>
          <a:bodyPr>
            <a:normAutofit/>
          </a:bodyPr>
          <a:lstStyle/>
          <a:p>
            <a:r>
              <a:rPr lang="fr-FR" sz="2400" dirty="0"/>
              <a:t>Langage de programmation exécuté par un serveur HTTP</a:t>
            </a:r>
          </a:p>
        </p:txBody>
      </p:sp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14B4B9D4-1E6F-49AE-9031-79478C106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256" y="4152284"/>
            <a:ext cx="6966567" cy="2215368"/>
          </a:xfrm>
          <a:prstGeom prst="rect">
            <a:avLst/>
          </a:prstGeom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11BF6BC7-6817-4EFA-A741-FCBAE5D51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122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33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9533E6D-96B5-4F2F-A826-80F8DDE4B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Accès a la base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9D81FE-5859-4EF3-AD52-9BCD3CD57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9407219" cy="1205353"/>
          </a:xfrm>
        </p:spPr>
        <p:txBody>
          <a:bodyPr>
            <a:normAutofit/>
          </a:bodyPr>
          <a:lstStyle/>
          <a:p>
            <a:r>
              <a:rPr lang="fr-FR" sz="2400" dirty="0"/>
              <a:t>Communication avec la base de données via PHP</a:t>
            </a:r>
          </a:p>
          <a:p>
            <a:r>
              <a:rPr lang="fr-FR" sz="2400" dirty="0"/>
              <a:t>Utilisation du langage SQL pour formuler des requêtes.</a:t>
            </a:r>
          </a:p>
        </p:txBody>
      </p:sp>
      <p:sp>
        <p:nvSpPr>
          <p:cNvPr id="29" name="Espace réservé du numéro de diapositive 28">
            <a:extLst>
              <a:ext uri="{FF2B5EF4-FFF2-40B4-BE49-F238E27FC236}">
                <a16:creationId xmlns:a16="http://schemas.microsoft.com/office/drawing/2014/main" id="{51E4235E-F4B0-4B46-A823-C0C277102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4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73E0080-B510-4866-96D2-7E701A5A1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344" y="3597275"/>
            <a:ext cx="631507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159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F43244E-9AAB-4DF2-B28F-D57B921A9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PDO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00D674-7F0A-4352-8C96-7F5A5E78D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5</a:t>
            </a:fld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BDEAF63-58C3-4AFC-BFAD-9BBFA01E1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274" y="2757981"/>
            <a:ext cx="6620232" cy="3427496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49646A08-8E6A-42F2-A09B-0D0FF511969B}"/>
              </a:ext>
            </a:extLst>
          </p:cNvPr>
          <p:cNvSpPr txBox="1"/>
          <p:nvPr/>
        </p:nvSpPr>
        <p:spPr>
          <a:xfrm>
            <a:off x="1736521" y="2474752"/>
            <a:ext cx="322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PHP Data </a:t>
            </a:r>
            <a:r>
              <a:rPr lang="fr-FR" b="1" dirty="0" err="1"/>
              <a:t>Objects</a:t>
            </a:r>
            <a:r>
              <a:rPr lang="fr-FR" b="1" dirty="0"/>
              <a:t> : </a:t>
            </a:r>
            <a:r>
              <a:rPr lang="fr-FR" dirty="0"/>
              <a:t>accéder à une base de données avec PHP</a:t>
            </a:r>
          </a:p>
        </p:txBody>
      </p:sp>
    </p:spTree>
    <p:extLst>
      <p:ext uri="{BB962C8B-B14F-4D97-AF65-F5344CB8AC3E}">
        <p14:creationId xmlns:p14="http://schemas.microsoft.com/office/powerpoint/2010/main" val="4075679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9533E6D-96B5-4F2F-A826-80F8DDE4B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PDO - Connexion</a:t>
            </a:r>
          </a:p>
        </p:txBody>
      </p:sp>
      <p:sp>
        <p:nvSpPr>
          <p:cNvPr id="22" name="Espace réservé du contenu 2">
            <a:extLst>
              <a:ext uri="{FF2B5EF4-FFF2-40B4-BE49-F238E27FC236}">
                <a16:creationId xmlns:a16="http://schemas.microsoft.com/office/drawing/2014/main" id="{C580BE1B-3833-443D-BBD7-A7C9AA2DA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6337" y="2442369"/>
            <a:ext cx="10515600" cy="1243366"/>
          </a:xfrm>
        </p:spPr>
        <p:txBody>
          <a:bodyPr/>
          <a:lstStyle/>
          <a:p>
            <a:r>
              <a:rPr lang="fr-FR" sz="2400" dirty="0"/>
              <a:t>Classe PDO </a:t>
            </a:r>
            <a:r>
              <a:rPr lang="fr-FR" sz="2400" dirty="0">
                <a:sym typeface="Wingdings" panose="05000000000000000000" pitchFamily="2" charset="2"/>
              </a:rPr>
              <a:t> Création d’un objet PDO avec new PDO();</a:t>
            </a:r>
            <a:endParaRPr lang="fr-FR" sz="2400" dirty="0"/>
          </a:p>
          <a:p>
            <a:r>
              <a:rPr lang="fr-FR" sz="2400" dirty="0"/>
              <a:t>Nécessite le type de base de données, le nom de l’hôte, le nom de la base, l’utilisateur et le mot de passe.</a:t>
            </a:r>
          </a:p>
          <a:p>
            <a:endParaRPr lang="fr-FR" dirty="0"/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CFCFDB55-302F-4027-98E1-E19F21E83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962" y="3950932"/>
            <a:ext cx="10386075" cy="422354"/>
          </a:xfrm>
          <a:prstGeom prst="rect">
            <a:avLst/>
          </a:prstGeom>
        </p:spPr>
      </p:pic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A9D6899D-BF5C-4648-AD48-DA4DA0F92FEC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1580069" y="4373286"/>
            <a:ext cx="1583871" cy="852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2E0EF7F9-8722-4DCE-AC47-4F3BB94E1E73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3565892" y="4314195"/>
            <a:ext cx="1228177" cy="1091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DC13E687-32D7-4928-8572-539A0F796AE9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5824677" y="4353048"/>
            <a:ext cx="878463" cy="1079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3D2C665C-D876-443D-92F2-4EC797FE2322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9818755" y="4359606"/>
            <a:ext cx="49695" cy="1280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42331348-D89B-4181-A9A5-CFE439DB6FBB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10757815" y="4314195"/>
            <a:ext cx="678716" cy="1234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790D3D2D-9D32-435A-BCB0-D1749400E1F2}"/>
              </a:ext>
            </a:extLst>
          </p:cNvPr>
          <p:cNvSpPr txBox="1"/>
          <p:nvPr/>
        </p:nvSpPr>
        <p:spPr>
          <a:xfrm>
            <a:off x="822423" y="5225540"/>
            <a:ext cx="1515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Type de base de données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AC8C5E14-47B5-46AB-B368-8DB7B85AA1E5}"/>
              </a:ext>
            </a:extLst>
          </p:cNvPr>
          <p:cNvSpPr txBox="1"/>
          <p:nvPr/>
        </p:nvSpPr>
        <p:spPr>
          <a:xfrm>
            <a:off x="2808246" y="5405210"/>
            <a:ext cx="1515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 de l’hôte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A012E388-70E4-4911-B232-D8CC0030F38B}"/>
              </a:ext>
            </a:extLst>
          </p:cNvPr>
          <p:cNvSpPr txBox="1"/>
          <p:nvPr/>
        </p:nvSpPr>
        <p:spPr>
          <a:xfrm>
            <a:off x="4857481" y="5433021"/>
            <a:ext cx="1934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 de la  base de données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CB459B67-67AA-41FB-BD0E-80A9425456D9}"/>
              </a:ext>
            </a:extLst>
          </p:cNvPr>
          <p:cNvSpPr txBox="1"/>
          <p:nvPr/>
        </p:nvSpPr>
        <p:spPr>
          <a:xfrm>
            <a:off x="8574790" y="5639664"/>
            <a:ext cx="2487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 de l’utilisateur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6C39B5F5-59CC-49E8-A5AE-508A5B5F278F}"/>
              </a:ext>
            </a:extLst>
          </p:cNvPr>
          <p:cNvSpPr txBox="1"/>
          <p:nvPr/>
        </p:nvSpPr>
        <p:spPr>
          <a:xfrm>
            <a:off x="10678885" y="5548705"/>
            <a:ext cx="1515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Mot de passe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A3D13A6-AE74-4598-BAF1-2235F6F80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6</a:t>
            </a:fld>
            <a:endParaRPr lang="fr-FR"/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8D76ED2A-033D-4138-A52A-7464B7BA227B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7810153" y="4345923"/>
            <a:ext cx="479327" cy="1146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A72532F9-2168-4013-9EDD-4C1E0B4C7D6A}"/>
              </a:ext>
            </a:extLst>
          </p:cNvPr>
          <p:cNvSpPr txBox="1"/>
          <p:nvPr/>
        </p:nvSpPr>
        <p:spPr>
          <a:xfrm>
            <a:off x="7104264" y="5492615"/>
            <a:ext cx="1411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Encodage (optionnel)</a:t>
            </a:r>
          </a:p>
        </p:txBody>
      </p:sp>
    </p:spTree>
    <p:extLst>
      <p:ext uri="{BB962C8B-B14F-4D97-AF65-F5344CB8AC3E}">
        <p14:creationId xmlns:p14="http://schemas.microsoft.com/office/powerpoint/2010/main" val="108003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404C750-0C85-489E-BB3C-C92D09981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Exercice 1 – Connexion a la base de données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14FEA65-8953-461F-9C80-F124938F4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8323CC4-5E62-4ADB-BC7C-89B23C89378E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452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F43244E-9AAB-4DF2-B28F-D57B921A9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PDO – Requêtes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00D674-7F0A-4352-8C96-7F5A5E78D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4309" y="6310313"/>
            <a:ext cx="2743200" cy="365125"/>
          </a:xfrm>
        </p:spPr>
        <p:txBody>
          <a:bodyPr/>
          <a:lstStyle/>
          <a:p>
            <a:fld id="{F8323CC4-5E62-4ADB-BC7C-89B23C89378E}" type="slidenum">
              <a:rPr lang="fr-FR" smtClean="0"/>
              <a:t>8</a:t>
            </a:fld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B22C9B3-0306-4ADE-8CDA-C2DB126B9CB7}"/>
              </a:ext>
            </a:extLst>
          </p:cNvPr>
          <p:cNvSpPr txBox="1"/>
          <p:nvPr/>
        </p:nvSpPr>
        <p:spPr>
          <a:xfrm>
            <a:off x="1815737" y="2634888"/>
            <a:ext cx="8634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Méthode Query() </a:t>
            </a:r>
          </a:p>
        </p:txBody>
      </p:sp>
      <p:pic>
        <p:nvPicPr>
          <p:cNvPr id="13" name="Graphique 12" descr="Fermer">
            <a:extLst>
              <a:ext uri="{FF2B5EF4-FFF2-40B4-BE49-F238E27FC236}">
                <a16:creationId xmlns:a16="http://schemas.microsoft.com/office/drawing/2014/main" id="{4CA4B426-F869-45A3-AAC2-5E216EF0F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71296" y="4926268"/>
            <a:ext cx="1485827" cy="1485827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BCB01B7F-0A1E-4BE6-8FA6-1D093FBABB26}"/>
              </a:ext>
            </a:extLst>
          </p:cNvPr>
          <p:cNvSpPr txBox="1"/>
          <p:nvPr/>
        </p:nvSpPr>
        <p:spPr>
          <a:xfrm>
            <a:off x="4302308" y="5447807"/>
            <a:ext cx="4721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Mauvaise solution </a:t>
            </a:r>
            <a:r>
              <a:rPr lang="fr-FR" sz="2400" dirty="0">
                <a:sym typeface="Wingdings" panose="05000000000000000000" pitchFamily="2" charset="2"/>
              </a:rPr>
              <a:t> Injection SQL</a:t>
            </a:r>
            <a:endParaRPr lang="fr-FR" sz="2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260477-7B02-4FFC-92E7-54F12009EBAB}"/>
              </a:ext>
            </a:extLst>
          </p:cNvPr>
          <p:cNvSpPr/>
          <p:nvPr/>
        </p:nvSpPr>
        <p:spPr>
          <a:xfrm>
            <a:off x="1946366" y="4853790"/>
            <a:ext cx="8634086" cy="1649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04802CD-BC03-4234-B1B8-5B97AA74F4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4222" y="3690570"/>
            <a:ext cx="5717577" cy="72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694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F43244E-9AAB-4DF2-B28F-D57B921A9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PDO – Requêtes préparées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00D674-7F0A-4352-8C96-7F5A5E78D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4309" y="6310313"/>
            <a:ext cx="2743200" cy="365125"/>
          </a:xfrm>
        </p:spPr>
        <p:txBody>
          <a:bodyPr/>
          <a:lstStyle/>
          <a:p>
            <a:fld id="{F8323CC4-5E62-4ADB-BC7C-89B23C89378E}" type="slidenum">
              <a:rPr lang="fr-FR" smtClean="0"/>
              <a:t>9</a:t>
            </a:fld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B22C9B3-0306-4ADE-8CDA-C2DB126B9CB7}"/>
              </a:ext>
            </a:extLst>
          </p:cNvPr>
          <p:cNvSpPr txBox="1"/>
          <p:nvPr/>
        </p:nvSpPr>
        <p:spPr>
          <a:xfrm>
            <a:off x="1773578" y="2416679"/>
            <a:ext cx="8634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Méthodes </a:t>
            </a:r>
            <a:r>
              <a:rPr lang="fr-FR" sz="2400" dirty="0" err="1"/>
              <a:t>prepare</a:t>
            </a:r>
            <a:r>
              <a:rPr lang="fr-FR" sz="2400" dirty="0"/>
              <a:t>() et </a:t>
            </a:r>
            <a:r>
              <a:rPr lang="fr-FR" sz="2400" dirty="0" err="1"/>
              <a:t>execute</a:t>
            </a:r>
            <a:r>
              <a:rPr lang="fr-FR" sz="2400" dirty="0"/>
              <a:t>()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1AB7D10-BDC6-4A6B-9B8B-752CDFE52754}"/>
              </a:ext>
            </a:extLst>
          </p:cNvPr>
          <p:cNvSpPr txBox="1"/>
          <p:nvPr/>
        </p:nvSpPr>
        <p:spPr>
          <a:xfrm>
            <a:off x="1636419" y="5158004"/>
            <a:ext cx="8908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Contenu des variables automatiquement sécurisé pour prévenir les risques d'injection SQL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4363EA3-5761-460E-B01F-5740B7142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789" y="3201550"/>
            <a:ext cx="7817825" cy="155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6210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556</Words>
  <Application>Microsoft Office PowerPoint</Application>
  <PresentationFormat>Grand écran</PresentationFormat>
  <Paragraphs>98</Paragraphs>
  <Slides>27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Thème Office</vt:lpstr>
      <vt:lpstr>Formation</vt:lpstr>
      <vt:lpstr>Rappels Base de données</vt:lpstr>
      <vt:lpstr>Rappels PHP</vt:lpstr>
      <vt:lpstr>Accès a la base de données</vt:lpstr>
      <vt:lpstr>PDO</vt:lpstr>
      <vt:lpstr>PDO - Connexion</vt:lpstr>
      <vt:lpstr>Exercice 1 – Connexion a la base de données</vt:lpstr>
      <vt:lpstr>PDO – Requêtes</vt:lpstr>
      <vt:lpstr>PDO – Requêtes préparées</vt:lpstr>
      <vt:lpstr>PDO – Requêtes préparées</vt:lpstr>
      <vt:lpstr>PDO – Fetch et FetchAll</vt:lpstr>
      <vt:lpstr>PDO – Fetch</vt:lpstr>
      <vt:lpstr>Exercice 2 – Récupération de données avec Fetch</vt:lpstr>
      <vt:lpstr>PDO – FetchAll</vt:lpstr>
      <vt:lpstr>Exercice 3 – récupération de données avec FetchAll</vt:lpstr>
      <vt:lpstr>PDO – Insertion de données</vt:lpstr>
      <vt:lpstr>Exercice 4 – Insertion de données</vt:lpstr>
      <vt:lpstr>PDO – Modifier des données</vt:lpstr>
      <vt:lpstr>Exercice 5 – Modification de données</vt:lpstr>
      <vt:lpstr>PDO – Suppression de données</vt:lpstr>
      <vt:lpstr>Exercice 6 – suppression de données</vt:lpstr>
      <vt:lpstr>CSS</vt:lpstr>
      <vt:lpstr>CSS</vt:lpstr>
      <vt:lpstr>CSS</vt:lpstr>
      <vt:lpstr>Exercice 7 – Mise en forme </vt:lpstr>
      <vt:lpstr>Formulaires</vt:lpstr>
      <vt:lpstr>Exercice 8 – Formulaire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</dc:title>
  <dc:creator>dylan mielot</dc:creator>
  <cp:lastModifiedBy>dylan mielot</cp:lastModifiedBy>
  <cp:revision>6</cp:revision>
  <dcterms:created xsi:type="dcterms:W3CDTF">2020-12-09T10:29:53Z</dcterms:created>
  <dcterms:modified xsi:type="dcterms:W3CDTF">2020-12-09T13:17:00Z</dcterms:modified>
</cp:coreProperties>
</file>