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65" r:id="rId2"/>
    <p:sldId id="300" r:id="rId3"/>
    <p:sldId id="301" r:id="rId4"/>
    <p:sldId id="302" r:id="rId5"/>
    <p:sldId id="304" r:id="rId6"/>
    <p:sldId id="367" r:id="rId7"/>
    <p:sldId id="309" r:id="rId8"/>
    <p:sldId id="333" r:id="rId9"/>
    <p:sldId id="311" r:id="rId10"/>
    <p:sldId id="351" r:id="rId11"/>
    <p:sldId id="366" r:id="rId12"/>
    <p:sldId id="352" r:id="rId13"/>
    <p:sldId id="353" r:id="rId14"/>
    <p:sldId id="354" r:id="rId15"/>
    <p:sldId id="355" r:id="rId16"/>
    <p:sldId id="356" r:id="rId17"/>
    <p:sldId id="357" r:id="rId18"/>
    <p:sldId id="358" r:id="rId19"/>
    <p:sldId id="359" r:id="rId20"/>
    <p:sldId id="360" r:id="rId21"/>
    <p:sldId id="361" r:id="rId22"/>
    <p:sldId id="256" r:id="rId23"/>
    <p:sldId id="338" r:id="rId24"/>
    <p:sldId id="349" r:id="rId25"/>
    <p:sldId id="363" r:id="rId26"/>
    <p:sldId id="364" r:id="rId27"/>
    <p:sldId id="350" r:id="rId28"/>
    <p:sldId id="262" r:id="rId29"/>
    <p:sldId id="312" r:id="rId30"/>
    <p:sldId id="281" r:id="rId31"/>
    <p:sldId id="313" r:id="rId32"/>
    <p:sldId id="322" r:id="rId33"/>
    <p:sldId id="321" r:id="rId34"/>
    <p:sldId id="318" r:id="rId35"/>
    <p:sldId id="334" r:id="rId36"/>
    <p:sldId id="27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FFCC"/>
    <a:srgbClr val="6666FF"/>
    <a:srgbClr val="FFABAB"/>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50" autoAdjust="0"/>
    <p:restoredTop sz="96474" autoAdjust="0"/>
  </p:normalViewPr>
  <p:slideViewPr>
    <p:cSldViewPr>
      <p:cViewPr varScale="1">
        <p:scale>
          <a:sx n="68" d="100"/>
          <a:sy n="68" d="100"/>
        </p:scale>
        <p:origin x="-2451"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A501FE-0AA5-420A-BF8D-888931BF6693}" type="datetimeFigureOut">
              <a:rPr lang="en-US" smtClean="0"/>
              <a:pPr/>
              <a:t>5/18/2017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FE8D50-D582-4E70-857B-86EC0961A4A0}" type="slidenum">
              <a:rPr lang="en-US" smtClean="0"/>
              <a:pPr/>
              <a:t>‹#›</a:t>
            </a:fld>
            <a:endParaRPr lang="en-US"/>
          </a:p>
        </p:txBody>
      </p:sp>
    </p:spTree>
    <p:extLst>
      <p:ext uri="{BB962C8B-B14F-4D97-AF65-F5344CB8AC3E}">
        <p14:creationId xmlns:p14="http://schemas.microsoft.com/office/powerpoint/2010/main" val="100692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5778" name="Rectangle 2"/>
          <p:cNvSpPr txBox="1">
            <a:spLocks noGrp="1" noChangeArrowheads="1"/>
          </p:cNvSpPr>
          <p:nvPr>
            <p:ph type="body" idx="1"/>
          </p:nvPr>
        </p:nvSpPr>
        <p:spPr bwMode="auto">
          <a:xfrm>
            <a:off x="913745" y="4344180"/>
            <a:ext cx="5030510" cy="4115616"/>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0963" name="Slide Number Placeholder 3"/>
          <p:cNvSpPr>
            <a:spLocks noGrp="1"/>
          </p:cNvSpPr>
          <p:nvPr>
            <p:ph type="sldNum" sz="quarter" idx="5"/>
          </p:nvPr>
        </p:nvSpPr>
        <p:spPr>
          <a:xfrm>
            <a:off x="3884414" y="8685894"/>
            <a:ext cx="2972098" cy="456596"/>
          </a:xfrm>
          <a:prstGeom prst="rect">
            <a:avLst/>
          </a:prstGeom>
          <a:noFill/>
        </p:spPr>
        <p:txBody>
          <a:bodyPr/>
          <a:lstStyle>
            <a:lvl1pPr defTabSz="966788">
              <a:defRPr sz="2000">
                <a:solidFill>
                  <a:schemeClr val="tx1"/>
                </a:solidFill>
                <a:latin typeface="Comic Sans MS" charset="0"/>
                <a:ea typeface="ＭＳ Ｐゴシック" charset="0"/>
                <a:cs typeface="ＭＳ Ｐゴシック" charset="0"/>
              </a:defRPr>
            </a:lvl1pPr>
            <a:lvl2pPr marL="742950" indent="-285750" defTabSz="966788">
              <a:defRPr sz="2000">
                <a:solidFill>
                  <a:schemeClr val="tx1"/>
                </a:solidFill>
                <a:latin typeface="Comic Sans MS" charset="0"/>
                <a:ea typeface="ＭＳ Ｐゴシック" charset="0"/>
              </a:defRPr>
            </a:lvl2pPr>
            <a:lvl3pPr marL="1143000" indent="-228600" defTabSz="966788">
              <a:defRPr sz="2000">
                <a:solidFill>
                  <a:schemeClr val="tx1"/>
                </a:solidFill>
                <a:latin typeface="Comic Sans MS" charset="0"/>
                <a:ea typeface="ＭＳ Ｐゴシック" charset="0"/>
              </a:defRPr>
            </a:lvl3pPr>
            <a:lvl4pPr marL="1600200" indent="-228600" defTabSz="966788">
              <a:defRPr sz="2000">
                <a:solidFill>
                  <a:schemeClr val="tx1"/>
                </a:solidFill>
                <a:latin typeface="Comic Sans MS" charset="0"/>
                <a:ea typeface="ＭＳ Ｐゴシック" charset="0"/>
              </a:defRPr>
            </a:lvl4pPr>
            <a:lvl5pPr marL="2057400" indent="-228600" defTabSz="966788">
              <a:defRPr sz="2000">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sz="2000">
                <a:solidFill>
                  <a:schemeClr val="tx1"/>
                </a:solidFill>
                <a:latin typeface="Comic Sans MS" charset="0"/>
                <a:ea typeface="ＭＳ Ｐゴシック" charset="0"/>
              </a:defRPr>
            </a:lvl9pPr>
          </a:lstStyle>
          <a:p>
            <a:fld id="{E7E155B8-85D7-064C-A3DC-9AC8D6642442}" type="slidenum">
              <a:rPr lang="en-US" sz="1300">
                <a:solidFill>
                  <a:prstClr val="black"/>
                </a:solidFill>
                <a:latin typeface="Times New Roman" charset="0"/>
              </a:rPr>
              <a:pPr/>
              <a:t>13</a:t>
            </a:fld>
            <a:endParaRPr lang="en-US" sz="1300" dirty="0">
              <a:solidFill>
                <a:prstClr val="black"/>
              </a:solidFill>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0963" name="Slide Number Placeholder 3"/>
          <p:cNvSpPr>
            <a:spLocks noGrp="1"/>
          </p:cNvSpPr>
          <p:nvPr>
            <p:ph type="sldNum" sz="quarter" idx="5"/>
          </p:nvPr>
        </p:nvSpPr>
        <p:spPr>
          <a:xfrm>
            <a:off x="3884414" y="8685894"/>
            <a:ext cx="2972098" cy="456596"/>
          </a:xfrm>
          <a:prstGeom prst="rect">
            <a:avLst/>
          </a:prstGeom>
          <a:noFill/>
        </p:spPr>
        <p:txBody>
          <a:bodyPr/>
          <a:lstStyle>
            <a:lvl1pPr defTabSz="966788">
              <a:defRPr sz="2000">
                <a:solidFill>
                  <a:schemeClr val="tx1"/>
                </a:solidFill>
                <a:latin typeface="Comic Sans MS" charset="0"/>
                <a:ea typeface="ＭＳ Ｐゴシック" charset="0"/>
                <a:cs typeface="ＭＳ Ｐゴシック" charset="0"/>
              </a:defRPr>
            </a:lvl1pPr>
            <a:lvl2pPr marL="742950" indent="-285750" defTabSz="966788">
              <a:defRPr sz="2000">
                <a:solidFill>
                  <a:schemeClr val="tx1"/>
                </a:solidFill>
                <a:latin typeface="Comic Sans MS" charset="0"/>
                <a:ea typeface="ＭＳ Ｐゴシック" charset="0"/>
              </a:defRPr>
            </a:lvl2pPr>
            <a:lvl3pPr marL="1143000" indent="-228600" defTabSz="966788">
              <a:defRPr sz="2000">
                <a:solidFill>
                  <a:schemeClr val="tx1"/>
                </a:solidFill>
                <a:latin typeface="Comic Sans MS" charset="0"/>
                <a:ea typeface="ＭＳ Ｐゴシック" charset="0"/>
              </a:defRPr>
            </a:lvl3pPr>
            <a:lvl4pPr marL="1600200" indent="-228600" defTabSz="966788">
              <a:defRPr sz="2000">
                <a:solidFill>
                  <a:schemeClr val="tx1"/>
                </a:solidFill>
                <a:latin typeface="Comic Sans MS" charset="0"/>
                <a:ea typeface="ＭＳ Ｐゴシック" charset="0"/>
              </a:defRPr>
            </a:lvl4pPr>
            <a:lvl5pPr marL="2057400" indent="-228600" defTabSz="966788">
              <a:defRPr sz="2000">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sz="2000">
                <a:solidFill>
                  <a:schemeClr val="tx1"/>
                </a:solidFill>
                <a:latin typeface="Comic Sans MS" charset="0"/>
                <a:ea typeface="ＭＳ Ｐゴシック" charset="0"/>
              </a:defRPr>
            </a:lvl9pPr>
          </a:lstStyle>
          <a:p>
            <a:fld id="{E7E155B8-85D7-064C-A3DC-9AC8D6642442}" type="slidenum">
              <a:rPr lang="en-US" sz="1300">
                <a:solidFill>
                  <a:prstClr val="black"/>
                </a:solidFill>
                <a:latin typeface="Times New Roman" charset="0"/>
              </a:rPr>
              <a:pPr/>
              <a:t>14</a:t>
            </a:fld>
            <a:endParaRPr lang="en-US" sz="1300" dirty="0">
              <a:solidFill>
                <a:prstClr val="black"/>
              </a:solidFill>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0963" name="Slide Number Placeholder 3"/>
          <p:cNvSpPr>
            <a:spLocks noGrp="1"/>
          </p:cNvSpPr>
          <p:nvPr>
            <p:ph type="sldNum" sz="quarter" idx="5"/>
          </p:nvPr>
        </p:nvSpPr>
        <p:spPr>
          <a:xfrm>
            <a:off x="3884414" y="8685894"/>
            <a:ext cx="2972098" cy="456596"/>
          </a:xfrm>
          <a:prstGeom prst="rect">
            <a:avLst/>
          </a:prstGeom>
          <a:noFill/>
        </p:spPr>
        <p:txBody>
          <a:bodyPr/>
          <a:lstStyle>
            <a:lvl1pPr defTabSz="966788">
              <a:defRPr sz="2000">
                <a:solidFill>
                  <a:schemeClr val="tx1"/>
                </a:solidFill>
                <a:latin typeface="Comic Sans MS" charset="0"/>
                <a:ea typeface="ＭＳ Ｐゴシック" charset="0"/>
                <a:cs typeface="ＭＳ Ｐゴシック" charset="0"/>
              </a:defRPr>
            </a:lvl1pPr>
            <a:lvl2pPr marL="742950" indent="-285750" defTabSz="966788">
              <a:defRPr sz="2000">
                <a:solidFill>
                  <a:schemeClr val="tx1"/>
                </a:solidFill>
                <a:latin typeface="Comic Sans MS" charset="0"/>
                <a:ea typeface="ＭＳ Ｐゴシック" charset="0"/>
              </a:defRPr>
            </a:lvl2pPr>
            <a:lvl3pPr marL="1143000" indent="-228600" defTabSz="966788">
              <a:defRPr sz="2000">
                <a:solidFill>
                  <a:schemeClr val="tx1"/>
                </a:solidFill>
                <a:latin typeface="Comic Sans MS" charset="0"/>
                <a:ea typeface="ＭＳ Ｐゴシック" charset="0"/>
              </a:defRPr>
            </a:lvl3pPr>
            <a:lvl4pPr marL="1600200" indent="-228600" defTabSz="966788">
              <a:defRPr sz="2000">
                <a:solidFill>
                  <a:schemeClr val="tx1"/>
                </a:solidFill>
                <a:latin typeface="Comic Sans MS" charset="0"/>
                <a:ea typeface="ＭＳ Ｐゴシック" charset="0"/>
              </a:defRPr>
            </a:lvl4pPr>
            <a:lvl5pPr marL="2057400" indent="-228600" defTabSz="966788">
              <a:defRPr sz="2000">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sz="2000">
                <a:solidFill>
                  <a:schemeClr val="tx1"/>
                </a:solidFill>
                <a:latin typeface="Comic Sans MS" charset="0"/>
                <a:ea typeface="ＭＳ Ｐゴシック" charset="0"/>
              </a:defRPr>
            </a:lvl9pPr>
          </a:lstStyle>
          <a:p>
            <a:fld id="{E7E155B8-85D7-064C-A3DC-9AC8D6642442}" type="slidenum">
              <a:rPr lang="en-US" sz="1300">
                <a:solidFill>
                  <a:prstClr val="black"/>
                </a:solidFill>
                <a:latin typeface="Times New Roman" charset="0"/>
              </a:rPr>
              <a:pPr/>
              <a:t>15</a:t>
            </a:fld>
            <a:endParaRPr lang="en-US" sz="1300" dirty="0">
              <a:solidFill>
                <a:prstClr val="black"/>
              </a:solidFill>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0963" name="Slide Number Placeholder 3"/>
          <p:cNvSpPr>
            <a:spLocks noGrp="1"/>
          </p:cNvSpPr>
          <p:nvPr>
            <p:ph type="sldNum" sz="quarter" idx="5"/>
          </p:nvPr>
        </p:nvSpPr>
        <p:spPr>
          <a:xfrm>
            <a:off x="3884414" y="8685894"/>
            <a:ext cx="2972098" cy="456596"/>
          </a:xfrm>
          <a:prstGeom prst="rect">
            <a:avLst/>
          </a:prstGeom>
          <a:noFill/>
        </p:spPr>
        <p:txBody>
          <a:bodyPr/>
          <a:lstStyle>
            <a:lvl1pPr defTabSz="966788">
              <a:defRPr sz="2000">
                <a:solidFill>
                  <a:schemeClr val="tx1"/>
                </a:solidFill>
                <a:latin typeface="Comic Sans MS" charset="0"/>
                <a:ea typeface="ＭＳ Ｐゴシック" charset="0"/>
                <a:cs typeface="ＭＳ Ｐゴシック" charset="0"/>
              </a:defRPr>
            </a:lvl1pPr>
            <a:lvl2pPr marL="742950" indent="-285750" defTabSz="966788">
              <a:defRPr sz="2000">
                <a:solidFill>
                  <a:schemeClr val="tx1"/>
                </a:solidFill>
                <a:latin typeface="Comic Sans MS" charset="0"/>
                <a:ea typeface="ＭＳ Ｐゴシック" charset="0"/>
              </a:defRPr>
            </a:lvl2pPr>
            <a:lvl3pPr marL="1143000" indent="-228600" defTabSz="966788">
              <a:defRPr sz="2000">
                <a:solidFill>
                  <a:schemeClr val="tx1"/>
                </a:solidFill>
                <a:latin typeface="Comic Sans MS" charset="0"/>
                <a:ea typeface="ＭＳ Ｐゴシック" charset="0"/>
              </a:defRPr>
            </a:lvl3pPr>
            <a:lvl4pPr marL="1600200" indent="-228600" defTabSz="966788">
              <a:defRPr sz="2000">
                <a:solidFill>
                  <a:schemeClr val="tx1"/>
                </a:solidFill>
                <a:latin typeface="Comic Sans MS" charset="0"/>
                <a:ea typeface="ＭＳ Ｐゴシック" charset="0"/>
              </a:defRPr>
            </a:lvl4pPr>
            <a:lvl5pPr marL="2057400" indent="-228600" defTabSz="966788">
              <a:defRPr sz="2000">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sz="2000">
                <a:solidFill>
                  <a:schemeClr val="tx1"/>
                </a:solidFill>
                <a:latin typeface="Comic Sans MS" charset="0"/>
                <a:ea typeface="ＭＳ Ｐゴシック" charset="0"/>
              </a:defRPr>
            </a:lvl9pPr>
          </a:lstStyle>
          <a:p>
            <a:fld id="{E7E155B8-85D7-064C-A3DC-9AC8D6642442}" type="slidenum">
              <a:rPr lang="en-US" sz="1300">
                <a:solidFill>
                  <a:prstClr val="black"/>
                </a:solidFill>
                <a:latin typeface="Times New Roman" charset="0"/>
              </a:rPr>
              <a:pPr/>
              <a:t>16</a:t>
            </a:fld>
            <a:endParaRPr lang="en-US" sz="1300" dirty="0">
              <a:solidFill>
                <a:prstClr val="black"/>
              </a:solidFill>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0963" name="Slide Number Placeholder 3"/>
          <p:cNvSpPr>
            <a:spLocks noGrp="1"/>
          </p:cNvSpPr>
          <p:nvPr>
            <p:ph type="sldNum" sz="quarter" idx="5"/>
          </p:nvPr>
        </p:nvSpPr>
        <p:spPr>
          <a:xfrm>
            <a:off x="3884414" y="8685894"/>
            <a:ext cx="2972098" cy="456596"/>
          </a:xfrm>
          <a:prstGeom prst="rect">
            <a:avLst/>
          </a:prstGeom>
          <a:noFill/>
        </p:spPr>
        <p:txBody>
          <a:bodyPr/>
          <a:lstStyle>
            <a:lvl1pPr defTabSz="966788">
              <a:defRPr sz="2000">
                <a:solidFill>
                  <a:schemeClr val="tx1"/>
                </a:solidFill>
                <a:latin typeface="Comic Sans MS" charset="0"/>
                <a:ea typeface="ＭＳ Ｐゴシック" charset="0"/>
                <a:cs typeface="ＭＳ Ｐゴシック" charset="0"/>
              </a:defRPr>
            </a:lvl1pPr>
            <a:lvl2pPr marL="742950" indent="-285750" defTabSz="966788">
              <a:defRPr sz="2000">
                <a:solidFill>
                  <a:schemeClr val="tx1"/>
                </a:solidFill>
                <a:latin typeface="Comic Sans MS" charset="0"/>
                <a:ea typeface="ＭＳ Ｐゴシック" charset="0"/>
              </a:defRPr>
            </a:lvl2pPr>
            <a:lvl3pPr marL="1143000" indent="-228600" defTabSz="966788">
              <a:defRPr sz="2000">
                <a:solidFill>
                  <a:schemeClr val="tx1"/>
                </a:solidFill>
                <a:latin typeface="Comic Sans MS" charset="0"/>
                <a:ea typeface="ＭＳ Ｐゴシック" charset="0"/>
              </a:defRPr>
            </a:lvl3pPr>
            <a:lvl4pPr marL="1600200" indent="-228600" defTabSz="966788">
              <a:defRPr sz="2000">
                <a:solidFill>
                  <a:schemeClr val="tx1"/>
                </a:solidFill>
                <a:latin typeface="Comic Sans MS" charset="0"/>
                <a:ea typeface="ＭＳ Ｐゴシック" charset="0"/>
              </a:defRPr>
            </a:lvl4pPr>
            <a:lvl5pPr marL="2057400" indent="-228600" defTabSz="966788">
              <a:defRPr sz="2000">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sz="2000">
                <a:solidFill>
                  <a:schemeClr val="tx1"/>
                </a:solidFill>
                <a:latin typeface="Comic Sans MS" charset="0"/>
                <a:ea typeface="ＭＳ Ｐゴシック" charset="0"/>
              </a:defRPr>
            </a:lvl9pPr>
          </a:lstStyle>
          <a:p>
            <a:fld id="{E7E155B8-85D7-064C-A3DC-9AC8D6642442}" type="slidenum">
              <a:rPr lang="en-US" sz="1300">
                <a:solidFill>
                  <a:prstClr val="black"/>
                </a:solidFill>
                <a:latin typeface="Times New Roman" charset="0"/>
              </a:rPr>
              <a:pPr/>
              <a:t>17</a:t>
            </a:fld>
            <a:endParaRPr lang="en-US" sz="1300" dirty="0">
              <a:solidFill>
                <a:prstClr val="black"/>
              </a:solidFill>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0963" name="Slide Number Placeholder 3"/>
          <p:cNvSpPr>
            <a:spLocks noGrp="1"/>
          </p:cNvSpPr>
          <p:nvPr>
            <p:ph type="sldNum" sz="quarter" idx="5"/>
          </p:nvPr>
        </p:nvSpPr>
        <p:spPr>
          <a:xfrm>
            <a:off x="3884414" y="8685894"/>
            <a:ext cx="2972098" cy="456596"/>
          </a:xfrm>
          <a:prstGeom prst="rect">
            <a:avLst/>
          </a:prstGeom>
          <a:noFill/>
        </p:spPr>
        <p:txBody>
          <a:bodyPr/>
          <a:lstStyle>
            <a:lvl1pPr defTabSz="966788">
              <a:defRPr sz="2000">
                <a:solidFill>
                  <a:schemeClr val="tx1"/>
                </a:solidFill>
                <a:latin typeface="Comic Sans MS" charset="0"/>
                <a:ea typeface="ＭＳ Ｐゴシック" charset="0"/>
                <a:cs typeface="ＭＳ Ｐゴシック" charset="0"/>
              </a:defRPr>
            </a:lvl1pPr>
            <a:lvl2pPr marL="742950" indent="-285750" defTabSz="966788">
              <a:defRPr sz="2000">
                <a:solidFill>
                  <a:schemeClr val="tx1"/>
                </a:solidFill>
                <a:latin typeface="Comic Sans MS" charset="0"/>
                <a:ea typeface="ＭＳ Ｐゴシック" charset="0"/>
              </a:defRPr>
            </a:lvl2pPr>
            <a:lvl3pPr marL="1143000" indent="-228600" defTabSz="966788">
              <a:defRPr sz="2000">
                <a:solidFill>
                  <a:schemeClr val="tx1"/>
                </a:solidFill>
                <a:latin typeface="Comic Sans MS" charset="0"/>
                <a:ea typeface="ＭＳ Ｐゴシック" charset="0"/>
              </a:defRPr>
            </a:lvl3pPr>
            <a:lvl4pPr marL="1600200" indent="-228600" defTabSz="966788">
              <a:defRPr sz="2000">
                <a:solidFill>
                  <a:schemeClr val="tx1"/>
                </a:solidFill>
                <a:latin typeface="Comic Sans MS" charset="0"/>
                <a:ea typeface="ＭＳ Ｐゴシック" charset="0"/>
              </a:defRPr>
            </a:lvl4pPr>
            <a:lvl5pPr marL="2057400" indent="-228600" defTabSz="966788">
              <a:defRPr sz="2000">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sz="2000">
                <a:solidFill>
                  <a:schemeClr val="tx1"/>
                </a:solidFill>
                <a:latin typeface="Comic Sans MS" charset="0"/>
                <a:ea typeface="ＭＳ Ｐゴシック" charset="0"/>
              </a:defRPr>
            </a:lvl9pPr>
          </a:lstStyle>
          <a:p>
            <a:fld id="{E7E155B8-85D7-064C-A3DC-9AC8D6642442}" type="slidenum">
              <a:rPr lang="en-US" sz="1300">
                <a:solidFill>
                  <a:prstClr val="black"/>
                </a:solidFill>
                <a:latin typeface="Times New Roman" charset="0"/>
              </a:rPr>
              <a:pPr/>
              <a:t>18</a:t>
            </a:fld>
            <a:endParaRPr lang="en-US" sz="1300" dirty="0">
              <a:solidFill>
                <a:prstClr val="black"/>
              </a:solidFill>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0963" name="Slide Number Placeholder 3"/>
          <p:cNvSpPr>
            <a:spLocks noGrp="1"/>
          </p:cNvSpPr>
          <p:nvPr>
            <p:ph type="sldNum" sz="quarter" idx="5"/>
          </p:nvPr>
        </p:nvSpPr>
        <p:spPr>
          <a:xfrm>
            <a:off x="3884414" y="8685894"/>
            <a:ext cx="2972098" cy="456596"/>
          </a:xfrm>
          <a:prstGeom prst="rect">
            <a:avLst/>
          </a:prstGeom>
          <a:noFill/>
        </p:spPr>
        <p:txBody>
          <a:bodyPr/>
          <a:lstStyle>
            <a:lvl1pPr defTabSz="966788">
              <a:defRPr sz="2000">
                <a:solidFill>
                  <a:schemeClr val="tx1"/>
                </a:solidFill>
                <a:latin typeface="Comic Sans MS" charset="0"/>
                <a:ea typeface="ＭＳ Ｐゴシック" charset="0"/>
                <a:cs typeface="ＭＳ Ｐゴシック" charset="0"/>
              </a:defRPr>
            </a:lvl1pPr>
            <a:lvl2pPr marL="742950" indent="-285750" defTabSz="966788">
              <a:defRPr sz="2000">
                <a:solidFill>
                  <a:schemeClr val="tx1"/>
                </a:solidFill>
                <a:latin typeface="Comic Sans MS" charset="0"/>
                <a:ea typeface="ＭＳ Ｐゴシック" charset="0"/>
              </a:defRPr>
            </a:lvl2pPr>
            <a:lvl3pPr marL="1143000" indent="-228600" defTabSz="966788">
              <a:defRPr sz="2000">
                <a:solidFill>
                  <a:schemeClr val="tx1"/>
                </a:solidFill>
                <a:latin typeface="Comic Sans MS" charset="0"/>
                <a:ea typeface="ＭＳ Ｐゴシック" charset="0"/>
              </a:defRPr>
            </a:lvl3pPr>
            <a:lvl4pPr marL="1600200" indent="-228600" defTabSz="966788">
              <a:defRPr sz="2000">
                <a:solidFill>
                  <a:schemeClr val="tx1"/>
                </a:solidFill>
                <a:latin typeface="Comic Sans MS" charset="0"/>
                <a:ea typeface="ＭＳ Ｐゴシック" charset="0"/>
              </a:defRPr>
            </a:lvl4pPr>
            <a:lvl5pPr marL="2057400" indent="-228600" defTabSz="966788">
              <a:defRPr sz="2000">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sz="2000">
                <a:solidFill>
                  <a:schemeClr val="tx1"/>
                </a:solidFill>
                <a:latin typeface="Comic Sans MS" charset="0"/>
                <a:ea typeface="ＭＳ Ｐゴシック" charset="0"/>
              </a:defRPr>
            </a:lvl9pPr>
          </a:lstStyle>
          <a:p>
            <a:fld id="{E7E155B8-85D7-064C-A3DC-9AC8D6642442}" type="slidenum">
              <a:rPr lang="en-US" sz="1300">
                <a:solidFill>
                  <a:prstClr val="black"/>
                </a:solidFill>
                <a:latin typeface="Times New Roman" charset="0"/>
              </a:rPr>
              <a:pPr/>
              <a:t>19</a:t>
            </a:fld>
            <a:endParaRPr lang="en-US" sz="1300" dirty="0">
              <a:solidFill>
                <a:prstClr val="black"/>
              </a:solidFill>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0963" name="Slide Number Placeholder 3"/>
          <p:cNvSpPr>
            <a:spLocks noGrp="1"/>
          </p:cNvSpPr>
          <p:nvPr>
            <p:ph type="sldNum" sz="quarter" idx="5"/>
          </p:nvPr>
        </p:nvSpPr>
        <p:spPr>
          <a:xfrm>
            <a:off x="3884414" y="8685894"/>
            <a:ext cx="2972098" cy="456596"/>
          </a:xfrm>
          <a:prstGeom prst="rect">
            <a:avLst/>
          </a:prstGeom>
          <a:noFill/>
        </p:spPr>
        <p:txBody>
          <a:bodyPr/>
          <a:lstStyle>
            <a:lvl1pPr defTabSz="966788">
              <a:defRPr sz="2000">
                <a:solidFill>
                  <a:schemeClr val="tx1"/>
                </a:solidFill>
                <a:latin typeface="Comic Sans MS" charset="0"/>
                <a:ea typeface="ＭＳ Ｐゴシック" charset="0"/>
                <a:cs typeface="ＭＳ Ｐゴシック" charset="0"/>
              </a:defRPr>
            </a:lvl1pPr>
            <a:lvl2pPr marL="742950" indent="-285750" defTabSz="966788">
              <a:defRPr sz="2000">
                <a:solidFill>
                  <a:schemeClr val="tx1"/>
                </a:solidFill>
                <a:latin typeface="Comic Sans MS" charset="0"/>
                <a:ea typeface="ＭＳ Ｐゴシック" charset="0"/>
              </a:defRPr>
            </a:lvl2pPr>
            <a:lvl3pPr marL="1143000" indent="-228600" defTabSz="966788">
              <a:defRPr sz="2000">
                <a:solidFill>
                  <a:schemeClr val="tx1"/>
                </a:solidFill>
                <a:latin typeface="Comic Sans MS" charset="0"/>
                <a:ea typeface="ＭＳ Ｐゴシック" charset="0"/>
              </a:defRPr>
            </a:lvl3pPr>
            <a:lvl4pPr marL="1600200" indent="-228600" defTabSz="966788">
              <a:defRPr sz="2000">
                <a:solidFill>
                  <a:schemeClr val="tx1"/>
                </a:solidFill>
                <a:latin typeface="Comic Sans MS" charset="0"/>
                <a:ea typeface="ＭＳ Ｐゴシック" charset="0"/>
              </a:defRPr>
            </a:lvl4pPr>
            <a:lvl5pPr marL="2057400" indent="-228600" defTabSz="966788">
              <a:defRPr sz="2000">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sz="2000">
                <a:solidFill>
                  <a:schemeClr val="tx1"/>
                </a:solidFill>
                <a:latin typeface="Comic Sans MS" charset="0"/>
                <a:ea typeface="ＭＳ Ｐゴシック" charset="0"/>
              </a:defRPr>
            </a:lvl9pPr>
          </a:lstStyle>
          <a:p>
            <a:fld id="{E7E155B8-85D7-064C-A3DC-9AC8D6642442}" type="slidenum">
              <a:rPr lang="en-US" sz="1300">
                <a:solidFill>
                  <a:prstClr val="black"/>
                </a:solidFill>
                <a:latin typeface="Times New Roman" charset="0"/>
              </a:rPr>
              <a:pPr/>
              <a:t>20</a:t>
            </a:fld>
            <a:endParaRPr lang="en-US" sz="1300" dirty="0">
              <a:solidFill>
                <a:prstClr val="black"/>
              </a:solidFill>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0963" name="Slide Number Placeholder 3"/>
          <p:cNvSpPr>
            <a:spLocks noGrp="1"/>
          </p:cNvSpPr>
          <p:nvPr>
            <p:ph type="sldNum" sz="quarter" idx="5"/>
          </p:nvPr>
        </p:nvSpPr>
        <p:spPr>
          <a:xfrm>
            <a:off x="3884414" y="8685894"/>
            <a:ext cx="2972098" cy="456596"/>
          </a:xfrm>
          <a:prstGeom prst="rect">
            <a:avLst/>
          </a:prstGeom>
          <a:noFill/>
        </p:spPr>
        <p:txBody>
          <a:bodyPr/>
          <a:lstStyle>
            <a:lvl1pPr defTabSz="966788">
              <a:defRPr sz="2000">
                <a:solidFill>
                  <a:schemeClr val="tx1"/>
                </a:solidFill>
                <a:latin typeface="Comic Sans MS" charset="0"/>
                <a:ea typeface="ＭＳ Ｐゴシック" charset="0"/>
                <a:cs typeface="ＭＳ Ｐゴシック" charset="0"/>
              </a:defRPr>
            </a:lvl1pPr>
            <a:lvl2pPr marL="742950" indent="-285750" defTabSz="966788">
              <a:defRPr sz="2000">
                <a:solidFill>
                  <a:schemeClr val="tx1"/>
                </a:solidFill>
                <a:latin typeface="Comic Sans MS" charset="0"/>
                <a:ea typeface="ＭＳ Ｐゴシック" charset="0"/>
              </a:defRPr>
            </a:lvl2pPr>
            <a:lvl3pPr marL="1143000" indent="-228600" defTabSz="966788">
              <a:defRPr sz="2000">
                <a:solidFill>
                  <a:schemeClr val="tx1"/>
                </a:solidFill>
                <a:latin typeface="Comic Sans MS" charset="0"/>
                <a:ea typeface="ＭＳ Ｐゴシック" charset="0"/>
              </a:defRPr>
            </a:lvl3pPr>
            <a:lvl4pPr marL="1600200" indent="-228600" defTabSz="966788">
              <a:defRPr sz="2000">
                <a:solidFill>
                  <a:schemeClr val="tx1"/>
                </a:solidFill>
                <a:latin typeface="Comic Sans MS" charset="0"/>
                <a:ea typeface="ＭＳ Ｐゴシック" charset="0"/>
              </a:defRPr>
            </a:lvl4pPr>
            <a:lvl5pPr marL="2057400" indent="-228600" defTabSz="966788">
              <a:defRPr sz="2000">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sz="2000">
                <a:solidFill>
                  <a:schemeClr val="tx1"/>
                </a:solidFill>
                <a:latin typeface="Comic Sans MS" charset="0"/>
                <a:ea typeface="ＭＳ Ｐゴシック" charset="0"/>
              </a:defRPr>
            </a:lvl9pPr>
          </a:lstStyle>
          <a:p>
            <a:fld id="{E7E155B8-85D7-064C-A3DC-9AC8D6642442}" type="slidenum">
              <a:rPr lang="en-US" sz="1300">
                <a:solidFill>
                  <a:prstClr val="black"/>
                </a:solidFill>
                <a:latin typeface="Times New Roman" charset="0"/>
              </a:rPr>
              <a:pPr/>
              <a:t>21</a:t>
            </a:fld>
            <a:endParaRPr lang="en-US" sz="1300" dirty="0">
              <a:solidFill>
                <a:prstClr val="black"/>
              </a:solidFill>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6802" name="Rectangle 2"/>
          <p:cNvSpPr txBox="1">
            <a:spLocks noGrp="1" noChangeArrowheads="1"/>
          </p:cNvSpPr>
          <p:nvPr>
            <p:ph type="body" idx="1"/>
          </p:nvPr>
        </p:nvSpPr>
        <p:spPr bwMode="auto">
          <a:xfrm>
            <a:off x="913745" y="4344180"/>
            <a:ext cx="5030510" cy="4115616"/>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7826" name="Rectangle 2"/>
          <p:cNvSpPr txBox="1">
            <a:spLocks noGrp="1" noChangeArrowheads="1"/>
          </p:cNvSpPr>
          <p:nvPr>
            <p:ph type="body" idx="1"/>
          </p:nvPr>
        </p:nvSpPr>
        <p:spPr bwMode="auto">
          <a:xfrm>
            <a:off x="913745" y="4344180"/>
            <a:ext cx="5030510" cy="4115616"/>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9874" name="Rectangle 2"/>
          <p:cNvSpPr txBox="1">
            <a:spLocks noGrp="1" noChangeArrowheads="1"/>
          </p:cNvSpPr>
          <p:nvPr>
            <p:ph type="body" idx="1"/>
          </p:nvPr>
        </p:nvSpPr>
        <p:spPr bwMode="auto">
          <a:xfrm>
            <a:off x="913745" y="4344180"/>
            <a:ext cx="5030510" cy="4115616"/>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9874" name="Rectangle 2"/>
          <p:cNvSpPr txBox="1">
            <a:spLocks noGrp="1" noChangeArrowheads="1"/>
          </p:cNvSpPr>
          <p:nvPr>
            <p:ph type="body" idx="1"/>
          </p:nvPr>
        </p:nvSpPr>
        <p:spPr bwMode="auto">
          <a:xfrm>
            <a:off x="913745" y="4344180"/>
            <a:ext cx="5030510" cy="4115616"/>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9874" name="Rectangle 2"/>
          <p:cNvSpPr txBox="1">
            <a:spLocks noGrp="1" noChangeArrowheads="1"/>
          </p:cNvSpPr>
          <p:nvPr>
            <p:ph type="body" idx="1"/>
          </p:nvPr>
        </p:nvSpPr>
        <p:spPr bwMode="auto">
          <a:xfrm>
            <a:off x="913745" y="4344180"/>
            <a:ext cx="5030510" cy="4115616"/>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NZ"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0963" name="Slide Number Placeholder 3"/>
          <p:cNvSpPr>
            <a:spLocks noGrp="1"/>
          </p:cNvSpPr>
          <p:nvPr>
            <p:ph type="sldNum" sz="quarter" idx="5"/>
          </p:nvPr>
        </p:nvSpPr>
        <p:spPr>
          <a:xfrm>
            <a:off x="3884414" y="8685894"/>
            <a:ext cx="2972098" cy="456596"/>
          </a:xfrm>
          <a:prstGeom prst="rect">
            <a:avLst/>
          </a:prstGeom>
          <a:noFill/>
        </p:spPr>
        <p:txBody>
          <a:bodyPr/>
          <a:lstStyle>
            <a:lvl1pPr defTabSz="966788">
              <a:defRPr sz="2000">
                <a:solidFill>
                  <a:schemeClr val="tx1"/>
                </a:solidFill>
                <a:latin typeface="Comic Sans MS" charset="0"/>
                <a:ea typeface="ＭＳ Ｐゴシック" charset="0"/>
                <a:cs typeface="ＭＳ Ｐゴシック" charset="0"/>
              </a:defRPr>
            </a:lvl1pPr>
            <a:lvl2pPr marL="742950" indent="-285750" defTabSz="966788">
              <a:defRPr sz="2000">
                <a:solidFill>
                  <a:schemeClr val="tx1"/>
                </a:solidFill>
                <a:latin typeface="Comic Sans MS" charset="0"/>
                <a:ea typeface="ＭＳ Ｐゴシック" charset="0"/>
              </a:defRPr>
            </a:lvl2pPr>
            <a:lvl3pPr marL="1143000" indent="-228600" defTabSz="966788">
              <a:defRPr sz="2000">
                <a:solidFill>
                  <a:schemeClr val="tx1"/>
                </a:solidFill>
                <a:latin typeface="Comic Sans MS" charset="0"/>
                <a:ea typeface="ＭＳ Ｐゴシック" charset="0"/>
              </a:defRPr>
            </a:lvl3pPr>
            <a:lvl4pPr marL="1600200" indent="-228600" defTabSz="966788">
              <a:defRPr sz="2000">
                <a:solidFill>
                  <a:schemeClr val="tx1"/>
                </a:solidFill>
                <a:latin typeface="Comic Sans MS" charset="0"/>
                <a:ea typeface="ＭＳ Ｐゴシック" charset="0"/>
              </a:defRPr>
            </a:lvl4pPr>
            <a:lvl5pPr marL="2057400" indent="-228600" defTabSz="966788">
              <a:defRPr sz="2000">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sz="2000">
                <a:solidFill>
                  <a:schemeClr val="tx1"/>
                </a:solidFill>
                <a:latin typeface="Comic Sans MS" charset="0"/>
                <a:ea typeface="ＭＳ Ｐゴシック" charset="0"/>
              </a:defRPr>
            </a:lvl9pPr>
          </a:lstStyle>
          <a:p>
            <a:fld id="{E7E155B8-85D7-064C-A3DC-9AC8D6642442}" type="slidenum">
              <a:rPr lang="en-US" sz="1300">
                <a:solidFill>
                  <a:prstClr val="black"/>
                </a:solidFill>
                <a:latin typeface="Times New Roman" charset="0"/>
              </a:rPr>
              <a:pPr/>
              <a:t>11</a:t>
            </a:fld>
            <a:endParaRPr lang="en-US" sz="1300" dirty="0">
              <a:solidFill>
                <a:prstClr val="black"/>
              </a:solidFill>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0963" name="Slide Number Placeholder 3"/>
          <p:cNvSpPr>
            <a:spLocks noGrp="1"/>
          </p:cNvSpPr>
          <p:nvPr>
            <p:ph type="sldNum" sz="quarter" idx="5"/>
          </p:nvPr>
        </p:nvSpPr>
        <p:spPr>
          <a:xfrm>
            <a:off x="3884414" y="8685894"/>
            <a:ext cx="2972098" cy="456596"/>
          </a:xfrm>
          <a:prstGeom prst="rect">
            <a:avLst/>
          </a:prstGeom>
          <a:noFill/>
        </p:spPr>
        <p:txBody>
          <a:bodyPr/>
          <a:lstStyle>
            <a:lvl1pPr defTabSz="966788">
              <a:defRPr sz="2000">
                <a:solidFill>
                  <a:schemeClr val="tx1"/>
                </a:solidFill>
                <a:latin typeface="Comic Sans MS" charset="0"/>
                <a:ea typeface="ＭＳ Ｐゴシック" charset="0"/>
                <a:cs typeface="ＭＳ Ｐゴシック" charset="0"/>
              </a:defRPr>
            </a:lvl1pPr>
            <a:lvl2pPr marL="742950" indent="-285750" defTabSz="966788">
              <a:defRPr sz="2000">
                <a:solidFill>
                  <a:schemeClr val="tx1"/>
                </a:solidFill>
                <a:latin typeface="Comic Sans MS" charset="0"/>
                <a:ea typeface="ＭＳ Ｐゴシック" charset="0"/>
              </a:defRPr>
            </a:lvl2pPr>
            <a:lvl3pPr marL="1143000" indent="-228600" defTabSz="966788">
              <a:defRPr sz="2000">
                <a:solidFill>
                  <a:schemeClr val="tx1"/>
                </a:solidFill>
                <a:latin typeface="Comic Sans MS" charset="0"/>
                <a:ea typeface="ＭＳ Ｐゴシック" charset="0"/>
              </a:defRPr>
            </a:lvl3pPr>
            <a:lvl4pPr marL="1600200" indent="-228600" defTabSz="966788">
              <a:defRPr sz="2000">
                <a:solidFill>
                  <a:schemeClr val="tx1"/>
                </a:solidFill>
                <a:latin typeface="Comic Sans MS" charset="0"/>
                <a:ea typeface="ＭＳ Ｐゴシック" charset="0"/>
              </a:defRPr>
            </a:lvl4pPr>
            <a:lvl5pPr marL="2057400" indent="-228600" defTabSz="966788">
              <a:defRPr sz="2000">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sz="2000">
                <a:solidFill>
                  <a:schemeClr val="tx1"/>
                </a:solidFill>
                <a:latin typeface="Comic Sans MS" charset="0"/>
                <a:ea typeface="ＭＳ Ｐゴシック" charset="0"/>
              </a:defRPr>
            </a:lvl9pPr>
          </a:lstStyle>
          <a:p>
            <a:fld id="{E7E155B8-85D7-064C-A3DC-9AC8D6642442}" type="slidenum">
              <a:rPr lang="en-US" sz="1300">
                <a:solidFill>
                  <a:prstClr val="black"/>
                </a:solidFill>
                <a:latin typeface="Times New Roman" charset="0"/>
              </a:rPr>
              <a:pPr/>
              <a:t>12</a:t>
            </a:fld>
            <a:endParaRPr lang="en-US" sz="1300" dirty="0">
              <a:solidFill>
                <a:prstClr val="black"/>
              </a:solidFill>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CA7C3-0990-44A2-BF5A-D28003376D78}"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FA0BB-FA51-42E0-BD58-C46DFDB201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CA7C3-0990-44A2-BF5A-D28003376D78}"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FA0BB-FA51-42E0-BD58-C46DFDB201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CA7C3-0990-44A2-BF5A-D28003376D78}"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FA0BB-FA51-42E0-BD58-C46DFDB201D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3400" y="106363"/>
            <a:ext cx="7770813" cy="1385887"/>
          </a:xfr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CA7C3-0990-44A2-BF5A-D28003376D78}"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FA0BB-FA51-42E0-BD58-C46DFDB201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CA7C3-0990-44A2-BF5A-D28003376D78}"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FA0BB-FA51-42E0-BD58-C46DFDB201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CA7C3-0990-44A2-BF5A-D28003376D78}" type="datetimeFigureOut">
              <a:rPr lang="en-US" smtClean="0"/>
              <a:pPr/>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FA0BB-FA51-42E0-BD58-C46DFDB201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CA7C3-0990-44A2-BF5A-D28003376D78}" type="datetimeFigureOut">
              <a:rPr lang="en-US" smtClean="0"/>
              <a:pPr/>
              <a:t>5/18/2017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FA0BB-FA51-42E0-BD58-C46DFDB201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CA7C3-0990-44A2-BF5A-D28003376D78}" type="datetimeFigureOut">
              <a:rPr lang="en-US" smtClean="0"/>
              <a:pPr/>
              <a:t>5/18/2017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FA0BB-FA51-42E0-BD58-C46DFDB201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CA7C3-0990-44A2-BF5A-D28003376D78}" type="datetimeFigureOut">
              <a:rPr lang="en-US" smtClean="0"/>
              <a:pPr/>
              <a:t>5/18/2017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FA0BB-FA51-42E0-BD58-C46DFDB201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CA7C3-0990-44A2-BF5A-D28003376D78}" type="datetimeFigureOut">
              <a:rPr lang="en-US" smtClean="0"/>
              <a:pPr/>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FA0BB-FA51-42E0-BD58-C46DFDB201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CA7C3-0990-44A2-BF5A-D28003376D78}" type="datetimeFigureOut">
              <a:rPr lang="en-US" smtClean="0"/>
              <a:pPr/>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FA0BB-FA51-42E0-BD58-C46DFDB201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CA7C3-0990-44A2-BF5A-D28003376D78}" type="datetimeFigureOut">
              <a:rPr lang="en-US" smtClean="0"/>
              <a:pPr/>
              <a:t>5/18/2017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FA0BB-FA51-42E0-BD58-C46DFDB201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8.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di-mgt.com.au/rsa_alg.html"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www.di-mgt.com.au/rsa_alg.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533525"/>
          </a:xfrm>
          <a:gradFill>
            <a:gsLst>
              <a:gs pos="0">
                <a:srgbClr val="FFF200"/>
              </a:gs>
              <a:gs pos="45000">
                <a:srgbClr val="FF7A00"/>
              </a:gs>
              <a:gs pos="70000">
                <a:srgbClr val="FF0300"/>
              </a:gs>
              <a:gs pos="100000">
                <a:srgbClr val="4D0808"/>
              </a:gs>
            </a:gsLst>
            <a:lin ang="5400000" scaled="0"/>
          </a:gradFill>
          <a:ln w="41275">
            <a:solidFill>
              <a:schemeClr val="tx1"/>
            </a:solidFill>
          </a:ln>
          <a:effectLst>
            <a:innerShdw blurRad="63500" dist="50800" dir="8100000">
              <a:prstClr val="black">
                <a:alpha val="50000"/>
              </a:prstClr>
            </a:innerShdw>
          </a:effectLst>
        </p:spPr>
        <p:txBody>
          <a:bodyPr>
            <a:noAutofit/>
          </a:bodyPr>
          <a:lstStyle/>
          <a:p>
            <a:r>
              <a:rPr lang="en-NZ" b="1" dirty="0" smtClean="0">
                <a:solidFill>
                  <a:schemeClr val="bg1"/>
                </a:solidFill>
                <a:effectLst>
                  <a:outerShdw blurRad="38100" dist="38100" dir="2700000" algn="tl">
                    <a:srgbClr val="000000">
                      <a:alpha val="43137"/>
                    </a:srgbClr>
                  </a:outerShdw>
                </a:effectLst>
              </a:rPr>
              <a:t>RSA</a:t>
            </a:r>
            <a:r>
              <a:rPr lang="en-NZ" b="1" dirty="0" smtClean="0"/>
              <a:t> with </a:t>
            </a:r>
            <a:r>
              <a:rPr lang="en-NZ" b="1" dirty="0" smtClean="0">
                <a:solidFill>
                  <a:schemeClr val="bg1"/>
                </a:solidFill>
                <a:effectLst>
                  <a:outerShdw blurRad="38100" dist="38100" dir="2700000" algn="tl">
                    <a:srgbClr val="000000">
                      <a:alpha val="43137"/>
                    </a:srgbClr>
                  </a:outerShdw>
                </a:effectLst>
              </a:rPr>
              <a:t>Cipher Block Chaining</a:t>
            </a:r>
            <a:r>
              <a:rPr lang="en-NZ" b="1" dirty="0" smtClean="0"/>
              <a:t> (</a:t>
            </a:r>
            <a:r>
              <a:rPr lang="en-NZ" b="1" dirty="0" smtClean="0">
                <a:solidFill>
                  <a:schemeClr val="bg1"/>
                </a:solidFill>
              </a:rPr>
              <a:t>RSA-CBC</a:t>
            </a:r>
            <a:r>
              <a:rPr lang="en-NZ" b="1" dirty="0" smtClean="0"/>
              <a:t>)</a:t>
            </a:r>
            <a:endParaRPr lang="en-US" b="1" dirty="0"/>
          </a:p>
        </p:txBody>
      </p:sp>
      <p:sp>
        <p:nvSpPr>
          <p:cNvPr id="3" name="Subtitle 2"/>
          <p:cNvSpPr>
            <a:spLocks noGrp="1"/>
          </p:cNvSpPr>
          <p:nvPr>
            <p:ph type="subTitle" idx="1"/>
          </p:nvPr>
        </p:nvSpPr>
        <p:spPr>
          <a:xfrm>
            <a:off x="3124200" y="3429000"/>
            <a:ext cx="3200400" cy="54293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4450">
            <a:solidFill>
              <a:schemeClr val="tx2">
                <a:lumMod val="40000"/>
                <a:lumOff val="60000"/>
              </a:schemeClr>
            </a:solidFill>
          </a:ln>
          <a:effectLst>
            <a:outerShdw blurRad="50800" dist="38100" dir="13500000" algn="br" rotWithShape="0">
              <a:prstClr val="black">
                <a:alpha val="40000"/>
              </a:prstClr>
            </a:outerShdw>
          </a:effectLst>
        </p:spPr>
        <p:txBody>
          <a:bodyPr>
            <a:normAutofit lnSpcReduction="10000"/>
          </a:bodyPr>
          <a:lstStyle/>
          <a:p>
            <a:r>
              <a:rPr lang="en-NZ" b="1" dirty="0" smtClean="0">
                <a:solidFill>
                  <a:srgbClr val="FF0000"/>
                </a:solidFill>
                <a:effectLst>
                  <a:outerShdw blurRad="38100" dist="38100" dir="2700000" algn="tl">
                    <a:srgbClr val="000000">
                      <a:alpha val="43137"/>
                    </a:srgbClr>
                  </a:outerShdw>
                </a:effectLst>
              </a:rPr>
              <a:t>Assignment #3</a:t>
            </a:r>
            <a:endParaRPr lang="en-US" b="1" dirty="0">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3505200" y="4254591"/>
            <a:ext cx="2544286" cy="923330"/>
          </a:xfrm>
          <a:prstGeom prst="rect">
            <a:avLst/>
          </a:prstGeom>
          <a:noFill/>
        </p:spPr>
        <p:txBody>
          <a:bodyPr wrap="none" rtlCol="0">
            <a:spAutoFit/>
          </a:bodyPr>
          <a:lstStyle/>
          <a:p>
            <a:pPr marL="285750" indent="-285750">
              <a:buFont typeface="Arial" pitchFamily="34" charset="0"/>
              <a:buChar char="•"/>
            </a:pPr>
            <a:r>
              <a:rPr lang="en-AU" b="1" dirty="0" smtClean="0"/>
              <a:t>TCP Protocol</a:t>
            </a:r>
          </a:p>
          <a:p>
            <a:pPr marL="285750" indent="-285750">
              <a:buFont typeface="Arial" pitchFamily="34" charset="0"/>
              <a:buChar char="•"/>
            </a:pPr>
            <a:r>
              <a:rPr lang="en-AU" b="1" dirty="0" smtClean="0"/>
              <a:t>Cipher Block Chaining</a:t>
            </a:r>
          </a:p>
          <a:p>
            <a:pPr marL="285750" indent="-285750">
              <a:buFont typeface="Arial" pitchFamily="34" charset="0"/>
              <a:buChar char="•"/>
            </a:pPr>
            <a:r>
              <a:rPr lang="en-AU" b="1" dirty="0" smtClean="0"/>
              <a:t>RSA </a:t>
            </a:r>
            <a:endParaRPr lang="en-AU" b="1" dirty="0"/>
          </a:p>
        </p:txBody>
      </p:sp>
    </p:spTree>
    <p:extLst>
      <p:ext uri="{BB962C8B-B14F-4D97-AF65-F5344CB8AC3E}">
        <p14:creationId xmlns:p14="http://schemas.microsoft.com/office/powerpoint/2010/main" val="1889250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2"/>
          <p:cNvSpPr/>
          <p:nvPr/>
        </p:nvSpPr>
        <p:spPr>
          <a:xfrm>
            <a:off x="2438400" y="1066800"/>
            <a:ext cx="4495800" cy="662567"/>
          </a:xfrm>
          <a:prstGeom prst="snip2DiagRect">
            <a:avLst/>
          </a:prstGeom>
          <a:gradFill flip="none" rotWithShape="1">
            <a:gsLst>
              <a:gs pos="0">
                <a:srgbClr val="001E00"/>
              </a:gs>
              <a:gs pos="50000">
                <a:srgbClr val="FF0000"/>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US" sz="4000" b="1" dirty="0">
                <a:ln w="18415" cmpd="sng">
                  <a:solidFill>
                    <a:srgbClr val="FFFFFF"/>
                  </a:solidFill>
                  <a:prstDash val="solid"/>
                </a:ln>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Cryptography</a:t>
            </a:r>
          </a:p>
        </p:txBody>
      </p:sp>
      <p:sp>
        <p:nvSpPr>
          <p:cNvPr id="5" name="Rounded Rectangle 4"/>
          <p:cNvSpPr/>
          <p:nvPr/>
        </p:nvSpPr>
        <p:spPr bwMode="auto">
          <a:xfrm>
            <a:off x="1597533" y="2948567"/>
            <a:ext cx="6177534" cy="1484922"/>
          </a:xfrm>
          <a:prstGeom prst="roundRect">
            <a:avLst/>
          </a:prstGeom>
          <a:gradFill flip="none" rotWithShape="1">
            <a:gsLst>
              <a:gs pos="0">
                <a:srgbClr val="001E00"/>
              </a:gs>
              <a:gs pos="50000">
                <a:srgbClr val="FFC000"/>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pPr>
            <a:r>
              <a:rPr lang="en-US" sz="4800" b="1" dirty="0" smtClean="0">
                <a:ln w="18415" cmpd="sng">
                  <a:solidFill>
                    <a:srgbClr val="FFFFFF"/>
                  </a:solidFill>
                  <a:prstDash val="solid"/>
                </a:ln>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Cipher Block </a:t>
            </a:r>
            <a:r>
              <a:rPr lang="en-NZ" sz="4800" b="1" dirty="0" smtClean="0">
                <a:ln w="18415" cmpd="sng">
                  <a:solidFill>
                    <a:srgbClr val="FFFFFF"/>
                  </a:solidFill>
                  <a:prstDash val="solid"/>
                </a:ln>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Chaining</a:t>
            </a:r>
            <a:endParaRPr lang="en-US" sz="4800" b="1" dirty="0">
              <a:ln w="18415" cmpd="sng">
                <a:solidFill>
                  <a:srgbClr val="FFFFFF"/>
                </a:solidFill>
                <a:prstDash val="solid"/>
              </a:ln>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Rounded Rectangle 6"/>
          <p:cNvSpPr/>
          <p:nvPr/>
        </p:nvSpPr>
        <p:spPr bwMode="auto">
          <a:xfrm>
            <a:off x="2133600" y="1881767"/>
            <a:ext cx="5105400" cy="838200"/>
          </a:xfrm>
          <a:prstGeom prst="round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pPr>
            <a:r>
              <a:rPr lang="en-NZ" sz="4800" b="1" dirty="0" smtClean="0">
                <a:ln w="18415" cmpd="sng">
                  <a:solidFill>
                    <a:srgbClr val="FFFFFF"/>
                  </a:solidFill>
                  <a:prstDash val="solid"/>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RSA with</a:t>
            </a:r>
            <a:endParaRPr lang="en-NZ" sz="4800" b="1" dirty="0">
              <a:ln w="18415" cmpd="sng">
                <a:solidFill>
                  <a:srgbClr val="FFFFFF"/>
                </a:solidFill>
                <a:prstDash val="solid"/>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 name="TextBox 1"/>
          <p:cNvSpPr txBox="1"/>
          <p:nvPr/>
        </p:nvSpPr>
        <p:spPr>
          <a:xfrm>
            <a:off x="613220" y="5056416"/>
            <a:ext cx="7962629"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solidFill>
                  <a:srgbClr val="0000FF"/>
                </a:solidFill>
                <a:latin typeface="Arial" panose="020B0604020202020204" pitchFamily="34" charset="0"/>
                <a:cs typeface="Arial" panose="020B0604020202020204" pitchFamily="34" charset="0"/>
              </a:rPr>
              <a:t>Avoid </a:t>
            </a:r>
            <a:r>
              <a:rPr lang="en-US" sz="2000" dirty="0">
                <a:solidFill>
                  <a:srgbClr val="0000FF"/>
                </a:solidFill>
                <a:latin typeface="Arial" panose="020B0604020202020204" pitchFamily="34" charset="0"/>
                <a:cs typeface="Arial" panose="020B0604020202020204" pitchFamily="34" charset="0"/>
              </a:rPr>
              <a:t>generating the same </a:t>
            </a:r>
            <a:r>
              <a:rPr lang="en-US" sz="2000" dirty="0" err="1">
                <a:solidFill>
                  <a:srgbClr val="0000FF"/>
                </a:solidFill>
                <a:latin typeface="Arial" panose="020B0604020202020204" pitchFamily="34" charset="0"/>
                <a:cs typeface="Arial" panose="020B0604020202020204" pitchFamily="34" charset="0"/>
              </a:rPr>
              <a:t>ciphertext</a:t>
            </a:r>
            <a:r>
              <a:rPr lang="en-US" sz="2000" dirty="0">
                <a:solidFill>
                  <a:srgbClr val="0000FF"/>
                </a:solidFill>
                <a:latin typeface="Arial" panose="020B0604020202020204" pitchFamily="34" charset="0"/>
                <a:cs typeface="Arial" panose="020B0604020202020204" pitchFamily="34" charset="0"/>
              </a:rPr>
              <a:t> for identical plaintext </a:t>
            </a:r>
            <a:r>
              <a:rPr lang="en-US" sz="2000" dirty="0" smtClean="0">
                <a:solidFill>
                  <a:srgbClr val="0000FF"/>
                </a:solidFill>
                <a:latin typeface="Arial" panose="020B0604020202020204" pitchFamily="34" charset="0"/>
                <a:cs typeface="Arial" panose="020B0604020202020204" pitchFamily="34" charset="0"/>
              </a:rPr>
              <a:t>blocks</a:t>
            </a:r>
            <a:endParaRPr lang="en-US" sz="2000" dirty="0">
              <a:solidFill>
                <a:srgbClr val="0000FF"/>
              </a:solidFill>
              <a:latin typeface="Arial" panose="020B0604020202020204" pitchFamily="34" charset="0"/>
              <a:cs typeface="Arial" panose="020B0604020202020204" pitchFamily="34" charset="0"/>
            </a:endParaRPr>
          </a:p>
        </p:txBody>
      </p:sp>
      <p:sp>
        <p:nvSpPr>
          <p:cNvPr id="8" name="TextBox 7"/>
          <p:cNvSpPr txBox="1"/>
          <p:nvPr/>
        </p:nvSpPr>
        <p:spPr>
          <a:xfrm>
            <a:off x="609600" y="5437416"/>
            <a:ext cx="7966249" cy="1015663"/>
          </a:xfrm>
          <a:prstGeom prst="rect">
            <a:avLst/>
          </a:prstGeom>
          <a:noFill/>
        </p:spPr>
        <p:txBody>
          <a:bodyPr wrap="square" rtlCol="0">
            <a:spAutoFit/>
          </a:bodyPr>
          <a:lstStyle/>
          <a:p>
            <a:pPr marL="342900" indent="-342900">
              <a:buFont typeface="Arial" panose="020B0604020202020204" pitchFamily="34" charset="0"/>
              <a:buChar char="•"/>
            </a:pPr>
            <a:r>
              <a:rPr lang="en-NZ" sz="2000" dirty="0">
                <a:solidFill>
                  <a:srgbClr val="0000FF"/>
                </a:solidFill>
                <a:latin typeface="Arial" panose="020B0604020202020204" pitchFamily="34" charset="0"/>
                <a:cs typeface="Arial" panose="020B0604020202020204" pitchFamily="34" charset="0"/>
              </a:rPr>
              <a:t>Avoid sending twice the number of </a:t>
            </a:r>
            <a:r>
              <a:rPr lang="en-NZ" sz="2000" dirty="0" err="1">
                <a:solidFill>
                  <a:srgbClr val="0000FF"/>
                </a:solidFill>
                <a:latin typeface="Arial" panose="020B0604020202020204" pitchFamily="34" charset="0"/>
                <a:cs typeface="Arial" panose="020B0604020202020204" pitchFamily="34" charset="0"/>
              </a:rPr>
              <a:t>ciphertext</a:t>
            </a:r>
            <a:r>
              <a:rPr lang="en-NZ" sz="2000" dirty="0">
                <a:solidFill>
                  <a:srgbClr val="0000FF"/>
                </a:solidFill>
                <a:latin typeface="Arial" panose="020B0604020202020204" pitchFamily="34" charset="0"/>
                <a:cs typeface="Arial" panose="020B0604020202020204" pitchFamily="34" charset="0"/>
              </a:rPr>
              <a:t> </a:t>
            </a:r>
            <a:r>
              <a:rPr lang="en-NZ" sz="2000" dirty="0" smtClean="0">
                <a:solidFill>
                  <a:srgbClr val="0000FF"/>
                </a:solidFill>
                <a:latin typeface="Arial" panose="020B0604020202020204" pitchFamily="34" charset="0"/>
                <a:cs typeface="Arial" panose="020B0604020202020204" pitchFamily="34" charset="0"/>
              </a:rPr>
              <a:t>bits by applying a formula to calculate the sequence of random numbers automatically, except for the very first random number.</a:t>
            </a:r>
            <a:endParaRPr lang="en-NZ" sz="2000" dirty="0">
              <a:solidFill>
                <a:srgbClr val="0000FF"/>
              </a:solidFill>
              <a:latin typeface="Arial" panose="020B0604020202020204" pitchFamily="34" charset="0"/>
              <a:cs typeface="Arial" panose="020B0604020202020204" pitchFamily="34" charset="0"/>
            </a:endParaRPr>
          </a:p>
        </p:txBody>
      </p:sp>
      <p:sp>
        <p:nvSpPr>
          <p:cNvPr id="9" name="TextBox 8"/>
          <p:cNvSpPr txBox="1"/>
          <p:nvPr/>
        </p:nvSpPr>
        <p:spPr>
          <a:xfrm>
            <a:off x="616580" y="4667150"/>
            <a:ext cx="7446269"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solidFill>
                  <a:srgbClr val="0000FF"/>
                </a:solidFill>
                <a:latin typeface="Arial" panose="020B0604020202020204" pitchFamily="34" charset="0"/>
                <a:cs typeface="Arial" panose="020B0604020202020204" pitchFamily="34" charset="0"/>
              </a:rPr>
              <a:t>Combination of Public key and Symmetric key cryptography</a:t>
            </a:r>
            <a:endParaRPr lang="en-US" sz="200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8896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0"/>
            <a:ext cx="9143999" cy="1144383"/>
          </a:xfrm>
          <a:gradFill rotWithShape="0">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normAutofit/>
          </a:bodyPr>
          <a:lstStyle/>
          <a:p>
            <a:pPr algn="ctr" defTabSz="449263">
              <a:buClr>
                <a:srgbClr val="3333CC"/>
              </a:buClr>
              <a:buSzPct val="100000"/>
              <a:buFont typeface="Comic Sans MS" pitchFamily="6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chemeClr val="bg1"/>
                </a:solidFill>
                <a:effectLst>
                  <a:outerShdw blurRad="38100" dist="38100" dir="2700000" algn="tl">
                    <a:srgbClr val="000000">
                      <a:alpha val="43137"/>
                    </a:srgbClr>
                  </a:outerShdw>
                </a:effectLst>
                <a:latin typeface="Arial" charset="0"/>
              </a:rPr>
              <a:t>RSA with Cipher Block Chaining</a:t>
            </a:r>
            <a:endParaRPr lang="en-US" b="1" dirty="0">
              <a:solidFill>
                <a:schemeClr val="bg1"/>
              </a:solidFill>
              <a:latin typeface="Arial" charset="0"/>
              <a:ea typeface="+mj-ea"/>
              <a:cs typeface="+mj-cs"/>
            </a:endParaRPr>
          </a:p>
        </p:txBody>
      </p:sp>
      <p:sp>
        <p:nvSpPr>
          <p:cNvPr id="9" name="Text Box 3"/>
          <p:cNvSpPr txBox="1">
            <a:spLocks noChangeArrowheads="1"/>
          </p:cNvSpPr>
          <p:nvPr/>
        </p:nvSpPr>
        <p:spPr bwMode="auto">
          <a:xfrm>
            <a:off x="0" y="1144383"/>
            <a:ext cx="9144000" cy="52322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a:spAutoFit/>
          </a:bodyPr>
          <a:lstStyle/>
          <a:p>
            <a:pPr>
              <a:defRPr/>
            </a:pPr>
            <a:r>
              <a:rPr lang="en-US" sz="2800" i="1" dirty="0" smtClean="0">
                <a:solidFill>
                  <a:srgbClr val="0000FF"/>
                </a:solidFill>
                <a:latin typeface="Gill Sans MT" charset="0"/>
              </a:rPr>
              <a:t>Avoid sending twice the number of </a:t>
            </a:r>
            <a:r>
              <a:rPr lang="en-US" sz="2800" i="1" dirty="0" err="1" smtClean="0">
                <a:solidFill>
                  <a:srgbClr val="0000FF"/>
                </a:solidFill>
                <a:latin typeface="Gill Sans MT" charset="0"/>
              </a:rPr>
              <a:t>ciphertext</a:t>
            </a:r>
            <a:r>
              <a:rPr lang="en-US" sz="2800" i="1" dirty="0" smtClean="0">
                <a:solidFill>
                  <a:srgbClr val="0000FF"/>
                </a:solidFill>
                <a:latin typeface="Gill Sans MT" charset="0"/>
              </a:rPr>
              <a:t> bits</a:t>
            </a:r>
            <a:endParaRPr lang="en-US" sz="2800" dirty="0">
              <a:solidFill>
                <a:srgbClr val="0000FF"/>
              </a:solidFill>
              <a:latin typeface="Gill Sans MT" charset="0"/>
            </a:endParaRPr>
          </a:p>
        </p:txBody>
      </p:sp>
      <p:sp>
        <p:nvSpPr>
          <p:cNvPr id="10" name="Rectangle 3"/>
          <p:cNvSpPr txBox="1">
            <a:spLocks noChangeArrowheads="1"/>
          </p:cNvSpPr>
          <p:nvPr/>
        </p:nvSpPr>
        <p:spPr bwMode="auto">
          <a:xfrm>
            <a:off x="404554" y="1738996"/>
            <a:ext cx="8077200" cy="699404"/>
          </a:xfrm>
          <a:prstGeom prst="rect">
            <a:avLst/>
          </a:prstGeom>
          <a:solidFill>
            <a:srgbClr val="C6E6A2"/>
          </a:solidFill>
          <a:ln>
            <a:solidFill>
              <a:srgbClr val="00B0F0"/>
            </a:solidFill>
          </a:ln>
          <a:effectLst>
            <a:outerShdw blurRad="50800" dist="38100" dir="8100000" algn="tr" rotWithShape="0">
              <a:prstClr val="black">
                <a:alpha val="40000"/>
              </a:prstClr>
            </a:outerShdw>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457200" lvl="1" indent="0">
              <a:buFont typeface="Arial"/>
              <a:buNone/>
            </a:pPr>
            <a:r>
              <a:rPr lang="en-US" sz="2000" b="1" kern="0" dirty="0" smtClean="0">
                <a:solidFill>
                  <a:srgbClr val="C00000"/>
                </a:solidFill>
                <a:latin typeface="Gill Sans MT" charset="0"/>
              </a:rPr>
              <a:t>RSA-Cipher Block Chaining (RSA-CBC)</a:t>
            </a:r>
            <a:r>
              <a:rPr lang="en-US" sz="2000" kern="0" dirty="0" smtClean="0">
                <a:latin typeface="Gill Sans MT" charset="0"/>
              </a:rPr>
              <a:t>: the message is encrypted in blocks of </a:t>
            </a:r>
            <a:r>
              <a:rPr lang="en-US" sz="2000" b="1" kern="0" dirty="0" smtClean="0">
                <a:solidFill>
                  <a:srgbClr val="0000FF"/>
                </a:solidFill>
                <a:latin typeface="Gill Sans MT" charset="0"/>
              </a:rPr>
              <a:t>k</a:t>
            </a:r>
            <a:r>
              <a:rPr lang="en-US" sz="2000" kern="0" dirty="0" smtClean="0">
                <a:latin typeface="Gill Sans MT" charset="0"/>
              </a:rPr>
              <a:t> bits XOR random number.</a:t>
            </a:r>
            <a:endParaRPr lang="en-US" kern="0" dirty="0">
              <a:latin typeface="Gill Sans MT" charset="0"/>
            </a:endParaRPr>
          </a:p>
        </p:txBody>
      </p:sp>
      <p:sp>
        <p:nvSpPr>
          <p:cNvPr id="18" name="TextBox 17"/>
          <p:cNvSpPr txBox="1"/>
          <p:nvPr/>
        </p:nvSpPr>
        <p:spPr>
          <a:xfrm>
            <a:off x="454930" y="3974068"/>
            <a:ext cx="5172268"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m(</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 </a:t>
            </a:r>
            <a:r>
              <a:rPr lang="en-NZ" sz="1800" dirty="0" err="1" smtClean="0">
                <a:solidFill>
                  <a:schemeClr val="tx1"/>
                </a:solidFill>
                <a:latin typeface="Arial" panose="020B0604020202020204" pitchFamily="34" charset="0"/>
                <a:cs typeface="Arial" panose="020B0604020202020204" pitchFamily="34" charset="0"/>
              </a:rPr>
              <a:t>ith</a:t>
            </a:r>
            <a:r>
              <a:rPr lang="en-NZ" sz="1800" dirty="0" smtClean="0">
                <a:solidFill>
                  <a:schemeClr val="tx1"/>
                </a:solidFill>
                <a:latin typeface="Arial" panose="020B0604020202020204" pitchFamily="34" charset="0"/>
                <a:cs typeface="Arial" panose="020B0604020202020204" pitchFamily="34" charset="0"/>
              </a:rPr>
              <a:t> plaintext block</a:t>
            </a:r>
            <a:endParaRPr lang="en-NZ" sz="1800" dirty="0">
              <a:solidFill>
                <a:schemeClr val="tx1"/>
              </a:solidFill>
              <a:latin typeface="Arial" panose="020B0604020202020204" pitchFamily="34" charset="0"/>
              <a:cs typeface="Arial" panose="020B0604020202020204" pitchFamily="34" charset="0"/>
            </a:endParaRPr>
          </a:p>
        </p:txBody>
      </p:sp>
      <p:sp>
        <p:nvSpPr>
          <p:cNvPr id="22" name="TextBox 21"/>
          <p:cNvSpPr txBox="1"/>
          <p:nvPr/>
        </p:nvSpPr>
        <p:spPr>
          <a:xfrm>
            <a:off x="451494" y="4409811"/>
            <a:ext cx="5172268"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 </a:t>
            </a:r>
            <a:r>
              <a:rPr lang="en-NZ" sz="1800" dirty="0" err="1" smtClean="0">
                <a:solidFill>
                  <a:schemeClr val="tx1"/>
                </a:solidFill>
                <a:latin typeface="Arial" panose="020B0604020202020204" pitchFamily="34" charset="0"/>
                <a:cs typeface="Arial" panose="020B0604020202020204" pitchFamily="34" charset="0"/>
              </a:rPr>
              <a:t>ith</a:t>
            </a:r>
            <a:r>
              <a:rPr lang="en-NZ" sz="1800" dirty="0" smtClean="0">
                <a:solidFill>
                  <a:schemeClr val="tx1"/>
                </a:solidFill>
                <a:latin typeface="Arial" panose="020B0604020202020204" pitchFamily="34" charset="0"/>
                <a:cs typeface="Arial" panose="020B0604020202020204" pitchFamily="34" charset="0"/>
              </a:rPr>
              <a:t> </a:t>
            </a:r>
            <a:r>
              <a:rPr lang="en-NZ" sz="1800" dirty="0" err="1" smtClean="0">
                <a:solidFill>
                  <a:schemeClr val="tx1"/>
                </a:solidFill>
                <a:latin typeface="Arial" panose="020B0604020202020204" pitchFamily="34" charset="0"/>
                <a:cs typeface="Arial" panose="020B0604020202020204" pitchFamily="34" charset="0"/>
              </a:rPr>
              <a:t>ciphertext</a:t>
            </a:r>
            <a:r>
              <a:rPr lang="en-NZ" sz="1800" dirty="0" smtClean="0">
                <a:solidFill>
                  <a:schemeClr val="tx1"/>
                </a:solidFill>
                <a:latin typeface="Arial" panose="020B0604020202020204" pitchFamily="34" charset="0"/>
                <a:cs typeface="Arial" panose="020B0604020202020204" pitchFamily="34" charset="0"/>
              </a:rPr>
              <a:t> block</a:t>
            </a:r>
            <a:endParaRPr lang="en-NZ" sz="18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3" name="TextBox 22"/>
              <p:cNvSpPr txBox="1"/>
              <p:nvPr/>
            </p:nvSpPr>
            <p:spPr>
              <a:xfrm>
                <a:off x="460825" y="4864664"/>
                <a:ext cx="5172268"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a </a:t>
                </a:r>
                <a14:m>
                  <m:oMath xmlns:m="http://schemas.openxmlformats.org/officeDocument/2006/math">
                    <m:r>
                      <a:rPr lang="en-NZ" sz="1800" i="1" smtClean="0">
                        <a:solidFill>
                          <a:schemeClr val="tx1"/>
                        </a:solidFill>
                        <a:latin typeface="Cambria Math"/>
                        <a:ea typeface="Cambria Math"/>
                        <a:cs typeface="Arial" panose="020B0604020202020204" pitchFamily="34" charset="0"/>
                      </a:rPr>
                      <m:t>⊕</m:t>
                    </m:r>
                  </m:oMath>
                </a14:m>
                <a:r>
                  <a:rPr lang="en-NZ" sz="1800" dirty="0" smtClean="0">
                    <a:solidFill>
                      <a:schemeClr val="tx1"/>
                    </a:solidFill>
                    <a:latin typeface="Arial" panose="020B0604020202020204" pitchFamily="34" charset="0"/>
                    <a:cs typeface="Arial" panose="020B0604020202020204" pitchFamily="34" charset="0"/>
                  </a:rPr>
                  <a:t> b = XOR of two bit strings</a:t>
                </a:r>
                <a:endParaRPr lang="en-NZ" sz="1800" dirty="0">
                  <a:solidFill>
                    <a:schemeClr val="tx1"/>
                  </a:solidFill>
                  <a:latin typeface="Arial" panose="020B0604020202020204" pitchFamily="34" charset="0"/>
                  <a:cs typeface="Arial" panose="020B060402020202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460825" y="4864664"/>
                <a:ext cx="5172268" cy="369332"/>
              </a:xfrm>
              <a:prstGeom prst="rect">
                <a:avLst/>
              </a:prstGeom>
              <a:blipFill rotWithShape="1">
                <a:blip r:embed="rId3"/>
                <a:stretch>
                  <a:fillRect l="-941" t="-6349" b="-22222"/>
                </a:stretch>
              </a:blipFill>
              <a:ln>
                <a:solidFill>
                  <a:srgbClr val="00B0F0"/>
                </a:solidFill>
              </a:ln>
            </p:spPr>
            <p:txBody>
              <a:bodyPr/>
              <a:lstStyle/>
              <a:p>
                <a:r>
                  <a:rPr lang="en-NZ">
                    <a:noFill/>
                  </a:rPr>
                  <a:t> </a:t>
                </a:r>
              </a:p>
            </p:txBody>
          </p:sp>
        </mc:Fallback>
      </mc:AlternateContent>
      <p:sp>
        <p:nvSpPr>
          <p:cNvPr id="24" name="TextBox 23"/>
          <p:cNvSpPr txBox="1"/>
          <p:nvPr/>
        </p:nvSpPr>
        <p:spPr>
          <a:xfrm>
            <a:off x="451494" y="5319517"/>
            <a:ext cx="5172268" cy="369332"/>
          </a:xfrm>
          <a:prstGeom prst="rect">
            <a:avLst/>
          </a:prstGeom>
          <a:solidFill>
            <a:srgbClr val="FFCCCC">
              <a:alpha val="10980"/>
            </a:srgbClr>
          </a:solidFill>
          <a:ln>
            <a:solidFill>
              <a:srgbClr val="00B0F0"/>
            </a:solidFill>
          </a:ln>
        </p:spPr>
        <p:txBody>
          <a:bodyPr wrap="square" rtlCol="0">
            <a:spAutoFit/>
          </a:bodyPr>
          <a:lstStyle/>
          <a:p>
            <a:r>
              <a:rPr lang="en-NZ" sz="1800" b="1" dirty="0" err="1" smtClean="0">
                <a:solidFill>
                  <a:srgbClr val="0000FF"/>
                </a:solidFill>
                <a:latin typeface="Arial" panose="020B0604020202020204" pitchFamily="34" charset="0"/>
                <a:cs typeface="Arial" panose="020B0604020202020204" pitchFamily="34" charset="0"/>
              </a:rPr>
              <a:t>K</a:t>
            </a:r>
            <a:r>
              <a:rPr lang="en-NZ" sz="1800" b="1" baseline="-25000" dirty="0" err="1" smtClean="0">
                <a:solidFill>
                  <a:srgbClr val="0000FF"/>
                </a:solidFill>
                <a:latin typeface="Arial" panose="020B0604020202020204" pitchFamily="34" charset="0"/>
                <a:cs typeface="Arial" panose="020B0604020202020204" pitchFamily="34" charset="0"/>
              </a:rPr>
              <a:t>e</a:t>
            </a:r>
            <a:r>
              <a:rPr lang="en-NZ" sz="1800" dirty="0" smtClean="0">
                <a:solidFill>
                  <a:schemeClr val="tx1"/>
                </a:solidFill>
                <a:latin typeface="Arial" panose="020B0604020202020204" pitchFamily="34" charset="0"/>
                <a:cs typeface="Arial" panose="020B0604020202020204" pitchFamily="34" charset="0"/>
              </a:rPr>
              <a:t>= block-cipher encryption algorithm with key </a:t>
            </a:r>
            <a:r>
              <a:rPr lang="en-NZ" sz="1800" b="1" dirty="0" smtClean="0">
                <a:solidFill>
                  <a:srgbClr val="0000FF"/>
                </a:solidFill>
                <a:latin typeface="Arial" panose="020B0604020202020204" pitchFamily="34" charset="0"/>
                <a:cs typeface="Arial" panose="020B0604020202020204" pitchFamily="34" charset="0"/>
              </a:rPr>
              <a:t>e</a:t>
            </a:r>
            <a:endParaRPr lang="en-NZ" sz="1800" b="1" dirty="0">
              <a:solidFill>
                <a:srgbClr val="0000FF"/>
              </a:solidFill>
              <a:latin typeface="Arial" panose="020B0604020202020204" pitchFamily="34" charset="0"/>
              <a:cs typeface="Arial" panose="020B0604020202020204" pitchFamily="34" charset="0"/>
            </a:endParaRPr>
          </a:p>
        </p:txBody>
      </p:sp>
      <p:sp>
        <p:nvSpPr>
          <p:cNvPr id="25" name="TextBox 24"/>
          <p:cNvSpPr txBox="1"/>
          <p:nvPr/>
        </p:nvSpPr>
        <p:spPr>
          <a:xfrm>
            <a:off x="763388" y="6183868"/>
            <a:ext cx="6625964" cy="369332"/>
          </a:xfrm>
          <a:prstGeom prst="rect">
            <a:avLst/>
          </a:prstGeom>
          <a:solidFill>
            <a:srgbClr val="FFCCCC">
              <a:alpha val="10980"/>
            </a:srgbClr>
          </a:solidFill>
          <a:ln>
            <a:solidFill>
              <a:srgbClr val="00B0F0"/>
            </a:solidFill>
          </a:ln>
        </p:spPr>
        <p:txBody>
          <a:bodyPr wrap="square" rtlCol="0">
            <a:spAutoFit/>
          </a:bodyPr>
          <a:lstStyle/>
          <a:p>
            <a:r>
              <a:rPr lang="en-NZ" dirty="0">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 = random number to be used by 1st </a:t>
            </a:r>
            <a:r>
              <a:rPr lang="en-NZ" sz="1800" dirty="0" err="1">
                <a:solidFill>
                  <a:schemeClr val="tx1"/>
                </a:solidFill>
                <a:latin typeface="Arial" panose="020B0604020202020204" pitchFamily="34" charset="0"/>
                <a:cs typeface="Arial" panose="020B0604020202020204" pitchFamily="34" charset="0"/>
              </a:rPr>
              <a:t>ciphertext</a:t>
            </a:r>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block</a:t>
            </a:r>
            <a:endParaRPr lang="en-NZ" sz="1800" dirty="0">
              <a:solidFill>
                <a:schemeClr val="tx1"/>
              </a:solidFill>
              <a:latin typeface="Arial" panose="020B0604020202020204" pitchFamily="34" charset="0"/>
              <a:cs typeface="Arial" panose="020B0604020202020204" pitchFamily="34" charset="0"/>
            </a:endParaRPr>
          </a:p>
        </p:txBody>
      </p:sp>
      <p:sp>
        <p:nvSpPr>
          <p:cNvPr id="41" name="TextBox 40"/>
          <p:cNvSpPr txBox="1"/>
          <p:nvPr/>
        </p:nvSpPr>
        <p:spPr>
          <a:xfrm>
            <a:off x="451492" y="5773966"/>
            <a:ext cx="6937859"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c(0) = IV (Initialisation Vector) = random k-bit string</a:t>
            </a:r>
            <a:endParaRPr lang="en-NZ" sz="18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5" name="TextBox 44"/>
              <p:cNvSpPr txBox="1"/>
              <p:nvPr/>
            </p:nvSpPr>
            <p:spPr>
              <a:xfrm>
                <a:off x="375293" y="2699266"/>
                <a:ext cx="3587107" cy="400110"/>
              </a:xfrm>
              <a:prstGeom prst="rect">
                <a:avLst/>
              </a:prstGeom>
              <a:solidFill>
                <a:srgbClr val="00B0F0"/>
              </a:solidFill>
              <a:ln>
                <a:solidFill>
                  <a:srgbClr val="00B0F0"/>
                </a:solidFill>
              </a:ln>
            </p:spPr>
            <p:txBody>
              <a:bodyPr wrap="square" rtlCol="0">
                <a:spAutoFit/>
              </a:bodyPr>
              <a:lstStyle>
                <a:defPPr>
                  <a:defRPr lang="en-GB"/>
                </a:defPPr>
                <a:lvl1pPr>
                  <a:defRPr sz="2000" b="1"/>
                </a:lvl1pPr>
              </a:lstStyle>
              <a:p>
                <a:r>
                  <a:rPr lang="en-NZ" dirty="0"/>
                  <a:t>To </a:t>
                </a:r>
                <a:r>
                  <a:rPr lang="en-NZ" dirty="0" smtClean="0"/>
                  <a:t>encrypt: </a:t>
                </a:r>
                <a:r>
                  <a:rPr lang="en-NZ" dirty="0" smtClean="0">
                    <a:solidFill>
                      <a:srgbClr val="FFFF00"/>
                    </a:solidFill>
                    <a:effectLst/>
                  </a:rPr>
                  <a:t> XOR, </a:t>
                </a:r>
                <a14:m>
                  <m:oMath xmlns:m="http://schemas.openxmlformats.org/officeDocument/2006/math">
                    <m:r>
                      <m:rPr>
                        <m:nor/>
                      </m:rPr>
                      <a:rPr lang="en-NZ" dirty="0">
                        <a:solidFill>
                          <a:srgbClr val="FFFF00"/>
                        </a:solidFill>
                        <a:latin typeface="Arial" panose="020B0604020202020204" pitchFamily="34" charset="0"/>
                        <a:cs typeface="Arial" panose="020B0604020202020204" pitchFamily="34" charset="0"/>
                      </a:rPr>
                      <m:t>K</m:t>
                    </m:r>
                    <m:r>
                      <m:rPr>
                        <m:nor/>
                      </m:rPr>
                      <a:rPr lang="en-NZ" b="1" i="0" baseline="-25000" dirty="0" smtClean="0">
                        <a:solidFill>
                          <a:srgbClr val="FFFF00"/>
                        </a:solidFill>
                        <a:latin typeface="Arial" panose="020B0604020202020204" pitchFamily="34" charset="0"/>
                        <a:cs typeface="Arial" panose="020B0604020202020204" pitchFamily="34" charset="0"/>
                      </a:rPr>
                      <m:t>e</m:t>
                    </m:r>
                    <m:r>
                      <m:rPr>
                        <m:nor/>
                      </m:rPr>
                      <a:rPr lang="en-NZ" dirty="0">
                        <a:solidFill>
                          <a:srgbClr val="FFFF00"/>
                        </a:solidFill>
                        <a:latin typeface="Arial" panose="020B0604020202020204" pitchFamily="34" charset="0"/>
                        <a:cs typeface="Arial" panose="020B0604020202020204" pitchFamily="34" charset="0"/>
                      </a:rPr>
                      <m:t>( )</m:t>
                    </m:r>
                  </m:oMath>
                </a14:m>
                <a:endParaRPr lang="en-NZ" dirty="0"/>
              </a:p>
            </p:txBody>
          </p:sp>
        </mc:Choice>
        <mc:Fallback xmlns="">
          <p:sp>
            <p:nvSpPr>
              <p:cNvPr id="45" name="TextBox 44"/>
              <p:cNvSpPr txBox="1">
                <a:spLocks noRot="1" noChangeAspect="1" noMove="1" noResize="1" noEditPoints="1" noAdjustHandles="1" noChangeArrowheads="1" noChangeShapeType="1" noTextEdit="1"/>
              </p:cNvSpPr>
              <p:nvPr/>
            </p:nvSpPr>
            <p:spPr>
              <a:xfrm>
                <a:off x="375293" y="2699266"/>
                <a:ext cx="3587107" cy="400110"/>
              </a:xfrm>
              <a:prstGeom prst="rect">
                <a:avLst/>
              </a:prstGeom>
              <a:blipFill rotWithShape="1">
                <a:blip r:embed="rId4"/>
                <a:stretch>
                  <a:fillRect l="-1695" t="-5970" b="-25373"/>
                </a:stretch>
              </a:blipFill>
              <a:ln>
                <a:solidFill>
                  <a:srgbClr val="00B0F0"/>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76365" y="3181290"/>
                <a:ext cx="3587107" cy="400110"/>
              </a:xfrm>
              <a:prstGeom prst="rect">
                <a:avLst/>
              </a:prstGeom>
              <a:solidFill>
                <a:srgbClr val="C00000"/>
              </a:solidFill>
              <a:ln>
                <a:solidFill>
                  <a:srgbClr val="00B0F0"/>
                </a:solidFill>
              </a:ln>
            </p:spPr>
            <p:txBody>
              <a:bodyPr wrap="square" rtlCol="0">
                <a:spAutoFit/>
              </a:bodyPr>
              <a:lstStyle>
                <a:defPPr>
                  <a:defRPr lang="en-GB"/>
                </a:defPPr>
                <a:lvl1pPr>
                  <a:defRPr sz="2000" b="1"/>
                </a:lvl1pPr>
              </a:lstStyle>
              <a:p>
                <a:r>
                  <a:rPr lang="en-NZ" dirty="0" smtClean="0"/>
                  <a:t>To </a:t>
                </a:r>
                <a:r>
                  <a:rPr lang="en-NZ" dirty="0"/>
                  <a:t>decrypt</a:t>
                </a:r>
                <a:r>
                  <a:rPr lang="en-NZ" dirty="0" smtClean="0"/>
                  <a:t>: </a:t>
                </a:r>
                <a:r>
                  <a:rPr lang="en-NZ" dirty="0" smtClean="0">
                    <a:solidFill>
                      <a:srgbClr val="FFFF00"/>
                    </a:solidFill>
                    <a:effectLst/>
                  </a:rPr>
                  <a:t> </a:t>
                </a:r>
                <a14:m>
                  <m:oMath xmlns:m="http://schemas.openxmlformats.org/officeDocument/2006/math">
                    <m:r>
                      <m:rPr>
                        <m:nor/>
                      </m:rPr>
                      <a:rPr lang="en-NZ" dirty="0">
                        <a:solidFill>
                          <a:srgbClr val="FFFF00"/>
                        </a:solidFill>
                        <a:effectLst/>
                        <a:latin typeface="Arial" panose="020B0604020202020204" pitchFamily="34" charset="0"/>
                        <a:cs typeface="Arial" panose="020B0604020202020204" pitchFamily="34" charset="0"/>
                      </a:rPr>
                      <m:t>K</m:t>
                    </m:r>
                    <m:r>
                      <m:rPr>
                        <m:nor/>
                      </m:rPr>
                      <a:rPr lang="en-NZ" b="1" i="0" baseline="-25000" dirty="0" smtClean="0">
                        <a:solidFill>
                          <a:srgbClr val="FFFF00"/>
                        </a:solidFill>
                        <a:effectLst/>
                        <a:latin typeface="Arial" panose="020B0604020202020204" pitchFamily="34" charset="0"/>
                        <a:cs typeface="Arial" panose="020B0604020202020204" pitchFamily="34" charset="0"/>
                      </a:rPr>
                      <m:t>d</m:t>
                    </m:r>
                    <m:r>
                      <m:rPr>
                        <m:nor/>
                      </m:rPr>
                      <a:rPr lang="en-NZ" dirty="0">
                        <a:solidFill>
                          <a:srgbClr val="FFFF00"/>
                        </a:solidFill>
                        <a:effectLst/>
                        <a:latin typeface="Arial" panose="020B0604020202020204" pitchFamily="34" charset="0"/>
                        <a:cs typeface="Arial" panose="020B0604020202020204" pitchFamily="34" charset="0"/>
                      </a:rPr>
                      <m:t>(</m:t>
                    </m:r>
                    <m:r>
                      <m:rPr>
                        <m:nor/>
                      </m:rPr>
                      <a:rPr lang="en-NZ" b="1" i="0" dirty="0" smtClean="0">
                        <a:solidFill>
                          <a:srgbClr val="FFFF00"/>
                        </a:solidFill>
                        <a:effectLst/>
                        <a:latin typeface="Arial" panose="020B0604020202020204" pitchFamily="34" charset="0"/>
                        <a:cs typeface="Arial" panose="020B0604020202020204" pitchFamily="34" charset="0"/>
                      </a:rPr>
                      <m:t> </m:t>
                    </m:r>
                    <m:r>
                      <m:rPr>
                        <m:nor/>
                      </m:rPr>
                      <a:rPr lang="en-NZ" b="1" i="0" dirty="0" smtClean="0">
                        <a:solidFill>
                          <a:srgbClr val="FFFF00"/>
                        </a:solidFill>
                        <a:latin typeface="Arial" panose="020B0604020202020204" pitchFamily="34" charset="0"/>
                        <a:cs typeface="Arial" panose="020B0604020202020204" pitchFamily="34" charset="0"/>
                      </a:rPr>
                      <m:t>) </m:t>
                    </m:r>
                  </m:oMath>
                </a14:m>
                <a:r>
                  <a:rPr lang="en-NZ" dirty="0" smtClean="0">
                    <a:solidFill>
                      <a:srgbClr val="FFFF00"/>
                    </a:solidFill>
                    <a:effectLst/>
                  </a:rPr>
                  <a:t> , XOR</a:t>
                </a:r>
                <a:endParaRPr lang="en-NZ" dirty="0"/>
              </a:p>
            </p:txBody>
          </p:sp>
        </mc:Choice>
        <mc:Fallback xmlns="">
          <p:sp>
            <p:nvSpPr>
              <p:cNvPr id="44" name="TextBox 43"/>
              <p:cNvSpPr txBox="1">
                <a:spLocks noRot="1" noChangeAspect="1" noMove="1" noResize="1" noEditPoints="1" noAdjustHandles="1" noChangeArrowheads="1" noChangeShapeType="1" noTextEdit="1"/>
              </p:cNvSpPr>
              <p:nvPr/>
            </p:nvSpPr>
            <p:spPr>
              <a:xfrm>
                <a:off x="376365" y="3181290"/>
                <a:ext cx="3587107" cy="400110"/>
              </a:xfrm>
              <a:prstGeom prst="rect">
                <a:avLst/>
              </a:prstGeom>
              <a:blipFill rotWithShape="1">
                <a:blip r:embed="rId5"/>
                <a:stretch>
                  <a:fillRect l="-1695" t="-5882" b="-23529"/>
                </a:stretch>
              </a:blipFill>
              <a:ln>
                <a:solidFill>
                  <a:srgbClr val="00B0F0"/>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962400" y="2696997"/>
                <a:ext cx="3587107" cy="400110"/>
              </a:xfrm>
              <a:prstGeom prst="rect">
                <a:avLst/>
              </a:prstGeom>
              <a:solidFill>
                <a:schemeClr val="bg1">
                  <a:lumMod val="65000"/>
                </a:schemeClr>
              </a:solidFill>
              <a:ln>
                <a:solidFill>
                  <a:srgbClr val="00B0F0"/>
                </a:solidFill>
              </a:ln>
            </p:spPr>
            <p:txBody>
              <a:bodyPr wrap="square" rtlCol="0">
                <a:spAutoFit/>
              </a:bodyPr>
              <a:lstStyle>
                <a:defPPr>
                  <a:defRPr lang="en-GB"/>
                </a:defPPr>
                <a:lvl1pPr>
                  <a:defRPr sz="2000" b="1"/>
                </a:lvl1pPr>
              </a:lstStyle>
              <a:p>
                <a14:m>
                  <m:oMath xmlns:m="http://schemas.openxmlformats.org/officeDocument/2006/math">
                    <m:r>
                      <m:rPr>
                        <m:nor/>
                      </m:rPr>
                      <a:rPr lang="en-NZ" dirty="0">
                        <a:solidFill>
                          <a:srgbClr val="FFFF00"/>
                        </a:solidFill>
                        <a:latin typeface="Arial" panose="020B0604020202020204" pitchFamily="34" charset="0"/>
                        <a:cs typeface="Arial" panose="020B0604020202020204" pitchFamily="34" charset="0"/>
                      </a:rPr>
                      <m:t>K</m:t>
                    </m:r>
                    <m:r>
                      <m:rPr>
                        <m:nor/>
                      </m:rPr>
                      <a:rPr lang="en-NZ" b="1" i="0" baseline="-25000" dirty="0" smtClean="0">
                        <a:solidFill>
                          <a:srgbClr val="FFFF00"/>
                        </a:solidFill>
                        <a:latin typeface="Arial" panose="020B0604020202020204" pitchFamily="34" charset="0"/>
                        <a:cs typeface="Arial" panose="020B0604020202020204" pitchFamily="34" charset="0"/>
                      </a:rPr>
                      <m:t>e</m:t>
                    </m:r>
                    <m:r>
                      <m:rPr>
                        <m:nor/>
                      </m:rPr>
                      <a:rPr lang="en-NZ" dirty="0">
                        <a:solidFill>
                          <a:srgbClr val="FFFF00"/>
                        </a:solidFill>
                        <a:latin typeface="Arial" panose="020B0604020202020204" pitchFamily="34" charset="0"/>
                        <a:cs typeface="Arial" panose="020B0604020202020204" pitchFamily="34" charset="0"/>
                      </a:rPr>
                      <m:t>( )</m:t>
                    </m:r>
                  </m:oMath>
                </a14:m>
                <a:r>
                  <a:rPr lang="en-NZ" dirty="0" smtClean="0"/>
                  <a:t> involves the public key</a:t>
                </a:r>
                <a:endParaRPr lang="en-NZ" dirty="0"/>
              </a:p>
            </p:txBody>
          </p:sp>
        </mc:Choice>
        <mc:Fallback xmlns="">
          <p:sp>
            <p:nvSpPr>
              <p:cNvPr id="46" name="TextBox 45"/>
              <p:cNvSpPr txBox="1">
                <a:spLocks noRot="1" noChangeAspect="1" noMove="1" noResize="1" noEditPoints="1" noAdjustHandles="1" noChangeArrowheads="1" noChangeShapeType="1" noTextEdit="1"/>
              </p:cNvSpPr>
              <p:nvPr/>
            </p:nvSpPr>
            <p:spPr>
              <a:xfrm>
                <a:off x="3962400" y="2696997"/>
                <a:ext cx="3587107" cy="400110"/>
              </a:xfrm>
              <a:prstGeom prst="rect">
                <a:avLst/>
              </a:prstGeom>
              <a:blipFill rotWithShape="1">
                <a:blip r:embed="rId6"/>
                <a:stretch>
                  <a:fillRect t="-5882" b="-23529"/>
                </a:stretch>
              </a:blipFill>
              <a:ln>
                <a:solidFill>
                  <a:srgbClr val="00B0F0"/>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3962400" y="3181290"/>
                <a:ext cx="3587107" cy="400110"/>
              </a:xfrm>
              <a:prstGeom prst="rect">
                <a:avLst/>
              </a:prstGeom>
              <a:solidFill>
                <a:schemeClr val="bg1">
                  <a:lumMod val="65000"/>
                </a:schemeClr>
              </a:solidFill>
              <a:ln>
                <a:solidFill>
                  <a:srgbClr val="00B0F0"/>
                </a:solidFill>
              </a:ln>
            </p:spPr>
            <p:txBody>
              <a:bodyPr wrap="square" rtlCol="0">
                <a:spAutoFit/>
              </a:bodyPr>
              <a:lstStyle>
                <a:defPPr>
                  <a:defRPr lang="en-GB"/>
                </a:defPPr>
                <a:lvl1pPr>
                  <a:defRPr sz="2000" b="1"/>
                </a:lvl1pPr>
              </a:lstStyle>
              <a:p>
                <a14:m>
                  <m:oMath xmlns:m="http://schemas.openxmlformats.org/officeDocument/2006/math">
                    <m:r>
                      <m:rPr>
                        <m:nor/>
                      </m:rPr>
                      <a:rPr lang="en-NZ" dirty="0">
                        <a:solidFill>
                          <a:srgbClr val="FFFF00"/>
                        </a:solidFill>
                        <a:latin typeface="Arial" panose="020B0604020202020204" pitchFamily="34" charset="0"/>
                        <a:cs typeface="Arial" panose="020B0604020202020204" pitchFamily="34" charset="0"/>
                      </a:rPr>
                      <m:t>K</m:t>
                    </m:r>
                    <m:r>
                      <m:rPr>
                        <m:nor/>
                      </m:rPr>
                      <a:rPr lang="en-NZ" b="1" i="0" baseline="-25000" dirty="0" smtClean="0">
                        <a:solidFill>
                          <a:srgbClr val="FFFF00"/>
                        </a:solidFill>
                        <a:latin typeface="Arial" panose="020B0604020202020204" pitchFamily="34" charset="0"/>
                        <a:cs typeface="Arial" panose="020B0604020202020204" pitchFamily="34" charset="0"/>
                      </a:rPr>
                      <m:t>d</m:t>
                    </m:r>
                    <m:r>
                      <m:rPr>
                        <m:nor/>
                      </m:rPr>
                      <a:rPr lang="en-NZ" dirty="0">
                        <a:solidFill>
                          <a:srgbClr val="FFFF00"/>
                        </a:solidFill>
                        <a:latin typeface="Arial" panose="020B0604020202020204" pitchFamily="34" charset="0"/>
                        <a:cs typeface="Arial" panose="020B0604020202020204" pitchFamily="34" charset="0"/>
                      </a:rPr>
                      <m:t>( )</m:t>
                    </m:r>
                  </m:oMath>
                </a14:m>
                <a:r>
                  <a:rPr lang="en-NZ" dirty="0" smtClean="0"/>
                  <a:t> involves the private key</a:t>
                </a:r>
                <a:endParaRPr lang="en-NZ" dirty="0"/>
              </a:p>
            </p:txBody>
          </p:sp>
        </mc:Choice>
        <mc:Fallback xmlns="">
          <p:sp>
            <p:nvSpPr>
              <p:cNvPr id="47" name="TextBox 46"/>
              <p:cNvSpPr txBox="1">
                <a:spLocks noRot="1" noChangeAspect="1" noMove="1" noResize="1" noEditPoints="1" noAdjustHandles="1" noChangeArrowheads="1" noChangeShapeType="1" noTextEdit="1"/>
              </p:cNvSpPr>
              <p:nvPr/>
            </p:nvSpPr>
            <p:spPr>
              <a:xfrm>
                <a:off x="3962400" y="3181290"/>
                <a:ext cx="3587107" cy="400110"/>
              </a:xfrm>
              <a:prstGeom prst="rect">
                <a:avLst/>
              </a:prstGeom>
              <a:blipFill rotWithShape="1">
                <a:blip r:embed="rId7"/>
                <a:stretch>
                  <a:fillRect t="-5882" b="-23529"/>
                </a:stretch>
              </a:blipFill>
              <a:ln>
                <a:solidFill>
                  <a:srgbClr val="00B0F0"/>
                </a:solidFill>
              </a:ln>
            </p:spPr>
            <p:txBody>
              <a:bodyPr/>
              <a:lstStyle/>
              <a:p>
                <a:r>
                  <a:rPr lang="en-NZ">
                    <a:noFill/>
                  </a:rPr>
                  <a:t> </a:t>
                </a:r>
              </a:p>
            </p:txBody>
          </p:sp>
        </mc:Fallback>
      </mc:AlternateContent>
      <p:sp>
        <p:nvSpPr>
          <p:cNvPr id="48" name="Line Callout 1 47"/>
          <p:cNvSpPr/>
          <p:nvPr/>
        </p:nvSpPr>
        <p:spPr bwMode="auto">
          <a:xfrm>
            <a:off x="5165141" y="4343400"/>
            <a:ext cx="2971799" cy="705930"/>
          </a:xfrm>
          <a:prstGeom prst="borderCallout1">
            <a:avLst>
              <a:gd name="adj1" fmla="val 22691"/>
              <a:gd name="adj2" fmla="val 713"/>
              <a:gd name="adj3" fmla="val 216836"/>
              <a:gd name="adj4" fmla="val -144682"/>
            </a:avLst>
          </a:prstGeom>
          <a:solidFill>
            <a:srgbClr val="FFFFC5"/>
          </a:solidFill>
          <a:ln w="9525" cap="flat" cmpd="sng" algn="ctr">
            <a:solidFill>
              <a:srgbClr val="FF0000"/>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NZ" sz="2000" dirty="0" smtClean="0">
                <a:solidFill>
                  <a:schemeClr val="tx1"/>
                </a:solidFill>
                <a:latin typeface="Arial" pitchFamily="34" charset="0"/>
                <a:cs typeface="Arial" pitchFamily="34" charset="0"/>
              </a:rPr>
              <a:t>This is a number that is used only once (</a:t>
            </a:r>
            <a:r>
              <a:rPr lang="en-NZ" sz="2000" b="1" dirty="0" smtClean="0">
                <a:solidFill>
                  <a:srgbClr val="0000FF"/>
                </a:solidFill>
                <a:latin typeface="Arial" pitchFamily="34" charset="0"/>
                <a:cs typeface="Arial" pitchFamily="34" charset="0"/>
              </a:rPr>
              <a:t>nonce</a:t>
            </a:r>
            <a:r>
              <a:rPr lang="en-NZ" sz="2000" dirty="0" smtClean="0">
                <a:solidFill>
                  <a:schemeClr val="tx1"/>
                </a:solidFill>
                <a:latin typeface="Arial" pitchFamily="34" charset="0"/>
                <a:cs typeface="Arial" pitchFamily="34" charset="0"/>
              </a:rPr>
              <a:t>)</a:t>
            </a:r>
            <a:endParaRPr kumimoji="0" lang="en-NZ"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79179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0"/>
            <a:ext cx="9143999" cy="1144383"/>
          </a:xfrm>
          <a:gradFill rotWithShape="0">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normAutofit/>
          </a:bodyPr>
          <a:lstStyle/>
          <a:p>
            <a:pPr algn="ctr" defTabSz="449263">
              <a:buClr>
                <a:srgbClr val="3333CC"/>
              </a:buClr>
              <a:buSzPct val="100000"/>
              <a:buFont typeface="Comic Sans MS" pitchFamily="6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chemeClr val="bg1"/>
                </a:solidFill>
                <a:effectLst>
                  <a:outerShdw blurRad="38100" dist="38100" dir="2700000" algn="tl">
                    <a:srgbClr val="000000">
                      <a:alpha val="43137"/>
                    </a:srgbClr>
                  </a:outerShdw>
                </a:effectLst>
                <a:latin typeface="Arial" charset="0"/>
              </a:rPr>
              <a:t>RSA with Cipher Block Chaining</a:t>
            </a:r>
            <a:endParaRPr lang="en-US" b="1" dirty="0">
              <a:solidFill>
                <a:schemeClr val="bg1"/>
              </a:solidFill>
              <a:latin typeface="Arial" charset="0"/>
              <a:ea typeface="+mj-ea"/>
              <a:cs typeface="+mj-cs"/>
            </a:endParaRPr>
          </a:p>
        </p:txBody>
      </p:sp>
      <p:sp>
        <p:nvSpPr>
          <p:cNvPr id="9" name="Text Box 3"/>
          <p:cNvSpPr txBox="1">
            <a:spLocks noChangeArrowheads="1"/>
          </p:cNvSpPr>
          <p:nvPr/>
        </p:nvSpPr>
        <p:spPr bwMode="auto">
          <a:xfrm>
            <a:off x="0" y="1144383"/>
            <a:ext cx="9144000" cy="52322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a:spAutoFit/>
          </a:bodyPr>
          <a:lstStyle/>
          <a:p>
            <a:pPr>
              <a:defRPr/>
            </a:pPr>
            <a:r>
              <a:rPr lang="en-US" sz="2800" i="1" dirty="0" smtClean="0">
                <a:solidFill>
                  <a:srgbClr val="0000FF"/>
                </a:solidFill>
                <a:latin typeface="Gill Sans MT" charset="0"/>
              </a:rPr>
              <a:t>Avoid sending twice the number of </a:t>
            </a:r>
            <a:r>
              <a:rPr lang="en-US" sz="2800" i="1" dirty="0" err="1" smtClean="0">
                <a:solidFill>
                  <a:srgbClr val="0000FF"/>
                </a:solidFill>
                <a:latin typeface="Gill Sans MT" charset="0"/>
              </a:rPr>
              <a:t>ciphertext</a:t>
            </a:r>
            <a:r>
              <a:rPr lang="en-US" sz="2800" i="1" dirty="0" smtClean="0">
                <a:solidFill>
                  <a:srgbClr val="0000FF"/>
                </a:solidFill>
                <a:latin typeface="Gill Sans MT" charset="0"/>
              </a:rPr>
              <a:t> bits</a:t>
            </a:r>
            <a:endParaRPr lang="en-US" sz="2800" dirty="0">
              <a:solidFill>
                <a:srgbClr val="0000FF"/>
              </a:solidFill>
              <a:latin typeface="Gill Sans MT" charset="0"/>
            </a:endParaRPr>
          </a:p>
        </p:txBody>
      </p:sp>
      <p:sp>
        <p:nvSpPr>
          <p:cNvPr id="10" name="Rectangle 3"/>
          <p:cNvSpPr txBox="1">
            <a:spLocks noChangeArrowheads="1"/>
          </p:cNvSpPr>
          <p:nvPr/>
        </p:nvSpPr>
        <p:spPr bwMode="auto">
          <a:xfrm>
            <a:off x="404554" y="1738996"/>
            <a:ext cx="8077200" cy="699404"/>
          </a:xfrm>
          <a:prstGeom prst="rect">
            <a:avLst/>
          </a:prstGeom>
          <a:solidFill>
            <a:srgbClr val="C6E6A2"/>
          </a:solidFill>
          <a:ln>
            <a:solidFill>
              <a:srgbClr val="00B0F0"/>
            </a:solidFill>
          </a:ln>
          <a:effectLst>
            <a:outerShdw blurRad="50800" dist="38100" dir="8100000" algn="tr" rotWithShape="0">
              <a:prstClr val="black">
                <a:alpha val="40000"/>
              </a:prstClr>
            </a:outerShdw>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457200" lvl="1" indent="0">
              <a:buFont typeface="Arial"/>
              <a:buNone/>
            </a:pPr>
            <a:r>
              <a:rPr lang="en-US" sz="2000" b="1" kern="0" dirty="0" smtClean="0">
                <a:solidFill>
                  <a:srgbClr val="C00000"/>
                </a:solidFill>
                <a:latin typeface="Gill Sans MT" charset="0"/>
              </a:rPr>
              <a:t>RSA-Cipher Block Chaining (RSA-CBC)</a:t>
            </a:r>
            <a:r>
              <a:rPr lang="en-US" sz="2000" kern="0" dirty="0" smtClean="0">
                <a:latin typeface="Gill Sans MT" charset="0"/>
              </a:rPr>
              <a:t>: the message is encrypted in blocks of </a:t>
            </a:r>
            <a:r>
              <a:rPr lang="en-US" sz="2000" b="1" kern="0" dirty="0" smtClean="0">
                <a:solidFill>
                  <a:srgbClr val="0000FF"/>
                </a:solidFill>
                <a:latin typeface="Gill Sans MT" charset="0"/>
              </a:rPr>
              <a:t>k</a:t>
            </a:r>
            <a:r>
              <a:rPr lang="en-US" sz="2000" kern="0" dirty="0" smtClean="0">
                <a:latin typeface="Gill Sans MT" charset="0"/>
              </a:rPr>
              <a:t> bits XOR random number.</a:t>
            </a:r>
            <a:endParaRPr lang="en-US" kern="0" dirty="0">
              <a:latin typeface="Gill Sans MT" charset="0"/>
            </a:endParaRPr>
          </a:p>
        </p:txBody>
      </p:sp>
      <p:sp>
        <p:nvSpPr>
          <p:cNvPr id="18" name="TextBox 17"/>
          <p:cNvSpPr txBox="1"/>
          <p:nvPr/>
        </p:nvSpPr>
        <p:spPr>
          <a:xfrm>
            <a:off x="79637" y="3048000"/>
            <a:ext cx="5172268"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m(</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 </a:t>
            </a:r>
            <a:r>
              <a:rPr lang="en-NZ" sz="1800" dirty="0" err="1" smtClean="0">
                <a:solidFill>
                  <a:schemeClr val="tx1"/>
                </a:solidFill>
                <a:latin typeface="Arial" panose="020B0604020202020204" pitchFamily="34" charset="0"/>
                <a:cs typeface="Arial" panose="020B0604020202020204" pitchFamily="34" charset="0"/>
              </a:rPr>
              <a:t>ith</a:t>
            </a:r>
            <a:r>
              <a:rPr lang="en-NZ" sz="1800" dirty="0" smtClean="0">
                <a:solidFill>
                  <a:schemeClr val="tx1"/>
                </a:solidFill>
                <a:latin typeface="Arial" panose="020B0604020202020204" pitchFamily="34" charset="0"/>
                <a:cs typeface="Arial" panose="020B0604020202020204" pitchFamily="34" charset="0"/>
              </a:rPr>
              <a:t> plaintext block</a:t>
            </a:r>
            <a:endParaRPr lang="en-NZ" sz="1800" dirty="0">
              <a:solidFill>
                <a:schemeClr val="tx1"/>
              </a:solidFill>
              <a:latin typeface="Arial" panose="020B0604020202020204" pitchFamily="34" charset="0"/>
              <a:cs typeface="Arial" panose="020B0604020202020204" pitchFamily="34" charset="0"/>
            </a:endParaRPr>
          </a:p>
        </p:txBody>
      </p:sp>
      <p:sp>
        <p:nvSpPr>
          <p:cNvPr id="22" name="TextBox 21"/>
          <p:cNvSpPr txBox="1"/>
          <p:nvPr/>
        </p:nvSpPr>
        <p:spPr>
          <a:xfrm>
            <a:off x="76201" y="3483743"/>
            <a:ext cx="5172268"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 </a:t>
            </a:r>
            <a:r>
              <a:rPr lang="en-NZ" sz="1800" dirty="0" err="1" smtClean="0">
                <a:solidFill>
                  <a:schemeClr val="tx1"/>
                </a:solidFill>
                <a:latin typeface="Arial" panose="020B0604020202020204" pitchFamily="34" charset="0"/>
                <a:cs typeface="Arial" panose="020B0604020202020204" pitchFamily="34" charset="0"/>
              </a:rPr>
              <a:t>ith</a:t>
            </a:r>
            <a:r>
              <a:rPr lang="en-NZ" sz="1800" dirty="0" smtClean="0">
                <a:solidFill>
                  <a:schemeClr val="tx1"/>
                </a:solidFill>
                <a:latin typeface="Arial" panose="020B0604020202020204" pitchFamily="34" charset="0"/>
                <a:cs typeface="Arial" panose="020B0604020202020204" pitchFamily="34" charset="0"/>
              </a:rPr>
              <a:t> </a:t>
            </a:r>
            <a:r>
              <a:rPr lang="en-NZ" sz="1800" dirty="0" err="1" smtClean="0">
                <a:solidFill>
                  <a:schemeClr val="tx1"/>
                </a:solidFill>
                <a:latin typeface="Arial" panose="020B0604020202020204" pitchFamily="34" charset="0"/>
                <a:cs typeface="Arial" panose="020B0604020202020204" pitchFamily="34" charset="0"/>
              </a:rPr>
              <a:t>ciphertext</a:t>
            </a:r>
            <a:r>
              <a:rPr lang="en-NZ" sz="1800" dirty="0" smtClean="0">
                <a:solidFill>
                  <a:schemeClr val="tx1"/>
                </a:solidFill>
                <a:latin typeface="Arial" panose="020B0604020202020204" pitchFamily="34" charset="0"/>
                <a:cs typeface="Arial" panose="020B0604020202020204" pitchFamily="34" charset="0"/>
              </a:rPr>
              <a:t> block</a:t>
            </a:r>
            <a:endParaRPr lang="en-NZ" sz="18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3" name="TextBox 22"/>
              <p:cNvSpPr txBox="1"/>
              <p:nvPr/>
            </p:nvSpPr>
            <p:spPr>
              <a:xfrm>
                <a:off x="85532" y="3938596"/>
                <a:ext cx="5172268"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a </a:t>
                </a:r>
                <a14:m>
                  <m:oMath xmlns:m="http://schemas.openxmlformats.org/officeDocument/2006/math">
                    <m:r>
                      <a:rPr lang="en-NZ" sz="1800" i="1" smtClean="0">
                        <a:solidFill>
                          <a:schemeClr val="tx1"/>
                        </a:solidFill>
                        <a:latin typeface="Cambria Math"/>
                        <a:ea typeface="Cambria Math"/>
                        <a:cs typeface="Arial" panose="020B0604020202020204" pitchFamily="34" charset="0"/>
                      </a:rPr>
                      <m:t>⊕</m:t>
                    </m:r>
                  </m:oMath>
                </a14:m>
                <a:r>
                  <a:rPr lang="en-NZ" sz="1800" dirty="0" smtClean="0">
                    <a:solidFill>
                      <a:schemeClr val="tx1"/>
                    </a:solidFill>
                    <a:latin typeface="Arial" panose="020B0604020202020204" pitchFamily="34" charset="0"/>
                    <a:cs typeface="Arial" panose="020B0604020202020204" pitchFamily="34" charset="0"/>
                  </a:rPr>
                  <a:t> b = XOR of two bit strings</a:t>
                </a:r>
                <a:endParaRPr lang="en-NZ" sz="1800" dirty="0">
                  <a:solidFill>
                    <a:schemeClr val="tx1"/>
                  </a:solidFill>
                  <a:latin typeface="Arial" panose="020B0604020202020204" pitchFamily="34" charset="0"/>
                  <a:cs typeface="Arial" panose="020B060402020202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5532" y="3938596"/>
                <a:ext cx="5172268" cy="369332"/>
              </a:xfrm>
              <a:prstGeom prst="rect">
                <a:avLst/>
              </a:prstGeom>
              <a:blipFill rotWithShape="1">
                <a:blip r:embed="rId3"/>
                <a:stretch>
                  <a:fillRect l="-823" t="-6349" b="-22222"/>
                </a:stretch>
              </a:blipFill>
              <a:ln>
                <a:solidFill>
                  <a:srgbClr val="00B0F0"/>
                </a:solidFill>
              </a:ln>
            </p:spPr>
            <p:txBody>
              <a:bodyPr/>
              <a:lstStyle/>
              <a:p>
                <a:r>
                  <a:rPr lang="en-NZ">
                    <a:noFill/>
                  </a:rPr>
                  <a:t> </a:t>
                </a:r>
              </a:p>
            </p:txBody>
          </p:sp>
        </mc:Fallback>
      </mc:AlternateContent>
      <p:sp>
        <p:nvSpPr>
          <p:cNvPr id="24" name="TextBox 23"/>
          <p:cNvSpPr txBox="1"/>
          <p:nvPr/>
        </p:nvSpPr>
        <p:spPr>
          <a:xfrm>
            <a:off x="76201" y="4393449"/>
            <a:ext cx="5172268" cy="369332"/>
          </a:xfrm>
          <a:prstGeom prst="rect">
            <a:avLst/>
          </a:prstGeom>
          <a:solidFill>
            <a:srgbClr val="FFCCCC">
              <a:alpha val="10980"/>
            </a:srgbClr>
          </a:solidFill>
          <a:ln>
            <a:solidFill>
              <a:srgbClr val="00B0F0"/>
            </a:solidFill>
          </a:ln>
        </p:spPr>
        <p:txBody>
          <a:bodyPr wrap="square" rtlCol="0">
            <a:spAutoFit/>
          </a:bodyPr>
          <a:lstStyle/>
          <a:p>
            <a:r>
              <a:rPr lang="en-NZ" sz="1800" b="1" dirty="0" err="1" smtClean="0">
                <a:solidFill>
                  <a:srgbClr val="0000FF"/>
                </a:solidFill>
                <a:latin typeface="Arial" panose="020B0604020202020204" pitchFamily="34" charset="0"/>
                <a:cs typeface="Arial" panose="020B0604020202020204" pitchFamily="34" charset="0"/>
              </a:rPr>
              <a:t>K</a:t>
            </a:r>
            <a:r>
              <a:rPr lang="en-NZ" sz="1800" b="1" baseline="-25000" dirty="0" err="1" smtClean="0">
                <a:solidFill>
                  <a:srgbClr val="0000FF"/>
                </a:solidFill>
                <a:latin typeface="Arial" panose="020B0604020202020204" pitchFamily="34" charset="0"/>
                <a:cs typeface="Arial" panose="020B0604020202020204" pitchFamily="34" charset="0"/>
              </a:rPr>
              <a:t>e</a:t>
            </a:r>
            <a:r>
              <a:rPr lang="en-NZ" sz="1800" dirty="0" smtClean="0">
                <a:solidFill>
                  <a:schemeClr val="tx1"/>
                </a:solidFill>
                <a:latin typeface="Arial" panose="020B0604020202020204" pitchFamily="34" charset="0"/>
                <a:cs typeface="Arial" panose="020B0604020202020204" pitchFamily="34" charset="0"/>
              </a:rPr>
              <a:t>= block-cipher encryption algorithm with key </a:t>
            </a:r>
            <a:r>
              <a:rPr lang="en-NZ" sz="1800" b="1" dirty="0" smtClean="0">
                <a:solidFill>
                  <a:srgbClr val="0000FF"/>
                </a:solidFill>
                <a:latin typeface="Arial" panose="020B0604020202020204" pitchFamily="34" charset="0"/>
                <a:cs typeface="Arial" panose="020B0604020202020204" pitchFamily="34" charset="0"/>
              </a:rPr>
              <a:t>e</a:t>
            </a:r>
            <a:endParaRPr lang="en-NZ" sz="1800" b="1" dirty="0">
              <a:solidFill>
                <a:srgbClr val="0000FF"/>
              </a:solidFill>
              <a:latin typeface="Arial" panose="020B0604020202020204" pitchFamily="34" charset="0"/>
              <a:cs typeface="Arial" panose="020B0604020202020204" pitchFamily="34" charset="0"/>
            </a:endParaRPr>
          </a:p>
        </p:txBody>
      </p:sp>
      <p:sp>
        <p:nvSpPr>
          <p:cNvPr id="25" name="TextBox 24"/>
          <p:cNvSpPr txBox="1"/>
          <p:nvPr/>
        </p:nvSpPr>
        <p:spPr>
          <a:xfrm>
            <a:off x="308236" y="5715000"/>
            <a:ext cx="6625964"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c(0) = IV = random number to be used by 1st </a:t>
            </a:r>
            <a:r>
              <a:rPr lang="en-NZ" sz="1800" dirty="0" err="1">
                <a:solidFill>
                  <a:schemeClr val="tx1"/>
                </a:solidFill>
                <a:latin typeface="Arial" panose="020B0604020202020204" pitchFamily="34" charset="0"/>
                <a:cs typeface="Arial" panose="020B0604020202020204" pitchFamily="34" charset="0"/>
              </a:rPr>
              <a:t>ciphertext</a:t>
            </a:r>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block</a:t>
            </a:r>
            <a:endParaRPr lang="en-NZ" sz="1800" dirty="0">
              <a:solidFill>
                <a:schemeClr val="tx1"/>
              </a:solidFill>
              <a:latin typeface="Arial" panose="020B0604020202020204" pitchFamily="34" charset="0"/>
              <a:cs typeface="Arial" panose="020B0604020202020204" pitchFamily="34" charset="0"/>
            </a:endParaRPr>
          </a:p>
        </p:txBody>
      </p:sp>
      <p:sp>
        <p:nvSpPr>
          <p:cNvPr id="26" name="TextBox 25"/>
          <p:cNvSpPr txBox="1"/>
          <p:nvPr/>
        </p:nvSpPr>
        <p:spPr>
          <a:xfrm>
            <a:off x="9330" y="5334000"/>
            <a:ext cx="6924869" cy="400110"/>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1.  </a:t>
            </a:r>
            <a:r>
              <a:rPr lang="en-NZ" sz="2000" dirty="0" smtClean="0">
                <a:solidFill>
                  <a:schemeClr val="tx1"/>
                </a:solidFill>
              </a:rPr>
              <a:t>Generate a random k-bit number, store as IV and c(0).</a:t>
            </a:r>
            <a:endParaRPr lang="en-NZ" sz="2000" b="1" dirty="0">
              <a:solidFill>
                <a:schemeClr val="tx1"/>
              </a:solidFill>
            </a:endParaRPr>
          </a:p>
        </p:txBody>
      </p:sp>
      <p:sp>
        <p:nvSpPr>
          <p:cNvPr id="27" name="TextBox 26"/>
          <p:cNvSpPr txBox="1"/>
          <p:nvPr/>
        </p:nvSpPr>
        <p:spPr>
          <a:xfrm>
            <a:off x="6096000" y="2590800"/>
            <a:ext cx="1361270" cy="461665"/>
          </a:xfrm>
          <a:prstGeom prst="rect">
            <a:avLst/>
          </a:prstGeom>
          <a:noFill/>
        </p:spPr>
        <p:txBody>
          <a:bodyPr wrap="none" rtlCol="0">
            <a:spAutoFit/>
          </a:bodyPr>
          <a:lstStyle/>
          <a:p>
            <a:r>
              <a:rPr lang="en-NZ" dirty="0" smtClean="0">
                <a:solidFill>
                  <a:srgbClr val="C00000"/>
                </a:solidFill>
              </a:rPr>
              <a:t>Example:</a:t>
            </a:r>
            <a:endParaRPr lang="en-NZ" dirty="0">
              <a:solidFill>
                <a:srgbClr val="C00000"/>
              </a:solidFill>
            </a:endParaRPr>
          </a:p>
        </p:txBody>
      </p:sp>
      <p:pic>
        <p:nvPicPr>
          <p:cNvPr id="2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1675" y="2971800"/>
            <a:ext cx="3362325" cy="1422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7620000" y="2604318"/>
            <a:ext cx="1393664" cy="338554"/>
          </a:xfrm>
          <a:prstGeom prst="rect">
            <a:avLst/>
          </a:prstGeom>
          <a:solidFill>
            <a:srgbClr val="C6E6A2"/>
          </a:solidFill>
          <a:ln>
            <a:solidFill>
              <a:srgbClr val="00B0F0"/>
            </a:solidFill>
          </a:ln>
        </p:spPr>
        <p:txBody>
          <a:bodyPr wrap="square" rtlCol="0">
            <a:spAutoFit/>
          </a:bodyPr>
          <a:lstStyle/>
          <a:p>
            <a:pPr algn="ctr"/>
            <a:r>
              <a:rPr lang="en-NZ" sz="1600" dirty="0" smtClean="0">
                <a:solidFill>
                  <a:schemeClr val="tx1"/>
                </a:solidFill>
                <a:latin typeface="Arial" panose="020B0604020202020204" pitchFamily="34" charset="0"/>
                <a:cs typeface="Arial" panose="020B0604020202020204" pitchFamily="34" charset="0"/>
              </a:rPr>
              <a:t>k=3</a:t>
            </a:r>
            <a:endParaRPr lang="en-NZ" sz="1600" dirty="0">
              <a:solidFill>
                <a:schemeClr val="tx1"/>
              </a:solidFill>
              <a:latin typeface="Arial" panose="020B0604020202020204" pitchFamily="34" charset="0"/>
              <a:cs typeface="Arial" panose="020B0604020202020204" pitchFamily="34" charset="0"/>
            </a:endParaRPr>
          </a:p>
        </p:txBody>
      </p:sp>
      <p:sp>
        <p:nvSpPr>
          <p:cNvPr id="20" name="TextBox 19"/>
          <p:cNvSpPr txBox="1"/>
          <p:nvPr/>
        </p:nvSpPr>
        <p:spPr>
          <a:xfrm>
            <a:off x="6426589" y="4347282"/>
            <a:ext cx="2717411" cy="369332"/>
          </a:xfrm>
          <a:prstGeom prst="rect">
            <a:avLst/>
          </a:prstGeom>
          <a:noFill/>
        </p:spPr>
        <p:txBody>
          <a:bodyPr wrap="none" rtlCol="0">
            <a:spAutoFit/>
          </a:bodyPr>
          <a:lstStyle/>
          <a:p>
            <a:r>
              <a:rPr lang="en-NZ" sz="1800" dirty="0" smtClean="0">
                <a:solidFill>
                  <a:srgbClr val="0000FF"/>
                </a:solidFill>
                <a:latin typeface="Arial" panose="020B0604020202020204" pitchFamily="34" charset="0"/>
                <a:cs typeface="Arial" panose="020B0604020202020204" pitchFamily="34" charset="0"/>
              </a:rPr>
              <a:t>plaintext = 010  010  010</a:t>
            </a:r>
            <a:endParaRPr lang="en-NZ" sz="1800" dirty="0">
              <a:solidFill>
                <a:srgbClr val="0000FF"/>
              </a:solidFill>
              <a:latin typeface="Arial" panose="020B0604020202020204" pitchFamily="34" charset="0"/>
              <a:cs typeface="Arial" panose="020B0604020202020204" pitchFamily="34" charset="0"/>
            </a:endParaRPr>
          </a:p>
        </p:txBody>
      </p:sp>
      <p:sp>
        <p:nvSpPr>
          <p:cNvPr id="21" name="Right Brace 20"/>
          <p:cNvSpPr/>
          <p:nvPr/>
        </p:nvSpPr>
        <p:spPr bwMode="auto">
          <a:xfrm rot="5400000">
            <a:off x="7681776"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7459727"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m(1)</a:t>
            </a:r>
            <a:endParaRPr lang="en-NZ" sz="1600" dirty="0">
              <a:solidFill>
                <a:srgbClr val="0000FF"/>
              </a:solidFill>
              <a:latin typeface="Arial" panose="020B0604020202020204" pitchFamily="34" charset="0"/>
              <a:cs typeface="Arial" panose="020B0604020202020204" pitchFamily="34" charset="0"/>
            </a:endParaRPr>
          </a:p>
        </p:txBody>
      </p:sp>
      <p:sp>
        <p:nvSpPr>
          <p:cNvPr id="31" name="Right Brace 30"/>
          <p:cNvSpPr/>
          <p:nvPr/>
        </p:nvSpPr>
        <p:spPr bwMode="auto">
          <a:xfrm rot="5400000">
            <a:off x="8196569"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2" name="TextBox 31"/>
          <p:cNvSpPr txBox="1"/>
          <p:nvPr/>
        </p:nvSpPr>
        <p:spPr>
          <a:xfrm>
            <a:off x="7974520"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m(2)</a:t>
            </a:r>
            <a:endParaRPr lang="en-NZ" sz="1600" dirty="0">
              <a:solidFill>
                <a:srgbClr val="0000FF"/>
              </a:solidFill>
              <a:latin typeface="Arial" panose="020B0604020202020204" pitchFamily="34" charset="0"/>
              <a:cs typeface="Arial" panose="020B0604020202020204" pitchFamily="34" charset="0"/>
            </a:endParaRPr>
          </a:p>
        </p:txBody>
      </p:sp>
      <p:sp>
        <p:nvSpPr>
          <p:cNvPr id="33" name="Right Brace 32"/>
          <p:cNvSpPr/>
          <p:nvPr/>
        </p:nvSpPr>
        <p:spPr bwMode="auto">
          <a:xfrm rot="5400000">
            <a:off x="8731710"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4" name="TextBox 33"/>
          <p:cNvSpPr txBox="1"/>
          <p:nvPr/>
        </p:nvSpPr>
        <p:spPr>
          <a:xfrm>
            <a:off x="8509661"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m(3)</a:t>
            </a:r>
            <a:endParaRPr lang="en-NZ" sz="1600" dirty="0">
              <a:solidFill>
                <a:srgbClr val="0000FF"/>
              </a:solidFill>
              <a:latin typeface="Arial" panose="020B0604020202020204" pitchFamily="34" charset="0"/>
              <a:cs typeface="Arial" panose="020B0604020202020204" pitchFamily="34" charset="0"/>
            </a:endParaRPr>
          </a:p>
        </p:txBody>
      </p:sp>
      <p:sp>
        <p:nvSpPr>
          <p:cNvPr id="35" name="TextBox 34"/>
          <p:cNvSpPr txBox="1"/>
          <p:nvPr/>
        </p:nvSpPr>
        <p:spPr>
          <a:xfrm>
            <a:off x="6647975" y="5723335"/>
            <a:ext cx="1351652"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r(1)=c(0)= IV</a:t>
            </a:r>
            <a:endParaRPr lang="en-NZ" sz="1600" dirty="0">
              <a:solidFill>
                <a:srgbClr val="0000FF"/>
              </a:solidFill>
              <a:latin typeface="Arial" panose="020B0604020202020204" pitchFamily="34" charset="0"/>
              <a:cs typeface="Arial" panose="020B0604020202020204" pitchFamily="34" charset="0"/>
            </a:endParaRPr>
          </a:p>
        </p:txBody>
      </p:sp>
      <p:sp>
        <p:nvSpPr>
          <p:cNvPr id="36" name="TextBox 35"/>
          <p:cNvSpPr txBox="1"/>
          <p:nvPr/>
        </p:nvSpPr>
        <p:spPr>
          <a:xfrm>
            <a:off x="7278172" y="6079418"/>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r(2)=c(1)</a:t>
            </a:r>
            <a:endParaRPr lang="en-NZ" sz="1600" dirty="0">
              <a:solidFill>
                <a:srgbClr val="0000FF"/>
              </a:solidFill>
              <a:latin typeface="Arial" panose="020B0604020202020204" pitchFamily="34" charset="0"/>
              <a:cs typeface="Arial" panose="020B0604020202020204" pitchFamily="34" charset="0"/>
            </a:endParaRPr>
          </a:p>
        </p:txBody>
      </p:sp>
      <p:sp>
        <p:nvSpPr>
          <p:cNvPr id="37" name="TextBox 36"/>
          <p:cNvSpPr txBox="1"/>
          <p:nvPr/>
        </p:nvSpPr>
        <p:spPr>
          <a:xfrm>
            <a:off x="7998288" y="6427944"/>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r(3)=c(2)</a:t>
            </a:r>
            <a:endParaRPr lang="en-NZ" sz="1600" dirty="0">
              <a:solidFill>
                <a:srgbClr val="0000FF"/>
              </a:solidFill>
              <a:latin typeface="Arial" panose="020B0604020202020204" pitchFamily="34" charset="0"/>
              <a:cs typeface="Arial" panose="020B0604020202020204" pitchFamily="34" charset="0"/>
            </a:endParaRPr>
          </a:p>
        </p:txBody>
      </p:sp>
      <p:sp>
        <p:nvSpPr>
          <p:cNvPr id="4" name="Freeform 3"/>
          <p:cNvSpPr/>
          <p:nvPr/>
        </p:nvSpPr>
        <p:spPr bwMode="auto">
          <a:xfrm>
            <a:off x="7579697" y="5252132"/>
            <a:ext cx="243224" cy="597005"/>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8009309" y="5295607"/>
            <a:ext cx="326885" cy="800393"/>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9" name="Freeform 38"/>
          <p:cNvSpPr/>
          <p:nvPr/>
        </p:nvSpPr>
        <p:spPr bwMode="auto">
          <a:xfrm>
            <a:off x="8664840" y="5280499"/>
            <a:ext cx="270362" cy="1196501"/>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cxnSp>
        <p:nvCxnSpPr>
          <p:cNvPr id="40" name="Straight Connector 39"/>
          <p:cNvCxnSpPr/>
          <p:nvPr/>
        </p:nvCxnSpPr>
        <p:spPr bwMode="auto">
          <a:xfrm>
            <a:off x="5334000" y="2562565"/>
            <a:ext cx="0" cy="216841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76200" y="4847898"/>
            <a:ext cx="5486400"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c(0) = IV (Initialisation Vector) = random k-bit string</a:t>
            </a:r>
            <a:endParaRPr lang="en-NZ" sz="18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2" name="TextBox 41"/>
              <p:cNvSpPr txBox="1"/>
              <p:nvPr/>
            </p:nvSpPr>
            <p:spPr>
              <a:xfrm>
                <a:off x="298906" y="6488668"/>
                <a:ext cx="6625964"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c(1) </a:t>
                </a:r>
                <a:r>
                  <a:rPr lang="en-NZ" sz="1800" dirty="0">
                    <a:solidFill>
                      <a:schemeClr val="tx1"/>
                    </a:solidFill>
                    <a:latin typeface="Arial" panose="020B0604020202020204" pitchFamily="34" charset="0"/>
                    <a:cs typeface="Arial" panose="020B0604020202020204" pitchFamily="34" charset="0"/>
                  </a:rPr>
                  <a:t>= K</a:t>
                </a:r>
                <a:r>
                  <a:rPr lang="en-NZ" sz="1800" baseline="-25000" dirty="0">
                    <a:solidFill>
                      <a:schemeClr val="tx1"/>
                    </a:solidFill>
                    <a:latin typeface="Arial" panose="020B0604020202020204" pitchFamily="34" charset="0"/>
                    <a:cs typeface="Arial" panose="020B0604020202020204" pitchFamily="34" charset="0"/>
                  </a:rPr>
                  <a:t>s </a:t>
                </a:r>
                <a:r>
                  <a:rPr lang="en-NZ" sz="1800" dirty="0" smtClean="0">
                    <a:solidFill>
                      <a:schemeClr val="tx1"/>
                    </a:solidFill>
                    <a:latin typeface="Arial" panose="020B0604020202020204" pitchFamily="34" charset="0"/>
                    <a:cs typeface="Arial" panose="020B0604020202020204" pitchFamily="34" charset="0"/>
                  </a:rPr>
                  <a:t>(m(1)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c(0) ) </a:t>
                </a:r>
                <a:endParaRPr lang="en-NZ" sz="1800" dirty="0">
                  <a:solidFill>
                    <a:schemeClr val="tx1"/>
                  </a:solidFill>
                  <a:latin typeface="Arial" panose="020B0604020202020204" pitchFamily="34" charset="0"/>
                  <a:cs typeface="Arial" panose="020B0604020202020204" pitchFamily="34"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298906" y="6488668"/>
                <a:ext cx="6625964" cy="369332"/>
              </a:xfrm>
              <a:prstGeom prst="rect">
                <a:avLst/>
              </a:prstGeom>
              <a:blipFill rotWithShape="1">
                <a:blip r:embed="rId5"/>
                <a:stretch>
                  <a:fillRect l="-643" t="-6349" b="-22222"/>
                </a:stretch>
              </a:blipFill>
              <a:ln>
                <a:solidFill>
                  <a:srgbClr val="00B0F0"/>
                </a:solidFill>
              </a:ln>
            </p:spPr>
            <p:txBody>
              <a:bodyPr/>
              <a:lstStyle/>
              <a:p>
                <a:r>
                  <a:rPr lang="en-NZ">
                    <a:noFill/>
                  </a:rPr>
                  <a:t> </a:t>
                </a:r>
              </a:p>
            </p:txBody>
          </p:sp>
        </mc:Fallback>
      </mc:AlternateContent>
      <p:sp>
        <p:nvSpPr>
          <p:cNvPr id="43" name="TextBox 42"/>
          <p:cNvSpPr txBox="1"/>
          <p:nvPr/>
        </p:nvSpPr>
        <p:spPr>
          <a:xfrm>
            <a:off x="0" y="6107668"/>
            <a:ext cx="6924869" cy="400110"/>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2.  </a:t>
            </a:r>
            <a:r>
              <a:rPr lang="en-NZ" sz="2000" dirty="0" smtClean="0">
                <a:solidFill>
                  <a:schemeClr val="tx1"/>
                </a:solidFill>
              </a:rPr>
              <a:t>Calculate the </a:t>
            </a:r>
            <a:r>
              <a:rPr lang="en-NZ" sz="2000" dirty="0" err="1" smtClean="0">
                <a:solidFill>
                  <a:schemeClr val="tx1"/>
                </a:solidFill>
              </a:rPr>
              <a:t>ciphertext</a:t>
            </a:r>
            <a:r>
              <a:rPr lang="en-NZ" sz="2000" dirty="0" smtClean="0">
                <a:solidFill>
                  <a:schemeClr val="tx1"/>
                </a:solidFill>
              </a:rPr>
              <a:t> for block 1.</a:t>
            </a:r>
            <a:endParaRPr lang="en-NZ" sz="2000" b="1" dirty="0">
              <a:solidFill>
                <a:schemeClr val="tx1"/>
              </a:solidFill>
            </a:endParaRPr>
          </a:p>
        </p:txBody>
      </p:sp>
      <mc:AlternateContent xmlns:mc="http://schemas.openxmlformats.org/markup-compatibility/2006" xmlns:a14="http://schemas.microsoft.com/office/drawing/2010/main">
        <mc:Choice Requires="a14">
          <p:sp>
            <p:nvSpPr>
              <p:cNvPr id="45" name="TextBox 44"/>
              <p:cNvSpPr txBox="1"/>
              <p:nvPr/>
            </p:nvSpPr>
            <p:spPr>
              <a:xfrm>
                <a:off x="0" y="2514600"/>
                <a:ext cx="5341188" cy="400110"/>
              </a:xfrm>
              <a:prstGeom prst="rect">
                <a:avLst/>
              </a:prstGeom>
              <a:solidFill>
                <a:srgbClr val="00B0F0"/>
              </a:solidFill>
              <a:ln>
                <a:solidFill>
                  <a:srgbClr val="00B0F0"/>
                </a:solidFill>
              </a:ln>
            </p:spPr>
            <p:txBody>
              <a:bodyPr wrap="square" rtlCol="0">
                <a:spAutoFit/>
              </a:bodyPr>
              <a:lstStyle>
                <a:defPPr>
                  <a:defRPr lang="en-GB"/>
                </a:defPPr>
                <a:lvl1pPr>
                  <a:defRPr sz="2000" b="1"/>
                </a:lvl1pPr>
              </a:lstStyle>
              <a:p>
                <a:r>
                  <a:rPr lang="en-NZ" dirty="0"/>
                  <a:t>To </a:t>
                </a:r>
                <a:r>
                  <a:rPr lang="en-NZ" dirty="0" smtClean="0"/>
                  <a:t>encrypt: </a:t>
                </a:r>
                <a:r>
                  <a:rPr lang="en-NZ" dirty="0" smtClean="0">
                    <a:solidFill>
                      <a:srgbClr val="FFFF00"/>
                    </a:solidFill>
                    <a:effectLst/>
                  </a:rPr>
                  <a:t> </a:t>
                </a:r>
                <a:r>
                  <a:rPr lang="en-NZ" dirty="0" smtClean="0">
                    <a:solidFill>
                      <a:srgbClr val="FFFF00"/>
                    </a:solidFill>
                    <a:effectLst>
                      <a:outerShdw blurRad="38100" dist="38100" dir="2700000" algn="tl">
                        <a:srgbClr val="000000">
                          <a:alpha val="43137"/>
                        </a:srgbClr>
                      </a:outerShdw>
                    </a:effectLst>
                  </a:rPr>
                  <a:t>XOR, </a:t>
                </a:r>
                <a14:m>
                  <m:oMath xmlns:m="http://schemas.openxmlformats.org/officeDocument/2006/math">
                    <m:r>
                      <m:rPr>
                        <m:nor/>
                      </m:rPr>
                      <a:rPr lang="en-NZ"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m:t>K</m:t>
                    </m:r>
                    <m:r>
                      <m:rPr>
                        <m:nor/>
                      </m:rPr>
                      <a:rPr lang="en-NZ" b="1" i="0" baseline="-25000" dirty="0" smtClean="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m:t>e</m:t>
                    </m:r>
                    <m:r>
                      <m:rPr>
                        <m:nor/>
                      </m:rPr>
                      <a:rPr lang="en-NZ"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m:t>( )</m:t>
                    </m:r>
                  </m:oMath>
                </a14:m>
                <a:endParaRPr lang="en-NZ" dirty="0">
                  <a:effectLst>
                    <a:outerShdw blurRad="38100" dist="38100" dir="2700000" algn="tl">
                      <a:srgbClr val="000000">
                        <a:alpha val="43137"/>
                      </a:srgbClr>
                    </a:outerShdw>
                  </a:effectLst>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0" y="2514600"/>
                <a:ext cx="5341188" cy="400110"/>
              </a:xfrm>
              <a:prstGeom prst="rect">
                <a:avLst/>
              </a:prstGeom>
              <a:blipFill rotWithShape="1">
                <a:blip r:embed="rId6"/>
                <a:stretch>
                  <a:fillRect l="-1025" t="-7463" b="-31343"/>
                </a:stretch>
              </a:blipFill>
              <a:ln>
                <a:solidFill>
                  <a:srgbClr val="00B0F0"/>
                </a:solidFill>
              </a:ln>
            </p:spPr>
            <p:txBody>
              <a:bodyPr/>
              <a:lstStyle/>
              <a:p>
                <a:r>
                  <a:rPr lang="en-NZ">
                    <a:noFill/>
                  </a:rPr>
                  <a:t> </a:t>
                </a:r>
              </a:p>
            </p:txBody>
          </p:sp>
        </mc:Fallback>
      </mc:AlternateContent>
    </p:spTree>
    <p:extLst>
      <p:ext uri="{BB962C8B-B14F-4D97-AF65-F5344CB8AC3E}">
        <p14:creationId xmlns:p14="http://schemas.microsoft.com/office/powerpoint/2010/main" val="2354561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0"/>
            <a:ext cx="9143999" cy="1144383"/>
          </a:xfrm>
          <a:gradFill rotWithShape="0">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defTabSz="449263">
              <a:buClr>
                <a:srgbClr val="3333CC"/>
              </a:buClr>
              <a:buSzPct val="100000"/>
              <a:buFont typeface="Comic Sans MS" pitchFamily="6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bg1"/>
                </a:solidFill>
                <a:effectLst>
                  <a:outerShdw blurRad="38100" dist="38100" dir="2700000" algn="tl">
                    <a:srgbClr val="000000">
                      <a:alpha val="43137"/>
                    </a:srgbClr>
                  </a:outerShdw>
                </a:effectLst>
                <a:latin typeface="Arial" charset="0"/>
              </a:rPr>
              <a:t>RSA with Cipher Block Chaining</a:t>
            </a:r>
            <a:endParaRPr lang="en-US" b="1" dirty="0">
              <a:solidFill>
                <a:schemeClr val="bg1"/>
              </a:solidFill>
              <a:latin typeface="Arial" charset="0"/>
              <a:ea typeface="+mj-ea"/>
              <a:cs typeface="+mj-cs"/>
            </a:endParaRPr>
          </a:p>
        </p:txBody>
      </p:sp>
      <p:sp>
        <p:nvSpPr>
          <p:cNvPr id="9" name="Text Box 3"/>
          <p:cNvSpPr txBox="1">
            <a:spLocks noChangeArrowheads="1"/>
          </p:cNvSpPr>
          <p:nvPr/>
        </p:nvSpPr>
        <p:spPr bwMode="auto">
          <a:xfrm>
            <a:off x="0" y="1144383"/>
            <a:ext cx="9144000" cy="52322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a:spAutoFit/>
          </a:bodyPr>
          <a:lstStyle/>
          <a:p>
            <a:pPr>
              <a:defRPr/>
            </a:pPr>
            <a:r>
              <a:rPr lang="en-US" sz="2800" i="1" dirty="0" smtClean="0">
                <a:solidFill>
                  <a:srgbClr val="0000FF"/>
                </a:solidFill>
                <a:latin typeface="Gill Sans MT" charset="0"/>
              </a:rPr>
              <a:t>Avoid sending twice the number of </a:t>
            </a:r>
            <a:r>
              <a:rPr lang="en-US" sz="2800" i="1" dirty="0" err="1" smtClean="0">
                <a:solidFill>
                  <a:srgbClr val="0000FF"/>
                </a:solidFill>
                <a:latin typeface="Gill Sans MT" charset="0"/>
              </a:rPr>
              <a:t>ciphertext</a:t>
            </a:r>
            <a:r>
              <a:rPr lang="en-US" sz="2800" i="1" dirty="0" smtClean="0">
                <a:solidFill>
                  <a:srgbClr val="0000FF"/>
                </a:solidFill>
                <a:latin typeface="Gill Sans MT" charset="0"/>
              </a:rPr>
              <a:t> bits</a:t>
            </a:r>
            <a:endParaRPr lang="en-US" sz="2800" dirty="0">
              <a:solidFill>
                <a:srgbClr val="0000FF"/>
              </a:solidFill>
              <a:latin typeface="Gill Sans MT" charset="0"/>
            </a:endParaRPr>
          </a:p>
        </p:txBody>
      </p:sp>
      <p:sp>
        <p:nvSpPr>
          <p:cNvPr id="25" name="TextBox 24"/>
          <p:cNvSpPr txBox="1"/>
          <p:nvPr/>
        </p:nvSpPr>
        <p:spPr>
          <a:xfrm>
            <a:off x="609600" y="3786351"/>
            <a:ext cx="4724400" cy="646331"/>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c(0) = IV = random number to be used by 1st </a:t>
            </a:r>
            <a:r>
              <a:rPr lang="en-NZ" sz="1800" dirty="0" err="1">
                <a:solidFill>
                  <a:schemeClr val="tx1"/>
                </a:solidFill>
                <a:latin typeface="Arial" panose="020B0604020202020204" pitchFamily="34" charset="0"/>
                <a:cs typeface="Arial" panose="020B0604020202020204" pitchFamily="34" charset="0"/>
              </a:rPr>
              <a:t>ciphertext</a:t>
            </a:r>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block</a:t>
            </a:r>
            <a:endParaRPr lang="en-NZ" sz="1800" dirty="0">
              <a:solidFill>
                <a:schemeClr val="tx1"/>
              </a:solidFill>
              <a:latin typeface="Arial" panose="020B0604020202020204" pitchFamily="34" charset="0"/>
              <a:cs typeface="Arial" panose="020B0604020202020204" pitchFamily="34" charset="0"/>
            </a:endParaRPr>
          </a:p>
        </p:txBody>
      </p:sp>
      <p:sp>
        <p:nvSpPr>
          <p:cNvPr id="26" name="TextBox 25"/>
          <p:cNvSpPr txBox="1"/>
          <p:nvPr/>
        </p:nvSpPr>
        <p:spPr>
          <a:xfrm>
            <a:off x="0" y="3024351"/>
            <a:ext cx="5248470" cy="707886"/>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1.  </a:t>
            </a:r>
            <a:r>
              <a:rPr lang="en-NZ" sz="2000" dirty="0" smtClean="0">
                <a:solidFill>
                  <a:schemeClr val="tx1"/>
                </a:solidFill>
              </a:rPr>
              <a:t>Generate a random k-bit number, and store as the Initialisation Vector (IV) and c(0).</a:t>
            </a:r>
            <a:endParaRPr lang="en-NZ" sz="2000" b="1" dirty="0">
              <a:solidFill>
                <a:schemeClr val="tx1"/>
              </a:solidFill>
            </a:endParaRPr>
          </a:p>
        </p:txBody>
      </p:sp>
      <p:sp>
        <p:nvSpPr>
          <p:cNvPr id="27" name="TextBox 26"/>
          <p:cNvSpPr txBox="1"/>
          <p:nvPr/>
        </p:nvSpPr>
        <p:spPr>
          <a:xfrm>
            <a:off x="6096000" y="2590800"/>
            <a:ext cx="1361270" cy="461665"/>
          </a:xfrm>
          <a:prstGeom prst="rect">
            <a:avLst/>
          </a:prstGeom>
          <a:noFill/>
        </p:spPr>
        <p:txBody>
          <a:bodyPr wrap="none" rtlCol="0">
            <a:spAutoFit/>
          </a:bodyPr>
          <a:lstStyle/>
          <a:p>
            <a:r>
              <a:rPr lang="en-NZ" dirty="0" smtClean="0">
                <a:solidFill>
                  <a:srgbClr val="C00000"/>
                </a:solidFill>
              </a:rPr>
              <a:t>Example:</a:t>
            </a:r>
            <a:endParaRPr lang="en-NZ" dirty="0">
              <a:solidFill>
                <a:srgbClr val="C00000"/>
              </a:solidFill>
            </a:endParaRPr>
          </a:p>
        </p:txBody>
      </p: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1675" y="2971800"/>
            <a:ext cx="3362325" cy="1422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7620000" y="2604318"/>
            <a:ext cx="1393664" cy="338554"/>
          </a:xfrm>
          <a:prstGeom prst="rect">
            <a:avLst/>
          </a:prstGeom>
          <a:solidFill>
            <a:srgbClr val="C6E6A2"/>
          </a:solidFill>
          <a:ln>
            <a:solidFill>
              <a:srgbClr val="00B0F0"/>
            </a:solidFill>
          </a:ln>
        </p:spPr>
        <p:txBody>
          <a:bodyPr wrap="square" rtlCol="0">
            <a:spAutoFit/>
          </a:bodyPr>
          <a:lstStyle/>
          <a:p>
            <a:pPr algn="ctr"/>
            <a:r>
              <a:rPr lang="en-NZ" sz="1600" dirty="0" smtClean="0">
                <a:solidFill>
                  <a:schemeClr val="tx1"/>
                </a:solidFill>
                <a:latin typeface="Arial" panose="020B0604020202020204" pitchFamily="34" charset="0"/>
                <a:cs typeface="Arial" panose="020B0604020202020204" pitchFamily="34" charset="0"/>
              </a:rPr>
              <a:t>k=3</a:t>
            </a:r>
            <a:endParaRPr lang="en-NZ" sz="1600" dirty="0">
              <a:solidFill>
                <a:schemeClr val="tx1"/>
              </a:solidFill>
              <a:latin typeface="Arial" panose="020B0604020202020204" pitchFamily="34" charset="0"/>
              <a:cs typeface="Arial" panose="020B0604020202020204" pitchFamily="34" charset="0"/>
            </a:endParaRPr>
          </a:p>
        </p:txBody>
      </p:sp>
      <p:sp>
        <p:nvSpPr>
          <p:cNvPr id="20" name="TextBox 19"/>
          <p:cNvSpPr txBox="1"/>
          <p:nvPr/>
        </p:nvSpPr>
        <p:spPr>
          <a:xfrm>
            <a:off x="6426589" y="4347282"/>
            <a:ext cx="2717411" cy="369332"/>
          </a:xfrm>
          <a:prstGeom prst="rect">
            <a:avLst/>
          </a:prstGeom>
          <a:noFill/>
        </p:spPr>
        <p:txBody>
          <a:bodyPr wrap="none" rtlCol="0">
            <a:spAutoFit/>
          </a:bodyPr>
          <a:lstStyle/>
          <a:p>
            <a:r>
              <a:rPr lang="en-NZ" sz="1800" dirty="0" smtClean="0">
                <a:solidFill>
                  <a:srgbClr val="0000FF"/>
                </a:solidFill>
                <a:latin typeface="Arial" panose="020B0604020202020204" pitchFamily="34" charset="0"/>
                <a:cs typeface="Arial" panose="020B0604020202020204" pitchFamily="34" charset="0"/>
              </a:rPr>
              <a:t>plaintext = 010  010  010</a:t>
            </a:r>
            <a:endParaRPr lang="en-NZ" sz="1800" dirty="0">
              <a:solidFill>
                <a:srgbClr val="0000FF"/>
              </a:solidFill>
              <a:latin typeface="Arial" panose="020B0604020202020204" pitchFamily="34" charset="0"/>
              <a:cs typeface="Arial" panose="020B0604020202020204" pitchFamily="34" charset="0"/>
            </a:endParaRPr>
          </a:p>
        </p:txBody>
      </p:sp>
      <p:sp>
        <p:nvSpPr>
          <p:cNvPr id="21" name="Right Brace 20"/>
          <p:cNvSpPr/>
          <p:nvPr/>
        </p:nvSpPr>
        <p:spPr bwMode="auto">
          <a:xfrm rot="5400000">
            <a:off x="7681776"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7459727"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m(1)</a:t>
            </a:r>
            <a:endParaRPr lang="en-NZ" sz="1600" dirty="0">
              <a:solidFill>
                <a:srgbClr val="0000FF"/>
              </a:solidFill>
              <a:latin typeface="Arial" panose="020B0604020202020204" pitchFamily="34" charset="0"/>
              <a:cs typeface="Arial" panose="020B0604020202020204" pitchFamily="34" charset="0"/>
            </a:endParaRPr>
          </a:p>
        </p:txBody>
      </p:sp>
      <p:sp>
        <p:nvSpPr>
          <p:cNvPr id="31" name="Right Brace 30"/>
          <p:cNvSpPr/>
          <p:nvPr/>
        </p:nvSpPr>
        <p:spPr bwMode="auto">
          <a:xfrm rot="5400000">
            <a:off x="8196569"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2" name="TextBox 31"/>
          <p:cNvSpPr txBox="1"/>
          <p:nvPr/>
        </p:nvSpPr>
        <p:spPr>
          <a:xfrm>
            <a:off x="7974520"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m(2)</a:t>
            </a:r>
            <a:endParaRPr lang="en-NZ" sz="1600" dirty="0">
              <a:solidFill>
                <a:srgbClr val="0000FF"/>
              </a:solidFill>
              <a:latin typeface="Arial" panose="020B0604020202020204" pitchFamily="34" charset="0"/>
              <a:cs typeface="Arial" panose="020B0604020202020204" pitchFamily="34" charset="0"/>
            </a:endParaRPr>
          </a:p>
        </p:txBody>
      </p:sp>
      <p:sp>
        <p:nvSpPr>
          <p:cNvPr id="33" name="Right Brace 32"/>
          <p:cNvSpPr/>
          <p:nvPr/>
        </p:nvSpPr>
        <p:spPr bwMode="auto">
          <a:xfrm rot="5400000">
            <a:off x="8731710"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4" name="TextBox 33"/>
          <p:cNvSpPr txBox="1"/>
          <p:nvPr/>
        </p:nvSpPr>
        <p:spPr>
          <a:xfrm>
            <a:off x="8509661"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m(3)</a:t>
            </a:r>
            <a:endParaRPr lang="en-NZ" sz="1600" dirty="0">
              <a:solidFill>
                <a:srgbClr val="0000FF"/>
              </a:solidFill>
              <a:latin typeface="Arial" panose="020B0604020202020204" pitchFamily="34" charset="0"/>
              <a:cs typeface="Arial" panose="020B0604020202020204" pitchFamily="34" charset="0"/>
            </a:endParaRPr>
          </a:p>
        </p:txBody>
      </p:sp>
      <p:sp>
        <p:nvSpPr>
          <p:cNvPr id="36" name="TextBox 35"/>
          <p:cNvSpPr txBox="1"/>
          <p:nvPr/>
        </p:nvSpPr>
        <p:spPr>
          <a:xfrm>
            <a:off x="7278172" y="6079418"/>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r(2)=c(1)</a:t>
            </a:r>
            <a:endParaRPr lang="en-NZ" sz="1600" dirty="0">
              <a:solidFill>
                <a:srgbClr val="0000FF"/>
              </a:solidFill>
              <a:latin typeface="Arial" panose="020B0604020202020204" pitchFamily="34" charset="0"/>
              <a:cs typeface="Arial" panose="020B0604020202020204" pitchFamily="34" charset="0"/>
            </a:endParaRPr>
          </a:p>
        </p:txBody>
      </p:sp>
      <p:sp>
        <p:nvSpPr>
          <p:cNvPr id="37" name="TextBox 36"/>
          <p:cNvSpPr txBox="1"/>
          <p:nvPr/>
        </p:nvSpPr>
        <p:spPr>
          <a:xfrm>
            <a:off x="7998288" y="6427944"/>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r(3)=c(2)</a:t>
            </a:r>
            <a:endParaRPr lang="en-NZ" sz="1600" dirty="0">
              <a:solidFill>
                <a:srgbClr val="0000FF"/>
              </a:solidFill>
              <a:latin typeface="Arial" panose="020B0604020202020204" pitchFamily="34" charset="0"/>
              <a:cs typeface="Arial" panose="020B0604020202020204" pitchFamily="34" charset="0"/>
            </a:endParaRPr>
          </a:p>
        </p:txBody>
      </p:sp>
      <p:sp>
        <p:nvSpPr>
          <p:cNvPr id="4" name="Freeform 3"/>
          <p:cNvSpPr/>
          <p:nvPr/>
        </p:nvSpPr>
        <p:spPr bwMode="auto">
          <a:xfrm>
            <a:off x="7579697" y="5252132"/>
            <a:ext cx="243224" cy="597005"/>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8009309" y="5295607"/>
            <a:ext cx="326885" cy="800393"/>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9" name="Freeform 38"/>
          <p:cNvSpPr/>
          <p:nvPr/>
        </p:nvSpPr>
        <p:spPr bwMode="auto">
          <a:xfrm>
            <a:off x="8664840" y="5280499"/>
            <a:ext cx="270362" cy="1196501"/>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cxnSp>
        <p:nvCxnSpPr>
          <p:cNvPr id="40" name="Straight Connector 39"/>
          <p:cNvCxnSpPr/>
          <p:nvPr/>
        </p:nvCxnSpPr>
        <p:spPr bwMode="auto">
          <a:xfrm>
            <a:off x="5410200" y="3016513"/>
            <a:ext cx="0" cy="38414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2" name="TextBox 41"/>
              <p:cNvSpPr txBox="1"/>
              <p:nvPr/>
            </p:nvSpPr>
            <p:spPr>
              <a:xfrm>
                <a:off x="609600" y="5021317"/>
                <a:ext cx="4724400"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c(1) </a:t>
                </a:r>
                <a:r>
                  <a:rPr lang="en-NZ" sz="1800" dirty="0">
                    <a:solidFill>
                      <a:schemeClr val="tx1"/>
                    </a:solidFill>
                    <a:latin typeface="Arial" panose="020B0604020202020204" pitchFamily="34" charset="0"/>
                    <a:cs typeface="Arial" panose="020B0604020202020204" pitchFamily="34" charset="0"/>
                  </a:rPr>
                  <a:t>=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(m(1)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c(0) ) </a:t>
                </a:r>
                <a:endParaRPr lang="en-NZ" sz="1800" dirty="0">
                  <a:solidFill>
                    <a:schemeClr val="tx1"/>
                  </a:solidFill>
                  <a:latin typeface="Arial" panose="020B0604020202020204" pitchFamily="34" charset="0"/>
                  <a:cs typeface="Arial" panose="020B0604020202020204" pitchFamily="34"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09600" y="5021317"/>
                <a:ext cx="4724400" cy="369332"/>
              </a:xfrm>
              <a:prstGeom prst="rect">
                <a:avLst/>
              </a:prstGeom>
              <a:blipFill rotWithShape="1">
                <a:blip r:embed="rId4"/>
                <a:stretch>
                  <a:fillRect l="-901" t="-6452" b="-24194"/>
                </a:stretch>
              </a:blipFill>
              <a:ln>
                <a:solidFill>
                  <a:srgbClr val="00B0F0"/>
                </a:solidFill>
              </a:ln>
            </p:spPr>
            <p:txBody>
              <a:bodyPr/>
              <a:lstStyle/>
              <a:p>
                <a:r>
                  <a:rPr lang="en-NZ">
                    <a:noFill/>
                  </a:rPr>
                  <a:t> </a:t>
                </a:r>
              </a:p>
            </p:txBody>
          </p:sp>
        </mc:Fallback>
      </mc:AlternateContent>
      <p:sp>
        <p:nvSpPr>
          <p:cNvPr id="43" name="TextBox 42"/>
          <p:cNvSpPr txBox="1"/>
          <p:nvPr/>
        </p:nvSpPr>
        <p:spPr>
          <a:xfrm>
            <a:off x="1" y="4560019"/>
            <a:ext cx="5334000" cy="400110"/>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2.  </a:t>
            </a:r>
            <a:r>
              <a:rPr lang="en-NZ" sz="2000" dirty="0" smtClean="0">
                <a:solidFill>
                  <a:schemeClr val="tx1"/>
                </a:solidFill>
              </a:rPr>
              <a:t>Calculate the </a:t>
            </a:r>
            <a:r>
              <a:rPr lang="en-NZ" sz="2000" dirty="0" err="1" smtClean="0">
                <a:solidFill>
                  <a:schemeClr val="tx1"/>
                </a:solidFill>
              </a:rPr>
              <a:t>ciphertext</a:t>
            </a:r>
            <a:r>
              <a:rPr lang="en-NZ" sz="2000" dirty="0" smtClean="0">
                <a:solidFill>
                  <a:schemeClr val="tx1"/>
                </a:solidFill>
              </a:rPr>
              <a:t> for block 1.</a:t>
            </a:r>
            <a:endParaRPr lang="en-NZ" sz="2000" b="1" dirty="0">
              <a:solidFill>
                <a:schemeClr val="tx1"/>
              </a:solidFill>
            </a:endParaRPr>
          </a:p>
        </p:txBody>
      </p:sp>
      <mc:AlternateContent xmlns:mc="http://schemas.openxmlformats.org/markup-compatibility/2006" xmlns:a14="http://schemas.microsoft.com/office/drawing/2010/main">
        <mc:Choice Requires="a14">
          <p:sp>
            <p:nvSpPr>
              <p:cNvPr id="44" name="TextBox 43"/>
              <p:cNvSpPr txBox="1"/>
              <p:nvPr/>
            </p:nvSpPr>
            <p:spPr>
              <a:xfrm>
                <a:off x="609599" y="6388819"/>
                <a:ext cx="4724400"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a:t>
                </a:r>
                <a:r>
                  <a:rPr lang="en-NZ" sz="1800" dirty="0">
                    <a:solidFill>
                      <a:schemeClr val="tx1"/>
                    </a:solidFill>
                    <a:latin typeface="Arial" panose="020B0604020202020204" pitchFamily="34" charset="0"/>
                    <a:cs typeface="Arial" panose="020B0604020202020204" pitchFamily="34" charset="0"/>
                  </a:rPr>
                  <a:t>=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(m(</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c(i-1) ) </a:t>
                </a:r>
                <a:endParaRPr lang="en-NZ" sz="1800" dirty="0">
                  <a:solidFill>
                    <a:schemeClr val="tx1"/>
                  </a:solidFill>
                  <a:latin typeface="Arial" panose="020B0604020202020204" pitchFamily="34" charset="0"/>
                  <a:cs typeface="Arial" panose="020B0604020202020204" pitchFamily="34"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09599" y="6388819"/>
                <a:ext cx="4724400" cy="369332"/>
              </a:xfrm>
              <a:prstGeom prst="rect">
                <a:avLst/>
              </a:prstGeom>
              <a:blipFill rotWithShape="1">
                <a:blip r:embed="rId5"/>
                <a:stretch>
                  <a:fillRect l="-901" t="-6349" b="-22222"/>
                </a:stretch>
              </a:blipFill>
              <a:ln>
                <a:solidFill>
                  <a:srgbClr val="00B0F0"/>
                </a:solidFill>
              </a:ln>
            </p:spPr>
            <p:txBody>
              <a:bodyPr/>
              <a:lstStyle/>
              <a:p>
                <a:r>
                  <a:rPr lang="en-NZ">
                    <a:noFill/>
                  </a:rPr>
                  <a:t> </a:t>
                </a:r>
              </a:p>
            </p:txBody>
          </p:sp>
        </mc:Fallback>
      </mc:AlternateContent>
      <p:sp>
        <p:nvSpPr>
          <p:cNvPr id="45" name="TextBox 44"/>
          <p:cNvSpPr txBox="1"/>
          <p:nvPr/>
        </p:nvSpPr>
        <p:spPr>
          <a:xfrm>
            <a:off x="0" y="5622721"/>
            <a:ext cx="5334000" cy="707886"/>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3.  </a:t>
            </a:r>
            <a:r>
              <a:rPr lang="en-NZ" sz="2000" dirty="0" smtClean="0">
                <a:solidFill>
                  <a:schemeClr val="tx1"/>
                </a:solidFill>
              </a:rPr>
              <a:t>Calculate the remaining </a:t>
            </a:r>
            <a:r>
              <a:rPr lang="en-NZ" sz="2000" dirty="0" err="1" smtClean="0">
                <a:solidFill>
                  <a:schemeClr val="tx1"/>
                </a:solidFill>
              </a:rPr>
              <a:t>ciphertext</a:t>
            </a:r>
            <a:r>
              <a:rPr lang="en-NZ" sz="2000" dirty="0" smtClean="0">
                <a:solidFill>
                  <a:schemeClr val="tx1"/>
                </a:solidFill>
              </a:rPr>
              <a:t> for block </a:t>
            </a:r>
            <a:r>
              <a:rPr lang="en-NZ" sz="2000" dirty="0" err="1" smtClean="0">
                <a:solidFill>
                  <a:schemeClr val="tx1"/>
                </a:solidFill>
              </a:rPr>
              <a:t>i</a:t>
            </a:r>
            <a:r>
              <a:rPr lang="en-NZ" sz="2000" dirty="0" smtClean="0">
                <a:solidFill>
                  <a:schemeClr val="tx1"/>
                </a:solidFill>
              </a:rPr>
              <a:t>.</a:t>
            </a:r>
            <a:endParaRPr lang="en-NZ" sz="2000" b="1" dirty="0">
              <a:solidFill>
                <a:schemeClr val="tx1"/>
              </a:solidFill>
            </a:endParaRPr>
          </a:p>
        </p:txBody>
      </p:sp>
      <p:sp>
        <p:nvSpPr>
          <p:cNvPr id="46" name="TextBox 45"/>
          <p:cNvSpPr txBox="1"/>
          <p:nvPr/>
        </p:nvSpPr>
        <p:spPr>
          <a:xfrm>
            <a:off x="6647975" y="5723335"/>
            <a:ext cx="1351652"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r(1)=c(0)= IV</a:t>
            </a:r>
            <a:endParaRPr lang="en-NZ" sz="1600" dirty="0">
              <a:solidFill>
                <a:srgbClr val="0000FF"/>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5" name="TextBox 34"/>
              <p:cNvSpPr txBox="1"/>
              <p:nvPr/>
            </p:nvSpPr>
            <p:spPr>
              <a:xfrm>
                <a:off x="0" y="2514600"/>
                <a:ext cx="5341188" cy="400110"/>
              </a:xfrm>
              <a:prstGeom prst="rect">
                <a:avLst/>
              </a:prstGeom>
              <a:solidFill>
                <a:srgbClr val="00B0F0"/>
              </a:solidFill>
              <a:ln>
                <a:solidFill>
                  <a:srgbClr val="00B0F0"/>
                </a:solidFill>
              </a:ln>
            </p:spPr>
            <p:txBody>
              <a:bodyPr wrap="square" rtlCol="0">
                <a:spAutoFit/>
              </a:bodyPr>
              <a:lstStyle>
                <a:defPPr>
                  <a:defRPr lang="en-GB"/>
                </a:defPPr>
                <a:lvl1pPr>
                  <a:defRPr sz="2000" b="1"/>
                </a:lvl1pPr>
              </a:lstStyle>
              <a:p>
                <a:r>
                  <a:rPr lang="en-NZ" dirty="0"/>
                  <a:t>To </a:t>
                </a:r>
                <a:r>
                  <a:rPr lang="en-NZ" dirty="0" smtClean="0"/>
                  <a:t>encrypt: </a:t>
                </a:r>
                <a:r>
                  <a:rPr lang="en-NZ" dirty="0" smtClean="0">
                    <a:solidFill>
                      <a:srgbClr val="FFFF00"/>
                    </a:solidFill>
                    <a:effectLst/>
                  </a:rPr>
                  <a:t> </a:t>
                </a:r>
                <a:r>
                  <a:rPr lang="en-NZ" dirty="0" smtClean="0">
                    <a:solidFill>
                      <a:srgbClr val="FFFF00"/>
                    </a:solidFill>
                    <a:effectLst>
                      <a:outerShdw blurRad="38100" dist="38100" dir="2700000" algn="tl">
                        <a:srgbClr val="000000">
                          <a:alpha val="43137"/>
                        </a:srgbClr>
                      </a:outerShdw>
                    </a:effectLst>
                  </a:rPr>
                  <a:t>XOR, </a:t>
                </a:r>
                <a14:m>
                  <m:oMath xmlns:m="http://schemas.openxmlformats.org/officeDocument/2006/math">
                    <m:r>
                      <m:rPr>
                        <m:nor/>
                      </m:rPr>
                      <a:rPr lang="en-NZ"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m:t>K</m:t>
                    </m:r>
                    <m:r>
                      <m:rPr>
                        <m:nor/>
                      </m:rPr>
                      <a:rPr lang="en-NZ" b="1" i="0" baseline="-25000" dirty="0" smtClean="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m:t>e</m:t>
                    </m:r>
                    <m:r>
                      <m:rPr>
                        <m:nor/>
                      </m:rPr>
                      <a:rPr lang="en-NZ"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m:t>( )</m:t>
                    </m:r>
                  </m:oMath>
                </a14:m>
                <a:endParaRPr lang="en-NZ" dirty="0">
                  <a:effectLst>
                    <a:outerShdw blurRad="38100" dist="38100" dir="2700000" algn="tl">
                      <a:srgbClr val="000000">
                        <a:alpha val="43137"/>
                      </a:srgbClr>
                    </a:outerShdw>
                  </a:effectLst>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0" y="2514600"/>
                <a:ext cx="5341188" cy="400110"/>
              </a:xfrm>
              <a:prstGeom prst="rect">
                <a:avLst/>
              </a:prstGeom>
              <a:blipFill rotWithShape="1">
                <a:blip r:embed="rId6"/>
                <a:stretch>
                  <a:fillRect l="-1025" t="-7463" b="-31343"/>
                </a:stretch>
              </a:blipFill>
              <a:ln>
                <a:solidFill>
                  <a:srgbClr val="00B0F0"/>
                </a:solidFill>
              </a:ln>
            </p:spPr>
            <p:txBody>
              <a:bodyPr/>
              <a:lstStyle/>
              <a:p>
                <a:r>
                  <a:rPr lang="en-NZ">
                    <a:noFill/>
                  </a:rPr>
                  <a:t> </a:t>
                </a:r>
              </a:p>
            </p:txBody>
          </p:sp>
        </mc:Fallback>
      </mc:AlternateContent>
      <p:sp>
        <p:nvSpPr>
          <p:cNvPr id="41" name="Rectangle 3"/>
          <p:cNvSpPr txBox="1">
            <a:spLocks noChangeArrowheads="1"/>
          </p:cNvSpPr>
          <p:nvPr/>
        </p:nvSpPr>
        <p:spPr bwMode="auto">
          <a:xfrm>
            <a:off x="404554" y="1738996"/>
            <a:ext cx="8077200" cy="699404"/>
          </a:xfrm>
          <a:prstGeom prst="rect">
            <a:avLst/>
          </a:prstGeom>
          <a:solidFill>
            <a:srgbClr val="C6E6A2"/>
          </a:solidFill>
          <a:ln>
            <a:solidFill>
              <a:srgbClr val="00B0F0"/>
            </a:solidFill>
          </a:ln>
          <a:effectLst>
            <a:outerShdw blurRad="50800" dist="38100" dir="8100000" algn="tr" rotWithShape="0">
              <a:prstClr val="black">
                <a:alpha val="40000"/>
              </a:prstClr>
            </a:outerShdw>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457200" lvl="1" indent="0">
              <a:buFont typeface="Arial"/>
              <a:buNone/>
            </a:pPr>
            <a:r>
              <a:rPr lang="en-US" sz="2000" b="1" kern="0" dirty="0" smtClean="0">
                <a:solidFill>
                  <a:srgbClr val="C00000"/>
                </a:solidFill>
                <a:latin typeface="Gill Sans MT" charset="0"/>
              </a:rPr>
              <a:t>RSA-Cipher Block Chaining (RSA-CBC)</a:t>
            </a:r>
            <a:r>
              <a:rPr lang="en-US" sz="2000" kern="0" dirty="0" smtClean="0">
                <a:latin typeface="Gill Sans MT" charset="0"/>
              </a:rPr>
              <a:t>: the message is encrypted in blocks of </a:t>
            </a:r>
            <a:r>
              <a:rPr lang="en-US" sz="2000" b="1" kern="0" dirty="0" smtClean="0">
                <a:solidFill>
                  <a:srgbClr val="0000FF"/>
                </a:solidFill>
                <a:latin typeface="Gill Sans MT" charset="0"/>
              </a:rPr>
              <a:t>k</a:t>
            </a:r>
            <a:r>
              <a:rPr lang="en-US" sz="2000" kern="0" dirty="0" smtClean="0">
                <a:latin typeface="Gill Sans MT" charset="0"/>
              </a:rPr>
              <a:t> bits XOR random number.</a:t>
            </a:r>
            <a:endParaRPr lang="en-US" kern="0" dirty="0">
              <a:latin typeface="Gill Sans MT" charset="0"/>
            </a:endParaRPr>
          </a:p>
        </p:txBody>
      </p:sp>
    </p:spTree>
    <p:extLst>
      <p:ext uri="{BB962C8B-B14F-4D97-AF65-F5344CB8AC3E}">
        <p14:creationId xmlns:p14="http://schemas.microsoft.com/office/powerpoint/2010/main" val="307073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0"/>
            <a:ext cx="9143999" cy="1144383"/>
          </a:xfrm>
          <a:gradFill rotWithShape="0">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defTabSz="449263">
              <a:buClr>
                <a:srgbClr val="3333CC"/>
              </a:buClr>
              <a:buSzPct val="100000"/>
              <a:buFont typeface="Comic Sans MS" pitchFamily="6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bg1"/>
                </a:solidFill>
                <a:effectLst>
                  <a:outerShdw blurRad="38100" dist="38100" dir="2700000" algn="tl">
                    <a:srgbClr val="000000">
                      <a:alpha val="43137"/>
                    </a:srgbClr>
                  </a:outerShdw>
                </a:effectLst>
                <a:latin typeface="Arial" charset="0"/>
              </a:rPr>
              <a:t>RSA with Cipher Block Chaining</a:t>
            </a:r>
            <a:endParaRPr lang="en-US" b="1" dirty="0">
              <a:solidFill>
                <a:schemeClr val="bg1"/>
              </a:solidFill>
              <a:latin typeface="Arial" charset="0"/>
              <a:ea typeface="+mj-ea"/>
              <a:cs typeface="+mj-cs"/>
            </a:endParaRPr>
          </a:p>
        </p:txBody>
      </p:sp>
      <p:sp>
        <p:nvSpPr>
          <p:cNvPr id="9" name="Text Box 3"/>
          <p:cNvSpPr txBox="1">
            <a:spLocks noChangeArrowheads="1"/>
          </p:cNvSpPr>
          <p:nvPr/>
        </p:nvSpPr>
        <p:spPr bwMode="auto">
          <a:xfrm>
            <a:off x="0" y="1144383"/>
            <a:ext cx="9144000" cy="52322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a:spAutoFit/>
          </a:bodyPr>
          <a:lstStyle/>
          <a:p>
            <a:pPr>
              <a:defRPr/>
            </a:pPr>
            <a:r>
              <a:rPr lang="en-US" sz="2800" i="1" dirty="0" smtClean="0">
                <a:solidFill>
                  <a:srgbClr val="0000FF"/>
                </a:solidFill>
                <a:latin typeface="Gill Sans MT" charset="0"/>
              </a:rPr>
              <a:t>Avoid sending twice the number of </a:t>
            </a:r>
            <a:r>
              <a:rPr lang="en-US" sz="2800" i="1" dirty="0" err="1" smtClean="0">
                <a:solidFill>
                  <a:srgbClr val="0000FF"/>
                </a:solidFill>
                <a:latin typeface="Gill Sans MT" charset="0"/>
              </a:rPr>
              <a:t>ciphertext</a:t>
            </a:r>
            <a:r>
              <a:rPr lang="en-US" sz="2800" i="1" dirty="0" smtClean="0">
                <a:solidFill>
                  <a:srgbClr val="0000FF"/>
                </a:solidFill>
                <a:latin typeface="Gill Sans MT" charset="0"/>
              </a:rPr>
              <a:t> bits</a:t>
            </a:r>
            <a:endParaRPr lang="en-US" sz="2800" dirty="0">
              <a:solidFill>
                <a:srgbClr val="0000FF"/>
              </a:solidFill>
              <a:latin typeface="Gill Sans MT" charset="0"/>
            </a:endParaRPr>
          </a:p>
        </p:txBody>
      </p:sp>
      <p:sp>
        <p:nvSpPr>
          <p:cNvPr id="25" name="TextBox 24"/>
          <p:cNvSpPr txBox="1"/>
          <p:nvPr/>
        </p:nvSpPr>
        <p:spPr>
          <a:xfrm>
            <a:off x="609600" y="3710151"/>
            <a:ext cx="4724400" cy="646331"/>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c(0) = IV = random number to be used by 1st </a:t>
            </a:r>
            <a:r>
              <a:rPr lang="en-NZ" sz="1800" dirty="0" err="1">
                <a:solidFill>
                  <a:schemeClr val="tx1"/>
                </a:solidFill>
                <a:latin typeface="Arial" panose="020B0604020202020204" pitchFamily="34" charset="0"/>
                <a:cs typeface="Arial" panose="020B0604020202020204" pitchFamily="34" charset="0"/>
              </a:rPr>
              <a:t>ciphertext</a:t>
            </a:r>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block</a:t>
            </a:r>
            <a:endParaRPr lang="en-NZ" sz="1800" dirty="0">
              <a:solidFill>
                <a:schemeClr val="tx1"/>
              </a:solidFill>
              <a:latin typeface="Arial" panose="020B0604020202020204" pitchFamily="34" charset="0"/>
              <a:cs typeface="Arial" panose="020B0604020202020204" pitchFamily="34" charset="0"/>
            </a:endParaRPr>
          </a:p>
        </p:txBody>
      </p:sp>
      <p:sp>
        <p:nvSpPr>
          <p:cNvPr id="26" name="TextBox 25"/>
          <p:cNvSpPr txBox="1"/>
          <p:nvPr/>
        </p:nvSpPr>
        <p:spPr>
          <a:xfrm>
            <a:off x="0" y="2948151"/>
            <a:ext cx="5248470" cy="707886"/>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1.  </a:t>
            </a:r>
            <a:r>
              <a:rPr lang="en-NZ" sz="2000" dirty="0" smtClean="0">
                <a:solidFill>
                  <a:schemeClr val="tx1"/>
                </a:solidFill>
              </a:rPr>
              <a:t>Generate a random k-bit number, and store as the Initialisation Vector (IV) and c(0).</a:t>
            </a:r>
            <a:endParaRPr lang="en-NZ" sz="2000" b="1" dirty="0">
              <a:solidFill>
                <a:schemeClr val="tx1"/>
              </a:solidFill>
            </a:endParaRPr>
          </a:p>
        </p:txBody>
      </p:sp>
      <p:sp>
        <p:nvSpPr>
          <p:cNvPr id="27" name="TextBox 26"/>
          <p:cNvSpPr txBox="1"/>
          <p:nvPr/>
        </p:nvSpPr>
        <p:spPr>
          <a:xfrm>
            <a:off x="6096000" y="2590800"/>
            <a:ext cx="1361270" cy="461665"/>
          </a:xfrm>
          <a:prstGeom prst="rect">
            <a:avLst/>
          </a:prstGeom>
          <a:noFill/>
        </p:spPr>
        <p:txBody>
          <a:bodyPr wrap="none" rtlCol="0">
            <a:spAutoFit/>
          </a:bodyPr>
          <a:lstStyle/>
          <a:p>
            <a:r>
              <a:rPr lang="en-NZ" dirty="0" smtClean="0">
                <a:solidFill>
                  <a:srgbClr val="C00000"/>
                </a:solidFill>
              </a:rPr>
              <a:t>Example:</a:t>
            </a:r>
            <a:endParaRPr lang="en-NZ" dirty="0">
              <a:solidFill>
                <a:srgbClr val="C00000"/>
              </a:solidFill>
            </a:endParaRPr>
          </a:p>
        </p:txBody>
      </p: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1675" y="2971800"/>
            <a:ext cx="3362325" cy="1422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7620000" y="2604318"/>
            <a:ext cx="1393664" cy="338554"/>
          </a:xfrm>
          <a:prstGeom prst="rect">
            <a:avLst/>
          </a:prstGeom>
          <a:solidFill>
            <a:srgbClr val="C6E6A2"/>
          </a:solidFill>
          <a:ln>
            <a:solidFill>
              <a:srgbClr val="00B0F0"/>
            </a:solidFill>
          </a:ln>
        </p:spPr>
        <p:txBody>
          <a:bodyPr wrap="square" rtlCol="0">
            <a:spAutoFit/>
          </a:bodyPr>
          <a:lstStyle/>
          <a:p>
            <a:pPr algn="ctr"/>
            <a:r>
              <a:rPr lang="en-NZ" sz="1600" dirty="0" smtClean="0">
                <a:solidFill>
                  <a:schemeClr val="tx1"/>
                </a:solidFill>
                <a:latin typeface="Arial" panose="020B0604020202020204" pitchFamily="34" charset="0"/>
                <a:cs typeface="Arial" panose="020B0604020202020204" pitchFamily="34" charset="0"/>
              </a:rPr>
              <a:t>k=3</a:t>
            </a:r>
            <a:endParaRPr lang="en-NZ" sz="1600" dirty="0">
              <a:solidFill>
                <a:schemeClr val="tx1"/>
              </a:solidFill>
              <a:latin typeface="Arial" panose="020B0604020202020204" pitchFamily="34" charset="0"/>
              <a:cs typeface="Arial" panose="020B0604020202020204" pitchFamily="34" charset="0"/>
            </a:endParaRPr>
          </a:p>
        </p:txBody>
      </p:sp>
      <p:sp>
        <p:nvSpPr>
          <p:cNvPr id="20" name="TextBox 19"/>
          <p:cNvSpPr txBox="1"/>
          <p:nvPr/>
        </p:nvSpPr>
        <p:spPr>
          <a:xfrm>
            <a:off x="6426589" y="4347282"/>
            <a:ext cx="2717411" cy="369332"/>
          </a:xfrm>
          <a:prstGeom prst="rect">
            <a:avLst/>
          </a:prstGeom>
          <a:noFill/>
        </p:spPr>
        <p:txBody>
          <a:bodyPr wrap="none" rtlCol="0">
            <a:spAutoFit/>
          </a:bodyPr>
          <a:lstStyle/>
          <a:p>
            <a:r>
              <a:rPr lang="en-NZ" sz="1800" dirty="0" smtClean="0">
                <a:solidFill>
                  <a:srgbClr val="0000FF"/>
                </a:solidFill>
                <a:latin typeface="Arial" panose="020B0604020202020204" pitchFamily="34" charset="0"/>
                <a:cs typeface="Arial" panose="020B0604020202020204" pitchFamily="34" charset="0"/>
              </a:rPr>
              <a:t>plaintext = 010  010  010</a:t>
            </a:r>
            <a:endParaRPr lang="en-NZ" sz="1800" dirty="0">
              <a:solidFill>
                <a:srgbClr val="0000FF"/>
              </a:solidFill>
              <a:latin typeface="Arial" panose="020B0604020202020204" pitchFamily="34" charset="0"/>
              <a:cs typeface="Arial" panose="020B0604020202020204" pitchFamily="34" charset="0"/>
            </a:endParaRPr>
          </a:p>
        </p:txBody>
      </p:sp>
      <p:sp>
        <p:nvSpPr>
          <p:cNvPr id="21" name="Right Brace 20"/>
          <p:cNvSpPr/>
          <p:nvPr/>
        </p:nvSpPr>
        <p:spPr bwMode="auto">
          <a:xfrm rot="5400000">
            <a:off x="7681776"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7459727"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m(1)</a:t>
            </a:r>
            <a:endParaRPr lang="en-NZ" sz="1600" dirty="0">
              <a:solidFill>
                <a:srgbClr val="0000FF"/>
              </a:solidFill>
              <a:latin typeface="Arial" panose="020B0604020202020204" pitchFamily="34" charset="0"/>
              <a:cs typeface="Arial" panose="020B0604020202020204" pitchFamily="34" charset="0"/>
            </a:endParaRPr>
          </a:p>
        </p:txBody>
      </p:sp>
      <p:sp>
        <p:nvSpPr>
          <p:cNvPr id="31" name="Right Brace 30"/>
          <p:cNvSpPr/>
          <p:nvPr/>
        </p:nvSpPr>
        <p:spPr bwMode="auto">
          <a:xfrm rot="5400000">
            <a:off x="8196569"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2" name="TextBox 31"/>
          <p:cNvSpPr txBox="1"/>
          <p:nvPr/>
        </p:nvSpPr>
        <p:spPr>
          <a:xfrm>
            <a:off x="7974520"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m(2)</a:t>
            </a:r>
            <a:endParaRPr lang="en-NZ" sz="1600" dirty="0">
              <a:solidFill>
                <a:srgbClr val="0000FF"/>
              </a:solidFill>
              <a:latin typeface="Arial" panose="020B0604020202020204" pitchFamily="34" charset="0"/>
              <a:cs typeface="Arial" panose="020B0604020202020204" pitchFamily="34" charset="0"/>
            </a:endParaRPr>
          </a:p>
        </p:txBody>
      </p:sp>
      <p:sp>
        <p:nvSpPr>
          <p:cNvPr id="33" name="Right Brace 32"/>
          <p:cNvSpPr/>
          <p:nvPr/>
        </p:nvSpPr>
        <p:spPr bwMode="auto">
          <a:xfrm rot="5400000">
            <a:off x="8731710"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4" name="TextBox 33"/>
          <p:cNvSpPr txBox="1"/>
          <p:nvPr/>
        </p:nvSpPr>
        <p:spPr>
          <a:xfrm>
            <a:off x="8509661"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m(3)</a:t>
            </a:r>
            <a:endParaRPr lang="en-NZ" sz="1600" dirty="0">
              <a:solidFill>
                <a:srgbClr val="0000FF"/>
              </a:solidFill>
              <a:latin typeface="Arial" panose="020B0604020202020204" pitchFamily="34" charset="0"/>
              <a:cs typeface="Arial" panose="020B0604020202020204" pitchFamily="34" charset="0"/>
            </a:endParaRPr>
          </a:p>
        </p:txBody>
      </p:sp>
      <p:sp>
        <p:nvSpPr>
          <p:cNvPr id="36" name="TextBox 35"/>
          <p:cNvSpPr txBox="1"/>
          <p:nvPr/>
        </p:nvSpPr>
        <p:spPr>
          <a:xfrm>
            <a:off x="7278172" y="6079418"/>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r(2)=c(1)</a:t>
            </a:r>
            <a:endParaRPr lang="en-NZ" sz="1600" dirty="0">
              <a:solidFill>
                <a:srgbClr val="0000FF"/>
              </a:solidFill>
              <a:latin typeface="Arial" panose="020B0604020202020204" pitchFamily="34" charset="0"/>
              <a:cs typeface="Arial" panose="020B0604020202020204" pitchFamily="34" charset="0"/>
            </a:endParaRPr>
          </a:p>
        </p:txBody>
      </p:sp>
      <p:sp>
        <p:nvSpPr>
          <p:cNvPr id="37" name="TextBox 36"/>
          <p:cNvSpPr txBox="1"/>
          <p:nvPr/>
        </p:nvSpPr>
        <p:spPr>
          <a:xfrm>
            <a:off x="7998288" y="6427944"/>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r(3)=c(2)</a:t>
            </a:r>
            <a:endParaRPr lang="en-NZ" sz="1600" dirty="0">
              <a:solidFill>
                <a:srgbClr val="0000FF"/>
              </a:solidFill>
              <a:latin typeface="Arial" panose="020B0604020202020204" pitchFamily="34" charset="0"/>
              <a:cs typeface="Arial" panose="020B0604020202020204" pitchFamily="34" charset="0"/>
            </a:endParaRPr>
          </a:p>
        </p:txBody>
      </p:sp>
      <p:sp>
        <p:nvSpPr>
          <p:cNvPr id="4" name="Freeform 3"/>
          <p:cNvSpPr/>
          <p:nvPr/>
        </p:nvSpPr>
        <p:spPr bwMode="auto">
          <a:xfrm>
            <a:off x="7579697" y="5252132"/>
            <a:ext cx="243224" cy="597005"/>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8009309" y="5295607"/>
            <a:ext cx="326885" cy="800393"/>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9" name="Freeform 38"/>
          <p:cNvSpPr/>
          <p:nvPr/>
        </p:nvSpPr>
        <p:spPr bwMode="auto">
          <a:xfrm>
            <a:off x="8664840" y="5280499"/>
            <a:ext cx="270362" cy="1196501"/>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cxnSp>
        <p:nvCxnSpPr>
          <p:cNvPr id="40" name="Straight Connector 39"/>
          <p:cNvCxnSpPr/>
          <p:nvPr/>
        </p:nvCxnSpPr>
        <p:spPr bwMode="auto">
          <a:xfrm>
            <a:off x="5410200" y="2940313"/>
            <a:ext cx="0" cy="38414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2" name="TextBox 41"/>
              <p:cNvSpPr txBox="1"/>
              <p:nvPr/>
            </p:nvSpPr>
            <p:spPr>
              <a:xfrm>
                <a:off x="609600" y="4945117"/>
                <a:ext cx="4724400"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c(1) </a:t>
                </a:r>
                <a:r>
                  <a:rPr lang="en-NZ" sz="1800" dirty="0">
                    <a:solidFill>
                      <a:schemeClr val="tx1"/>
                    </a:solidFill>
                    <a:latin typeface="Arial" panose="020B0604020202020204" pitchFamily="34" charset="0"/>
                    <a:cs typeface="Arial" panose="020B0604020202020204" pitchFamily="34" charset="0"/>
                  </a:rPr>
                  <a:t>=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(m(1)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c(0) ) </a:t>
                </a:r>
                <a:endParaRPr lang="en-NZ" sz="1800" dirty="0">
                  <a:solidFill>
                    <a:schemeClr val="tx1"/>
                  </a:solidFill>
                  <a:latin typeface="Arial" panose="020B0604020202020204" pitchFamily="34" charset="0"/>
                  <a:cs typeface="Arial" panose="020B0604020202020204" pitchFamily="34"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09600" y="4945117"/>
                <a:ext cx="4724400" cy="369332"/>
              </a:xfrm>
              <a:prstGeom prst="rect">
                <a:avLst/>
              </a:prstGeom>
              <a:blipFill rotWithShape="1">
                <a:blip r:embed="rId4"/>
                <a:stretch>
                  <a:fillRect l="-901" t="-6349" b="-22222"/>
                </a:stretch>
              </a:blipFill>
              <a:ln>
                <a:solidFill>
                  <a:srgbClr val="00B0F0"/>
                </a:solidFill>
              </a:ln>
            </p:spPr>
            <p:txBody>
              <a:bodyPr/>
              <a:lstStyle/>
              <a:p>
                <a:r>
                  <a:rPr lang="en-NZ">
                    <a:noFill/>
                  </a:rPr>
                  <a:t> </a:t>
                </a:r>
              </a:p>
            </p:txBody>
          </p:sp>
        </mc:Fallback>
      </mc:AlternateContent>
      <p:sp>
        <p:nvSpPr>
          <p:cNvPr id="43" name="TextBox 42"/>
          <p:cNvSpPr txBox="1"/>
          <p:nvPr/>
        </p:nvSpPr>
        <p:spPr>
          <a:xfrm>
            <a:off x="1" y="4483819"/>
            <a:ext cx="5334000" cy="400110"/>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2.  </a:t>
            </a:r>
            <a:r>
              <a:rPr lang="en-NZ" sz="2000" dirty="0" smtClean="0">
                <a:solidFill>
                  <a:schemeClr val="tx1"/>
                </a:solidFill>
              </a:rPr>
              <a:t>Calculate the </a:t>
            </a:r>
            <a:r>
              <a:rPr lang="en-NZ" sz="2000" dirty="0" err="1" smtClean="0">
                <a:solidFill>
                  <a:schemeClr val="tx1"/>
                </a:solidFill>
              </a:rPr>
              <a:t>ciphertext</a:t>
            </a:r>
            <a:r>
              <a:rPr lang="en-NZ" sz="2000" dirty="0" smtClean="0">
                <a:solidFill>
                  <a:schemeClr val="tx1"/>
                </a:solidFill>
              </a:rPr>
              <a:t> for block 1.</a:t>
            </a:r>
            <a:endParaRPr lang="en-NZ" sz="2000" b="1" dirty="0">
              <a:solidFill>
                <a:schemeClr val="tx1"/>
              </a:solidFill>
            </a:endParaRPr>
          </a:p>
        </p:txBody>
      </p:sp>
      <mc:AlternateContent xmlns:mc="http://schemas.openxmlformats.org/markup-compatibility/2006" xmlns:a14="http://schemas.microsoft.com/office/drawing/2010/main">
        <mc:Choice Requires="a14">
          <p:sp>
            <p:nvSpPr>
              <p:cNvPr id="44" name="TextBox 43"/>
              <p:cNvSpPr txBox="1"/>
              <p:nvPr/>
            </p:nvSpPr>
            <p:spPr>
              <a:xfrm>
                <a:off x="609599" y="6312619"/>
                <a:ext cx="4724400"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a:t>
                </a:r>
                <a:r>
                  <a:rPr lang="en-NZ" sz="1800" dirty="0">
                    <a:solidFill>
                      <a:schemeClr val="tx1"/>
                    </a:solidFill>
                    <a:latin typeface="Arial" panose="020B0604020202020204" pitchFamily="34" charset="0"/>
                    <a:cs typeface="Arial" panose="020B0604020202020204" pitchFamily="34" charset="0"/>
                  </a:rPr>
                  <a:t>=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(m(</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c(i-1) ) </a:t>
                </a:r>
                <a:endParaRPr lang="en-NZ" sz="1800" dirty="0">
                  <a:solidFill>
                    <a:schemeClr val="tx1"/>
                  </a:solidFill>
                  <a:latin typeface="Arial" panose="020B0604020202020204" pitchFamily="34" charset="0"/>
                  <a:cs typeface="Arial" panose="020B0604020202020204" pitchFamily="34"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09599" y="6312619"/>
                <a:ext cx="4724400" cy="369332"/>
              </a:xfrm>
              <a:prstGeom prst="rect">
                <a:avLst/>
              </a:prstGeom>
              <a:blipFill rotWithShape="1">
                <a:blip r:embed="rId5"/>
                <a:stretch>
                  <a:fillRect l="-901" t="-6452" b="-24194"/>
                </a:stretch>
              </a:blipFill>
              <a:ln>
                <a:solidFill>
                  <a:srgbClr val="00B0F0"/>
                </a:solidFill>
              </a:ln>
            </p:spPr>
            <p:txBody>
              <a:bodyPr/>
              <a:lstStyle/>
              <a:p>
                <a:r>
                  <a:rPr lang="en-NZ">
                    <a:noFill/>
                  </a:rPr>
                  <a:t> </a:t>
                </a:r>
              </a:p>
            </p:txBody>
          </p:sp>
        </mc:Fallback>
      </mc:AlternateContent>
      <p:sp>
        <p:nvSpPr>
          <p:cNvPr id="45" name="TextBox 44"/>
          <p:cNvSpPr txBox="1"/>
          <p:nvPr/>
        </p:nvSpPr>
        <p:spPr>
          <a:xfrm>
            <a:off x="0" y="5546521"/>
            <a:ext cx="5334000" cy="707886"/>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3.  </a:t>
            </a:r>
            <a:r>
              <a:rPr lang="en-NZ" sz="2000" dirty="0" smtClean="0">
                <a:solidFill>
                  <a:schemeClr val="tx1"/>
                </a:solidFill>
              </a:rPr>
              <a:t>Calculate the remaining </a:t>
            </a:r>
            <a:r>
              <a:rPr lang="en-NZ" sz="2000" dirty="0" err="1" smtClean="0">
                <a:solidFill>
                  <a:schemeClr val="tx1"/>
                </a:solidFill>
              </a:rPr>
              <a:t>ciphertext</a:t>
            </a:r>
            <a:r>
              <a:rPr lang="en-NZ" sz="2000" dirty="0" smtClean="0">
                <a:solidFill>
                  <a:schemeClr val="tx1"/>
                </a:solidFill>
              </a:rPr>
              <a:t> for block </a:t>
            </a:r>
            <a:r>
              <a:rPr lang="en-NZ" sz="2000" dirty="0" err="1" smtClean="0">
                <a:solidFill>
                  <a:schemeClr val="tx1"/>
                </a:solidFill>
              </a:rPr>
              <a:t>i</a:t>
            </a:r>
            <a:r>
              <a:rPr lang="en-NZ" sz="2000" dirty="0" smtClean="0">
                <a:solidFill>
                  <a:schemeClr val="tx1"/>
                </a:solidFill>
              </a:rPr>
              <a:t>.</a:t>
            </a:r>
            <a:endParaRPr lang="en-NZ" sz="2000" b="1" dirty="0">
              <a:solidFill>
                <a:schemeClr val="tx1"/>
              </a:solidFill>
            </a:endParaRPr>
          </a:p>
        </p:txBody>
      </p:sp>
      <p:sp>
        <p:nvSpPr>
          <p:cNvPr id="47" name="TextBox 46"/>
          <p:cNvSpPr txBox="1"/>
          <p:nvPr/>
        </p:nvSpPr>
        <p:spPr>
          <a:xfrm>
            <a:off x="6647975" y="5723335"/>
            <a:ext cx="1351652"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r(1)=c(0)= IV</a:t>
            </a:r>
            <a:endParaRPr lang="en-NZ" sz="1600" dirty="0">
              <a:solidFill>
                <a:srgbClr val="0000FF"/>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5" name="TextBox 34"/>
              <p:cNvSpPr txBox="1"/>
              <p:nvPr/>
            </p:nvSpPr>
            <p:spPr>
              <a:xfrm>
                <a:off x="0" y="2514600"/>
                <a:ext cx="5341188" cy="400110"/>
              </a:xfrm>
              <a:prstGeom prst="rect">
                <a:avLst/>
              </a:prstGeom>
              <a:solidFill>
                <a:srgbClr val="00B0F0"/>
              </a:solidFill>
              <a:ln>
                <a:solidFill>
                  <a:srgbClr val="00B0F0"/>
                </a:solidFill>
              </a:ln>
            </p:spPr>
            <p:txBody>
              <a:bodyPr wrap="square" rtlCol="0">
                <a:spAutoFit/>
              </a:bodyPr>
              <a:lstStyle>
                <a:defPPr>
                  <a:defRPr lang="en-GB"/>
                </a:defPPr>
                <a:lvl1pPr>
                  <a:defRPr sz="2000" b="1"/>
                </a:lvl1pPr>
              </a:lstStyle>
              <a:p>
                <a:r>
                  <a:rPr lang="en-NZ" dirty="0" smtClean="0">
                    <a:solidFill>
                      <a:schemeClr val="tx1"/>
                    </a:solidFill>
                  </a:rPr>
                  <a:t>Example:</a:t>
                </a:r>
                <a:r>
                  <a:rPr lang="en-NZ" dirty="0" smtClean="0"/>
                  <a:t>  To encrypt: </a:t>
                </a:r>
                <a:r>
                  <a:rPr lang="en-NZ" dirty="0" smtClean="0">
                    <a:solidFill>
                      <a:srgbClr val="FFFF00"/>
                    </a:solidFill>
                    <a:effectLst/>
                  </a:rPr>
                  <a:t> </a:t>
                </a:r>
                <a:r>
                  <a:rPr lang="en-NZ" dirty="0" smtClean="0">
                    <a:solidFill>
                      <a:srgbClr val="FFFF00"/>
                    </a:solidFill>
                    <a:effectLst>
                      <a:outerShdw blurRad="38100" dist="38100" dir="2700000" algn="tl">
                        <a:srgbClr val="000000">
                          <a:alpha val="43137"/>
                        </a:srgbClr>
                      </a:outerShdw>
                    </a:effectLst>
                  </a:rPr>
                  <a:t>XOR, </a:t>
                </a:r>
                <a14:m>
                  <m:oMath xmlns:m="http://schemas.openxmlformats.org/officeDocument/2006/math">
                    <m:r>
                      <m:rPr>
                        <m:nor/>
                      </m:rPr>
                      <a:rPr lang="en-NZ"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m:t>K</m:t>
                    </m:r>
                    <m:r>
                      <m:rPr>
                        <m:nor/>
                      </m:rPr>
                      <a:rPr lang="en-NZ" b="1" i="0" baseline="-25000" dirty="0" smtClean="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m:t>e</m:t>
                    </m:r>
                    <m:r>
                      <m:rPr>
                        <m:nor/>
                      </m:rPr>
                      <a:rPr lang="en-NZ"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m:t>( )</m:t>
                    </m:r>
                  </m:oMath>
                </a14:m>
                <a:endParaRPr lang="en-NZ" dirty="0">
                  <a:effectLst>
                    <a:outerShdw blurRad="38100" dist="38100" dir="2700000" algn="tl">
                      <a:srgbClr val="000000">
                        <a:alpha val="43137"/>
                      </a:srgbClr>
                    </a:outerShdw>
                  </a:effectLst>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0" y="2514600"/>
                <a:ext cx="5341188" cy="400110"/>
              </a:xfrm>
              <a:prstGeom prst="rect">
                <a:avLst/>
              </a:prstGeom>
              <a:blipFill rotWithShape="1">
                <a:blip r:embed="rId6"/>
                <a:stretch>
                  <a:fillRect l="-1025" t="-7463" b="-31343"/>
                </a:stretch>
              </a:blipFill>
              <a:ln>
                <a:solidFill>
                  <a:srgbClr val="00B0F0"/>
                </a:solidFill>
              </a:ln>
            </p:spPr>
            <p:txBody>
              <a:bodyPr/>
              <a:lstStyle/>
              <a:p>
                <a:r>
                  <a:rPr lang="en-NZ">
                    <a:noFill/>
                  </a:rPr>
                  <a:t> </a:t>
                </a:r>
              </a:p>
            </p:txBody>
          </p:sp>
        </mc:Fallback>
      </mc:AlternateContent>
      <p:sp>
        <p:nvSpPr>
          <p:cNvPr id="41" name="Rectangle 3"/>
          <p:cNvSpPr txBox="1">
            <a:spLocks noChangeArrowheads="1"/>
          </p:cNvSpPr>
          <p:nvPr/>
        </p:nvSpPr>
        <p:spPr bwMode="auto">
          <a:xfrm>
            <a:off x="404554" y="1738996"/>
            <a:ext cx="8077200" cy="699404"/>
          </a:xfrm>
          <a:prstGeom prst="rect">
            <a:avLst/>
          </a:prstGeom>
          <a:solidFill>
            <a:srgbClr val="C6E6A2"/>
          </a:solidFill>
          <a:ln>
            <a:solidFill>
              <a:srgbClr val="00B0F0"/>
            </a:solidFill>
          </a:ln>
          <a:effectLst>
            <a:outerShdw blurRad="50800" dist="38100" dir="8100000" algn="tr" rotWithShape="0">
              <a:prstClr val="black">
                <a:alpha val="40000"/>
              </a:prstClr>
            </a:outerShdw>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457200" lvl="1" indent="0">
              <a:buFont typeface="Arial"/>
              <a:buNone/>
            </a:pPr>
            <a:r>
              <a:rPr lang="en-US" sz="2000" b="1" kern="0" dirty="0" smtClean="0">
                <a:solidFill>
                  <a:srgbClr val="C00000"/>
                </a:solidFill>
                <a:latin typeface="Gill Sans MT" charset="0"/>
              </a:rPr>
              <a:t>RSA-Cipher Block Chaining (RSA-CBC)</a:t>
            </a:r>
            <a:r>
              <a:rPr lang="en-US" sz="2000" kern="0" dirty="0" smtClean="0">
                <a:latin typeface="Gill Sans MT" charset="0"/>
              </a:rPr>
              <a:t>: the message is encrypted in blocks of </a:t>
            </a:r>
            <a:r>
              <a:rPr lang="en-US" sz="2000" b="1" kern="0" dirty="0" smtClean="0">
                <a:solidFill>
                  <a:srgbClr val="0000FF"/>
                </a:solidFill>
                <a:latin typeface="Gill Sans MT" charset="0"/>
              </a:rPr>
              <a:t>k</a:t>
            </a:r>
            <a:r>
              <a:rPr lang="en-US" sz="2000" kern="0" dirty="0" smtClean="0">
                <a:latin typeface="Gill Sans MT" charset="0"/>
              </a:rPr>
              <a:t> bits XOR random number.</a:t>
            </a:r>
            <a:endParaRPr lang="en-US" kern="0" dirty="0">
              <a:latin typeface="Gill Sans MT" charset="0"/>
            </a:endParaRPr>
          </a:p>
        </p:txBody>
      </p:sp>
    </p:spTree>
    <p:extLst>
      <p:ext uri="{BB962C8B-B14F-4D97-AF65-F5344CB8AC3E}">
        <p14:creationId xmlns:p14="http://schemas.microsoft.com/office/powerpoint/2010/main" val="1514052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0"/>
            <a:ext cx="9143999" cy="1144383"/>
          </a:xfrm>
          <a:gradFill rotWithShape="0">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defTabSz="449263">
              <a:buClr>
                <a:srgbClr val="3333CC"/>
              </a:buClr>
              <a:buSzPct val="100000"/>
              <a:buFont typeface="Comic Sans MS" pitchFamily="6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bg1"/>
                </a:solidFill>
                <a:effectLst>
                  <a:outerShdw blurRad="38100" dist="38100" dir="2700000" algn="tl">
                    <a:srgbClr val="000000">
                      <a:alpha val="43137"/>
                    </a:srgbClr>
                  </a:outerShdw>
                </a:effectLst>
                <a:latin typeface="Arial" charset="0"/>
              </a:rPr>
              <a:t>RSA with Cipher Block Chaining</a:t>
            </a:r>
            <a:endParaRPr lang="en-US" b="1" dirty="0">
              <a:solidFill>
                <a:schemeClr val="bg1"/>
              </a:solidFill>
              <a:latin typeface="Arial" charset="0"/>
              <a:ea typeface="+mj-ea"/>
              <a:cs typeface="+mj-cs"/>
            </a:endParaRPr>
          </a:p>
        </p:txBody>
      </p:sp>
      <p:sp>
        <p:nvSpPr>
          <p:cNvPr id="9" name="Text Box 3"/>
          <p:cNvSpPr txBox="1">
            <a:spLocks noChangeArrowheads="1"/>
          </p:cNvSpPr>
          <p:nvPr/>
        </p:nvSpPr>
        <p:spPr bwMode="auto">
          <a:xfrm>
            <a:off x="0" y="1144383"/>
            <a:ext cx="9144000" cy="52322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a:spAutoFit/>
          </a:bodyPr>
          <a:lstStyle/>
          <a:p>
            <a:pPr>
              <a:defRPr/>
            </a:pPr>
            <a:r>
              <a:rPr lang="en-US" sz="2800" i="1" dirty="0" smtClean="0">
                <a:solidFill>
                  <a:srgbClr val="0000FF"/>
                </a:solidFill>
                <a:latin typeface="Gill Sans MT" charset="0"/>
              </a:rPr>
              <a:t>Avoid sending twice the number of </a:t>
            </a:r>
            <a:r>
              <a:rPr lang="en-US" sz="2800" i="1" dirty="0" err="1" smtClean="0">
                <a:solidFill>
                  <a:srgbClr val="0000FF"/>
                </a:solidFill>
                <a:latin typeface="Gill Sans MT" charset="0"/>
              </a:rPr>
              <a:t>ciphertext</a:t>
            </a:r>
            <a:r>
              <a:rPr lang="en-US" sz="2800" i="1" dirty="0" smtClean="0">
                <a:solidFill>
                  <a:srgbClr val="0000FF"/>
                </a:solidFill>
                <a:latin typeface="Gill Sans MT" charset="0"/>
              </a:rPr>
              <a:t> bits</a:t>
            </a:r>
            <a:endParaRPr lang="en-US" sz="2800" dirty="0">
              <a:solidFill>
                <a:srgbClr val="0000FF"/>
              </a:solidFill>
              <a:latin typeface="Gill Sans MT" charset="0"/>
            </a:endParaRPr>
          </a:p>
        </p:txBody>
      </p:sp>
      <p:sp>
        <p:nvSpPr>
          <p:cNvPr id="25" name="TextBox 24"/>
          <p:cNvSpPr txBox="1"/>
          <p:nvPr/>
        </p:nvSpPr>
        <p:spPr>
          <a:xfrm>
            <a:off x="609600" y="3710151"/>
            <a:ext cx="4724400" cy="646331"/>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c(0) = IV = random number to be used by 1st </a:t>
            </a:r>
            <a:r>
              <a:rPr lang="en-NZ" sz="1800" dirty="0" err="1">
                <a:solidFill>
                  <a:schemeClr val="tx1"/>
                </a:solidFill>
                <a:latin typeface="Arial" panose="020B0604020202020204" pitchFamily="34" charset="0"/>
                <a:cs typeface="Arial" panose="020B0604020202020204" pitchFamily="34" charset="0"/>
              </a:rPr>
              <a:t>ciphertext</a:t>
            </a:r>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block</a:t>
            </a:r>
            <a:endParaRPr lang="en-NZ" sz="1800" dirty="0">
              <a:solidFill>
                <a:schemeClr val="tx1"/>
              </a:solidFill>
              <a:latin typeface="Arial" panose="020B0604020202020204" pitchFamily="34" charset="0"/>
              <a:cs typeface="Arial" panose="020B0604020202020204" pitchFamily="34" charset="0"/>
            </a:endParaRPr>
          </a:p>
        </p:txBody>
      </p:sp>
      <p:sp>
        <p:nvSpPr>
          <p:cNvPr id="26" name="TextBox 25"/>
          <p:cNvSpPr txBox="1"/>
          <p:nvPr/>
        </p:nvSpPr>
        <p:spPr>
          <a:xfrm>
            <a:off x="0" y="2948151"/>
            <a:ext cx="5248470" cy="707886"/>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1.  </a:t>
            </a:r>
            <a:r>
              <a:rPr lang="en-NZ" sz="2000" dirty="0" smtClean="0">
                <a:solidFill>
                  <a:schemeClr val="tx1"/>
                </a:solidFill>
              </a:rPr>
              <a:t>Generate a random k-bit number, and store as the Initialisation Vector (IV) and c(0).</a:t>
            </a:r>
            <a:endParaRPr lang="en-NZ" sz="2000" b="1" dirty="0">
              <a:solidFill>
                <a:schemeClr val="tx1"/>
              </a:solidFill>
            </a:endParaRPr>
          </a:p>
        </p:txBody>
      </p:sp>
      <p:sp>
        <p:nvSpPr>
          <p:cNvPr id="27" name="TextBox 26"/>
          <p:cNvSpPr txBox="1"/>
          <p:nvPr/>
        </p:nvSpPr>
        <p:spPr>
          <a:xfrm>
            <a:off x="6096000" y="2590800"/>
            <a:ext cx="1361270" cy="461665"/>
          </a:xfrm>
          <a:prstGeom prst="rect">
            <a:avLst/>
          </a:prstGeom>
          <a:noFill/>
        </p:spPr>
        <p:txBody>
          <a:bodyPr wrap="none" rtlCol="0">
            <a:spAutoFit/>
          </a:bodyPr>
          <a:lstStyle/>
          <a:p>
            <a:r>
              <a:rPr lang="en-NZ" dirty="0" smtClean="0">
                <a:solidFill>
                  <a:srgbClr val="C00000"/>
                </a:solidFill>
              </a:rPr>
              <a:t>Example:</a:t>
            </a:r>
            <a:endParaRPr lang="en-NZ" dirty="0">
              <a:solidFill>
                <a:srgbClr val="C00000"/>
              </a:solidFill>
            </a:endParaRPr>
          </a:p>
        </p:txBody>
      </p: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1675" y="2971800"/>
            <a:ext cx="3362325" cy="1422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7620000" y="2604318"/>
            <a:ext cx="1393664" cy="338554"/>
          </a:xfrm>
          <a:prstGeom prst="rect">
            <a:avLst/>
          </a:prstGeom>
          <a:solidFill>
            <a:srgbClr val="C6E6A2"/>
          </a:solidFill>
          <a:ln>
            <a:solidFill>
              <a:srgbClr val="00B0F0"/>
            </a:solidFill>
          </a:ln>
        </p:spPr>
        <p:txBody>
          <a:bodyPr wrap="square" rtlCol="0">
            <a:spAutoFit/>
          </a:bodyPr>
          <a:lstStyle/>
          <a:p>
            <a:pPr algn="ctr"/>
            <a:r>
              <a:rPr lang="en-NZ" sz="1600" dirty="0" smtClean="0">
                <a:solidFill>
                  <a:schemeClr val="tx1"/>
                </a:solidFill>
                <a:latin typeface="Arial" panose="020B0604020202020204" pitchFamily="34" charset="0"/>
                <a:cs typeface="Arial" panose="020B0604020202020204" pitchFamily="34" charset="0"/>
              </a:rPr>
              <a:t>k=3</a:t>
            </a:r>
            <a:endParaRPr lang="en-NZ" sz="1600" dirty="0">
              <a:solidFill>
                <a:schemeClr val="tx1"/>
              </a:solidFill>
              <a:latin typeface="Arial" panose="020B0604020202020204" pitchFamily="34" charset="0"/>
              <a:cs typeface="Arial" panose="020B0604020202020204" pitchFamily="34" charset="0"/>
            </a:endParaRPr>
          </a:p>
        </p:txBody>
      </p:sp>
      <p:sp>
        <p:nvSpPr>
          <p:cNvPr id="20" name="TextBox 19"/>
          <p:cNvSpPr txBox="1"/>
          <p:nvPr/>
        </p:nvSpPr>
        <p:spPr>
          <a:xfrm>
            <a:off x="6426589" y="4347282"/>
            <a:ext cx="2717411" cy="369332"/>
          </a:xfrm>
          <a:prstGeom prst="rect">
            <a:avLst/>
          </a:prstGeom>
          <a:noFill/>
        </p:spPr>
        <p:txBody>
          <a:bodyPr wrap="none" rtlCol="0">
            <a:spAutoFit/>
          </a:bodyPr>
          <a:lstStyle/>
          <a:p>
            <a:r>
              <a:rPr lang="en-NZ" sz="1800" dirty="0" smtClean="0">
                <a:solidFill>
                  <a:srgbClr val="0000FF"/>
                </a:solidFill>
                <a:latin typeface="Arial" panose="020B0604020202020204" pitchFamily="34" charset="0"/>
                <a:cs typeface="Arial" panose="020B0604020202020204" pitchFamily="34" charset="0"/>
              </a:rPr>
              <a:t>plaintext = 010  010  010</a:t>
            </a:r>
            <a:endParaRPr lang="en-NZ" sz="1800" dirty="0">
              <a:solidFill>
                <a:srgbClr val="0000FF"/>
              </a:solidFill>
              <a:latin typeface="Arial" panose="020B0604020202020204" pitchFamily="34" charset="0"/>
              <a:cs typeface="Arial" panose="020B0604020202020204" pitchFamily="34" charset="0"/>
            </a:endParaRPr>
          </a:p>
        </p:txBody>
      </p:sp>
      <p:sp>
        <p:nvSpPr>
          <p:cNvPr id="21" name="Right Brace 20"/>
          <p:cNvSpPr/>
          <p:nvPr/>
        </p:nvSpPr>
        <p:spPr bwMode="auto">
          <a:xfrm rot="5400000">
            <a:off x="7681776"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7459727"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m(1)</a:t>
            </a:r>
            <a:endParaRPr lang="en-NZ" sz="1600" dirty="0">
              <a:solidFill>
                <a:srgbClr val="0000FF"/>
              </a:solidFill>
              <a:latin typeface="Arial" panose="020B0604020202020204" pitchFamily="34" charset="0"/>
              <a:cs typeface="Arial" panose="020B0604020202020204" pitchFamily="34" charset="0"/>
            </a:endParaRPr>
          </a:p>
        </p:txBody>
      </p:sp>
      <p:sp>
        <p:nvSpPr>
          <p:cNvPr id="31" name="Right Brace 30"/>
          <p:cNvSpPr/>
          <p:nvPr/>
        </p:nvSpPr>
        <p:spPr bwMode="auto">
          <a:xfrm rot="5400000">
            <a:off x="8196569"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2" name="TextBox 31"/>
          <p:cNvSpPr txBox="1"/>
          <p:nvPr/>
        </p:nvSpPr>
        <p:spPr>
          <a:xfrm>
            <a:off x="7974520"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m(2)</a:t>
            </a:r>
            <a:endParaRPr lang="en-NZ" sz="1600" dirty="0">
              <a:solidFill>
                <a:srgbClr val="0000FF"/>
              </a:solidFill>
              <a:latin typeface="Arial" panose="020B0604020202020204" pitchFamily="34" charset="0"/>
              <a:cs typeface="Arial" panose="020B0604020202020204" pitchFamily="34" charset="0"/>
            </a:endParaRPr>
          </a:p>
        </p:txBody>
      </p:sp>
      <p:sp>
        <p:nvSpPr>
          <p:cNvPr id="33" name="Right Brace 32"/>
          <p:cNvSpPr/>
          <p:nvPr/>
        </p:nvSpPr>
        <p:spPr bwMode="auto">
          <a:xfrm rot="5400000">
            <a:off x="8731710"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4" name="TextBox 33"/>
          <p:cNvSpPr txBox="1"/>
          <p:nvPr/>
        </p:nvSpPr>
        <p:spPr>
          <a:xfrm>
            <a:off x="8509661"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m(3)</a:t>
            </a:r>
            <a:endParaRPr lang="en-NZ" sz="1600" dirty="0">
              <a:solidFill>
                <a:srgbClr val="0000FF"/>
              </a:solidFill>
              <a:latin typeface="Arial" panose="020B0604020202020204" pitchFamily="34" charset="0"/>
              <a:cs typeface="Arial" panose="020B0604020202020204" pitchFamily="34" charset="0"/>
            </a:endParaRPr>
          </a:p>
        </p:txBody>
      </p:sp>
      <p:sp>
        <p:nvSpPr>
          <p:cNvPr id="36" name="TextBox 35"/>
          <p:cNvSpPr txBox="1"/>
          <p:nvPr/>
        </p:nvSpPr>
        <p:spPr>
          <a:xfrm>
            <a:off x="7278172" y="6079418"/>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r(2)=c(1)</a:t>
            </a:r>
            <a:endParaRPr lang="en-NZ" sz="1600" dirty="0">
              <a:solidFill>
                <a:srgbClr val="0000FF"/>
              </a:solidFill>
              <a:latin typeface="Arial" panose="020B0604020202020204" pitchFamily="34" charset="0"/>
              <a:cs typeface="Arial" panose="020B0604020202020204" pitchFamily="34" charset="0"/>
            </a:endParaRPr>
          </a:p>
        </p:txBody>
      </p:sp>
      <p:sp>
        <p:nvSpPr>
          <p:cNvPr id="37" name="TextBox 36"/>
          <p:cNvSpPr txBox="1"/>
          <p:nvPr/>
        </p:nvSpPr>
        <p:spPr>
          <a:xfrm>
            <a:off x="7998288" y="6427944"/>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r(3)=c(2)</a:t>
            </a:r>
            <a:endParaRPr lang="en-NZ" sz="1600" dirty="0">
              <a:solidFill>
                <a:srgbClr val="0000FF"/>
              </a:solidFill>
              <a:latin typeface="Arial" panose="020B0604020202020204" pitchFamily="34" charset="0"/>
              <a:cs typeface="Arial" panose="020B0604020202020204" pitchFamily="34" charset="0"/>
            </a:endParaRPr>
          </a:p>
        </p:txBody>
      </p:sp>
      <p:sp>
        <p:nvSpPr>
          <p:cNvPr id="4" name="Freeform 3"/>
          <p:cNvSpPr/>
          <p:nvPr/>
        </p:nvSpPr>
        <p:spPr bwMode="auto">
          <a:xfrm>
            <a:off x="7579697" y="5252132"/>
            <a:ext cx="243224" cy="597005"/>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8009309" y="5295607"/>
            <a:ext cx="326885" cy="800393"/>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9" name="Freeform 38"/>
          <p:cNvSpPr/>
          <p:nvPr/>
        </p:nvSpPr>
        <p:spPr bwMode="auto">
          <a:xfrm>
            <a:off x="8664840" y="5280499"/>
            <a:ext cx="270362" cy="1196501"/>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cxnSp>
        <p:nvCxnSpPr>
          <p:cNvPr id="40" name="Straight Connector 39"/>
          <p:cNvCxnSpPr/>
          <p:nvPr/>
        </p:nvCxnSpPr>
        <p:spPr bwMode="auto">
          <a:xfrm>
            <a:off x="5410200" y="2940313"/>
            <a:ext cx="0" cy="38414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2" name="TextBox 41"/>
              <p:cNvSpPr txBox="1"/>
              <p:nvPr/>
            </p:nvSpPr>
            <p:spPr>
              <a:xfrm>
                <a:off x="609600" y="4945117"/>
                <a:ext cx="4724400"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c(1) </a:t>
                </a:r>
                <a:r>
                  <a:rPr lang="en-NZ" sz="1800" dirty="0">
                    <a:solidFill>
                      <a:schemeClr val="tx1"/>
                    </a:solidFill>
                    <a:latin typeface="Arial" panose="020B0604020202020204" pitchFamily="34" charset="0"/>
                    <a:cs typeface="Arial" panose="020B0604020202020204" pitchFamily="34" charset="0"/>
                  </a:rPr>
                  <a:t>=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(m(1)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c(0) ) </a:t>
                </a:r>
                <a:endParaRPr lang="en-NZ" sz="1800" dirty="0">
                  <a:solidFill>
                    <a:schemeClr val="tx1"/>
                  </a:solidFill>
                  <a:latin typeface="Arial" panose="020B0604020202020204" pitchFamily="34" charset="0"/>
                  <a:cs typeface="Arial" panose="020B0604020202020204" pitchFamily="34"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09600" y="4945117"/>
                <a:ext cx="4724400" cy="369332"/>
              </a:xfrm>
              <a:prstGeom prst="rect">
                <a:avLst/>
              </a:prstGeom>
              <a:blipFill rotWithShape="1">
                <a:blip r:embed="rId4"/>
                <a:stretch>
                  <a:fillRect l="-901" t="-6349" b="-22222"/>
                </a:stretch>
              </a:blipFill>
              <a:ln>
                <a:solidFill>
                  <a:srgbClr val="00B0F0"/>
                </a:solidFill>
              </a:ln>
            </p:spPr>
            <p:txBody>
              <a:bodyPr/>
              <a:lstStyle/>
              <a:p>
                <a:r>
                  <a:rPr lang="en-NZ">
                    <a:noFill/>
                  </a:rPr>
                  <a:t> </a:t>
                </a:r>
              </a:p>
            </p:txBody>
          </p:sp>
        </mc:Fallback>
      </mc:AlternateContent>
      <p:sp>
        <p:nvSpPr>
          <p:cNvPr id="43" name="TextBox 42"/>
          <p:cNvSpPr txBox="1"/>
          <p:nvPr/>
        </p:nvSpPr>
        <p:spPr>
          <a:xfrm>
            <a:off x="1" y="4483819"/>
            <a:ext cx="5334000" cy="400110"/>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2.  </a:t>
            </a:r>
            <a:r>
              <a:rPr lang="en-NZ" sz="2000" dirty="0" smtClean="0">
                <a:solidFill>
                  <a:schemeClr val="tx1"/>
                </a:solidFill>
              </a:rPr>
              <a:t>Calculate the </a:t>
            </a:r>
            <a:r>
              <a:rPr lang="en-NZ" sz="2000" dirty="0" err="1" smtClean="0">
                <a:solidFill>
                  <a:schemeClr val="tx1"/>
                </a:solidFill>
              </a:rPr>
              <a:t>ciphertext</a:t>
            </a:r>
            <a:r>
              <a:rPr lang="en-NZ" sz="2000" dirty="0" smtClean="0">
                <a:solidFill>
                  <a:schemeClr val="tx1"/>
                </a:solidFill>
              </a:rPr>
              <a:t> for block 1.</a:t>
            </a:r>
            <a:endParaRPr lang="en-NZ" sz="2000" b="1" dirty="0">
              <a:solidFill>
                <a:schemeClr val="tx1"/>
              </a:solidFill>
            </a:endParaRPr>
          </a:p>
        </p:txBody>
      </p:sp>
      <mc:AlternateContent xmlns:mc="http://schemas.openxmlformats.org/markup-compatibility/2006" xmlns:a14="http://schemas.microsoft.com/office/drawing/2010/main">
        <mc:Choice Requires="a14">
          <p:sp>
            <p:nvSpPr>
              <p:cNvPr id="44" name="TextBox 43"/>
              <p:cNvSpPr txBox="1"/>
              <p:nvPr/>
            </p:nvSpPr>
            <p:spPr>
              <a:xfrm>
                <a:off x="609599" y="6312619"/>
                <a:ext cx="4724400"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a:t>
                </a:r>
                <a:r>
                  <a:rPr lang="en-NZ" sz="1800" dirty="0">
                    <a:solidFill>
                      <a:schemeClr val="tx1"/>
                    </a:solidFill>
                    <a:latin typeface="Arial" panose="020B0604020202020204" pitchFamily="34" charset="0"/>
                    <a:cs typeface="Arial" panose="020B0604020202020204" pitchFamily="34" charset="0"/>
                  </a:rPr>
                  <a:t>=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(m(</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c(i-1) ) </a:t>
                </a:r>
                <a:endParaRPr lang="en-NZ" sz="1800" dirty="0">
                  <a:solidFill>
                    <a:schemeClr val="tx1"/>
                  </a:solidFill>
                  <a:latin typeface="Arial" panose="020B0604020202020204" pitchFamily="34" charset="0"/>
                  <a:cs typeface="Arial" panose="020B0604020202020204" pitchFamily="34"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09599" y="6312619"/>
                <a:ext cx="4724400" cy="369332"/>
              </a:xfrm>
              <a:prstGeom prst="rect">
                <a:avLst/>
              </a:prstGeom>
              <a:blipFill rotWithShape="1">
                <a:blip r:embed="rId5"/>
                <a:stretch>
                  <a:fillRect l="-901" t="-6452" b="-24194"/>
                </a:stretch>
              </a:blipFill>
              <a:ln>
                <a:solidFill>
                  <a:srgbClr val="00B0F0"/>
                </a:solidFill>
              </a:ln>
            </p:spPr>
            <p:txBody>
              <a:bodyPr/>
              <a:lstStyle/>
              <a:p>
                <a:r>
                  <a:rPr lang="en-NZ">
                    <a:noFill/>
                  </a:rPr>
                  <a:t> </a:t>
                </a:r>
              </a:p>
            </p:txBody>
          </p:sp>
        </mc:Fallback>
      </mc:AlternateContent>
      <p:sp>
        <p:nvSpPr>
          <p:cNvPr id="45" name="TextBox 44"/>
          <p:cNvSpPr txBox="1"/>
          <p:nvPr/>
        </p:nvSpPr>
        <p:spPr>
          <a:xfrm>
            <a:off x="0" y="5546521"/>
            <a:ext cx="5334000" cy="707886"/>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3.  </a:t>
            </a:r>
            <a:r>
              <a:rPr lang="en-NZ" sz="2000" dirty="0" smtClean="0">
                <a:solidFill>
                  <a:schemeClr val="tx1"/>
                </a:solidFill>
              </a:rPr>
              <a:t>Calculate the remaining </a:t>
            </a:r>
            <a:r>
              <a:rPr lang="en-NZ" sz="2000" dirty="0" err="1" smtClean="0">
                <a:solidFill>
                  <a:schemeClr val="tx1"/>
                </a:solidFill>
              </a:rPr>
              <a:t>ciphertext</a:t>
            </a:r>
            <a:r>
              <a:rPr lang="en-NZ" sz="2000" dirty="0" smtClean="0">
                <a:solidFill>
                  <a:schemeClr val="tx1"/>
                </a:solidFill>
              </a:rPr>
              <a:t> for block </a:t>
            </a:r>
            <a:r>
              <a:rPr lang="en-NZ" sz="2000" dirty="0" err="1" smtClean="0">
                <a:solidFill>
                  <a:schemeClr val="tx1"/>
                </a:solidFill>
              </a:rPr>
              <a:t>i</a:t>
            </a:r>
            <a:r>
              <a:rPr lang="en-NZ" sz="2000" dirty="0" smtClean="0">
                <a:solidFill>
                  <a:schemeClr val="tx1"/>
                </a:solidFill>
              </a:rPr>
              <a:t>.</a:t>
            </a:r>
            <a:endParaRPr lang="en-NZ" sz="2000" b="1" dirty="0">
              <a:solidFill>
                <a:schemeClr val="tx1"/>
              </a:solidFill>
            </a:endParaRPr>
          </a:p>
        </p:txBody>
      </p:sp>
      <p:sp>
        <p:nvSpPr>
          <p:cNvPr id="46" name="TextBox 45"/>
          <p:cNvSpPr txBox="1"/>
          <p:nvPr/>
        </p:nvSpPr>
        <p:spPr>
          <a:xfrm>
            <a:off x="609599" y="3710151"/>
            <a:ext cx="4724400" cy="646331"/>
          </a:xfrm>
          <a:prstGeom prst="rect">
            <a:avLst/>
          </a:prstGeom>
          <a:solidFill>
            <a:srgbClr val="FFFFC5"/>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c(0) = IV = 001</a:t>
            </a:r>
          </a:p>
          <a:p>
            <a:endParaRPr lang="en-NZ" sz="1800" dirty="0">
              <a:solidFill>
                <a:schemeClr val="tx1"/>
              </a:solidFill>
              <a:latin typeface="Arial" panose="020B0604020202020204" pitchFamily="34" charset="0"/>
              <a:cs typeface="Arial" panose="020B0604020202020204" pitchFamily="34" charset="0"/>
            </a:endParaRPr>
          </a:p>
        </p:txBody>
      </p:sp>
      <p:sp>
        <p:nvSpPr>
          <p:cNvPr id="48" name="TextBox 47"/>
          <p:cNvSpPr txBox="1"/>
          <p:nvPr/>
        </p:nvSpPr>
        <p:spPr>
          <a:xfrm>
            <a:off x="6647975" y="5723335"/>
            <a:ext cx="1351652"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r(1)=c(0)= IV</a:t>
            </a:r>
            <a:endParaRPr lang="en-NZ" sz="1600" dirty="0">
              <a:solidFill>
                <a:srgbClr val="0000FF"/>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5" name="TextBox 34"/>
              <p:cNvSpPr txBox="1"/>
              <p:nvPr/>
            </p:nvSpPr>
            <p:spPr>
              <a:xfrm>
                <a:off x="0" y="2514600"/>
                <a:ext cx="5341188" cy="400110"/>
              </a:xfrm>
              <a:prstGeom prst="rect">
                <a:avLst/>
              </a:prstGeom>
              <a:solidFill>
                <a:srgbClr val="00B0F0"/>
              </a:solidFill>
              <a:ln>
                <a:solidFill>
                  <a:srgbClr val="00B0F0"/>
                </a:solidFill>
              </a:ln>
            </p:spPr>
            <p:txBody>
              <a:bodyPr wrap="square" rtlCol="0">
                <a:spAutoFit/>
              </a:bodyPr>
              <a:lstStyle>
                <a:defPPr>
                  <a:defRPr lang="en-GB"/>
                </a:defPPr>
                <a:lvl1pPr>
                  <a:defRPr sz="2000" b="1"/>
                </a:lvl1pPr>
              </a:lstStyle>
              <a:p>
                <a:r>
                  <a:rPr lang="en-NZ" dirty="0" smtClean="0">
                    <a:solidFill>
                      <a:schemeClr val="tx1"/>
                    </a:solidFill>
                  </a:rPr>
                  <a:t>Example:</a:t>
                </a:r>
                <a:r>
                  <a:rPr lang="en-NZ" dirty="0" smtClean="0"/>
                  <a:t>  To encrypt: </a:t>
                </a:r>
                <a:r>
                  <a:rPr lang="en-NZ" dirty="0" smtClean="0">
                    <a:solidFill>
                      <a:srgbClr val="FFFF00"/>
                    </a:solidFill>
                    <a:effectLst/>
                  </a:rPr>
                  <a:t> XOR, </a:t>
                </a:r>
                <a14:m>
                  <m:oMath xmlns:m="http://schemas.openxmlformats.org/officeDocument/2006/math">
                    <m:r>
                      <m:rPr>
                        <m:nor/>
                      </m:rPr>
                      <a:rPr lang="en-NZ" dirty="0">
                        <a:solidFill>
                          <a:srgbClr val="FFFF00"/>
                        </a:solidFill>
                        <a:latin typeface="Arial" panose="020B0604020202020204" pitchFamily="34" charset="0"/>
                        <a:cs typeface="Arial" panose="020B0604020202020204" pitchFamily="34" charset="0"/>
                      </a:rPr>
                      <m:t>K</m:t>
                    </m:r>
                    <m:r>
                      <m:rPr>
                        <m:nor/>
                      </m:rPr>
                      <a:rPr lang="en-NZ" b="1" i="0" baseline="-25000" dirty="0" smtClean="0">
                        <a:solidFill>
                          <a:srgbClr val="FFFF00"/>
                        </a:solidFill>
                        <a:latin typeface="Arial" panose="020B0604020202020204" pitchFamily="34" charset="0"/>
                        <a:cs typeface="Arial" panose="020B0604020202020204" pitchFamily="34" charset="0"/>
                      </a:rPr>
                      <m:t>e</m:t>
                    </m:r>
                    <m:r>
                      <m:rPr>
                        <m:nor/>
                      </m:rPr>
                      <a:rPr lang="en-NZ" dirty="0">
                        <a:solidFill>
                          <a:srgbClr val="FFFF00"/>
                        </a:solidFill>
                        <a:latin typeface="Arial" panose="020B0604020202020204" pitchFamily="34" charset="0"/>
                        <a:cs typeface="Arial" panose="020B0604020202020204" pitchFamily="34" charset="0"/>
                      </a:rPr>
                      <m:t>( )</m:t>
                    </m:r>
                  </m:oMath>
                </a14:m>
                <a:endParaRPr lang="en-NZ" dirty="0"/>
              </a:p>
            </p:txBody>
          </p:sp>
        </mc:Choice>
        <mc:Fallback xmlns="">
          <p:sp>
            <p:nvSpPr>
              <p:cNvPr id="35" name="TextBox 34"/>
              <p:cNvSpPr txBox="1">
                <a:spLocks noRot="1" noChangeAspect="1" noMove="1" noResize="1" noEditPoints="1" noAdjustHandles="1" noChangeArrowheads="1" noChangeShapeType="1" noTextEdit="1"/>
              </p:cNvSpPr>
              <p:nvPr/>
            </p:nvSpPr>
            <p:spPr>
              <a:xfrm>
                <a:off x="0" y="2514600"/>
                <a:ext cx="5341188" cy="400110"/>
              </a:xfrm>
              <a:prstGeom prst="rect">
                <a:avLst/>
              </a:prstGeom>
              <a:blipFill rotWithShape="1">
                <a:blip r:embed="rId6"/>
                <a:stretch>
                  <a:fillRect l="-1025" t="-5970" b="-23881"/>
                </a:stretch>
              </a:blipFill>
              <a:ln>
                <a:solidFill>
                  <a:srgbClr val="00B0F0"/>
                </a:solidFill>
              </a:ln>
            </p:spPr>
            <p:txBody>
              <a:bodyPr/>
              <a:lstStyle/>
              <a:p>
                <a:r>
                  <a:rPr lang="en-NZ">
                    <a:noFill/>
                  </a:rPr>
                  <a:t> </a:t>
                </a:r>
              </a:p>
            </p:txBody>
          </p:sp>
        </mc:Fallback>
      </mc:AlternateContent>
      <p:sp>
        <p:nvSpPr>
          <p:cNvPr id="41" name="Rectangle 3"/>
          <p:cNvSpPr txBox="1">
            <a:spLocks noChangeArrowheads="1"/>
          </p:cNvSpPr>
          <p:nvPr/>
        </p:nvSpPr>
        <p:spPr bwMode="auto">
          <a:xfrm>
            <a:off x="404554" y="1738996"/>
            <a:ext cx="8077200" cy="699404"/>
          </a:xfrm>
          <a:prstGeom prst="rect">
            <a:avLst/>
          </a:prstGeom>
          <a:solidFill>
            <a:srgbClr val="C6E6A2"/>
          </a:solidFill>
          <a:ln>
            <a:solidFill>
              <a:srgbClr val="00B0F0"/>
            </a:solidFill>
          </a:ln>
          <a:effectLst>
            <a:outerShdw blurRad="50800" dist="38100" dir="8100000" algn="tr" rotWithShape="0">
              <a:prstClr val="black">
                <a:alpha val="40000"/>
              </a:prstClr>
            </a:outerShdw>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457200" lvl="1" indent="0">
              <a:buFont typeface="Arial"/>
              <a:buNone/>
            </a:pPr>
            <a:r>
              <a:rPr lang="en-US" sz="2000" b="1" kern="0" dirty="0" smtClean="0">
                <a:solidFill>
                  <a:srgbClr val="C00000"/>
                </a:solidFill>
                <a:latin typeface="Gill Sans MT" charset="0"/>
              </a:rPr>
              <a:t>RSA-Cipher Block Chaining (RSA-CBC)</a:t>
            </a:r>
            <a:r>
              <a:rPr lang="en-US" sz="2000" kern="0" dirty="0" smtClean="0">
                <a:latin typeface="Gill Sans MT" charset="0"/>
              </a:rPr>
              <a:t>: the message is encrypted in blocks of </a:t>
            </a:r>
            <a:r>
              <a:rPr lang="en-US" sz="2000" b="1" kern="0" dirty="0" smtClean="0">
                <a:solidFill>
                  <a:srgbClr val="0000FF"/>
                </a:solidFill>
                <a:latin typeface="Gill Sans MT" charset="0"/>
              </a:rPr>
              <a:t>k</a:t>
            </a:r>
            <a:r>
              <a:rPr lang="en-US" sz="2000" kern="0" dirty="0" smtClean="0">
                <a:latin typeface="Gill Sans MT" charset="0"/>
              </a:rPr>
              <a:t> bits XOR random number.</a:t>
            </a:r>
            <a:endParaRPr lang="en-US" kern="0" dirty="0">
              <a:latin typeface="Gill Sans MT" charset="0"/>
            </a:endParaRPr>
          </a:p>
        </p:txBody>
      </p:sp>
    </p:spTree>
    <p:extLst>
      <p:ext uri="{BB962C8B-B14F-4D97-AF65-F5344CB8AC3E}">
        <p14:creationId xmlns:p14="http://schemas.microsoft.com/office/powerpoint/2010/main" val="3353719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0"/>
            <a:ext cx="9143999" cy="1144383"/>
          </a:xfrm>
          <a:gradFill rotWithShape="0">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defTabSz="449263">
              <a:buClr>
                <a:srgbClr val="3333CC"/>
              </a:buClr>
              <a:buSzPct val="100000"/>
              <a:buFont typeface="Comic Sans MS" pitchFamily="6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bg1"/>
                </a:solidFill>
                <a:effectLst>
                  <a:outerShdw blurRad="38100" dist="38100" dir="2700000" algn="tl">
                    <a:srgbClr val="000000">
                      <a:alpha val="43137"/>
                    </a:srgbClr>
                  </a:outerShdw>
                </a:effectLst>
                <a:latin typeface="Arial" charset="0"/>
              </a:rPr>
              <a:t>RSA with Cipher Block Chaining</a:t>
            </a:r>
            <a:endParaRPr lang="en-US" b="1" dirty="0">
              <a:solidFill>
                <a:schemeClr val="bg1"/>
              </a:solidFill>
              <a:latin typeface="Arial" charset="0"/>
              <a:ea typeface="+mj-ea"/>
              <a:cs typeface="+mj-cs"/>
            </a:endParaRPr>
          </a:p>
        </p:txBody>
      </p:sp>
      <p:sp>
        <p:nvSpPr>
          <p:cNvPr id="9" name="Text Box 3"/>
          <p:cNvSpPr txBox="1">
            <a:spLocks noChangeArrowheads="1"/>
          </p:cNvSpPr>
          <p:nvPr/>
        </p:nvSpPr>
        <p:spPr bwMode="auto">
          <a:xfrm>
            <a:off x="0" y="1144383"/>
            <a:ext cx="9144000" cy="52322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a:spAutoFit/>
          </a:bodyPr>
          <a:lstStyle/>
          <a:p>
            <a:pPr>
              <a:defRPr/>
            </a:pPr>
            <a:r>
              <a:rPr lang="en-US" sz="2800" i="1" dirty="0" smtClean="0">
                <a:solidFill>
                  <a:srgbClr val="0000FF"/>
                </a:solidFill>
                <a:latin typeface="Gill Sans MT" charset="0"/>
              </a:rPr>
              <a:t>Avoid sending twice the number of </a:t>
            </a:r>
            <a:r>
              <a:rPr lang="en-US" sz="2800" i="1" dirty="0" err="1" smtClean="0">
                <a:solidFill>
                  <a:srgbClr val="0000FF"/>
                </a:solidFill>
                <a:latin typeface="Gill Sans MT" charset="0"/>
              </a:rPr>
              <a:t>ciphertext</a:t>
            </a:r>
            <a:r>
              <a:rPr lang="en-US" sz="2800" i="1" dirty="0" smtClean="0">
                <a:solidFill>
                  <a:srgbClr val="0000FF"/>
                </a:solidFill>
                <a:latin typeface="Gill Sans MT" charset="0"/>
              </a:rPr>
              <a:t> bits</a:t>
            </a:r>
            <a:endParaRPr lang="en-US" sz="2800" dirty="0">
              <a:solidFill>
                <a:srgbClr val="0000FF"/>
              </a:solidFill>
              <a:latin typeface="Gill Sans MT" charset="0"/>
            </a:endParaRPr>
          </a:p>
        </p:txBody>
      </p:sp>
      <p:sp>
        <p:nvSpPr>
          <p:cNvPr id="25" name="TextBox 24"/>
          <p:cNvSpPr txBox="1"/>
          <p:nvPr/>
        </p:nvSpPr>
        <p:spPr>
          <a:xfrm>
            <a:off x="609600" y="3710151"/>
            <a:ext cx="4724400" cy="646331"/>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c(0) = IV = random number to be used by 1st </a:t>
            </a:r>
            <a:r>
              <a:rPr lang="en-NZ" sz="1800" dirty="0" err="1">
                <a:solidFill>
                  <a:schemeClr val="tx1"/>
                </a:solidFill>
                <a:latin typeface="Arial" panose="020B0604020202020204" pitchFamily="34" charset="0"/>
                <a:cs typeface="Arial" panose="020B0604020202020204" pitchFamily="34" charset="0"/>
              </a:rPr>
              <a:t>ciphertext</a:t>
            </a:r>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block</a:t>
            </a:r>
            <a:endParaRPr lang="en-NZ" sz="1800" dirty="0">
              <a:solidFill>
                <a:schemeClr val="tx1"/>
              </a:solidFill>
              <a:latin typeface="Arial" panose="020B0604020202020204" pitchFamily="34" charset="0"/>
              <a:cs typeface="Arial" panose="020B0604020202020204" pitchFamily="34" charset="0"/>
            </a:endParaRPr>
          </a:p>
        </p:txBody>
      </p:sp>
      <p:sp>
        <p:nvSpPr>
          <p:cNvPr id="26" name="TextBox 25"/>
          <p:cNvSpPr txBox="1"/>
          <p:nvPr/>
        </p:nvSpPr>
        <p:spPr>
          <a:xfrm>
            <a:off x="0" y="2948151"/>
            <a:ext cx="5248470" cy="707886"/>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1.  </a:t>
            </a:r>
            <a:r>
              <a:rPr lang="en-NZ" sz="2000" dirty="0" smtClean="0">
                <a:solidFill>
                  <a:schemeClr val="tx1"/>
                </a:solidFill>
              </a:rPr>
              <a:t>Generate a random k-bit number, and store as the Initialisation Vector (IV) and c(0).</a:t>
            </a:r>
            <a:endParaRPr lang="en-NZ" sz="2000" b="1" dirty="0">
              <a:solidFill>
                <a:schemeClr val="tx1"/>
              </a:solidFill>
            </a:endParaRPr>
          </a:p>
        </p:txBody>
      </p:sp>
      <p:sp>
        <p:nvSpPr>
          <p:cNvPr id="27" name="TextBox 26"/>
          <p:cNvSpPr txBox="1"/>
          <p:nvPr/>
        </p:nvSpPr>
        <p:spPr>
          <a:xfrm>
            <a:off x="6096000" y="2590800"/>
            <a:ext cx="1361270" cy="461665"/>
          </a:xfrm>
          <a:prstGeom prst="rect">
            <a:avLst/>
          </a:prstGeom>
          <a:noFill/>
        </p:spPr>
        <p:txBody>
          <a:bodyPr wrap="none" rtlCol="0">
            <a:spAutoFit/>
          </a:bodyPr>
          <a:lstStyle/>
          <a:p>
            <a:r>
              <a:rPr lang="en-NZ" dirty="0" smtClean="0">
                <a:solidFill>
                  <a:srgbClr val="C00000"/>
                </a:solidFill>
              </a:rPr>
              <a:t>Example:</a:t>
            </a:r>
            <a:endParaRPr lang="en-NZ" dirty="0">
              <a:solidFill>
                <a:srgbClr val="C00000"/>
              </a:solidFill>
            </a:endParaRPr>
          </a:p>
        </p:txBody>
      </p: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1675" y="2971800"/>
            <a:ext cx="3362325" cy="1422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7620000" y="2604318"/>
            <a:ext cx="1393664" cy="338554"/>
          </a:xfrm>
          <a:prstGeom prst="rect">
            <a:avLst/>
          </a:prstGeom>
          <a:solidFill>
            <a:srgbClr val="C6E6A2"/>
          </a:solidFill>
          <a:ln>
            <a:solidFill>
              <a:srgbClr val="00B0F0"/>
            </a:solidFill>
          </a:ln>
        </p:spPr>
        <p:txBody>
          <a:bodyPr wrap="square" rtlCol="0">
            <a:spAutoFit/>
          </a:bodyPr>
          <a:lstStyle/>
          <a:p>
            <a:pPr algn="ctr"/>
            <a:r>
              <a:rPr lang="en-NZ" sz="1600" dirty="0" smtClean="0">
                <a:solidFill>
                  <a:schemeClr val="tx1"/>
                </a:solidFill>
                <a:latin typeface="Arial" panose="020B0604020202020204" pitchFamily="34" charset="0"/>
                <a:cs typeface="Arial" panose="020B0604020202020204" pitchFamily="34" charset="0"/>
              </a:rPr>
              <a:t>k=3</a:t>
            </a:r>
            <a:endParaRPr lang="en-NZ" sz="1600" dirty="0">
              <a:solidFill>
                <a:schemeClr val="tx1"/>
              </a:solidFill>
              <a:latin typeface="Arial" panose="020B0604020202020204" pitchFamily="34" charset="0"/>
              <a:cs typeface="Arial" panose="020B0604020202020204" pitchFamily="34" charset="0"/>
            </a:endParaRPr>
          </a:p>
        </p:txBody>
      </p:sp>
      <p:sp>
        <p:nvSpPr>
          <p:cNvPr id="20" name="TextBox 19"/>
          <p:cNvSpPr txBox="1"/>
          <p:nvPr/>
        </p:nvSpPr>
        <p:spPr>
          <a:xfrm>
            <a:off x="6426589" y="4347282"/>
            <a:ext cx="2717411" cy="369332"/>
          </a:xfrm>
          <a:prstGeom prst="rect">
            <a:avLst/>
          </a:prstGeom>
          <a:noFill/>
        </p:spPr>
        <p:txBody>
          <a:bodyPr wrap="none" rtlCol="0">
            <a:spAutoFit/>
          </a:bodyPr>
          <a:lstStyle/>
          <a:p>
            <a:r>
              <a:rPr lang="en-NZ" sz="1800" dirty="0" smtClean="0">
                <a:solidFill>
                  <a:srgbClr val="0000FF"/>
                </a:solidFill>
                <a:latin typeface="Arial" panose="020B0604020202020204" pitchFamily="34" charset="0"/>
                <a:cs typeface="Arial" panose="020B0604020202020204" pitchFamily="34" charset="0"/>
              </a:rPr>
              <a:t>plaintext = 010  010  010</a:t>
            </a:r>
            <a:endParaRPr lang="en-NZ" sz="1800" dirty="0">
              <a:solidFill>
                <a:srgbClr val="0000FF"/>
              </a:solidFill>
              <a:latin typeface="Arial" panose="020B0604020202020204" pitchFamily="34" charset="0"/>
              <a:cs typeface="Arial" panose="020B0604020202020204" pitchFamily="34" charset="0"/>
            </a:endParaRPr>
          </a:p>
        </p:txBody>
      </p:sp>
      <p:sp>
        <p:nvSpPr>
          <p:cNvPr id="21" name="Right Brace 20"/>
          <p:cNvSpPr/>
          <p:nvPr/>
        </p:nvSpPr>
        <p:spPr bwMode="auto">
          <a:xfrm rot="5400000">
            <a:off x="7681776"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7459727"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m(1)</a:t>
            </a:r>
            <a:endParaRPr lang="en-NZ" sz="1600" dirty="0">
              <a:solidFill>
                <a:srgbClr val="0000FF"/>
              </a:solidFill>
              <a:latin typeface="Arial" panose="020B0604020202020204" pitchFamily="34" charset="0"/>
              <a:cs typeface="Arial" panose="020B0604020202020204" pitchFamily="34" charset="0"/>
            </a:endParaRPr>
          </a:p>
        </p:txBody>
      </p:sp>
      <p:sp>
        <p:nvSpPr>
          <p:cNvPr id="31" name="Right Brace 30"/>
          <p:cNvSpPr/>
          <p:nvPr/>
        </p:nvSpPr>
        <p:spPr bwMode="auto">
          <a:xfrm rot="5400000">
            <a:off x="8196569"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2" name="TextBox 31"/>
          <p:cNvSpPr txBox="1"/>
          <p:nvPr/>
        </p:nvSpPr>
        <p:spPr>
          <a:xfrm>
            <a:off x="7974520"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m(2)</a:t>
            </a:r>
            <a:endParaRPr lang="en-NZ" sz="1600" dirty="0">
              <a:solidFill>
                <a:srgbClr val="0000FF"/>
              </a:solidFill>
              <a:latin typeface="Arial" panose="020B0604020202020204" pitchFamily="34" charset="0"/>
              <a:cs typeface="Arial" panose="020B0604020202020204" pitchFamily="34" charset="0"/>
            </a:endParaRPr>
          </a:p>
        </p:txBody>
      </p:sp>
      <p:sp>
        <p:nvSpPr>
          <p:cNvPr id="33" name="Right Brace 32"/>
          <p:cNvSpPr/>
          <p:nvPr/>
        </p:nvSpPr>
        <p:spPr bwMode="auto">
          <a:xfrm rot="5400000">
            <a:off x="8731710"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4" name="TextBox 33"/>
          <p:cNvSpPr txBox="1"/>
          <p:nvPr/>
        </p:nvSpPr>
        <p:spPr>
          <a:xfrm>
            <a:off x="8509661"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m(3)</a:t>
            </a:r>
            <a:endParaRPr lang="en-NZ" sz="1600" dirty="0">
              <a:solidFill>
                <a:srgbClr val="0000FF"/>
              </a:solidFill>
              <a:latin typeface="Arial" panose="020B0604020202020204" pitchFamily="34" charset="0"/>
              <a:cs typeface="Arial" panose="020B0604020202020204" pitchFamily="34" charset="0"/>
            </a:endParaRPr>
          </a:p>
        </p:txBody>
      </p:sp>
      <p:sp>
        <p:nvSpPr>
          <p:cNvPr id="36" name="TextBox 35"/>
          <p:cNvSpPr txBox="1"/>
          <p:nvPr/>
        </p:nvSpPr>
        <p:spPr>
          <a:xfrm>
            <a:off x="7278172" y="6079418"/>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r(2)=c(1)</a:t>
            </a:r>
            <a:endParaRPr lang="en-NZ" sz="1600" dirty="0">
              <a:solidFill>
                <a:srgbClr val="0000FF"/>
              </a:solidFill>
              <a:latin typeface="Arial" panose="020B0604020202020204" pitchFamily="34" charset="0"/>
              <a:cs typeface="Arial" panose="020B0604020202020204" pitchFamily="34" charset="0"/>
            </a:endParaRPr>
          </a:p>
        </p:txBody>
      </p:sp>
      <p:sp>
        <p:nvSpPr>
          <p:cNvPr id="37" name="TextBox 36"/>
          <p:cNvSpPr txBox="1"/>
          <p:nvPr/>
        </p:nvSpPr>
        <p:spPr>
          <a:xfrm>
            <a:off x="7998288" y="6427944"/>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r(3)=c(2)</a:t>
            </a:r>
            <a:endParaRPr lang="en-NZ" sz="1600" dirty="0">
              <a:solidFill>
                <a:srgbClr val="0000FF"/>
              </a:solidFill>
              <a:latin typeface="Arial" panose="020B0604020202020204" pitchFamily="34" charset="0"/>
              <a:cs typeface="Arial" panose="020B0604020202020204" pitchFamily="34" charset="0"/>
            </a:endParaRPr>
          </a:p>
        </p:txBody>
      </p:sp>
      <p:sp>
        <p:nvSpPr>
          <p:cNvPr id="4" name="Freeform 3"/>
          <p:cNvSpPr/>
          <p:nvPr/>
        </p:nvSpPr>
        <p:spPr bwMode="auto">
          <a:xfrm>
            <a:off x="7579697" y="5252132"/>
            <a:ext cx="243224" cy="597005"/>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8009309" y="5295607"/>
            <a:ext cx="326885" cy="800393"/>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9" name="Freeform 38"/>
          <p:cNvSpPr/>
          <p:nvPr/>
        </p:nvSpPr>
        <p:spPr bwMode="auto">
          <a:xfrm>
            <a:off x="8664840" y="5280499"/>
            <a:ext cx="270362" cy="1196501"/>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cxnSp>
        <p:nvCxnSpPr>
          <p:cNvPr id="40" name="Straight Connector 39"/>
          <p:cNvCxnSpPr/>
          <p:nvPr/>
        </p:nvCxnSpPr>
        <p:spPr bwMode="auto">
          <a:xfrm>
            <a:off x="5410200" y="2940313"/>
            <a:ext cx="0" cy="38414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2" name="TextBox 41"/>
              <p:cNvSpPr txBox="1"/>
              <p:nvPr/>
            </p:nvSpPr>
            <p:spPr>
              <a:xfrm>
                <a:off x="609600" y="4945117"/>
                <a:ext cx="4724400"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c(1) </a:t>
                </a:r>
                <a:r>
                  <a:rPr lang="en-NZ" sz="1800" dirty="0">
                    <a:solidFill>
                      <a:schemeClr val="tx1"/>
                    </a:solidFill>
                    <a:latin typeface="Arial" panose="020B0604020202020204" pitchFamily="34" charset="0"/>
                    <a:cs typeface="Arial" panose="020B0604020202020204" pitchFamily="34" charset="0"/>
                  </a:rPr>
                  <a:t>= K</a:t>
                </a:r>
                <a:r>
                  <a:rPr lang="en-NZ" sz="1800" baseline="-25000" dirty="0">
                    <a:solidFill>
                      <a:schemeClr val="tx1"/>
                    </a:solidFill>
                    <a:latin typeface="Arial" panose="020B0604020202020204" pitchFamily="34" charset="0"/>
                    <a:cs typeface="Arial" panose="020B0604020202020204" pitchFamily="34" charset="0"/>
                  </a:rPr>
                  <a:t>s </a:t>
                </a:r>
                <a:r>
                  <a:rPr lang="en-NZ" sz="1800" dirty="0" smtClean="0">
                    <a:solidFill>
                      <a:schemeClr val="tx1"/>
                    </a:solidFill>
                    <a:latin typeface="Arial" panose="020B0604020202020204" pitchFamily="34" charset="0"/>
                    <a:cs typeface="Arial" panose="020B0604020202020204" pitchFamily="34" charset="0"/>
                  </a:rPr>
                  <a:t>(m(1)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c(0) ) </a:t>
                </a:r>
                <a:endParaRPr lang="en-NZ" sz="1800" dirty="0">
                  <a:solidFill>
                    <a:schemeClr val="tx1"/>
                  </a:solidFill>
                  <a:latin typeface="Arial" panose="020B0604020202020204" pitchFamily="34" charset="0"/>
                  <a:cs typeface="Arial" panose="020B0604020202020204" pitchFamily="34"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09600" y="4945117"/>
                <a:ext cx="4724400" cy="369332"/>
              </a:xfrm>
              <a:prstGeom prst="rect">
                <a:avLst/>
              </a:prstGeom>
              <a:blipFill rotWithShape="1">
                <a:blip r:embed="rId4"/>
                <a:stretch>
                  <a:fillRect l="-901" t="-6349" b="-22222"/>
                </a:stretch>
              </a:blipFill>
              <a:ln>
                <a:solidFill>
                  <a:srgbClr val="00B0F0"/>
                </a:solidFill>
              </a:ln>
            </p:spPr>
            <p:txBody>
              <a:bodyPr/>
              <a:lstStyle/>
              <a:p>
                <a:r>
                  <a:rPr lang="en-NZ">
                    <a:noFill/>
                  </a:rPr>
                  <a:t> </a:t>
                </a:r>
              </a:p>
            </p:txBody>
          </p:sp>
        </mc:Fallback>
      </mc:AlternateContent>
      <p:sp>
        <p:nvSpPr>
          <p:cNvPr id="43" name="TextBox 42"/>
          <p:cNvSpPr txBox="1"/>
          <p:nvPr/>
        </p:nvSpPr>
        <p:spPr>
          <a:xfrm>
            <a:off x="1" y="4483819"/>
            <a:ext cx="5334000" cy="400110"/>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2.  </a:t>
            </a:r>
            <a:r>
              <a:rPr lang="en-NZ" sz="2000" dirty="0" smtClean="0">
                <a:solidFill>
                  <a:schemeClr val="tx1"/>
                </a:solidFill>
              </a:rPr>
              <a:t>Calculate the </a:t>
            </a:r>
            <a:r>
              <a:rPr lang="en-NZ" sz="2000" dirty="0" err="1" smtClean="0">
                <a:solidFill>
                  <a:schemeClr val="tx1"/>
                </a:solidFill>
              </a:rPr>
              <a:t>ciphertext</a:t>
            </a:r>
            <a:r>
              <a:rPr lang="en-NZ" sz="2000" dirty="0" smtClean="0">
                <a:solidFill>
                  <a:schemeClr val="tx1"/>
                </a:solidFill>
              </a:rPr>
              <a:t> for block 1.</a:t>
            </a:r>
            <a:endParaRPr lang="en-NZ" sz="2000" b="1" dirty="0">
              <a:solidFill>
                <a:schemeClr val="tx1"/>
              </a:solidFill>
            </a:endParaRPr>
          </a:p>
        </p:txBody>
      </p:sp>
      <mc:AlternateContent xmlns:mc="http://schemas.openxmlformats.org/markup-compatibility/2006" xmlns:a14="http://schemas.microsoft.com/office/drawing/2010/main">
        <mc:Choice Requires="a14">
          <p:sp>
            <p:nvSpPr>
              <p:cNvPr id="44" name="TextBox 43"/>
              <p:cNvSpPr txBox="1"/>
              <p:nvPr/>
            </p:nvSpPr>
            <p:spPr>
              <a:xfrm>
                <a:off x="609599" y="6312619"/>
                <a:ext cx="4724400"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a:t>
                </a:r>
                <a:r>
                  <a:rPr lang="en-NZ" sz="1800" dirty="0">
                    <a:solidFill>
                      <a:schemeClr val="tx1"/>
                    </a:solidFill>
                    <a:latin typeface="Arial" panose="020B0604020202020204" pitchFamily="34" charset="0"/>
                    <a:cs typeface="Arial" panose="020B0604020202020204" pitchFamily="34" charset="0"/>
                  </a:rPr>
                  <a:t>=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(m(</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c(i-1) ) </a:t>
                </a:r>
                <a:endParaRPr lang="en-NZ" sz="1800" dirty="0">
                  <a:solidFill>
                    <a:schemeClr val="tx1"/>
                  </a:solidFill>
                  <a:latin typeface="Arial" panose="020B0604020202020204" pitchFamily="34" charset="0"/>
                  <a:cs typeface="Arial" panose="020B0604020202020204" pitchFamily="34"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09599" y="6312619"/>
                <a:ext cx="4724400" cy="369332"/>
              </a:xfrm>
              <a:prstGeom prst="rect">
                <a:avLst/>
              </a:prstGeom>
              <a:blipFill rotWithShape="1">
                <a:blip r:embed="rId5"/>
                <a:stretch>
                  <a:fillRect l="-901" t="-6452" b="-24194"/>
                </a:stretch>
              </a:blipFill>
              <a:ln>
                <a:solidFill>
                  <a:srgbClr val="00B0F0"/>
                </a:solidFill>
              </a:ln>
            </p:spPr>
            <p:txBody>
              <a:bodyPr/>
              <a:lstStyle/>
              <a:p>
                <a:r>
                  <a:rPr lang="en-NZ">
                    <a:noFill/>
                  </a:rPr>
                  <a:t> </a:t>
                </a:r>
              </a:p>
            </p:txBody>
          </p:sp>
        </mc:Fallback>
      </mc:AlternateContent>
      <p:sp>
        <p:nvSpPr>
          <p:cNvPr id="45" name="TextBox 44"/>
          <p:cNvSpPr txBox="1"/>
          <p:nvPr/>
        </p:nvSpPr>
        <p:spPr>
          <a:xfrm>
            <a:off x="0" y="5546521"/>
            <a:ext cx="5334000" cy="707886"/>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3.  </a:t>
            </a:r>
            <a:r>
              <a:rPr lang="en-NZ" sz="2000" dirty="0" smtClean="0">
                <a:solidFill>
                  <a:schemeClr val="tx1"/>
                </a:solidFill>
              </a:rPr>
              <a:t>Calculate the remaining </a:t>
            </a:r>
            <a:r>
              <a:rPr lang="en-NZ" sz="2000" dirty="0" err="1" smtClean="0">
                <a:solidFill>
                  <a:schemeClr val="tx1"/>
                </a:solidFill>
              </a:rPr>
              <a:t>ciphertext</a:t>
            </a:r>
            <a:r>
              <a:rPr lang="en-NZ" sz="2000" dirty="0" smtClean="0">
                <a:solidFill>
                  <a:schemeClr val="tx1"/>
                </a:solidFill>
              </a:rPr>
              <a:t> for block </a:t>
            </a:r>
            <a:r>
              <a:rPr lang="en-NZ" sz="2000" dirty="0" err="1" smtClean="0">
                <a:solidFill>
                  <a:schemeClr val="tx1"/>
                </a:solidFill>
              </a:rPr>
              <a:t>i</a:t>
            </a:r>
            <a:r>
              <a:rPr lang="en-NZ" sz="2000" dirty="0" smtClean="0">
                <a:solidFill>
                  <a:schemeClr val="tx1"/>
                </a:solidFill>
              </a:rPr>
              <a:t>.</a:t>
            </a:r>
            <a:endParaRPr lang="en-NZ" sz="2000" b="1" dirty="0">
              <a:solidFill>
                <a:schemeClr val="tx1"/>
              </a:solidFill>
            </a:endParaRPr>
          </a:p>
        </p:txBody>
      </p:sp>
      <p:sp>
        <p:nvSpPr>
          <p:cNvPr id="46" name="TextBox 45"/>
          <p:cNvSpPr txBox="1"/>
          <p:nvPr/>
        </p:nvSpPr>
        <p:spPr>
          <a:xfrm>
            <a:off x="609599" y="3710151"/>
            <a:ext cx="4724400" cy="646331"/>
          </a:xfrm>
          <a:prstGeom prst="rect">
            <a:avLst/>
          </a:prstGeom>
          <a:solidFill>
            <a:srgbClr val="FFFFC5"/>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c(0) = IV = 001</a:t>
            </a:r>
          </a:p>
          <a:p>
            <a:endParaRPr lang="en-NZ" sz="18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8" name="TextBox 47"/>
              <p:cNvSpPr txBox="1"/>
              <p:nvPr/>
            </p:nvSpPr>
            <p:spPr>
              <a:xfrm>
                <a:off x="609600" y="4949392"/>
                <a:ext cx="5105399" cy="369332"/>
              </a:xfrm>
              <a:prstGeom prst="rect">
                <a:avLst/>
              </a:prstGeom>
              <a:solidFill>
                <a:srgbClr val="FFFFC5"/>
              </a:solidFill>
              <a:ln>
                <a:solidFill>
                  <a:srgbClr val="00B0F0"/>
                </a:solidFill>
              </a:ln>
            </p:spPr>
            <p:txBody>
              <a:bodyPr wrap="square" rtlCol="0">
                <a:spAutoFit/>
              </a:bodyPr>
              <a:lstStyle/>
              <a:p>
                <a:r>
                  <a:rPr lang="en-NZ" sz="1800" dirty="0">
                    <a:solidFill>
                      <a:schemeClr val="tx1"/>
                    </a:solidFill>
                    <a:latin typeface="Arial" panose="020B0604020202020204" pitchFamily="34" charset="0"/>
                    <a:cs typeface="Arial" panose="020B0604020202020204" pitchFamily="34" charset="0"/>
                  </a:rPr>
                  <a:t>c(1) =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a:solidFill>
                      <a:schemeClr val="tx1"/>
                    </a:solidFill>
                    <a:latin typeface="Arial" panose="020B0604020202020204" pitchFamily="34" charset="0"/>
                    <a:cs typeface="Arial" panose="020B0604020202020204" pitchFamily="34" charset="0"/>
                  </a:rPr>
                  <a:t>(m(1)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c(0) ) </a:t>
                </a:r>
                <a:r>
                  <a:rPr lang="en-NZ" sz="1800" dirty="0" smtClean="0">
                    <a:solidFill>
                      <a:schemeClr val="tx1"/>
                    </a:solidFill>
                    <a:latin typeface="Arial" panose="020B0604020202020204" pitchFamily="34" charset="0"/>
                    <a:cs typeface="Arial" panose="020B0604020202020204" pitchFamily="34" charset="0"/>
                  </a:rPr>
                  <a:t>=</a:t>
                </a:r>
                <a:r>
                  <a:rPr lang="en-NZ" sz="1800" dirty="0">
                    <a:solidFill>
                      <a:schemeClr val="tx1"/>
                    </a:solidFill>
                    <a:latin typeface="Arial" panose="020B0604020202020204" pitchFamily="34" charset="0"/>
                    <a:cs typeface="Arial" panose="020B0604020202020204" pitchFamily="34" charset="0"/>
                  </a:rPr>
                  <a:t>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a:t>
                </a:r>
                <a:r>
                  <a:rPr lang="en-NZ" sz="1800" dirty="0" smtClean="0">
                    <a:solidFill>
                      <a:srgbClr val="0000FF"/>
                    </a:solidFill>
                    <a:latin typeface="Arial" panose="020B0604020202020204" pitchFamily="34" charset="0"/>
                    <a:cs typeface="Arial" panose="020B0604020202020204" pitchFamily="34" charset="0"/>
                  </a:rPr>
                  <a:t>010</a:t>
                </a:r>
                <a:r>
                  <a:rPr lang="en-NZ" sz="18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rgbClr val="0000FF"/>
                    </a:solidFill>
                    <a:latin typeface="Arial" panose="020B0604020202020204" pitchFamily="34" charset="0"/>
                    <a:cs typeface="Arial" panose="020B0604020202020204" pitchFamily="34" charset="0"/>
                  </a:rPr>
                  <a:t>001</a:t>
                </a:r>
                <a:r>
                  <a:rPr lang="en-NZ" sz="1800" dirty="0" smtClean="0">
                    <a:solidFill>
                      <a:schemeClr val="tx1"/>
                    </a:solidFill>
                    <a:latin typeface="Arial" panose="020B0604020202020204" pitchFamily="34" charset="0"/>
                    <a:cs typeface="Arial" panose="020B0604020202020204" pitchFamily="34" charset="0"/>
                  </a:rPr>
                  <a:t> </a:t>
                </a:r>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a:t>
                </a:r>
                <a:r>
                  <a:rPr lang="en-NZ" sz="1800" dirty="0" smtClean="0">
                    <a:solidFill>
                      <a:srgbClr val="0000FF"/>
                    </a:solidFill>
                    <a:latin typeface="Arial" panose="020B0604020202020204" pitchFamily="34" charset="0"/>
                    <a:cs typeface="Arial" panose="020B0604020202020204" pitchFamily="34" charset="0"/>
                  </a:rPr>
                  <a:t>100</a:t>
                </a:r>
                <a:endParaRPr lang="en-NZ" sz="1800" dirty="0">
                  <a:solidFill>
                    <a:srgbClr val="0000FF"/>
                  </a:solidFill>
                  <a:latin typeface="Arial" panose="020B0604020202020204" pitchFamily="34" charset="0"/>
                  <a:cs typeface="Arial" panose="020B0604020202020204" pitchFamily="34"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609600" y="4949392"/>
                <a:ext cx="5105399" cy="369332"/>
              </a:xfrm>
              <a:prstGeom prst="rect">
                <a:avLst/>
              </a:prstGeom>
              <a:blipFill rotWithShape="1">
                <a:blip r:embed="rId6"/>
                <a:stretch>
                  <a:fillRect l="-834" t="-6452" b="-24194"/>
                </a:stretch>
              </a:blipFill>
              <a:ln>
                <a:solidFill>
                  <a:srgbClr val="00B0F0"/>
                </a:solidFill>
              </a:ln>
            </p:spPr>
            <p:txBody>
              <a:bodyPr/>
              <a:lstStyle/>
              <a:p>
                <a:r>
                  <a:rPr lang="en-NZ">
                    <a:noFill/>
                  </a:rPr>
                  <a:t> </a:t>
                </a:r>
              </a:p>
            </p:txBody>
          </p:sp>
        </mc:Fallback>
      </mc:AlternateContent>
      <p:sp>
        <p:nvSpPr>
          <p:cNvPr id="50" name="TextBox 49"/>
          <p:cNvSpPr txBox="1"/>
          <p:nvPr/>
        </p:nvSpPr>
        <p:spPr>
          <a:xfrm>
            <a:off x="6647975" y="5723335"/>
            <a:ext cx="1351652"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r(1)=c(0)= IV</a:t>
            </a:r>
            <a:endParaRPr lang="en-NZ" sz="1600" dirty="0">
              <a:solidFill>
                <a:srgbClr val="0000FF"/>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5" name="TextBox 34"/>
              <p:cNvSpPr txBox="1"/>
              <p:nvPr/>
            </p:nvSpPr>
            <p:spPr>
              <a:xfrm>
                <a:off x="0" y="2514600"/>
                <a:ext cx="5341188" cy="400110"/>
              </a:xfrm>
              <a:prstGeom prst="rect">
                <a:avLst/>
              </a:prstGeom>
              <a:solidFill>
                <a:srgbClr val="00B0F0"/>
              </a:solidFill>
              <a:ln>
                <a:solidFill>
                  <a:srgbClr val="00B0F0"/>
                </a:solidFill>
              </a:ln>
            </p:spPr>
            <p:txBody>
              <a:bodyPr wrap="square" rtlCol="0">
                <a:spAutoFit/>
              </a:bodyPr>
              <a:lstStyle>
                <a:defPPr>
                  <a:defRPr lang="en-GB"/>
                </a:defPPr>
                <a:lvl1pPr>
                  <a:defRPr sz="2000" b="1"/>
                </a:lvl1pPr>
              </a:lstStyle>
              <a:p>
                <a:r>
                  <a:rPr lang="en-NZ" dirty="0" smtClean="0">
                    <a:solidFill>
                      <a:schemeClr val="tx1"/>
                    </a:solidFill>
                  </a:rPr>
                  <a:t>Example:</a:t>
                </a:r>
                <a:r>
                  <a:rPr lang="en-NZ" dirty="0" smtClean="0"/>
                  <a:t>  To encrypt: </a:t>
                </a:r>
                <a:r>
                  <a:rPr lang="en-NZ" dirty="0" smtClean="0">
                    <a:solidFill>
                      <a:srgbClr val="FFFF00"/>
                    </a:solidFill>
                    <a:effectLst/>
                  </a:rPr>
                  <a:t> XOR, </a:t>
                </a:r>
                <a14:m>
                  <m:oMath xmlns:m="http://schemas.openxmlformats.org/officeDocument/2006/math">
                    <m:r>
                      <m:rPr>
                        <m:nor/>
                      </m:rPr>
                      <a:rPr lang="en-NZ" dirty="0">
                        <a:solidFill>
                          <a:srgbClr val="FFFF00"/>
                        </a:solidFill>
                        <a:latin typeface="Arial" panose="020B0604020202020204" pitchFamily="34" charset="0"/>
                        <a:cs typeface="Arial" panose="020B0604020202020204" pitchFamily="34" charset="0"/>
                      </a:rPr>
                      <m:t>K</m:t>
                    </m:r>
                    <m:r>
                      <m:rPr>
                        <m:nor/>
                      </m:rPr>
                      <a:rPr lang="en-NZ" b="1" i="0" baseline="-25000" dirty="0" smtClean="0">
                        <a:solidFill>
                          <a:srgbClr val="FFFF00"/>
                        </a:solidFill>
                        <a:latin typeface="Arial" panose="020B0604020202020204" pitchFamily="34" charset="0"/>
                        <a:cs typeface="Arial" panose="020B0604020202020204" pitchFamily="34" charset="0"/>
                      </a:rPr>
                      <m:t>e</m:t>
                    </m:r>
                    <m:r>
                      <m:rPr>
                        <m:nor/>
                      </m:rPr>
                      <a:rPr lang="en-NZ" dirty="0">
                        <a:solidFill>
                          <a:srgbClr val="FFFF00"/>
                        </a:solidFill>
                        <a:latin typeface="Arial" panose="020B0604020202020204" pitchFamily="34" charset="0"/>
                        <a:cs typeface="Arial" panose="020B0604020202020204" pitchFamily="34" charset="0"/>
                      </a:rPr>
                      <m:t>( )</m:t>
                    </m:r>
                  </m:oMath>
                </a14:m>
                <a:endParaRPr lang="en-NZ" dirty="0"/>
              </a:p>
            </p:txBody>
          </p:sp>
        </mc:Choice>
        <mc:Fallback xmlns="">
          <p:sp>
            <p:nvSpPr>
              <p:cNvPr id="35" name="TextBox 34"/>
              <p:cNvSpPr txBox="1">
                <a:spLocks noRot="1" noChangeAspect="1" noMove="1" noResize="1" noEditPoints="1" noAdjustHandles="1" noChangeArrowheads="1" noChangeShapeType="1" noTextEdit="1"/>
              </p:cNvSpPr>
              <p:nvPr/>
            </p:nvSpPr>
            <p:spPr>
              <a:xfrm>
                <a:off x="0" y="2514600"/>
                <a:ext cx="5341188" cy="400110"/>
              </a:xfrm>
              <a:prstGeom prst="rect">
                <a:avLst/>
              </a:prstGeom>
              <a:blipFill rotWithShape="1">
                <a:blip r:embed="rId7"/>
                <a:stretch>
                  <a:fillRect l="-1025" t="-5970" b="-23881"/>
                </a:stretch>
              </a:blipFill>
              <a:ln>
                <a:solidFill>
                  <a:srgbClr val="00B0F0"/>
                </a:solidFill>
              </a:ln>
            </p:spPr>
            <p:txBody>
              <a:bodyPr/>
              <a:lstStyle/>
              <a:p>
                <a:r>
                  <a:rPr lang="en-NZ">
                    <a:noFill/>
                  </a:rPr>
                  <a:t> </a:t>
                </a:r>
              </a:p>
            </p:txBody>
          </p:sp>
        </mc:Fallback>
      </mc:AlternateContent>
      <p:sp>
        <p:nvSpPr>
          <p:cNvPr id="41" name="Rectangle 3"/>
          <p:cNvSpPr txBox="1">
            <a:spLocks noChangeArrowheads="1"/>
          </p:cNvSpPr>
          <p:nvPr/>
        </p:nvSpPr>
        <p:spPr bwMode="auto">
          <a:xfrm>
            <a:off x="404554" y="1738996"/>
            <a:ext cx="8077200" cy="699404"/>
          </a:xfrm>
          <a:prstGeom prst="rect">
            <a:avLst/>
          </a:prstGeom>
          <a:solidFill>
            <a:srgbClr val="C6E6A2"/>
          </a:solidFill>
          <a:ln>
            <a:solidFill>
              <a:srgbClr val="00B0F0"/>
            </a:solidFill>
          </a:ln>
          <a:effectLst>
            <a:outerShdw blurRad="50800" dist="38100" dir="8100000" algn="tr" rotWithShape="0">
              <a:prstClr val="black">
                <a:alpha val="40000"/>
              </a:prstClr>
            </a:outerShdw>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457200" lvl="1" indent="0">
              <a:buFont typeface="Arial"/>
              <a:buNone/>
            </a:pPr>
            <a:r>
              <a:rPr lang="en-US" sz="2000" b="1" kern="0" dirty="0" smtClean="0">
                <a:solidFill>
                  <a:srgbClr val="C00000"/>
                </a:solidFill>
                <a:latin typeface="Gill Sans MT" charset="0"/>
              </a:rPr>
              <a:t>RSA-Cipher Block Chaining (RSA-CBC)</a:t>
            </a:r>
            <a:r>
              <a:rPr lang="en-US" sz="2000" kern="0" dirty="0" smtClean="0">
                <a:latin typeface="Gill Sans MT" charset="0"/>
              </a:rPr>
              <a:t>: the message is encrypted in blocks of </a:t>
            </a:r>
            <a:r>
              <a:rPr lang="en-US" sz="2000" b="1" kern="0" dirty="0" smtClean="0">
                <a:solidFill>
                  <a:srgbClr val="0000FF"/>
                </a:solidFill>
                <a:latin typeface="Gill Sans MT" charset="0"/>
              </a:rPr>
              <a:t>k</a:t>
            </a:r>
            <a:r>
              <a:rPr lang="en-US" sz="2000" kern="0" dirty="0" smtClean="0">
                <a:latin typeface="Gill Sans MT" charset="0"/>
              </a:rPr>
              <a:t> bits XOR random number.</a:t>
            </a:r>
            <a:endParaRPr lang="en-US" kern="0" dirty="0">
              <a:latin typeface="Gill Sans MT" charset="0"/>
            </a:endParaRPr>
          </a:p>
        </p:txBody>
      </p:sp>
    </p:spTree>
    <p:extLst>
      <p:ext uri="{BB962C8B-B14F-4D97-AF65-F5344CB8AC3E}">
        <p14:creationId xmlns:p14="http://schemas.microsoft.com/office/powerpoint/2010/main" val="565605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0"/>
            <a:ext cx="9143999" cy="1144383"/>
          </a:xfrm>
          <a:gradFill rotWithShape="0">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defTabSz="449263">
              <a:buClr>
                <a:srgbClr val="3333CC"/>
              </a:buClr>
              <a:buSzPct val="100000"/>
              <a:buFont typeface="Comic Sans MS" pitchFamily="6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bg1"/>
                </a:solidFill>
                <a:effectLst>
                  <a:outerShdw blurRad="38100" dist="38100" dir="2700000" algn="tl">
                    <a:srgbClr val="000000">
                      <a:alpha val="43137"/>
                    </a:srgbClr>
                  </a:outerShdw>
                </a:effectLst>
                <a:latin typeface="Arial" charset="0"/>
              </a:rPr>
              <a:t>RSA with Cipher Block Chaining</a:t>
            </a:r>
            <a:endParaRPr lang="en-US" b="1" dirty="0">
              <a:solidFill>
                <a:schemeClr val="bg1"/>
              </a:solidFill>
              <a:latin typeface="Arial" charset="0"/>
              <a:ea typeface="+mj-ea"/>
              <a:cs typeface="+mj-cs"/>
            </a:endParaRPr>
          </a:p>
        </p:txBody>
      </p:sp>
      <p:sp>
        <p:nvSpPr>
          <p:cNvPr id="9" name="Text Box 3"/>
          <p:cNvSpPr txBox="1">
            <a:spLocks noChangeArrowheads="1"/>
          </p:cNvSpPr>
          <p:nvPr/>
        </p:nvSpPr>
        <p:spPr bwMode="auto">
          <a:xfrm>
            <a:off x="0" y="1144383"/>
            <a:ext cx="9144000" cy="52322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a:spAutoFit/>
          </a:bodyPr>
          <a:lstStyle/>
          <a:p>
            <a:pPr>
              <a:defRPr/>
            </a:pPr>
            <a:r>
              <a:rPr lang="en-US" sz="2800" i="1" dirty="0" smtClean="0">
                <a:solidFill>
                  <a:srgbClr val="0000FF"/>
                </a:solidFill>
                <a:latin typeface="Gill Sans MT" charset="0"/>
              </a:rPr>
              <a:t>Avoid sending twice the number of </a:t>
            </a:r>
            <a:r>
              <a:rPr lang="en-US" sz="2800" i="1" dirty="0" err="1" smtClean="0">
                <a:solidFill>
                  <a:srgbClr val="0000FF"/>
                </a:solidFill>
                <a:latin typeface="Gill Sans MT" charset="0"/>
              </a:rPr>
              <a:t>ciphertext</a:t>
            </a:r>
            <a:r>
              <a:rPr lang="en-US" sz="2800" i="1" dirty="0" smtClean="0">
                <a:solidFill>
                  <a:srgbClr val="0000FF"/>
                </a:solidFill>
                <a:latin typeface="Gill Sans MT" charset="0"/>
              </a:rPr>
              <a:t> bits</a:t>
            </a:r>
            <a:endParaRPr lang="en-US" sz="2800" dirty="0">
              <a:solidFill>
                <a:srgbClr val="0000FF"/>
              </a:solidFill>
              <a:latin typeface="Gill Sans MT" charset="0"/>
            </a:endParaRPr>
          </a:p>
        </p:txBody>
      </p:sp>
      <p:sp>
        <p:nvSpPr>
          <p:cNvPr id="25" name="TextBox 24"/>
          <p:cNvSpPr txBox="1"/>
          <p:nvPr/>
        </p:nvSpPr>
        <p:spPr>
          <a:xfrm>
            <a:off x="609600" y="3710151"/>
            <a:ext cx="4724400" cy="646331"/>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c(0) = IV = random number to be used by 1st </a:t>
            </a:r>
            <a:r>
              <a:rPr lang="en-NZ" sz="1800" dirty="0" err="1">
                <a:solidFill>
                  <a:schemeClr val="tx1"/>
                </a:solidFill>
                <a:latin typeface="Arial" panose="020B0604020202020204" pitchFamily="34" charset="0"/>
                <a:cs typeface="Arial" panose="020B0604020202020204" pitchFamily="34" charset="0"/>
              </a:rPr>
              <a:t>ciphertext</a:t>
            </a:r>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block</a:t>
            </a:r>
            <a:endParaRPr lang="en-NZ" sz="1800" dirty="0">
              <a:solidFill>
                <a:schemeClr val="tx1"/>
              </a:solidFill>
              <a:latin typeface="Arial" panose="020B0604020202020204" pitchFamily="34" charset="0"/>
              <a:cs typeface="Arial" panose="020B0604020202020204" pitchFamily="34" charset="0"/>
            </a:endParaRPr>
          </a:p>
        </p:txBody>
      </p:sp>
      <p:sp>
        <p:nvSpPr>
          <p:cNvPr id="26" name="TextBox 25"/>
          <p:cNvSpPr txBox="1"/>
          <p:nvPr/>
        </p:nvSpPr>
        <p:spPr>
          <a:xfrm>
            <a:off x="0" y="2948151"/>
            <a:ext cx="5248470" cy="707886"/>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1.  </a:t>
            </a:r>
            <a:r>
              <a:rPr lang="en-NZ" sz="2000" dirty="0" smtClean="0">
                <a:solidFill>
                  <a:schemeClr val="tx1"/>
                </a:solidFill>
              </a:rPr>
              <a:t>Generate a random k-bit number, and store as the Initialisation Vector (IV) and c(0).</a:t>
            </a:r>
            <a:endParaRPr lang="en-NZ" sz="2000" b="1" dirty="0">
              <a:solidFill>
                <a:schemeClr val="tx1"/>
              </a:solidFill>
            </a:endParaRPr>
          </a:p>
        </p:txBody>
      </p:sp>
      <p:sp>
        <p:nvSpPr>
          <p:cNvPr id="27" name="TextBox 26"/>
          <p:cNvSpPr txBox="1"/>
          <p:nvPr/>
        </p:nvSpPr>
        <p:spPr>
          <a:xfrm>
            <a:off x="6096000" y="2590800"/>
            <a:ext cx="1361270" cy="461665"/>
          </a:xfrm>
          <a:prstGeom prst="rect">
            <a:avLst/>
          </a:prstGeom>
          <a:noFill/>
        </p:spPr>
        <p:txBody>
          <a:bodyPr wrap="none" rtlCol="0">
            <a:spAutoFit/>
          </a:bodyPr>
          <a:lstStyle/>
          <a:p>
            <a:r>
              <a:rPr lang="en-NZ" dirty="0" smtClean="0">
                <a:solidFill>
                  <a:srgbClr val="C00000"/>
                </a:solidFill>
              </a:rPr>
              <a:t>Example:</a:t>
            </a:r>
            <a:endParaRPr lang="en-NZ" dirty="0">
              <a:solidFill>
                <a:srgbClr val="C00000"/>
              </a:solidFill>
            </a:endParaRPr>
          </a:p>
        </p:txBody>
      </p: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1675" y="2971800"/>
            <a:ext cx="3362325" cy="1422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7620000" y="2604318"/>
            <a:ext cx="1393664" cy="338554"/>
          </a:xfrm>
          <a:prstGeom prst="rect">
            <a:avLst/>
          </a:prstGeom>
          <a:solidFill>
            <a:srgbClr val="C6E6A2"/>
          </a:solidFill>
          <a:ln>
            <a:solidFill>
              <a:srgbClr val="00B0F0"/>
            </a:solidFill>
          </a:ln>
        </p:spPr>
        <p:txBody>
          <a:bodyPr wrap="square" rtlCol="0">
            <a:spAutoFit/>
          </a:bodyPr>
          <a:lstStyle/>
          <a:p>
            <a:pPr algn="ctr"/>
            <a:r>
              <a:rPr lang="en-NZ" sz="1600" dirty="0" smtClean="0">
                <a:solidFill>
                  <a:schemeClr val="tx1"/>
                </a:solidFill>
                <a:latin typeface="Arial" panose="020B0604020202020204" pitchFamily="34" charset="0"/>
                <a:cs typeface="Arial" panose="020B0604020202020204" pitchFamily="34" charset="0"/>
              </a:rPr>
              <a:t>k=3</a:t>
            </a:r>
            <a:endParaRPr lang="en-NZ" sz="1600" dirty="0">
              <a:solidFill>
                <a:schemeClr val="tx1"/>
              </a:solidFill>
              <a:latin typeface="Arial" panose="020B0604020202020204" pitchFamily="34" charset="0"/>
              <a:cs typeface="Arial" panose="020B0604020202020204" pitchFamily="34" charset="0"/>
            </a:endParaRPr>
          </a:p>
        </p:txBody>
      </p:sp>
      <p:sp>
        <p:nvSpPr>
          <p:cNvPr id="20" name="TextBox 19"/>
          <p:cNvSpPr txBox="1"/>
          <p:nvPr/>
        </p:nvSpPr>
        <p:spPr>
          <a:xfrm>
            <a:off x="6426589" y="4347282"/>
            <a:ext cx="2717411" cy="369332"/>
          </a:xfrm>
          <a:prstGeom prst="rect">
            <a:avLst/>
          </a:prstGeom>
          <a:noFill/>
        </p:spPr>
        <p:txBody>
          <a:bodyPr wrap="none" rtlCol="0">
            <a:spAutoFit/>
          </a:bodyPr>
          <a:lstStyle/>
          <a:p>
            <a:r>
              <a:rPr lang="en-NZ" sz="1800" dirty="0" smtClean="0">
                <a:solidFill>
                  <a:srgbClr val="0000FF"/>
                </a:solidFill>
                <a:latin typeface="Arial" panose="020B0604020202020204" pitchFamily="34" charset="0"/>
                <a:cs typeface="Arial" panose="020B0604020202020204" pitchFamily="34" charset="0"/>
              </a:rPr>
              <a:t>plaintext = 010  010  010</a:t>
            </a:r>
            <a:endParaRPr lang="en-NZ" sz="1800" dirty="0">
              <a:solidFill>
                <a:srgbClr val="0000FF"/>
              </a:solidFill>
              <a:latin typeface="Arial" panose="020B0604020202020204" pitchFamily="34" charset="0"/>
              <a:cs typeface="Arial" panose="020B0604020202020204" pitchFamily="34" charset="0"/>
            </a:endParaRPr>
          </a:p>
        </p:txBody>
      </p:sp>
      <p:sp>
        <p:nvSpPr>
          <p:cNvPr id="21" name="Right Brace 20"/>
          <p:cNvSpPr/>
          <p:nvPr/>
        </p:nvSpPr>
        <p:spPr bwMode="auto">
          <a:xfrm rot="5400000">
            <a:off x="7681776"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7459727"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m(1)</a:t>
            </a:r>
            <a:endParaRPr lang="en-NZ" sz="1600" dirty="0">
              <a:solidFill>
                <a:srgbClr val="0000FF"/>
              </a:solidFill>
              <a:latin typeface="Arial" panose="020B0604020202020204" pitchFamily="34" charset="0"/>
              <a:cs typeface="Arial" panose="020B0604020202020204" pitchFamily="34" charset="0"/>
            </a:endParaRPr>
          </a:p>
        </p:txBody>
      </p:sp>
      <p:sp>
        <p:nvSpPr>
          <p:cNvPr id="31" name="Right Brace 30"/>
          <p:cNvSpPr/>
          <p:nvPr/>
        </p:nvSpPr>
        <p:spPr bwMode="auto">
          <a:xfrm rot="5400000">
            <a:off x="8196569"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2" name="TextBox 31"/>
          <p:cNvSpPr txBox="1"/>
          <p:nvPr/>
        </p:nvSpPr>
        <p:spPr>
          <a:xfrm>
            <a:off x="7974520"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m(2)</a:t>
            </a:r>
            <a:endParaRPr lang="en-NZ" sz="1600" dirty="0">
              <a:solidFill>
                <a:srgbClr val="0000FF"/>
              </a:solidFill>
              <a:latin typeface="Arial" panose="020B0604020202020204" pitchFamily="34" charset="0"/>
              <a:cs typeface="Arial" panose="020B0604020202020204" pitchFamily="34" charset="0"/>
            </a:endParaRPr>
          </a:p>
        </p:txBody>
      </p:sp>
      <p:sp>
        <p:nvSpPr>
          <p:cNvPr id="33" name="Right Brace 32"/>
          <p:cNvSpPr/>
          <p:nvPr/>
        </p:nvSpPr>
        <p:spPr bwMode="auto">
          <a:xfrm rot="5400000">
            <a:off x="8731710"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4" name="TextBox 33"/>
          <p:cNvSpPr txBox="1"/>
          <p:nvPr/>
        </p:nvSpPr>
        <p:spPr>
          <a:xfrm>
            <a:off x="8509661"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m(3)</a:t>
            </a:r>
            <a:endParaRPr lang="en-NZ" sz="1600" dirty="0">
              <a:solidFill>
                <a:srgbClr val="0000FF"/>
              </a:solidFill>
              <a:latin typeface="Arial" panose="020B0604020202020204" pitchFamily="34" charset="0"/>
              <a:cs typeface="Arial" panose="020B0604020202020204" pitchFamily="34" charset="0"/>
            </a:endParaRPr>
          </a:p>
        </p:txBody>
      </p:sp>
      <p:sp>
        <p:nvSpPr>
          <p:cNvPr id="36" name="TextBox 35"/>
          <p:cNvSpPr txBox="1"/>
          <p:nvPr/>
        </p:nvSpPr>
        <p:spPr>
          <a:xfrm>
            <a:off x="7278172" y="6079418"/>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r(2)=c(1)</a:t>
            </a:r>
            <a:endParaRPr lang="en-NZ" sz="1600" dirty="0">
              <a:solidFill>
                <a:srgbClr val="0000FF"/>
              </a:solidFill>
              <a:latin typeface="Arial" panose="020B0604020202020204" pitchFamily="34" charset="0"/>
              <a:cs typeface="Arial" panose="020B0604020202020204" pitchFamily="34" charset="0"/>
            </a:endParaRPr>
          </a:p>
        </p:txBody>
      </p:sp>
      <p:sp>
        <p:nvSpPr>
          <p:cNvPr id="37" name="TextBox 36"/>
          <p:cNvSpPr txBox="1"/>
          <p:nvPr/>
        </p:nvSpPr>
        <p:spPr>
          <a:xfrm>
            <a:off x="7998288" y="6427944"/>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r(3)=c(2)</a:t>
            </a:r>
            <a:endParaRPr lang="en-NZ" sz="1600" dirty="0">
              <a:solidFill>
                <a:srgbClr val="0000FF"/>
              </a:solidFill>
              <a:latin typeface="Arial" panose="020B0604020202020204" pitchFamily="34" charset="0"/>
              <a:cs typeface="Arial" panose="020B0604020202020204" pitchFamily="34" charset="0"/>
            </a:endParaRPr>
          </a:p>
        </p:txBody>
      </p:sp>
      <p:sp>
        <p:nvSpPr>
          <p:cNvPr id="4" name="Freeform 3"/>
          <p:cNvSpPr/>
          <p:nvPr/>
        </p:nvSpPr>
        <p:spPr bwMode="auto">
          <a:xfrm>
            <a:off x="7579697" y="5252132"/>
            <a:ext cx="243224" cy="597005"/>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8009309" y="5295607"/>
            <a:ext cx="326885" cy="800393"/>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9" name="Freeform 38"/>
          <p:cNvSpPr/>
          <p:nvPr/>
        </p:nvSpPr>
        <p:spPr bwMode="auto">
          <a:xfrm>
            <a:off x="8664840" y="5280499"/>
            <a:ext cx="270362" cy="1196501"/>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cxnSp>
        <p:nvCxnSpPr>
          <p:cNvPr id="40" name="Straight Connector 39"/>
          <p:cNvCxnSpPr/>
          <p:nvPr/>
        </p:nvCxnSpPr>
        <p:spPr bwMode="auto">
          <a:xfrm>
            <a:off x="5410200" y="2940313"/>
            <a:ext cx="0" cy="38414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2" name="TextBox 41"/>
              <p:cNvSpPr txBox="1"/>
              <p:nvPr/>
            </p:nvSpPr>
            <p:spPr>
              <a:xfrm>
                <a:off x="609600" y="4945117"/>
                <a:ext cx="4724400"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c(1) </a:t>
                </a:r>
                <a:r>
                  <a:rPr lang="en-NZ" sz="1800" dirty="0">
                    <a:solidFill>
                      <a:schemeClr val="tx1"/>
                    </a:solidFill>
                    <a:latin typeface="Arial" panose="020B0604020202020204" pitchFamily="34" charset="0"/>
                    <a:cs typeface="Arial" panose="020B0604020202020204" pitchFamily="34" charset="0"/>
                  </a:rPr>
                  <a:t>= K</a:t>
                </a:r>
                <a:r>
                  <a:rPr lang="en-NZ" sz="1800" baseline="-25000" dirty="0">
                    <a:solidFill>
                      <a:schemeClr val="tx1"/>
                    </a:solidFill>
                    <a:latin typeface="Arial" panose="020B0604020202020204" pitchFamily="34" charset="0"/>
                    <a:cs typeface="Arial" panose="020B0604020202020204" pitchFamily="34" charset="0"/>
                  </a:rPr>
                  <a:t>s </a:t>
                </a:r>
                <a:r>
                  <a:rPr lang="en-NZ" sz="1800" dirty="0" smtClean="0">
                    <a:solidFill>
                      <a:schemeClr val="tx1"/>
                    </a:solidFill>
                    <a:latin typeface="Arial" panose="020B0604020202020204" pitchFamily="34" charset="0"/>
                    <a:cs typeface="Arial" panose="020B0604020202020204" pitchFamily="34" charset="0"/>
                  </a:rPr>
                  <a:t>(m(1)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c(0) ) </a:t>
                </a:r>
                <a:endParaRPr lang="en-NZ" sz="1800" dirty="0">
                  <a:solidFill>
                    <a:schemeClr val="tx1"/>
                  </a:solidFill>
                  <a:latin typeface="Arial" panose="020B0604020202020204" pitchFamily="34" charset="0"/>
                  <a:cs typeface="Arial" panose="020B0604020202020204" pitchFamily="34"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09600" y="4945117"/>
                <a:ext cx="4724400" cy="369332"/>
              </a:xfrm>
              <a:prstGeom prst="rect">
                <a:avLst/>
              </a:prstGeom>
              <a:blipFill rotWithShape="1">
                <a:blip r:embed="rId4"/>
                <a:stretch>
                  <a:fillRect l="-901" t="-6349" b="-22222"/>
                </a:stretch>
              </a:blipFill>
              <a:ln>
                <a:solidFill>
                  <a:srgbClr val="00B0F0"/>
                </a:solidFill>
              </a:ln>
            </p:spPr>
            <p:txBody>
              <a:bodyPr/>
              <a:lstStyle/>
              <a:p>
                <a:r>
                  <a:rPr lang="en-NZ">
                    <a:noFill/>
                  </a:rPr>
                  <a:t> </a:t>
                </a:r>
              </a:p>
            </p:txBody>
          </p:sp>
        </mc:Fallback>
      </mc:AlternateContent>
      <p:sp>
        <p:nvSpPr>
          <p:cNvPr id="43" name="TextBox 42"/>
          <p:cNvSpPr txBox="1"/>
          <p:nvPr/>
        </p:nvSpPr>
        <p:spPr>
          <a:xfrm>
            <a:off x="1" y="4483819"/>
            <a:ext cx="5334000" cy="400110"/>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2.  </a:t>
            </a:r>
            <a:r>
              <a:rPr lang="en-NZ" sz="2000" dirty="0" smtClean="0">
                <a:solidFill>
                  <a:schemeClr val="tx1"/>
                </a:solidFill>
              </a:rPr>
              <a:t>Calculate the </a:t>
            </a:r>
            <a:r>
              <a:rPr lang="en-NZ" sz="2000" dirty="0" err="1" smtClean="0">
                <a:solidFill>
                  <a:schemeClr val="tx1"/>
                </a:solidFill>
              </a:rPr>
              <a:t>ciphertext</a:t>
            </a:r>
            <a:r>
              <a:rPr lang="en-NZ" sz="2000" dirty="0" smtClean="0">
                <a:solidFill>
                  <a:schemeClr val="tx1"/>
                </a:solidFill>
              </a:rPr>
              <a:t> for block 1.</a:t>
            </a:r>
            <a:endParaRPr lang="en-NZ" sz="2000" b="1" dirty="0">
              <a:solidFill>
                <a:schemeClr val="tx1"/>
              </a:solidFill>
            </a:endParaRPr>
          </a:p>
        </p:txBody>
      </p:sp>
      <mc:AlternateContent xmlns:mc="http://schemas.openxmlformats.org/markup-compatibility/2006" xmlns:a14="http://schemas.microsoft.com/office/drawing/2010/main">
        <mc:Choice Requires="a14">
          <p:sp>
            <p:nvSpPr>
              <p:cNvPr id="44" name="TextBox 43"/>
              <p:cNvSpPr txBox="1"/>
              <p:nvPr/>
            </p:nvSpPr>
            <p:spPr>
              <a:xfrm>
                <a:off x="609599" y="6312619"/>
                <a:ext cx="4724400" cy="369332"/>
              </a:xfrm>
              <a:prstGeom prst="rect">
                <a:avLst/>
              </a:prstGeom>
              <a:solidFill>
                <a:srgbClr val="FFCCCC">
                  <a:alpha val="10980"/>
                </a:srgbClr>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a:t>
                </a:r>
                <a:r>
                  <a:rPr lang="en-NZ" sz="1800" dirty="0">
                    <a:solidFill>
                      <a:schemeClr val="tx1"/>
                    </a:solidFill>
                    <a:latin typeface="Arial" panose="020B0604020202020204" pitchFamily="34" charset="0"/>
                    <a:cs typeface="Arial" panose="020B0604020202020204" pitchFamily="34" charset="0"/>
                  </a:rPr>
                  <a:t>= K</a:t>
                </a:r>
                <a:r>
                  <a:rPr lang="en-NZ" sz="1800" baseline="-25000" dirty="0">
                    <a:solidFill>
                      <a:schemeClr val="tx1"/>
                    </a:solidFill>
                    <a:latin typeface="Arial" panose="020B0604020202020204" pitchFamily="34" charset="0"/>
                    <a:cs typeface="Arial" panose="020B0604020202020204" pitchFamily="34" charset="0"/>
                  </a:rPr>
                  <a:t>s </a:t>
                </a:r>
                <a:r>
                  <a:rPr lang="en-NZ" sz="1800" dirty="0" smtClean="0">
                    <a:solidFill>
                      <a:schemeClr val="tx1"/>
                    </a:solidFill>
                    <a:latin typeface="Arial" panose="020B0604020202020204" pitchFamily="34" charset="0"/>
                    <a:cs typeface="Arial" panose="020B0604020202020204" pitchFamily="34" charset="0"/>
                  </a:rPr>
                  <a:t>(m(</a:t>
                </a:r>
                <a:r>
                  <a:rPr lang="en-NZ" sz="1800" dirty="0" err="1" smtClean="0">
                    <a:solidFill>
                      <a:schemeClr val="tx1"/>
                    </a:solidFill>
                    <a:latin typeface="Arial" panose="020B0604020202020204" pitchFamily="34" charset="0"/>
                    <a:cs typeface="Arial" panose="020B0604020202020204" pitchFamily="34" charset="0"/>
                  </a:rPr>
                  <a:t>i</a:t>
                </a:r>
                <a:r>
                  <a:rPr lang="en-NZ" sz="18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c(i-1) ) </a:t>
                </a:r>
                <a:endParaRPr lang="en-NZ" sz="1800" dirty="0">
                  <a:solidFill>
                    <a:schemeClr val="tx1"/>
                  </a:solidFill>
                  <a:latin typeface="Arial" panose="020B0604020202020204" pitchFamily="34" charset="0"/>
                  <a:cs typeface="Arial" panose="020B0604020202020204" pitchFamily="34"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09599" y="6312619"/>
                <a:ext cx="4724400" cy="369332"/>
              </a:xfrm>
              <a:prstGeom prst="rect">
                <a:avLst/>
              </a:prstGeom>
              <a:blipFill rotWithShape="1">
                <a:blip r:embed="rId5"/>
                <a:stretch>
                  <a:fillRect l="-901" t="-6452" b="-24194"/>
                </a:stretch>
              </a:blipFill>
              <a:ln>
                <a:solidFill>
                  <a:srgbClr val="00B0F0"/>
                </a:solidFill>
              </a:ln>
            </p:spPr>
            <p:txBody>
              <a:bodyPr/>
              <a:lstStyle/>
              <a:p>
                <a:r>
                  <a:rPr lang="en-NZ">
                    <a:noFill/>
                  </a:rPr>
                  <a:t> </a:t>
                </a:r>
              </a:p>
            </p:txBody>
          </p:sp>
        </mc:Fallback>
      </mc:AlternateContent>
      <p:sp>
        <p:nvSpPr>
          <p:cNvPr id="45" name="TextBox 44"/>
          <p:cNvSpPr txBox="1"/>
          <p:nvPr/>
        </p:nvSpPr>
        <p:spPr>
          <a:xfrm>
            <a:off x="0" y="5546521"/>
            <a:ext cx="5334000" cy="707886"/>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3.  </a:t>
            </a:r>
            <a:r>
              <a:rPr lang="en-NZ" sz="2000" dirty="0" smtClean="0">
                <a:solidFill>
                  <a:schemeClr val="tx1"/>
                </a:solidFill>
              </a:rPr>
              <a:t>Calculate the remaining </a:t>
            </a:r>
            <a:r>
              <a:rPr lang="en-NZ" sz="2000" dirty="0" err="1" smtClean="0">
                <a:solidFill>
                  <a:schemeClr val="tx1"/>
                </a:solidFill>
              </a:rPr>
              <a:t>ciphertext</a:t>
            </a:r>
            <a:r>
              <a:rPr lang="en-NZ" sz="2000" dirty="0" smtClean="0">
                <a:solidFill>
                  <a:schemeClr val="tx1"/>
                </a:solidFill>
              </a:rPr>
              <a:t> for block </a:t>
            </a:r>
            <a:r>
              <a:rPr lang="en-NZ" sz="2000" dirty="0" err="1" smtClean="0">
                <a:solidFill>
                  <a:schemeClr val="tx1"/>
                </a:solidFill>
              </a:rPr>
              <a:t>i</a:t>
            </a:r>
            <a:r>
              <a:rPr lang="en-NZ" sz="2000" dirty="0" smtClean="0">
                <a:solidFill>
                  <a:schemeClr val="tx1"/>
                </a:solidFill>
              </a:rPr>
              <a:t>.</a:t>
            </a:r>
            <a:endParaRPr lang="en-NZ" sz="2000" b="1" dirty="0">
              <a:solidFill>
                <a:schemeClr val="tx1"/>
              </a:solidFill>
            </a:endParaRPr>
          </a:p>
        </p:txBody>
      </p:sp>
      <p:sp>
        <p:nvSpPr>
          <p:cNvPr id="46" name="TextBox 45"/>
          <p:cNvSpPr txBox="1"/>
          <p:nvPr/>
        </p:nvSpPr>
        <p:spPr>
          <a:xfrm>
            <a:off x="609599" y="3710151"/>
            <a:ext cx="4724400" cy="646331"/>
          </a:xfrm>
          <a:prstGeom prst="rect">
            <a:avLst/>
          </a:prstGeom>
          <a:solidFill>
            <a:srgbClr val="FFFFC5"/>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c(0) = IV = 001</a:t>
            </a:r>
          </a:p>
          <a:p>
            <a:endParaRPr lang="en-NZ" sz="18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8" name="TextBox 47"/>
              <p:cNvSpPr txBox="1"/>
              <p:nvPr/>
            </p:nvSpPr>
            <p:spPr>
              <a:xfrm>
                <a:off x="609600" y="4949392"/>
                <a:ext cx="5105399" cy="369332"/>
              </a:xfrm>
              <a:prstGeom prst="rect">
                <a:avLst/>
              </a:prstGeom>
              <a:solidFill>
                <a:srgbClr val="FFFFC5"/>
              </a:solidFill>
              <a:ln>
                <a:solidFill>
                  <a:srgbClr val="00B0F0"/>
                </a:solidFill>
              </a:ln>
            </p:spPr>
            <p:txBody>
              <a:bodyPr wrap="square" rtlCol="0">
                <a:spAutoFit/>
              </a:bodyPr>
              <a:lstStyle/>
              <a:p>
                <a:r>
                  <a:rPr lang="en-NZ" sz="1800" dirty="0">
                    <a:solidFill>
                      <a:schemeClr val="tx1"/>
                    </a:solidFill>
                    <a:latin typeface="Arial" panose="020B0604020202020204" pitchFamily="34" charset="0"/>
                    <a:cs typeface="Arial" panose="020B0604020202020204" pitchFamily="34" charset="0"/>
                  </a:rPr>
                  <a:t>c(1) =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a:solidFill>
                      <a:schemeClr val="tx1"/>
                    </a:solidFill>
                    <a:latin typeface="Arial" panose="020B0604020202020204" pitchFamily="34" charset="0"/>
                    <a:cs typeface="Arial" panose="020B0604020202020204" pitchFamily="34" charset="0"/>
                  </a:rPr>
                  <a:t>(m(1)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c(0) ) </a:t>
                </a:r>
                <a:r>
                  <a:rPr lang="en-NZ" sz="1800" dirty="0" smtClean="0">
                    <a:solidFill>
                      <a:schemeClr val="tx1"/>
                    </a:solidFill>
                    <a:latin typeface="Arial" panose="020B0604020202020204" pitchFamily="34" charset="0"/>
                    <a:cs typeface="Arial" panose="020B0604020202020204" pitchFamily="34" charset="0"/>
                  </a:rPr>
                  <a:t>=</a:t>
                </a:r>
                <a:r>
                  <a:rPr lang="en-NZ" sz="1800" dirty="0">
                    <a:solidFill>
                      <a:schemeClr val="tx1"/>
                    </a:solidFill>
                    <a:latin typeface="Arial" panose="020B0604020202020204" pitchFamily="34" charset="0"/>
                    <a:cs typeface="Arial" panose="020B0604020202020204" pitchFamily="34" charset="0"/>
                  </a:rPr>
                  <a:t>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a:t>
                </a:r>
                <a:r>
                  <a:rPr lang="en-NZ" sz="1800" dirty="0" smtClean="0">
                    <a:solidFill>
                      <a:srgbClr val="0000FF"/>
                    </a:solidFill>
                    <a:latin typeface="Arial" panose="020B0604020202020204" pitchFamily="34" charset="0"/>
                    <a:cs typeface="Arial" panose="020B0604020202020204" pitchFamily="34" charset="0"/>
                  </a:rPr>
                  <a:t>010</a:t>
                </a:r>
                <a:r>
                  <a:rPr lang="en-NZ" sz="18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rgbClr val="0000FF"/>
                    </a:solidFill>
                    <a:latin typeface="Arial" panose="020B0604020202020204" pitchFamily="34" charset="0"/>
                    <a:cs typeface="Arial" panose="020B0604020202020204" pitchFamily="34" charset="0"/>
                  </a:rPr>
                  <a:t>001</a:t>
                </a:r>
                <a:r>
                  <a:rPr lang="en-NZ" sz="1800" dirty="0" smtClean="0">
                    <a:solidFill>
                      <a:schemeClr val="tx1"/>
                    </a:solidFill>
                    <a:latin typeface="Arial" panose="020B0604020202020204" pitchFamily="34" charset="0"/>
                    <a:cs typeface="Arial" panose="020B0604020202020204" pitchFamily="34" charset="0"/>
                  </a:rPr>
                  <a:t> </a:t>
                </a:r>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a:t>
                </a:r>
                <a:r>
                  <a:rPr lang="en-NZ" sz="1800" dirty="0" smtClean="0">
                    <a:solidFill>
                      <a:srgbClr val="0000FF"/>
                    </a:solidFill>
                    <a:latin typeface="Arial" panose="020B0604020202020204" pitchFamily="34" charset="0"/>
                    <a:cs typeface="Arial" panose="020B0604020202020204" pitchFamily="34" charset="0"/>
                  </a:rPr>
                  <a:t>100</a:t>
                </a:r>
                <a:endParaRPr lang="en-NZ" sz="1800" dirty="0">
                  <a:solidFill>
                    <a:srgbClr val="0000FF"/>
                  </a:solidFill>
                  <a:latin typeface="Arial" panose="020B0604020202020204" pitchFamily="34" charset="0"/>
                  <a:cs typeface="Arial" panose="020B0604020202020204" pitchFamily="34"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609600" y="4949392"/>
                <a:ext cx="5105399" cy="369332"/>
              </a:xfrm>
              <a:prstGeom prst="rect">
                <a:avLst/>
              </a:prstGeom>
              <a:blipFill rotWithShape="1">
                <a:blip r:embed="rId6"/>
                <a:stretch>
                  <a:fillRect l="-834" t="-6452" b="-24194"/>
                </a:stretch>
              </a:blipFill>
              <a:ln>
                <a:solidFill>
                  <a:srgbClr val="00B0F0"/>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09600" y="6312619"/>
                <a:ext cx="4724400" cy="369332"/>
              </a:xfrm>
              <a:prstGeom prst="rect">
                <a:avLst/>
              </a:prstGeom>
              <a:solidFill>
                <a:srgbClr val="FFFFC5"/>
              </a:solidFill>
              <a:ln>
                <a:solidFill>
                  <a:srgbClr val="00B0F0"/>
                </a:solidFill>
              </a:ln>
            </p:spPr>
            <p:txBody>
              <a:bodyPr wrap="square" rtlCol="0">
                <a:spAutoFit/>
              </a:bodyPr>
              <a:lstStyle>
                <a:defPPr>
                  <a:defRPr lang="en-GB"/>
                </a:defPPr>
                <a:lvl1pPr>
                  <a:defRPr sz="1800">
                    <a:solidFill>
                      <a:schemeClr val="tx1"/>
                    </a:solidFill>
                    <a:latin typeface="Arial" panose="020B0604020202020204" pitchFamily="34" charset="0"/>
                    <a:cs typeface="Arial" panose="020B0604020202020204" pitchFamily="34" charset="0"/>
                  </a:defRPr>
                </a:lvl1pPr>
              </a:lstStyle>
              <a:p>
                <a:r>
                  <a:rPr lang="en-NZ" dirty="0" smtClean="0"/>
                  <a:t>c(2) </a:t>
                </a:r>
                <a:r>
                  <a:rPr lang="en-NZ" dirty="0"/>
                  <a:t>= </a:t>
                </a:r>
                <a:r>
                  <a:rPr lang="en-NZ" b="1" dirty="0" err="1">
                    <a:solidFill>
                      <a:srgbClr val="0000FF"/>
                    </a:solidFill>
                  </a:rPr>
                  <a:t>K</a:t>
                </a:r>
                <a:r>
                  <a:rPr lang="en-NZ" b="1" baseline="-25000" dirty="0" err="1">
                    <a:solidFill>
                      <a:srgbClr val="0000FF"/>
                    </a:solidFill>
                  </a:rPr>
                  <a:t>e</a:t>
                </a:r>
                <a:r>
                  <a:rPr lang="en-NZ" dirty="0" smtClean="0"/>
                  <a:t> (</a:t>
                </a:r>
                <a:r>
                  <a:rPr lang="en-NZ" dirty="0" smtClean="0">
                    <a:solidFill>
                      <a:srgbClr val="0000FF"/>
                    </a:solidFill>
                  </a:rPr>
                  <a:t>010</a:t>
                </a:r>
                <a:r>
                  <a:rPr lang="en-NZ" dirty="0" smtClean="0"/>
                  <a:t> </a:t>
                </a:r>
                <a14:m>
                  <m:oMath xmlns:m="http://schemas.openxmlformats.org/officeDocument/2006/math">
                    <m:r>
                      <a:rPr lang="en-NZ">
                        <a:latin typeface="Cambria Math"/>
                      </a:rPr>
                      <m:t>⊕</m:t>
                    </m:r>
                  </m:oMath>
                </a14:m>
                <a:r>
                  <a:rPr lang="en-NZ" dirty="0"/>
                  <a:t> </a:t>
                </a:r>
                <a:r>
                  <a:rPr lang="en-NZ" dirty="0" smtClean="0">
                    <a:solidFill>
                      <a:srgbClr val="0000FF"/>
                    </a:solidFill>
                  </a:rPr>
                  <a:t>100</a:t>
                </a:r>
                <a:r>
                  <a:rPr lang="en-NZ" dirty="0" smtClean="0"/>
                  <a:t> </a:t>
                </a:r>
                <a:r>
                  <a:rPr lang="en-NZ" dirty="0"/>
                  <a:t>) </a:t>
                </a:r>
                <a:r>
                  <a:rPr lang="en-NZ" dirty="0" smtClean="0"/>
                  <a:t>= </a:t>
                </a:r>
                <a:r>
                  <a:rPr lang="en-NZ" dirty="0" smtClean="0">
                    <a:solidFill>
                      <a:srgbClr val="0000FF"/>
                    </a:solidFill>
                  </a:rPr>
                  <a:t>000</a:t>
                </a:r>
                <a:endParaRPr lang="en-NZ" dirty="0">
                  <a:solidFill>
                    <a:srgbClr val="0000FF"/>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609600" y="6312619"/>
                <a:ext cx="4724400" cy="369332"/>
              </a:xfrm>
              <a:prstGeom prst="rect">
                <a:avLst/>
              </a:prstGeom>
              <a:blipFill rotWithShape="1">
                <a:blip r:embed="rId7"/>
                <a:stretch>
                  <a:fillRect l="-901" t="-6452" b="-24194"/>
                </a:stretch>
              </a:blipFill>
              <a:ln>
                <a:solidFill>
                  <a:srgbClr val="00B0F0"/>
                </a:solidFill>
              </a:ln>
            </p:spPr>
            <p:txBody>
              <a:bodyPr/>
              <a:lstStyle/>
              <a:p>
                <a:r>
                  <a:rPr lang="en-NZ">
                    <a:noFill/>
                  </a:rPr>
                  <a:t> </a:t>
                </a:r>
              </a:p>
            </p:txBody>
          </p:sp>
        </mc:Fallback>
      </mc:AlternateContent>
      <p:sp>
        <p:nvSpPr>
          <p:cNvPr id="51" name="TextBox 50"/>
          <p:cNvSpPr txBox="1"/>
          <p:nvPr/>
        </p:nvSpPr>
        <p:spPr>
          <a:xfrm>
            <a:off x="6324600" y="5723335"/>
            <a:ext cx="1351652"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r(1)=c(0)= IV</a:t>
            </a:r>
            <a:endParaRPr lang="en-NZ" sz="1600" dirty="0">
              <a:solidFill>
                <a:srgbClr val="0000FF"/>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5" name="TextBox 34"/>
              <p:cNvSpPr txBox="1"/>
              <p:nvPr/>
            </p:nvSpPr>
            <p:spPr>
              <a:xfrm>
                <a:off x="0" y="2514600"/>
                <a:ext cx="5341188" cy="400110"/>
              </a:xfrm>
              <a:prstGeom prst="rect">
                <a:avLst/>
              </a:prstGeom>
              <a:solidFill>
                <a:srgbClr val="00B0F0"/>
              </a:solidFill>
              <a:ln>
                <a:solidFill>
                  <a:srgbClr val="00B0F0"/>
                </a:solidFill>
              </a:ln>
            </p:spPr>
            <p:txBody>
              <a:bodyPr wrap="square" rtlCol="0">
                <a:spAutoFit/>
              </a:bodyPr>
              <a:lstStyle>
                <a:defPPr>
                  <a:defRPr lang="en-GB"/>
                </a:defPPr>
                <a:lvl1pPr>
                  <a:defRPr sz="2000" b="1"/>
                </a:lvl1pPr>
              </a:lstStyle>
              <a:p>
                <a:r>
                  <a:rPr lang="en-NZ" dirty="0" smtClean="0">
                    <a:solidFill>
                      <a:schemeClr val="tx1"/>
                    </a:solidFill>
                  </a:rPr>
                  <a:t>Example:</a:t>
                </a:r>
                <a:r>
                  <a:rPr lang="en-NZ" dirty="0" smtClean="0"/>
                  <a:t>  To encrypt: </a:t>
                </a:r>
                <a:r>
                  <a:rPr lang="en-NZ" dirty="0" smtClean="0">
                    <a:solidFill>
                      <a:srgbClr val="FFFF00"/>
                    </a:solidFill>
                    <a:effectLst/>
                  </a:rPr>
                  <a:t> XOR, </a:t>
                </a:r>
                <a14:m>
                  <m:oMath xmlns:m="http://schemas.openxmlformats.org/officeDocument/2006/math">
                    <m:r>
                      <m:rPr>
                        <m:nor/>
                      </m:rPr>
                      <a:rPr lang="en-NZ" dirty="0">
                        <a:solidFill>
                          <a:srgbClr val="FFFF00"/>
                        </a:solidFill>
                        <a:latin typeface="Arial" panose="020B0604020202020204" pitchFamily="34" charset="0"/>
                        <a:cs typeface="Arial" panose="020B0604020202020204" pitchFamily="34" charset="0"/>
                      </a:rPr>
                      <m:t>K</m:t>
                    </m:r>
                    <m:r>
                      <m:rPr>
                        <m:nor/>
                      </m:rPr>
                      <a:rPr lang="en-NZ" b="1" i="0" baseline="-25000" dirty="0" smtClean="0">
                        <a:solidFill>
                          <a:srgbClr val="FFFF00"/>
                        </a:solidFill>
                        <a:latin typeface="Arial" panose="020B0604020202020204" pitchFamily="34" charset="0"/>
                        <a:cs typeface="Arial" panose="020B0604020202020204" pitchFamily="34" charset="0"/>
                      </a:rPr>
                      <m:t>e</m:t>
                    </m:r>
                    <m:r>
                      <m:rPr>
                        <m:nor/>
                      </m:rPr>
                      <a:rPr lang="en-NZ" dirty="0">
                        <a:solidFill>
                          <a:srgbClr val="FFFF00"/>
                        </a:solidFill>
                        <a:latin typeface="Arial" panose="020B0604020202020204" pitchFamily="34" charset="0"/>
                        <a:cs typeface="Arial" panose="020B0604020202020204" pitchFamily="34" charset="0"/>
                      </a:rPr>
                      <m:t>( )</m:t>
                    </m:r>
                  </m:oMath>
                </a14:m>
                <a:endParaRPr lang="en-NZ" dirty="0"/>
              </a:p>
            </p:txBody>
          </p:sp>
        </mc:Choice>
        <mc:Fallback xmlns="">
          <p:sp>
            <p:nvSpPr>
              <p:cNvPr id="35" name="TextBox 34"/>
              <p:cNvSpPr txBox="1">
                <a:spLocks noRot="1" noChangeAspect="1" noMove="1" noResize="1" noEditPoints="1" noAdjustHandles="1" noChangeArrowheads="1" noChangeShapeType="1" noTextEdit="1"/>
              </p:cNvSpPr>
              <p:nvPr/>
            </p:nvSpPr>
            <p:spPr>
              <a:xfrm>
                <a:off x="0" y="2514600"/>
                <a:ext cx="5341188" cy="400110"/>
              </a:xfrm>
              <a:prstGeom prst="rect">
                <a:avLst/>
              </a:prstGeom>
              <a:blipFill rotWithShape="1">
                <a:blip r:embed="rId8"/>
                <a:stretch>
                  <a:fillRect l="-1025" t="-5970" b="-23881"/>
                </a:stretch>
              </a:blipFill>
              <a:ln>
                <a:solidFill>
                  <a:srgbClr val="00B0F0"/>
                </a:solidFill>
              </a:ln>
            </p:spPr>
            <p:txBody>
              <a:bodyPr/>
              <a:lstStyle/>
              <a:p>
                <a:r>
                  <a:rPr lang="en-NZ">
                    <a:noFill/>
                  </a:rPr>
                  <a:t> </a:t>
                </a:r>
              </a:p>
            </p:txBody>
          </p:sp>
        </mc:Fallback>
      </mc:AlternateContent>
      <p:sp>
        <p:nvSpPr>
          <p:cNvPr id="41" name="Rectangle 3"/>
          <p:cNvSpPr txBox="1">
            <a:spLocks noChangeArrowheads="1"/>
          </p:cNvSpPr>
          <p:nvPr/>
        </p:nvSpPr>
        <p:spPr bwMode="auto">
          <a:xfrm>
            <a:off x="404554" y="1738996"/>
            <a:ext cx="8077200" cy="699404"/>
          </a:xfrm>
          <a:prstGeom prst="rect">
            <a:avLst/>
          </a:prstGeom>
          <a:solidFill>
            <a:srgbClr val="C6E6A2"/>
          </a:solidFill>
          <a:ln>
            <a:solidFill>
              <a:srgbClr val="00B0F0"/>
            </a:solidFill>
          </a:ln>
          <a:effectLst>
            <a:outerShdw blurRad="50800" dist="38100" dir="8100000" algn="tr" rotWithShape="0">
              <a:prstClr val="black">
                <a:alpha val="40000"/>
              </a:prstClr>
            </a:outerShdw>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457200" lvl="1" indent="0">
              <a:buFont typeface="Arial"/>
              <a:buNone/>
            </a:pPr>
            <a:r>
              <a:rPr lang="en-US" sz="2000" b="1" kern="0" dirty="0" smtClean="0">
                <a:solidFill>
                  <a:srgbClr val="C00000"/>
                </a:solidFill>
                <a:latin typeface="Gill Sans MT" charset="0"/>
              </a:rPr>
              <a:t>RSA-Cipher Block Chaining (RSA-CBC)</a:t>
            </a:r>
            <a:r>
              <a:rPr lang="en-US" sz="2000" kern="0" dirty="0" smtClean="0">
                <a:latin typeface="Gill Sans MT" charset="0"/>
              </a:rPr>
              <a:t>: the message is encrypted in blocks of </a:t>
            </a:r>
            <a:r>
              <a:rPr lang="en-US" sz="2000" b="1" kern="0" dirty="0" smtClean="0">
                <a:solidFill>
                  <a:srgbClr val="0000FF"/>
                </a:solidFill>
                <a:latin typeface="Gill Sans MT" charset="0"/>
              </a:rPr>
              <a:t>k</a:t>
            </a:r>
            <a:r>
              <a:rPr lang="en-US" sz="2000" kern="0" dirty="0" smtClean="0">
                <a:latin typeface="Gill Sans MT" charset="0"/>
              </a:rPr>
              <a:t> bits XOR random number.</a:t>
            </a:r>
            <a:endParaRPr lang="en-US" kern="0" dirty="0">
              <a:latin typeface="Gill Sans MT" charset="0"/>
            </a:endParaRPr>
          </a:p>
        </p:txBody>
      </p:sp>
    </p:spTree>
    <p:extLst>
      <p:ext uri="{BB962C8B-B14F-4D97-AF65-F5344CB8AC3E}">
        <p14:creationId xmlns:p14="http://schemas.microsoft.com/office/powerpoint/2010/main" val="375269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0"/>
            <a:ext cx="9143999" cy="1144383"/>
          </a:xfrm>
          <a:gradFill rotWithShape="0">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defTabSz="449263">
              <a:buClr>
                <a:srgbClr val="3333CC"/>
              </a:buClr>
              <a:buSzPct val="100000"/>
              <a:buFont typeface="Comic Sans MS" pitchFamily="6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bg1"/>
                </a:solidFill>
                <a:effectLst>
                  <a:outerShdw blurRad="38100" dist="38100" dir="2700000" algn="tl">
                    <a:srgbClr val="000000">
                      <a:alpha val="43137"/>
                    </a:srgbClr>
                  </a:outerShdw>
                </a:effectLst>
                <a:latin typeface="Arial" charset="0"/>
              </a:rPr>
              <a:t>RSA with Cipher Block Chaining</a:t>
            </a:r>
            <a:endParaRPr lang="en-US" b="1" dirty="0">
              <a:solidFill>
                <a:schemeClr val="bg1"/>
              </a:solidFill>
              <a:latin typeface="Arial" charset="0"/>
              <a:ea typeface="+mj-ea"/>
              <a:cs typeface="+mj-cs"/>
            </a:endParaRPr>
          </a:p>
        </p:txBody>
      </p:sp>
      <p:sp>
        <p:nvSpPr>
          <p:cNvPr id="9" name="Text Box 3"/>
          <p:cNvSpPr txBox="1">
            <a:spLocks noChangeArrowheads="1"/>
          </p:cNvSpPr>
          <p:nvPr/>
        </p:nvSpPr>
        <p:spPr bwMode="auto">
          <a:xfrm>
            <a:off x="0" y="1144383"/>
            <a:ext cx="9144000" cy="52322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a:spAutoFit/>
          </a:bodyPr>
          <a:lstStyle/>
          <a:p>
            <a:pPr>
              <a:defRPr/>
            </a:pPr>
            <a:r>
              <a:rPr lang="en-US" sz="2800" i="1" dirty="0" smtClean="0">
                <a:solidFill>
                  <a:srgbClr val="0000FF"/>
                </a:solidFill>
                <a:latin typeface="Gill Sans MT" charset="0"/>
              </a:rPr>
              <a:t>Avoid sending twice the number of </a:t>
            </a:r>
            <a:r>
              <a:rPr lang="en-US" sz="2800" i="1" dirty="0" err="1" smtClean="0">
                <a:solidFill>
                  <a:srgbClr val="0000FF"/>
                </a:solidFill>
                <a:latin typeface="Gill Sans MT" charset="0"/>
              </a:rPr>
              <a:t>ciphertext</a:t>
            </a:r>
            <a:r>
              <a:rPr lang="en-US" sz="2800" i="1" dirty="0" smtClean="0">
                <a:solidFill>
                  <a:srgbClr val="0000FF"/>
                </a:solidFill>
                <a:latin typeface="Gill Sans MT" charset="0"/>
              </a:rPr>
              <a:t> bits</a:t>
            </a:r>
            <a:endParaRPr lang="en-US" sz="2800" dirty="0">
              <a:solidFill>
                <a:srgbClr val="0000FF"/>
              </a:solidFill>
              <a:latin typeface="Gill Sans MT" charset="0"/>
            </a:endParaRPr>
          </a:p>
        </p:txBody>
      </p:sp>
      <p:sp>
        <p:nvSpPr>
          <p:cNvPr id="26" name="TextBox 25"/>
          <p:cNvSpPr txBox="1"/>
          <p:nvPr/>
        </p:nvSpPr>
        <p:spPr>
          <a:xfrm>
            <a:off x="0" y="2948151"/>
            <a:ext cx="5248470" cy="707886"/>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1.  </a:t>
            </a:r>
            <a:r>
              <a:rPr lang="en-NZ" sz="2000" dirty="0" smtClean="0">
                <a:solidFill>
                  <a:schemeClr val="tx1"/>
                </a:solidFill>
              </a:rPr>
              <a:t>Generate a random k-bit number, and store as the Initialisation Vector (IV) and c(0).</a:t>
            </a:r>
            <a:endParaRPr lang="en-NZ" sz="2000" b="1" dirty="0">
              <a:solidFill>
                <a:schemeClr val="tx1"/>
              </a:solidFill>
            </a:endParaRPr>
          </a:p>
        </p:txBody>
      </p:sp>
      <p:sp>
        <p:nvSpPr>
          <p:cNvPr id="27" name="TextBox 26"/>
          <p:cNvSpPr txBox="1"/>
          <p:nvPr/>
        </p:nvSpPr>
        <p:spPr>
          <a:xfrm>
            <a:off x="6096000" y="2590800"/>
            <a:ext cx="1361270" cy="461665"/>
          </a:xfrm>
          <a:prstGeom prst="rect">
            <a:avLst/>
          </a:prstGeom>
          <a:noFill/>
        </p:spPr>
        <p:txBody>
          <a:bodyPr wrap="none" rtlCol="0">
            <a:spAutoFit/>
          </a:bodyPr>
          <a:lstStyle/>
          <a:p>
            <a:r>
              <a:rPr lang="en-NZ" dirty="0" smtClean="0">
                <a:solidFill>
                  <a:srgbClr val="C00000"/>
                </a:solidFill>
              </a:rPr>
              <a:t>Example:</a:t>
            </a:r>
            <a:endParaRPr lang="en-NZ" dirty="0">
              <a:solidFill>
                <a:srgbClr val="C00000"/>
              </a:solidFill>
            </a:endParaRPr>
          </a:p>
        </p:txBody>
      </p: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1675" y="2971800"/>
            <a:ext cx="3362325" cy="1422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7620000" y="2604318"/>
            <a:ext cx="1393664" cy="338554"/>
          </a:xfrm>
          <a:prstGeom prst="rect">
            <a:avLst/>
          </a:prstGeom>
          <a:solidFill>
            <a:srgbClr val="C6E6A2"/>
          </a:solidFill>
          <a:ln>
            <a:solidFill>
              <a:srgbClr val="00B0F0"/>
            </a:solidFill>
          </a:ln>
        </p:spPr>
        <p:txBody>
          <a:bodyPr wrap="square" rtlCol="0">
            <a:spAutoFit/>
          </a:bodyPr>
          <a:lstStyle/>
          <a:p>
            <a:pPr algn="ctr"/>
            <a:r>
              <a:rPr lang="en-NZ" sz="1600" dirty="0" smtClean="0">
                <a:solidFill>
                  <a:schemeClr val="tx1"/>
                </a:solidFill>
                <a:latin typeface="Arial" panose="020B0604020202020204" pitchFamily="34" charset="0"/>
                <a:cs typeface="Arial" panose="020B0604020202020204" pitchFamily="34" charset="0"/>
              </a:rPr>
              <a:t>k=3</a:t>
            </a:r>
            <a:endParaRPr lang="en-NZ" sz="1600" dirty="0">
              <a:solidFill>
                <a:schemeClr val="tx1"/>
              </a:solidFill>
              <a:latin typeface="Arial" panose="020B0604020202020204" pitchFamily="34" charset="0"/>
              <a:cs typeface="Arial" panose="020B0604020202020204" pitchFamily="34" charset="0"/>
            </a:endParaRPr>
          </a:p>
        </p:txBody>
      </p:sp>
      <p:sp>
        <p:nvSpPr>
          <p:cNvPr id="20" name="TextBox 19"/>
          <p:cNvSpPr txBox="1"/>
          <p:nvPr/>
        </p:nvSpPr>
        <p:spPr>
          <a:xfrm>
            <a:off x="6426589" y="4347282"/>
            <a:ext cx="2717411" cy="369332"/>
          </a:xfrm>
          <a:prstGeom prst="rect">
            <a:avLst/>
          </a:prstGeom>
          <a:noFill/>
        </p:spPr>
        <p:txBody>
          <a:bodyPr wrap="none" rtlCol="0">
            <a:spAutoFit/>
          </a:bodyPr>
          <a:lstStyle/>
          <a:p>
            <a:r>
              <a:rPr lang="en-NZ" sz="1800" dirty="0" smtClean="0">
                <a:solidFill>
                  <a:srgbClr val="0000FF"/>
                </a:solidFill>
                <a:latin typeface="Arial" panose="020B0604020202020204" pitchFamily="34" charset="0"/>
                <a:cs typeface="Arial" panose="020B0604020202020204" pitchFamily="34" charset="0"/>
              </a:rPr>
              <a:t>plaintext = 010  010  010</a:t>
            </a:r>
            <a:endParaRPr lang="en-NZ" sz="1800" dirty="0">
              <a:solidFill>
                <a:srgbClr val="0000FF"/>
              </a:solidFill>
              <a:latin typeface="Arial" panose="020B0604020202020204" pitchFamily="34" charset="0"/>
              <a:cs typeface="Arial" panose="020B0604020202020204" pitchFamily="34" charset="0"/>
            </a:endParaRPr>
          </a:p>
        </p:txBody>
      </p:sp>
      <p:sp>
        <p:nvSpPr>
          <p:cNvPr id="21" name="Right Brace 20"/>
          <p:cNvSpPr/>
          <p:nvPr/>
        </p:nvSpPr>
        <p:spPr bwMode="auto">
          <a:xfrm rot="5400000">
            <a:off x="7681776"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7459727"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m(1)</a:t>
            </a:r>
            <a:endParaRPr lang="en-NZ" sz="1600" dirty="0">
              <a:solidFill>
                <a:srgbClr val="0000FF"/>
              </a:solidFill>
              <a:latin typeface="Arial" panose="020B0604020202020204" pitchFamily="34" charset="0"/>
              <a:cs typeface="Arial" panose="020B0604020202020204" pitchFamily="34" charset="0"/>
            </a:endParaRPr>
          </a:p>
        </p:txBody>
      </p:sp>
      <p:sp>
        <p:nvSpPr>
          <p:cNvPr id="31" name="Right Brace 30"/>
          <p:cNvSpPr/>
          <p:nvPr/>
        </p:nvSpPr>
        <p:spPr bwMode="auto">
          <a:xfrm rot="5400000">
            <a:off x="8196569"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2" name="TextBox 31"/>
          <p:cNvSpPr txBox="1"/>
          <p:nvPr/>
        </p:nvSpPr>
        <p:spPr>
          <a:xfrm>
            <a:off x="7974520"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m(2)</a:t>
            </a:r>
            <a:endParaRPr lang="en-NZ" sz="1600" dirty="0">
              <a:solidFill>
                <a:srgbClr val="0000FF"/>
              </a:solidFill>
              <a:latin typeface="Arial" panose="020B0604020202020204" pitchFamily="34" charset="0"/>
              <a:cs typeface="Arial" panose="020B0604020202020204" pitchFamily="34" charset="0"/>
            </a:endParaRPr>
          </a:p>
        </p:txBody>
      </p:sp>
      <p:sp>
        <p:nvSpPr>
          <p:cNvPr id="33" name="Right Brace 32"/>
          <p:cNvSpPr/>
          <p:nvPr/>
        </p:nvSpPr>
        <p:spPr bwMode="auto">
          <a:xfrm rot="5400000">
            <a:off x="8731710"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4" name="TextBox 33"/>
          <p:cNvSpPr txBox="1"/>
          <p:nvPr/>
        </p:nvSpPr>
        <p:spPr>
          <a:xfrm>
            <a:off x="8509661"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m(3)</a:t>
            </a:r>
            <a:endParaRPr lang="en-NZ" sz="1600" dirty="0">
              <a:solidFill>
                <a:srgbClr val="0000FF"/>
              </a:solidFill>
              <a:latin typeface="Arial" panose="020B0604020202020204" pitchFamily="34" charset="0"/>
              <a:cs typeface="Arial" panose="020B0604020202020204" pitchFamily="34" charset="0"/>
            </a:endParaRPr>
          </a:p>
        </p:txBody>
      </p:sp>
      <p:sp>
        <p:nvSpPr>
          <p:cNvPr id="35" name="TextBox 34"/>
          <p:cNvSpPr txBox="1"/>
          <p:nvPr/>
        </p:nvSpPr>
        <p:spPr>
          <a:xfrm>
            <a:off x="6324600" y="5723335"/>
            <a:ext cx="1293944"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r(1)=c(0)=IV</a:t>
            </a:r>
            <a:endParaRPr lang="en-NZ" sz="1600" dirty="0">
              <a:solidFill>
                <a:srgbClr val="0000FF"/>
              </a:solidFill>
              <a:latin typeface="Arial" panose="020B0604020202020204" pitchFamily="34" charset="0"/>
              <a:cs typeface="Arial" panose="020B0604020202020204" pitchFamily="34" charset="0"/>
            </a:endParaRPr>
          </a:p>
        </p:txBody>
      </p:sp>
      <p:sp>
        <p:nvSpPr>
          <p:cNvPr id="36" name="TextBox 35"/>
          <p:cNvSpPr txBox="1"/>
          <p:nvPr/>
        </p:nvSpPr>
        <p:spPr>
          <a:xfrm>
            <a:off x="7278172" y="6079418"/>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r(2)=c(1)</a:t>
            </a:r>
            <a:endParaRPr lang="en-NZ" sz="1600" dirty="0">
              <a:solidFill>
                <a:srgbClr val="0000FF"/>
              </a:solidFill>
              <a:latin typeface="Arial" panose="020B0604020202020204" pitchFamily="34" charset="0"/>
              <a:cs typeface="Arial" panose="020B0604020202020204" pitchFamily="34" charset="0"/>
            </a:endParaRPr>
          </a:p>
        </p:txBody>
      </p:sp>
      <p:sp>
        <p:nvSpPr>
          <p:cNvPr id="37" name="TextBox 36"/>
          <p:cNvSpPr txBox="1"/>
          <p:nvPr/>
        </p:nvSpPr>
        <p:spPr>
          <a:xfrm>
            <a:off x="7998288" y="6427944"/>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r(3)=c(2)</a:t>
            </a:r>
            <a:endParaRPr lang="en-NZ" sz="1600" dirty="0">
              <a:solidFill>
                <a:srgbClr val="0000FF"/>
              </a:solidFill>
              <a:latin typeface="Arial" panose="020B0604020202020204" pitchFamily="34" charset="0"/>
              <a:cs typeface="Arial" panose="020B0604020202020204" pitchFamily="34" charset="0"/>
            </a:endParaRPr>
          </a:p>
        </p:txBody>
      </p:sp>
      <p:sp>
        <p:nvSpPr>
          <p:cNvPr id="4" name="Freeform 3"/>
          <p:cNvSpPr/>
          <p:nvPr/>
        </p:nvSpPr>
        <p:spPr bwMode="auto">
          <a:xfrm>
            <a:off x="7556210" y="5252132"/>
            <a:ext cx="243224" cy="597005"/>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8009309" y="5295607"/>
            <a:ext cx="326885" cy="800393"/>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9" name="Freeform 38"/>
          <p:cNvSpPr/>
          <p:nvPr/>
        </p:nvSpPr>
        <p:spPr bwMode="auto">
          <a:xfrm>
            <a:off x="8664840" y="5280499"/>
            <a:ext cx="270362" cy="1196501"/>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cxnSp>
        <p:nvCxnSpPr>
          <p:cNvPr id="40" name="Straight Connector 39"/>
          <p:cNvCxnSpPr/>
          <p:nvPr/>
        </p:nvCxnSpPr>
        <p:spPr bwMode="auto">
          <a:xfrm>
            <a:off x="5410200" y="2940313"/>
            <a:ext cx="0" cy="38414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p:cNvSpPr txBox="1"/>
          <p:nvPr/>
        </p:nvSpPr>
        <p:spPr>
          <a:xfrm>
            <a:off x="1" y="4191000"/>
            <a:ext cx="5334000" cy="400110"/>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2.  </a:t>
            </a:r>
            <a:r>
              <a:rPr lang="en-NZ" sz="2000" dirty="0" smtClean="0">
                <a:solidFill>
                  <a:schemeClr val="tx1"/>
                </a:solidFill>
              </a:rPr>
              <a:t>Calculate the </a:t>
            </a:r>
            <a:r>
              <a:rPr lang="en-NZ" sz="2000" dirty="0" err="1" smtClean="0">
                <a:solidFill>
                  <a:schemeClr val="tx1"/>
                </a:solidFill>
              </a:rPr>
              <a:t>ciphertext</a:t>
            </a:r>
            <a:r>
              <a:rPr lang="en-NZ" sz="2000" dirty="0" smtClean="0">
                <a:solidFill>
                  <a:schemeClr val="tx1"/>
                </a:solidFill>
              </a:rPr>
              <a:t> for block 1.</a:t>
            </a:r>
            <a:endParaRPr lang="en-NZ" sz="2000" b="1" dirty="0">
              <a:solidFill>
                <a:schemeClr val="tx1"/>
              </a:solidFill>
            </a:endParaRPr>
          </a:p>
        </p:txBody>
      </p:sp>
      <p:sp>
        <p:nvSpPr>
          <p:cNvPr id="45" name="TextBox 44"/>
          <p:cNvSpPr txBox="1"/>
          <p:nvPr/>
        </p:nvSpPr>
        <p:spPr>
          <a:xfrm>
            <a:off x="0" y="5105400"/>
            <a:ext cx="5334000" cy="707886"/>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3.  </a:t>
            </a:r>
            <a:r>
              <a:rPr lang="en-NZ" sz="2000" dirty="0" smtClean="0">
                <a:solidFill>
                  <a:schemeClr val="tx1"/>
                </a:solidFill>
              </a:rPr>
              <a:t>Calculate the remaining </a:t>
            </a:r>
            <a:r>
              <a:rPr lang="en-NZ" sz="2000" dirty="0" err="1" smtClean="0">
                <a:solidFill>
                  <a:schemeClr val="tx1"/>
                </a:solidFill>
              </a:rPr>
              <a:t>ciphertext</a:t>
            </a:r>
            <a:r>
              <a:rPr lang="en-NZ" sz="2000" dirty="0" smtClean="0">
                <a:solidFill>
                  <a:schemeClr val="tx1"/>
                </a:solidFill>
              </a:rPr>
              <a:t> for block </a:t>
            </a:r>
            <a:r>
              <a:rPr lang="en-NZ" sz="2000" dirty="0" err="1" smtClean="0">
                <a:solidFill>
                  <a:schemeClr val="tx1"/>
                </a:solidFill>
              </a:rPr>
              <a:t>i</a:t>
            </a:r>
            <a:r>
              <a:rPr lang="en-NZ" sz="2000" dirty="0" smtClean="0">
                <a:solidFill>
                  <a:schemeClr val="tx1"/>
                </a:solidFill>
              </a:rPr>
              <a:t>.</a:t>
            </a:r>
            <a:endParaRPr lang="en-NZ" sz="2000" b="1" dirty="0">
              <a:solidFill>
                <a:schemeClr val="tx1"/>
              </a:solidFill>
            </a:endParaRPr>
          </a:p>
        </p:txBody>
      </p:sp>
      <p:sp>
        <p:nvSpPr>
          <p:cNvPr id="46" name="TextBox 45"/>
          <p:cNvSpPr txBox="1"/>
          <p:nvPr/>
        </p:nvSpPr>
        <p:spPr>
          <a:xfrm>
            <a:off x="609599" y="3710151"/>
            <a:ext cx="4724400" cy="369332"/>
          </a:xfrm>
          <a:prstGeom prst="rect">
            <a:avLst/>
          </a:prstGeom>
          <a:solidFill>
            <a:srgbClr val="FFFFC5"/>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c(0) = IV = 001</a:t>
            </a:r>
            <a:endParaRPr lang="en-NZ" sz="18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8" name="TextBox 47"/>
              <p:cNvSpPr txBox="1"/>
              <p:nvPr/>
            </p:nvSpPr>
            <p:spPr>
              <a:xfrm>
                <a:off x="609600" y="4648200"/>
                <a:ext cx="5105399" cy="369332"/>
              </a:xfrm>
              <a:prstGeom prst="rect">
                <a:avLst/>
              </a:prstGeom>
              <a:solidFill>
                <a:srgbClr val="FFFFC5"/>
              </a:solidFill>
              <a:ln>
                <a:solidFill>
                  <a:srgbClr val="00B0F0"/>
                </a:solidFill>
              </a:ln>
            </p:spPr>
            <p:txBody>
              <a:bodyPr wrap="square" rtlCol="0">
                <a:spAutoFit/>
              </a:bodyPr>
              <a:lstStyle/>
              <a:p>
                <a:r>
                  <a:rPr lang="en-NZ" sz="1800" dirty="0">
                    <a:solidFill>
                      <a:schemeClr val="tx1"/>
                    </a:solidFill>
                    <a:latin typeface="Arial" panose="020B0604020202020204" pitchFamily="34" charset="0"/>
                    <a:cs typeface="Arial" panose="020B0604020202020204" pitchFamily="34" charset="0"/>
                  </a:rPr>
                  <a:t>c(1) =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a:solidFill>
                      <a:schemeClr val="tx1"/>
                    </a:solidFill>
                    <a:latin typeface="Arial" panose="020B0604020202020204" pitchFamily="34" charset="0"/>
                    <a:cs typeface="Arial" panose="020B0604020202020204" pitchFamily="34" charset="0"/>
                  </a:rPr>
                  <a:t>(m(1)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c(0) ) </a:t>
                </a:r>
                <a:r>
                  <a:rPr lang="en-NZ" sz="1800" dirty="0" smtClean="0">
                    <a:solidFill>
                      <a:schemeClr val="tx1"/>
                    </a:solidFill>
                    <a:latin typeface="Arial" panose="020B0604020202020204" pitchFamily="34" charset="0"/>
                    <a:cs typeface="Arial" panose="020B0604020202020204" pitchFamily="34" charset="0"/>
                  </a:rPr>
                  <a:t>=</a:t>
                </a:r>
                <a:r>
                  <a:rPr lang="en-NZ" sz="1800" dirty="0">
                    <a:solidFill>
                      <a:schemeClr val="tx1"/>
                    </a:solidFill>
                    <a:latin typeface="Arial" panose="020B0604020202020204" pitchFamily="34" charset="0"/>
                    <a:cs typeface="Arial" panose="020B0604020202020204" pitchFamily="34" charset="0"/>
                  </a:rPr>
                  <a:t>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a:t>
                </a:r>
                <a:r>
                  <a:rPr lang="en-NZ" sz="1800" dirty="0" smtClean="0">
                    <a:solidFill>
                      <a:srgbClr val="0000FF"/>
                    </a:solidFill>
                    <a:latin typeface="Arial" panose="020B0604020202020204" pitchFamily="34" charset="0"/>
                    <a:cs typeface="Arial" panose="020B0604020202020204" pitchFamily="34" charset="0"/>
                  </a:rPr>
                  <a:t>010</a:t>
                </a:r>
                <a:r>
                  <a:rPr lang="en-NZ" sz="18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rgbClr val="0000FF"/>
                    </a:solidFill>
                    <a:latin typeface="Arial" panose="020B0604020202020204" pitchFamily="34" charset="0"/>
                    <a:cs typeface="Arial" panose="020B0604020202020204" pitchFamily="34" charset="0"/>
                  </a:rPr>
                  <a:t>001</a:t>
                </a:r>
                <a:r>
                  <a:rPr lang="en-NZ" sz="1800" dirty="0" smtClean="0">
                    <a:solidFill>
                      <a:schemeClr val="tx1"/>
                    </a:solidFill>
                    <a:latin typeface="Arial" panose="020B0604020202020204" pitchFamily="34" charset="0"/>
                    <a:cs typeface="Arial" panose="020B0604020202020204" pitchFamily="34" charset="0"/>
                  </a:rPr>
                  <a:t> </a:t>
                </a:r>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a:t>
                </a:r>
                <a:r>
                  <a:rPr lang="en-NZ" sz="1800" dirty="0" smtClean="0">
                    <a:solidFill>
                      <a:srgbClr val="0000FF"/>
                    </a:solidFill>
                    <a:latin typeface="Arial" panose="020B0604020202020204" pitchFamily="34" charset="0"/>
                    <a:cs typeface="Arial" panose="020B0604020202020204" pitchFamily="34" charset="0"/>
                  </a:rPr>
                  <a:t>100</a:t>
                </a:r>
                <a:endParaRPr lang="en-NZ" sz="1800" dirty="0">
                  <a:solidFill>
                    <a:srgbClr val="0000FF"/>
                  </a:solidFill>
                  <a:latin typeface="Arial" panose="020B0604020202020204" pitchFamily="34" charset="0"/>
                  <a:cs typeface="Arial" panose="020B0604020202020204" pitchFamily="34"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609600" y="4648200"/>
                <a:ext cx="5105399" cy="369332"/>
              </a:xfrm>
              <a:prstGeom prst="rect">
                <a:avLst/>
              </a:prstGeom>
              <a:blipFill rotWithShape="1">
                <a:blip r:embed="rId4"/>
                <a:stretch>
                  <a:fillRect l="-834" t="-6452" b="-22581"/>
                </a:stretch>
              </a:blipFill>
              <a:ln>
                <a:solidFill>
                  <a:srgbClr val="00B0F0"/>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09600" y="5867400"/>
                <a:ext cx="4724400" cy="369332"/>
              </a:xfrm>
              <a:prstGeom prst="rect">
                <a:avLst/>
              </a:prstGeom>
              <a:solidFill>
                <a:srgbClr val="FFFFC5"/>
              </a:solidFill>
              <a:ln>
                <a:solidFill>
                  <a:srgbClr val="00B0F0"/>
                </a:solidFill>
              </a:ln>
            </p:spPr>
            <p:txBody>
              <a:bodyPr wrap="square" rtlCol="0">
                <a:spAutoFit/>
              </a:bodyPr>
              <a:lstStyle>
                <a:defPPr>
                  <a:defRPr lang="en-GB"/>
                </a:defPPr>
                <a:lvl1pPr>
                  <a:defRPr sz="1800">
                    <a:solidFill>
                      <a:schemeClr val="tx1"/>
                    </a:solidFill>
                    <a:latin typeface="Arial" panose="020B0604020202020204" pitchFamily="34" charset="0"/>
                    <a:cs typeface="Arial" panose="020B0604020202020204" pitchFamily="34" charset="0"/>
                  </a:defRPr>
                </a:lvl1pPr>
              </a:lstStyle>
              <a:p>
                <a:r>
                  <a:rPr lang="en-NZ" dirty="0" smtClean="0"/>
                  <a:t>c(2) </a:t>
                </a:r>
                <a:r>
                  <a:rPr lang="en-NZ" dirty="0"/>
                  <a:t>= </a:t>
                </a:r>
                <a:r>
                  <a:rPr lang="en-NZ" b="1" dirty="0" err="1">
                    <a:solidFill>
                      <a:srgbClr val="0000FF"/>
                    </a:solidFill>
                  </a:rPr>
                  <a:t>K</a:t>
                </a:r>
                <a:r>
                  <a:rPr lang="en-NZ" b="1" baseline="-25000" dirty="0" err="1">
                    <a:solidFill>
                      <a:srgbClr val="0000FF"/>
                    </a:solidFill>
                  </a:rPr>
                  <a:t>e</a:t>
                </a:r>
                <a:r>
                  <a:rPr lang="en-NZ" dirty="0" smtClean="0"/>
                  <a:t> (</a:t>
                </a:r>
                <a:r>
                  <a:rPr lang="en-NZ" dirty="0" smtClean="0">
                    <a:solidFill>
                      <a:srgbClr val="0000FF"/>
                    </a:solidFill>
                  </a:rPr>
                  <a:t>010</a:t>
                </a:r>
                <a:r>
                  <a:rPr lang="en-NZ" dirty="0" smtClean="0"/>
                  <a:t> </a:t>
                </a:r>
                <a14:m>
                  <m:oMath xmlns:m="http://schemas.openxmlformats.org/officeDocument/2006/math">
                    <m:r>
                      <a:rPr lang="en-NZ">
                        <a:latin typeface="Cambria Math"/>
                      </a:rPr>
                      <m:t>⊕</m:t>
                    </m:r>
                  </m:oMath>
                </a14:m>
                <a:r>
                  <a:rPr lang="en-NZ" dirty="0"/>
                  <a:t> </a:t>
                </a:r>
                <a:r>
                  <a:rPr lang="en-NZ" dirty="0" smtClean="0">
                    <a:solidFill>
                      <a:srgbClr val="0000FF"/>
                    </a:solidFill>
                  </a:rPr>
                  <a:t>100</a:t>
                </a:r>
                <a:r>
                  <a:rPr lang="en-NZ" dirty="0" smtClean="0"/>
                  <a:t> </a:t>
                </a:r>
                <a:r>
                  <a:rPr lang="en-NZ" dirty="0"/>
                  <a:t>) </a:t>
                </a:r>
                <a:r>
                  <a:rPr lang="en-NZ" dirty="0" smtClean="0"/>
                  <a:t>= </a:t>
                </a:r>
                <a:r>
                  <a:rPr lang="en-NZ" dirty="0" smtClean="0">
                    <a:solidFill>
                      <a:srgbClr val="0000FF"/>
                    </a:solidFill>
                  </a:rPr>
                  <a:t>000</a:t>
                </a:r>
                <a:endParaRPr lang="en-NZ" dirty="0">
                  <a:solidFill>
                    <a:srgbClr val="0000FF"/>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609600" y="5867400"/>
                <a:ext cx="4724400" cy="369332"/>
              </a:xfrm>
              <a:prstGeom prst="rect">
                <a:avLst/>
              </a:prstGeom>
              <a:blipFill rotWithShape="1">
                <a:blip r:embed="rId5"/>
                <a:stretch>
                  <a:fillRect l="-901" t="-6452" b="-22581"/>
                </a:stretch>
              </a:blipFill>
              <a:ln>
                <a:solidFill>
                  <a:srgbClr val="00B0F0"/>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609600" y="6291600"/>
                <a:ext cx="4724400" cy="369332"/>
              </a:xfrm>
              <a:prstGeom prst="rect">
                <a:avLst/>
              </a:prstGeom>
              <a:solidFill>
                <a:srgbClr val="FFFFC5"/>
              </a:solidFill>
              <a:ln>
                <a:solidFill>
                  <a:srgbClr val="00B0F0"/>
                </a:solidFill>
              </a:ln>
            </p:spPr>
            <p:txBody>
              <a:bodyPr wrap="square" rtlCol="0">
                <a:spAutoFit/>
              </a:bodyPr>
              <a:lstStyle>
                <a:defPPr>
                  <a:defRPr lang="en-GB"/>
                </a:defPPr>
                <a:lvl1pPr>
                  <a:defRPr sz="1800">
                    <a:solidFill>
                      <a:schemeClr val="tx1"/>
                    </a:solidFill>
                    <a:latin typeface="Arial" panose="020B0604020202020204" pitchFamily="34" charset="0"/>
                    <a:cs typeface="Arial" panose="020B0604020202020204" pitchFamily="34" charset="0"/>
                  </a:defRPr>
                </a:lvl1pPr>
              </a:lstStyle>
              <a:p>
                <a:r>
                  <a:rPr lang="en-NZ" dirty="0" smtClean="0"/>
                  <a:t>c(3) </a:t>
                </a:r>
                <a:r>
                  <a:rPr lang="en-NZ" dirty="0"/>
                  <a:t>= </a:t>
                </a:r>
                <a:r>
                  <a:rPr lang="en-NZ" b="1" dirty="0" err="1">
                    <a:solidFill>
                      <a:srgbClr val="0000FF"/>
                    </a:solidFill>
                  </a:rPr>
                  <a:t>K</a:t>
                </a:r>
                <a:r>
                  <a:rPr lang="en-NZ" b="1" baseline="-25000" dirty="0" err="1">
                    <a:solidFill>
                      <a:srgbClr val="0000FF"/>
                    </a:solidFill>
                  </a:rPr>
                  <a:t>e</a:t>
                </a:r>
                <a:r>
                  <a:rPr lang="en-NZ" dirty="0" smtClean="0"/>
                  <a:t> (</a:t>
                </a:r>
                <a:r>
                  <a:rPr lang="en-NZ" dirty="0" smtClean="0">
                    <a:solidFill>
                      <a:srgbClr val="0000FF"/>
                    </a:solidFill>
                  </a:rPr>
                  <a:t>010</a:t>
                </a:r>
                <a:r>
                  <a:rPr lang="en-NZ" dirty="0" smtClean="0"/>
                  <a:t> </a:t>
                </a:r>
                <a14:m>
                  <m:oMath xmlns:m="http://schemas.openxmlformats.org/officeDocument/2006/math">
                    <m:r>
                      <a:rPr lang="en-NZ">
                        <a:latin typeface="Cambria Math"/>
                      </a:rPr>
                      <m:t>⊕</m:t>
                    </m:r>
                  </m:oMath>
                </a14:m>
                <a:r>
                  <a:rPr lang="en-NZ" dirty="0"/>
                  <a:t> </a:t>
                </a:r>
                <a:r>
                  <a:rPr lang="en-NZ" dirty="0" smtClean="0">
                    <a:solidFill>
                      <a:srgbClr val="0000FF"/>
                    </a:solidFill>
                  </a:rPr>
                  <a:t>000</a:t>
                </a:r>
                <a:r>
                  <a:rPr lang="en-NZ" dirty="0" smtClean="0"/>
                  <a:t> </a:t>
                </a:r>
                <a:r>
                  <a:rPr lang="en-NZ" dirty="0"/>
                  <a:t>) </a:t>
                </a:r>
                <a:r>
                  <a:rPr lang="en-NZ" dirty="0" smtClean="0"/>
                  <a:t>= </a:t>
                </a:r>
                <a:r>
                  <a:rPr lang="en-NZ" dirty="0" smtClean="0">
                    <a:solidFill>
                      <a:srgbClr val="0000FF"/>
                    </a:solidFill>
                  </a:rPr>
                  <a:t>101</a:t>
                </a:r>
                <a:endParaRPr lang="en-NZ" dirty="0">
                  <a:solidFill>
                    <a:srgbClr val="0000FF"/>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609600" y="6291600"/>
                <a:ext cx="4724400" cy="369332"/>
              </a:xfrm>
              <a:prstGeom prst="rect">
                <a:avLst/>
              </a:prstGeom>
              <a:blipFill rotWithShape="1">
                <a:blip r:embed="rId6"/>
                <a:stretch>
                  <a:fillRect l="-901" t="-6349" b="-22222"/>
                </a:stretch>
              </a:blipFill>
              <a:ln>
                <a:solidFill>
                  <a:srgbClr val="00B0F0"/>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0" y="2514600"/>
                <a:ext cx="5341188" cy="400110"/>
              </a:xfrm>
              <a:prstGeom prst="rect">
                <a:avLst/>
              </a:prstGeom>
              <a:solidFill>
                <a:srgbClr val="00B0F0"/>
              </a:solidFill>
              <a:ln>
                <a:solidFill>
                  <a:srgbClr val="00B0F0"/>
                </a:solidFill>
              </a:ln>
            </p:spPr>
            <p:txBody>
              <a:bodyPr wrap="square" rtlCol="0">
                <a:spAutoFit/>
              </a:bodyPr>
              <a:lstStyle>
                <a:defPPr>
                  <a:defRPr lang="en-GB"/>
                </a:defPPr>
                <a:lvl1pPr>
                  <a:defRPr sz="2000" b="1"/>
                </a:lvl1pPr>
              </a:lstStyle>
              <a:p>
                <a:r>
                  <a:rPr lang="en-NZ" dirty="0" smtClean="0">
                    <a:solidFill>
                      <a:schemeClr val="tx1"/>
                    </a:solidFill>
                  </a:rPr>
                  <a:t>Example:</a:t>
                </a:r>
                <a:r>
                  <a:rPr lang="en-NZ" dirty="0" smtClean="0"/>
                  <a:t>  To encrypt: </a:t>
                </a:r>
                <a:r>
                  <a:rPr lang="en-NZ" dirty="0" smtClean="0">
                    <a:solidFill>
                      <a:srgbClr val="FFFF00"/>
                    </a:solidFill>
                    <a:effectLst/>
                  </a:rPr>
                  <a:t> XOR, </a:t>
                </a:r>
                <a14:m>
                  <m:oMath xmlns:m="http://schemas.openxmlformats.org/officeDocument/2006/math">
                    <m:r>
                      <m:rPr>
                        <m:nor/>
                      </m:rPr>
                      <a:rPr lang="en-NZ" dirty="0">
                        <a:solidFill>
                          <a:srgbClr val="FFFF00"/>
                        </a:solidFill>
                        <a:latin typeface="Arial" panose="020B0604020202020204" pitchFamily="34" charset="0"/>
                        <a:cs typeface="Arial" panose="020B0604020202020204" pitchFamily="34" charset="0"/>
                      </a:rPr>
                      <m:t>K</m:t>
                    </m:r>
                    <m:r>
                      <m:rPr>
                        <m:nor/>
                      </m:rPr>
                      <a:rPr lang="en-NZ" b="1" i="0" baseline="-25000" dirty="0" smtClean="0">
                        <a:solidFill>
                          <a:srgbClr val="FFFF00"/>
                        </a:solidFill>
                        <a:latin typeface="Arial" panose="020B0604020202020204" pitchFamily="34" charset="0"/>
                        <a:cs typeface="Arial" panose="020B0604020202020204" pitchFamily="34" charset="0"/>
                      </a:rPr>
                      <m:t>e</m:t>
                    </m:r>
                    <m:r>
                      <m:rPr>
                        <m:nor/>
                      </m:rPr>
                      <a:rPr lang="en-NZ" dirty="0">
                        <a:solidFill>
                          <a:srgbClr val="FFFF00"/>
                        </a:solidFill>
                        <a:latin typeface="Arial" panose="020B0604020202020204" pitchFamily="34" charset="0"/>
                        <a:cs typeface="Arial" panose="020B0604020202020204" pitchFamily="34" charset="0"/>
                      </a:rPr>
                      <m:t>( )</m:t>
                    </m:r>
                  </m:oMath>
                </a14:m>
                <a:endParaRPr lang="en-NZ" dirty="0"/>
              </a:p>
            </p:txBody>
          </p:sp>
        </mc:Choice>
        <mc:Fallback xmlns="">
          <p:sp>
            <p:nvSpPr>
              <p:cNvPr id="41" name="TextBox 40"/>
              <p:cNvSpPr txBox="1">
                <a:spLocks noRot="1" noChangeAspect="1" noMove="1" noResize="1" noEditPoints="1" noAdjustHandles="1" noChangeArrowheads="1" noChangeShapeType="1" noTextEdit="1"/>
              </p:cNvSpPr>
              <p:nvPr/>
            </p:nvSpPr>
            <p:spPr>
              <a:xfrm>
                <a:off x="0" y="2514600"/>
                <a:ext cx="5341188" cy="400110"/>
              </a:xfrm>
              <a:prstGeom prst="rect">
                <a:avLst/>
              </a:prstGeom>
              <a:blipFill rotWithShape="1">
                <a:blip r:embed="rId7"/>
                <a:stretch>
                  <a:fillRect l="-1025" t="-5970" b="-23881"/>
                </a:stretch>
              </a:blipFill>
              <a:ln>
                <a:solidFill>
                  <a:srgbClr val="00B0F0"/>
                </a:solidFill>
              </a:ln>
            </p:spPr>
            <p:txBody>
              <a:bodyPr/>
              <a:lstStyle/>
              <a:p>
                <a:r>
                  <a:rPr lang="en-NZ">
                    <a:noFill/>
                  </a:rPr>
                  <a:t> </a:t>
                </a:r>
              </a:p>
            </p:txBody>
          </p:sp>
        </mc:Fallback>
      </mc:AlternateContent>
      <p:sp>
        <p:nvSpPr>
          <p:cNvPr id="42" name="Rectangle 3"/>
          <p:cNvSpPr txBox="1">
            <a:spLocks noChangeArrowheads="1"/>
          </p:cNvSpPr>
          <p:nvPr/>
        </p:nvSpPr>
        <p:spPr bwMode="auto">
          <a:xfrm>
            <a:off x="404554" y="1738996"/>
            <a:ext cx="8077200" cy="699404"/>
          </a:xfrm>
          <a:prstGeom prst="rect">
            <a:avLst/>
          </a:prstGeom>
          <a:solidFill>
            <a:srgbClr val="C6E6A2"/>
          </a:solidFill>
          <a:ln>
            <a:solidFill>
              <a:srgbClr val="00B0F0"/>
            </a:solidFill>
          </a:ln>
          <a:effectLst>
            <a:outerShdw blurRad="50800" dist="38100" dir="8100000" algn="tr" rotWithShape="0">
              <a:prstClr val="black">
                <a:alpha val="40000"/>
              </a:prstClr>
            </a:outerShdw>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457200" lvl="1" indent="0">
              <a:buFont typeface="Arial"/>
              <a:buNone/>
            </a:pPr>
            <a:r>
              <a:rPr lang="en-US" sz="2000" b="1" kern="0" dirty="0" smtClean="0">
                <a:solidFill>
                  <a:srgbClr val="C00000"/>
                </a:solidFill>
                <a:latin typeface="Gill Sans MT" charset="0"/>
              </a:rPr>
              <a:t>RSA-Cipher Block Chaining (RSA-CBC)</a:t>
            </a:r>
            <a:r>
              <a:rPr lang="en-US" sz="2000" kern="0" dirty="0" smtClean="0">
                <a:latin typeface="Gill Sans MT" charset="0"/>
              </a:rPr>
              <a:t>: the message is encrypted in blocks of </a:t>
            </a:r>
            <a:r>
              <a:rPr lang="en-US" sz="2000" b="1" kern="0" dirty="0" smtClean="0">
                <a:solidFill>
                  <a:srgbClr val="0000FF"/>
                </a:solidFill>
                <a:latin typeface="Gill Sans MT" charset="0"/>
              </a:rPr>
              <a:t>k</a:t>
            </a:r>
            <a:r>
              <a:rPr lang="en-US" sz="2000" kern="0" dirty="0" smtClean="0">
                <a:latin typeface="Gill Sans MT" charset="0"/>
              </a:rPr>
              <a:t> bits XOR random number.</a:t>
            </a:r>
            <a:endParaRPr lang="en-US" kern="0" dirty="0">
              <a:latin typeface="Gill Sans MT" charset="0"/>
            </a:endParaRPr>
          </a:p>
        </p:txBody>
      </p:sp>
    </p:spTree>
    <p:extLst>
      <p:ext uri="{BB962C8B-B14F-4D97-AF65-F5344CB8AC3E}">
        <p14:creationId xmlns:p14="http://schemas.microsoft.com/office/powerpoint/2010/main" val="1131708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0"/>
            <a:ext cx="9143999" cy="1144383"/>
          </a:xfrm>
          <a:gradFill rotWithShape="0">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defTabSz="449263">
              <a:buClr>
                <a:srgbClr val="3333CC"/>
              </a:buClr>
              <a:buSzPct val="100000"/>
              <a:buFont typeface="Comic Sans MS" pitchFamily="6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bg1"/>
                </a:solidFill>
                <a:effectLst>
                  <a:outerShdw blurRad="38100" dist="38100" dir="2700000" algn="tl">
                    <a:srgbClr val="000000">
                      <a:alpha val="43137"/>
                    </a:srgbClr>
                  </a:outerShdw>
                </a:effectLst>
                <a:latin typeface="Arial" charset="0"/>
              </a:rPr>
              <a:t>RSA with Cipher Block Chaining</a:t>
            </a:r>
            <a:endParaRPr lang="en-US" b="1" dirty="0">
              <a:solidFill>
                <a:schemeClr val="bg1"/>
              </a:solidFill>
              <a:latin typeface="Arial" charset="0"/>
              <a:ea typeface="+mj-ea"/>
              <a:cs typeface="+mj-cs"/>
            </a:endParaRPr>
          </a:p>
        </p:txBody>
      </p:sp>
      <p:sp>
        <p:nvSpPr>
          <p:cNvPr id="9" name="Text Box 3"/>
          <p:cNvSpPr txBox="1">
            <a:spLocks noChangeArrowheads="1"/>
          </p:cNvSpPr>
          <p:nvPr/>
        </p:nvSpPr>
        <p:spPr bwMode="auto">
          <a:xfrm>
            <a:off x="0" y="1144383"/>
            <a:ext cx="9144000" cy="52322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a:spAutoFit/>
          </a:bodyPr>
          <a:lstStyle/>
          <a:p>
            <a:pPr>
              <a:defRPr/>
            </a:pPr>
            <a:r>
              <a:rPr lang="en-US" sz="2800" i="1" dirty="0" smtClean="0">
                <a:solidFill>
                  <a:srgbClr val="0000FF"/>
                </a:solidFill>
                <a:latin typeface="Gill Sans MT" charset="0"/>
              </a:rPr>
              <a:t>Avoid sending twice the number of </a:t>
            </a:r>
            <a:r>
              <a:rPr lang="en-US" sz="2800" i="1" dirty="0" err="1" smtClean="0">
                <a:solidFill>
                  <a:srgbClr val="0000FF"/>
                </a:solidFill>
                <a:latin typeface="Gill Sans MT" charset="0"/>
              </a:rPr>
              <a:t>ciphertext</a:t>
            </a:r>
            <a:r>
              <a:rPr lang="en-US" sz="2800" i="1" dirty="0" smtClean="0">
                <a:solidFill>
                  <a:srgbClr val="0000FF"/>
                </a:solidFill>
                <a:latin typeface="Gill Sans MT" charset="0"/>
              </a:rPr>
              <a:t> bits</a:t>
            </a:r>
            <a:endParaRPr lang="en-US" sz="2800" dirty="0">
              <a:solidFill>
                <a:srgbClr val="0000FF"/>
              </a:solidFill>
              <a:latin typeface="Gill Sans MT" charset="0"/>
            </a:endParaRPr>
          </a:p>
        </p:txBody>
      </p:sp>
      <p:sp>
        <p:nvSpPr>
          <p:cNvPr id="26" name="TextBox 25"/>
          <p:cNvSpPr txBox="1"/>
          <p:nvPr/>
        </p:nvSpPr>
        <p:spPr>
          <a:xfrm>
            <a:off x="0" y="2948151"/>
            <a:ext cx="5248470" cy="707886"/>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1.  </a:t>
            </a:r>
            <a:r>
              <a:rPr lang="en-NZ" sz="2000" dirty="0" smtClean="0">
                <a:solidFill>
                  <a:schemeClr val="tx1"/>
                </a:solidFill>
              </a:rPr>
              <a:t>Generate a random k-bit number, and store as the Initialisation Vector (IV) and c(0).</a:t>
            </a:r>
            <a:endParaRPr lang="en-NZ" sz="2000" b="1" dirty="0">
              <a:solidFill>
                <a:schemeClr val="tx1"/>
              </a:solidFill>
            </a:endParaRPr>
          </a:p>
        </p:txBody>
      </p:sp>
      <p:sp>
        <p:nvSpPr>
          <p:cNvPr id="27" name="TextBox 26"/>
          <p:cNvSpPr txBox="1"/>
          <p:nvPr/>
        </p:nvSpPr>
        <p:spPr>
          <a:xfrm>
            <a:off x="6096000" y="2590800"/>
            <a:ext cx="1361270" cy="461665"/>
          </a:xfrm>
          <a:prstGeom prst="rect">
            <a:avLst/>
          </a:prstGeom>
          <a:noFill/>
        </p:spPr>
        <p:txBody>
          <a:bodyPr wrap="none" rtlCol="0">
            <a:spAutoFit/>
          </a:bodyPr>
          <a:lstStyle/>
          <a:p>
            <a:r>
              <a:rPr lang="en-NZ" dirty="0" smtClean="0">
                <a:solidFill>
                  <a:srgbClr val="C00000"/>
                </a:solidFill>
              </a:rPr>
              <a:t>Example:</a:t>
            </a:r>
            <a:endParaRPr lang="en-NZ" dirty="0">
              <a:solidFill>
                <a:srgbClr val="C00000"/>
              </a:solidFill>
            </a:endParaRPr>
          </a:p>
        </p:txBody>
      </p: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1675" y="2971800"/>
            <a:ext cx="3362325" cy="1422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7620000" y="2604318"/>
            <a:ext cx="1393664" cy="338554"/>
          </a:xfrm>
          <a:prstGeom prst="rect">
            <a:avLst/>
          </a:prstGeom>
          <a:solidFill>
            <a:srgbClr val="C6E6A2"/>
          </a:solidFill>
          <a:ln>
            <a:solidFill>
              <a:srgbClr val="00B0F0"/>
            </a:solidFill>
          </a:ln>
        </p:spPr>
        <p:txBody>
          <a:bodyPr wrap="square" rtlCol="0">
            <a:spAutoFit/>
          </a:bodyPr>
          <a:lstStyle/>
          <a:p>
            <a:pPr algn="ctr"/>
            <a:r>
              <a:rPr lang="en-NZ" sz="1600" dirty="0" smtClean="0">
                <a:solidFill>
                  <a:schemeClr val="tx1"/>
                </a:solidFill>
                <a:latin typeface="Arial" panose="020B0604020202020204" pitchFamily="34" charset="0"/>
                <a:cs typeface="Arial" panose="020B0604020202020204" pitchFamily="34" charset="0"/>
              </a:rPr>
              <a:t>k=3</a:t>
            </a:r>
            <a:endParaRPr lang="en-NZ" sz="1600" dirty="0">
              <a:solidFill>
                <a:schemeClr val="tx1"/>
              </a:solidFill>
              <a:latin typeface="Arial" panose="020B0604020202020204" pitchFamily="34" charset="0"/>
              <a:cs typeface="Arial" panose="020B0604020202020204" pitchFamily="34" charset="0"/>
            </a:endParaRPr>
          </a:p>
        </p:txBody>
      </p:sp>
      <p:sp>
        <p:nvSpPr>
          <p:cNvPr id="20" name="TextBox 19"/>
          <p:cNvSpPr txBox="1"/>
          <p:nvPr/>
        </p:nvSpPr>
        <p:spPr>
          <a:xfrm>
            <a:off x="6426589" y="4347282"/>
            <a:ext cx="2717411" cy="369332"/>
          </a:xfrm>
          <a:prstGeom prst="rect">
            <a:avLst/>
          </a:prstGeom>
          <a:noFill/>
        </p:spPr>
        <p:txBody>
          <a:bodyPr wrap="none" rtlCol="0">
            <a:spAutoFit/>
          </a:bodyPr>
          <a:lstStyle/>
          <a:p>
            <a:r>
              <a:rPr lang="en-NZ" sz="1800" dirty="0" smtClean="0">
                <a:solidFill>
                  <a:srgbClr val="0000FF"/>
                </a:solidFill>
                <a:latin typeface="Arial" panose="020B0604020202020204" pitchFamily="34" charset="0"/>
                <a:cs typeface="Arial" panose="020B0604020202020204" pitchFamily="34" charset="0"/>
              </a:rPr>
              <a:t>plaintext = 010  010  010</a:t>
            </a:r>
            <a:endParaRPr lang="en-NZ" sz="1800" dirty="0">
              <a:solidFill>
                <a:srgbClr val="0000FF"/>
              </a:solidFill>
              <a:latin typeface="Arial" panose="020B0604020202020204" pitchFamily="34" charset="0"/>
              <a:cs typeface="Arial" panose="020B0604020202020204" pitchFamily="34" charset="0"/>
            </a:endParaRPr>
          </a:p>
        </p:txBody>
      </p:sp>
      <p:sp>
        <p:nvSpPr>
          <p:cNvPr id="21" name="Right Brace 20"/>
          <p:cNvSpPr/>
          <p:nvPr/>
        </p:nvSpPr>
        <p:spPr bwMode="auto">
          <a:xfrm rot="5400000">
            <a:off x="7681776"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7459727"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m(1)</a:t>
            </a:r>
            <a:endParaRPr lang="en-NZ" sz="1600" dirty="0">
              <a:solidFill>
                <a:srgbClr val="0000FF"/>
              </a:solidFill>
              <a:latin typeface="Arial" panose="020B0604020202020204" pitchFamily="34" charset="0"/>
              <a:cs typeface="Arial" panose="020B0604020202020204" pitchFamily="34" charset="0"/>
            </a:endParaRPr>
          </a:p>
        </p:txBody>
      </p:sp>
      <p:sp>
        <p:nvSpPr>
          <p:cNvPr id="31" name="Right Brace 30"/>
          <p:cNvSpPr/>
          <p:nvPr/>
        </p:nvSpPr>
        <p:spPr bwMode="auto">
          <a:xfrm rot="5400000">
            <a:off x="8196569"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2" name="TextBox 31"/>
          <p:cNvSpPr txBox="1"/>
          <p:nvPr/>
        </p:nvSpPr>
        <p:spPr>
          <a:xfrm>
            <a:off x="7974520"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m(2)</a:t>
            </a:r>
            <a:endParaRPr lang="en-NZ" sz="1600" dirty="0">
              <a:solidFill>
                <a:srgbClr val="0000FF"/>
              </a:solidFill>
              <a:latin typeface="Arial" panose="020B0604020202020204" pitchFamily="34" charset="0"/>
              <a:cs typeface="Arial" panose="020B0604020202020204" pitchFamily="34" charset="0"/>
            </a:endParaRPr>
          </a:p>
        </p:txBody>
      </p:sp>
      <p:sp>
        <p:nvSpPr>
          <p:cNvPr id="33" name="Right Brace 32"/>
          <p:cNvSpPr/>
          <p:nvPr/>
        </p:nvSpPr>
        <p:spPr bwMode="auto">
          <a:xfrm rot="5400000">
            <a:off x="8731710"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4" name="TextBox 33"/>
          <p:cNvSpPr txBox="1"/>
          <p:nvPr/>
        </p:nvSpPr>
        <p:spPr>
          <a:xfrm>
            <a:off x="8509661"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m(3)</a:t>
            </a:r>
            <a:endParaRPr lang="en-NZ" sz="1600" dirty="0">
              <a:solidFill>
                <a:srgbClr val="0000FF"/>
              </a:solidFill>
              <a:latin typeface="Arial" panose="020B0604020202020204" pitchFamily="34" charset="0"/>
              <a:cs typeface="Arial" panose="020B0604020202020204" pitchFamily="34" charset="0"/>
            </a:endParaRPr>
          </a:p>
        </p:txBody>
      </p:sp>
      <p:sp>
        <p:nvSpPr>
          <p:cNvPr id="35" name="TextBox 34"/>
          <p:cNvSpPr txBox="1"/>
          <p:nvPr/>
        </p:nvSpPr>
        <p:spPr>
          <a:xfrm>
            <a:off x="6324600" y="5723335"/>
            <a:ext cx="1293944"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r(1)=c(0)=IV</a:t>
            </a:r>
            <a:endParaRPr lang="en-NZ" sz="1600" dirty="0">
              <a:solidFill>
                <a:srgbClr val="0000FF"/>
              </a:solidFill>
              <a:latin typeface="Arial" panose="020B0604020202020204" pitchFamily="34" charset="0"/>
              <a:cs typeface="Arial" panose="020B0604020202020204" pitchFamily="34" charset="0"/>
            </a:endParaRPr>
          </a:p>
        </p:txBody>
      </p:sp>
      <p:sp>
        <p:nvSpPr>
          <p:cNvPr id="36" name="TextBox 35"/>
          <p:cNvSpPr txBox="1"/>
          <p:nvPr/>
        </p:nvSpPr>
        <p:spPr>
          <a:xfrm>
            <a:off x="7278172" y="6079418"/>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r(2)=c(1)</a:t>
            </a:r>
            <a:endParaRPr lang="en-NZ" sz="1600" dirty="0">
              <a:solidFill>
                <a:srgbClr val="0000FF"/>
              </a:solidFill>
              <a:latin typeface="Arial" panose="020B0604020202020204" pitchFamily="34" charset="0"/>
              <a:cs typeface="Arial" panose="020B0604020202020204" pitchFamily="34" charset="0"/>
            </a:endParaRPr>
          </a:p>
        </p:txBody>
      </p:sp>
      <p:sp>
        <p:nvSpPr>
          <p:cNvPr id="37" name="TextBox 36"/>
          <p:cNvSpPr txBox="1"/>
          <p:nvPr/>
        </p:nvSpPr>
        <p:spPr>
          <a:xfrm>
            <a:off x="7998288" y="6427944"/>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r(3)=c(2)</a:t>
            </a:r>
            <a:endParaRPr lang="en-NZ" sz="1600" dirty="0">
              <a:solidFill>
                <a:srgbClr val="0000FF"/>
              </a:solidFill>
              <a:latin typeface="Arial" panose="020B0604020202020204" pitchFamily="34" charset="0"/>
              <a:cs typeface="Arial" panose="020B0604020202020204" pitchFamily="34" charset="0"/>
            </a:endParaRPr>
          </a:p>
        </p:txBody>
      </p:sp>
      <p:sp>
        <p:nvSpPr>
          <p:cNvPr id="4" name="Freeform 3"/>
          <p:cNvSpPr/>
          <p:nvPr/>
        </p:nvSpPr>
        <p:spPr bwMode="auto">
          <a:xfrm>
            <a:off x="7579697" y="5252132"/>
            <a:ext cx="243224" cy="597005"/>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8009309" y="5295607"/>
            <a:ext cx="326885" cy="800393"/>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9" name="Freeform 38"/>
          <p:cNvSpPr/>
          <p:nvPr/>
        </p:nvSpPr>
        <p:spPr bwMode="auto">
          <a:xfrm>
            <a:off x="8664840" y="5280499"/>
            <a:ext cx="270362" cy="1196501"/>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cxnSp>
        <p:nvCxnSpPr>
          <p:cNvPr id="40" name="Straight Connector 39"/>
          <p:cNvCxnSpPr/>
          <p:nvPr/>
        </p:nvCxnSpPr>
        <p:spPr bwMode="auto">
          <a:xfrm>
            <a:off x="5410200" y="2940313"/>
            <a:ext cx="0" cy="38414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p:cNvSpPr txBox="1"/>
          <p:nvPr/>
        </p:nvSpPr>
        <p:spPr>
          <a:xfrm>
            <a:off x="1" y="4135819"/>
            <a:ext cx="5334000" cy="400110"/>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2.  </a:t>
            </a:r>
            <a:r>
              <a:rPr lang="en-NZ" sz="2000" dirty="0" smtClean="0">
                <a:solidFill>
                  <a:schemeClr val="tx1"/>
                </a:solidFill>
              </a:rPr>
              <a:t>Calculate the </a:t>
            </a:r>
            <a:r>
              <a:rPr lang="en-NZ" sz="2000" dirty="0" err="1" smtClean="0">
                <a:solidFill>
                  <a:schemeClr val="tx1"/>
                </a:solidFill>
              </a:rPr>
              <a:t>ciphertext</a:t>
            </a:r>
            <a:r>
              <a:rPr lang="en-NZ" sz="2000" dirty="0" smtClean="0">
                <a:solidFill>
                  <a:schemeClr val="tx1"/>
                </a:solidFill>
              </a:rPr>
              <a:t> for block 1.</a:t>
            </a:r>
            <a:endParaRPr lang="en-NZ" sz="2000" b="1" dirty="0">
              <a:solidFill>
                <a:schemeClr val="tx1"/>
              </a:solidFill>
            </a:endParaRPr>
          </a:p>
        </p:txBody>
      </p:sp>
      <p:sp>
        <p:nvSpPr>
          <p:cNvPr id="45" name="TextBox 44"/>
          <p:cNvSpPr txBox="1"/>
          <p:nvPr/>
        </p:nvSpPr>
        <p:spPr>
          <a:xfrm>
            <a:off x="-1" y="5034453"/>
            <a:ext cx="5781676" cy="400110"/>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3.  </a:t>
            </a:r>
            <a:r>
              <a:rPr lang="en-NZ" sz="2000" dirty="0" smtClean="0">
                <a:solidFill>
                  <a:schemeClr val="tx1"/>
                </a:solidFill>
              </a:rPr>
              <a:t>Calculate the remaining </a:t>
            </a:r>
            <a:r>
              <a:rPr lang="en-NZ" sz="2000" dirty="0" err="1" smtClean="0">
                <a:solidFill>
                  <a:schemeClr val="tx1"/>
                </a:solidFill>
              </a:rPr>
              <a:t>ciphertext</a:t>
            </a:r>
            <a:r>
              <a:rPr lang="en-NZ" sz="2000" dirty="0" smtClean="0">
                <a:solidFill>
                  <a:schemeClr val="tx1"/>
                </a:solidFill>
              </a:rPr>
              <a:t> for block </a:t>
            </a:r>
            <a:r>
              <a:rPr lang="en-NZ" sz="2000" dirty="0" err="1" smtClean="0">
                <a:solidFill>
                  <a:schemeClr val="tx1"/>
                </a:solidFill>
              </a:rPr>
              <a:t>i</a:t>
            </a:r>
            <a:r>
              <a:rPr lang="en-NZ" sz="2000" dirty="0" smtClean="0">
                <a:solidFill>
                  <a:schemeClr val="tx1"/>
                </a:solidFill>
              </a:rPr>
              <a:t>.</a:t>
            </a:r>
            <a:endParaRPr lang="en-NZ" sz="2000" b="1" dirty="0">
              <a:solidFill>
                <a:schemeClr val="tx1"/>
              </a:solidFill>
            </a:endParaRPr>
          </a:p>
        </p:txBody>
      </p:sp>
      <p:sp>
        <p:nvSpPr>
          <p:cNvPr id="46" name="TextBox 45"/>
          <p:cNvSpPr txBox="1"/>
          <p:nvPr/>
        </p:nvSpPr>
        <p:spPr>
          <a:xfrm>
            <a:off x="609599" y="3710151"/>
            <a:ext cx="4724400" cy="369332"/>
          </a:xfrm>
          <a:prstGeom prst="rect">
            <a:avLst/>
          </a:prstGeom>
          <a:solidFill>
            <a:srgbClr val="FFFFC5"/>
          </a:solidFill>
          <a:ln>
            <a:solidFill>
              <a:srgbClr val="00B0F0"/>
            </a:solidFill>
          </a:ln>
        </p:spPr>
        <p:txBody>
          <a:bodyPr wrap="square" rtlCol="0">
            <a:spAutoFit/>
          </a:bodyPr>
          <a:lstStyle/>
          <a:p>
            <a:r>
              <a:rPr lang="en-NZ" sz="1800" dirty="0" smtClean="0">
                <a:solidFill>
                  <a:schemeClr val="tx1"/>
                </a:solidFill>
                <a:latin typeface="Arial" panose="020B0604020202020204" pitchFamily="34" charset="0"/>
                <a:cs typeface="Arial" panose="020B0604020202020204" pitchFamily="34" charset="0"/>
              </a:rPr>
              <a:t>c(0) = IV = 001</a:t>
            </a:r>
            <a:endParaRPr lang="en-NZ" sz="18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8" name="TextBox 47"/>
              <p:cNvSpPr txBox="1"/>
              <p:nvPr/>
            </p:nvSpPr>
            <p:spPr>
              <a:xfrm>
                <a:off x="609600" y="4593019"/>
                <a:ext cx="5172075" cy="369332"/>
              </a:xfrm>
              <a:prstGeom prst="rect">
                <a:avLst/>
              </a:prstGeom>
              <a:solidFill>
                <a:srgbClr val="FFFFC5"/>
              </a:solidFill>
              <a:ln>
                <a:solidFill>
                  <a:srgbClr val="00B0F0"/>
                </a:solidFill>
              </a:ln>
            </p:spPr>
            <p:txBody>
              <a:bodyPr wrap="square" rtlCol="0">
                <a:spAutoFit/>
              </a:bodyPr>
              <a:lstStyle/>
              <a:p>
                <a:r>
                  <a:rPr lang="en-NZ" sz="1800" dirty="0">
                    <a:solidFill>
                      <a:schemeClr val="tx1"/>
                    </a:solidFill>
                    <a:latin typeface="Arial" panose="020B0604020202020204" pitchFamily="34" charset="0"/>
                    <a:cs typeface="Arial" panose="020B0604020202020204" pitchFamily="34" charset="0"/>
                  </a:rPr>
                  <a:t>c(1) =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a:solidFill>
                      <a:schemeClr val="tx1"/>
                    </a:solidFill>
                    <a:latin typeface="Arial" panose="020B0604020202020204" pitchFamily="34" charset="0"/>
                    <a:cs typeface="Arial" panose="020B0604020202020204" pitchFamily="34" charset="0"/>
                  </a:rPr>
                  <a:t>(m(1)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c(0) ) </a:t>
                </a:r>
                <a:r>
                  <a:rPr lang="en-NZ" sz="1800" dirty="0" smtClean="0">
                    <a:solidFill>
                      <a:schemeClr val="tx1"/>
                    </a:solidFill>
                    <a:latin typeface="Arial" panose="020B0604020202020204" pitchFamily="34" charset="0"/>
                    <a:cs typeface="Arial" panose="020B0604020202020204" pitchFamily="34" charset="0"/>
                  </a:rPr>
                  <a:t>=</a:t>
                </a:r>
                <a:r>
                  <a:rPr lang="en-NZ" sz="1800" dirty="0">
                    <a:solidFill>
                      <a:schemeClr val="tx1"/>
                    </a:solidFill>
                    <a:latin typeface="Arial" panose="020B0604020202020204" pitchFamily="34" charset="0"/>
                    <a:cs typeface="Arial" panose="020B0604020202020204" pitchFamily="34" charset="0"/>
                  </a:rPr>
                  <a:t> </a:t>
                </a:r>
                <a:r>
                  <a:rPr lang="en-NZ" b="1" dirty="0" err="1">
                    <a:solidFill>
                      <a:srgbClr val="0000FF"/>
                    </a:solidFill>
                    <a:latin typeface="Arial" panose="020B0604020202020204" pitchFamily="34" charset="0"/>
                    <a:cs typeface="Arial" panose="020B0604020202020204" pitchFamily="34" charset="0"/>
                  </a:rPr>
                  <a:t>K</a:t>
                </a:r>
                <a:r>
                  <a:rPr lang="en-NZ" b="1" baseline="-25000" dirty="0" err="1">
                    <a:solidFill>
                      <a:srgbClr val="0000FF"/>
                    </a:solidFill>
                    <a:latin typeface="Arial" panose="020B0604020202020204" pitchFamily="34" charset="0"/>
                    <a:cs typeface="Arial" panose="020B0604020202020204" pitchFamily="34" charset="0"/>
                  </a:rPr>
                  <a:t>e</a:t>
                </a:r>
                <a:r>
                  <a:rPr lang="en-NZ" sz="1800" baseline="-25000" dirty="0" smtClean="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a:t>
                </a:r>
                <a:r>
                  <a:rPr lang="en-NZ" sz="1800" dirty="0" smtClean="0">
                    <a:solidFill>
                      <a:srgbClr val="0000FF"/>
                    </a:solidFill>
                    <a:latin typeface="Arial" panose="020B0604020202020204" pitchFamily="34" charset="0"/>
                    <a:cs typeface="Arial" panose="020B0604020202020204" pitchFamily="34" charset="0"/>
                  </a:rPr>
                  <a:t>010</a:t>
                </a:r>
                <a:r>
                  <a:rPr lang="en-NZ" sz="18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latin typeface="Arial" panose="020B0604020202020204" pitchFamily="34" charset="0"/>
                    <a:cs typeface="Arial" panose="020B0604020202020204" pitchFamily="34" charset="0"/>
                  </a:rPr>
                  <a:t> </a:t>
                </a:r>
                <a:r>
                  <a:rPr lang="en-NZ" sz="1800" dirty="0" smtClean="0">
                    <a:solidFill>
                      <a:srgbClr val="0000FF"/>
                    </a:solidFill>
                    <a:latin typeface="Arial" panose="020B0604020202020204" pitchFamily="34" charset="0"/>
                    <a:cs typeface="Arial" panose="020B0604020202020204" pitchFamily="34" charset="0"/>
                  </a:rPr>
                  <a:t>001</a:t>
                </a:r>
                <a:r>
                  <a:rPr lang="en-NZ" sz="1800" dirty="0" smtClean="0">
                    <a:solidFill>
                      <a:schemeClr val="tx1"/>
                    </a:solidFill>
                    <a:latin typeface="Arial" panose="020B0604020202020204" pitchFamily="34" charset="0"/>
                    <a:cs typeface="Arial" panose="020B0604020202020204" pitchFamily="34" charset="0"/>
                  </a:rPr>
                  <a:t> </a:t>
                </a:r>
                <a:r>
                  <a:rPr lang="en-NZ" sz="1800" dirty="0">
                    <a:solidFill>
                      <a:schemeClr val="tx1"/>
                    </a:solidFill>
                    <a:latin typeface="Arial" panose="020B0604020202020204" pitchFamily="34" charset="0"/>
                    <a:cs typeface="Arial" panose="020B0604020202020204" pitchFamily="34" charset="0"/>
                  </a:rPr>
                  <a:t>) </a:t>
                </a:r>
                <a:r>
                  <a:rPr lang="en-NZ" sz="1800" dirty="0" smtClean="0">
                    <a:solidFill>
                      <a:schemeClr val="tx1"/>
                    </a:solidFill>
                    <a:latin typeface="Arial" panose="020B0604020202020204" pitchFamily="34" charset="0"/>
                    <a:cs typeface="Arial" panose="020B0604020202020204" pitchFamily="34" charset="0"/>
                  </a:rPr>
                  <a:t>=</a:t>
                </a:r>
                <a:r>
                  <a:rPr lang="en-NZ" sz="1800" dirty="0" smtClean="0">
                    <a:solidFill>
                      <a:srgbClr val="0000FF"/>
                    </a:solidFill>
                    <a:latin typeface="Arial" panose="020B0604020202020204" pitchFamily="34" charset="0"/>
                    <a:cs typeface="Arial" panose="020B0604020202020204" pitchFamily="34" charset="0"/>
                  </a:rPr>
                  <a:t>100</a:t>
                </a:r>
                <a:endParaRPr lang="en-NZ" sz="1800" dirty="0">
                  <a:solidFill>
                    <a:srgbClr val="0000FF"/>
                  </a:solidFill>
                  <a:latin typeface="Arial" panose="020B0604020202020204" pitchFamily="34" charset="0"/>
                  <a:cs typeface="Arial" panose="020B0604020202020204" pitchFamily="34"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609600" y="4593019"/>
                <a:ext cx="5172075" cy="369332"/>
              </a:xfrm>
              <a:prstGeom prst="rect">
                <a:avLst/>
              </a:prstGeom>
              <a:blipFill rotWithShape="1">
                <a:blip r:embed="rId4"/>
                <a:stretch>
                  <a:fillRect l="-824" t="-6349" b="-22222"/>
                </a:stretch>
              </a:blipFill>
              <a:ln>
                <a:solidFill>
                  <a:srgbClr val="00B0F0"/>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09600" y="5491653"/>
                <a:ext cx="4724400" cy="369332"/>
              </a:xfrm>
              <a:prstGeom prst="rect">
                <a:avLst/>
              </a:prstGeom>
              <a:solidFill>
                <a:srgbClr val="FFFFC5"/>
              </a:solidFill>
              <a:ln>
                <a:solidFill>
                  <a:srgbClr val="00B0F0"/>
                </a:solidFill>
              </a:ln>
            </p:spPr>
            <p:txBody>
              <a:bodyPr wrap="square" rtlCol="0">
                <a:spAutoFit/>
              </a:bodyPr>
              <a:lstStyle>
                <a:defPPr>
                  <a:defRPr lang="en-GB"/>
                </a:defPPr>
                <a:lvl1pPr>
                  <a:defRPr sz="1800">
                    <a:solidFill>
                      <a:schemeClr val="tx1"/>
                    </a:solidFill>
                    <a:latin typeface="Arial" panose="020B0604020202020204" pitchFamily="34" charset="0"/>
                    <a:cs typeface="Arial" panose="020B0604020202020204" pitchFamily="34" charset="0"/>
                  </a:defRPr>
                </a:lvl1pPr>
              </a:lstStyle>
              <a:p>
                <a:r>
                  <a:rPr lang="en-NZ" dirty="0" smtClean="0"/>
                  <a:t>c(2) </a:t>
                </a:r>
                <a:r>
                  <a:rPr lang="en-NZ" dirty="0"/>
                  <a:t>= </a:t>
                </a:r>
                <a:r>
                  <a:rPr lang="en-NZ" b="1" dirty="0" err="1">
                    <a:solidFill>
                      <a:srgbClr val="0000FF"/>
                    </a:solidFill>
                  </a:rPr>
                  <a:t>K</a:t>
                </a:r>
                <a:r>
                  <a:rPr lang="en-NZ" b="1" baseline="-25000" dirty="0" err="1">
                    <a:solidFill>
                      <a:srgbClr val="0000FF"/>
                    </a:solidFill>
                  </a:rPr>
                  <a:t>e</a:t>
                </a:r>
                <a:r>
                  <a:rPr lang="en-NZ" dirty="0" smtClean="0"/>
                  <a:t> (</a:t>
                </a:r>
                <a:r>
                  <a:rPr lang="en-NZ" dirty="0" smtClean="0">
                    <a:solidFill>
                      <a:srgbClr val="0000FF"/>
                    </a:solidFill>
                  </a:rPr>
                  <a:t>010</a:t>
                </a:r>
                <a:r>
                  <a:rPr lang="en-NZ" dirty="0" smtClean="0"/>
                  <a:t> </a:t>
                </a:r>
                <a14:m>
                  <m:oMath xmlns:m="http://schemas.openxmlformats.org/officeDocument/2006/math">
                    <m:r>
                      <a:rPr lang="en-NZ">
                        <a:latin typeface="Cambria Math"/>
                      </a:rPr>
                      <m:t>⊕</m:t>
                    </m:r>
                  </m:oMath>
                </a14:m>
                <a:r>
                  <a:rPr lang="en-NZ" dirty="0"/>
                  <a:t> </a:t>
                </a:r>
                <a:r>
                  <a:rPr lang="en-NZ" dirty="0" smtClean="0">
                    <a:solidFill>
                      <a:srgbClr val="0000FF"/>
                    </a:solidFill>
                  </a:rPr>
                  <a:t>100</a:t>
                </a:r>
                <a:r>
                  <a:rPr lang="en-NZ" dirty="0" smtClean="0"/>
                  <a:t> </a:t>
                </a:r>
                <a:r>
                  <a:rPr lang="en-NZ" dirty="0"/>
                  <a:t>) </a:t>
                </a:r>
                <a:r>
                  <a:rPr lang="en-NZ" dirty="0" smtClean="0"/>
                  <a:t>= </a:t>
                </a:r>
                <a:r>
                  <a:rPr lang="en-NZ" dirty="0" smtClean="0">
                    <a:solidFill>
                      <a:srgbClr val="0000FF"/>
                    </a:solidFill>
                  </a:rPr>
                  <a:t>000</a:t>
                </a:r>
                <a:endParaRPr lang="en-NZ" dirty="0">
                  <a:solidFill>
                    <a:srgbClr val="0000FF"/>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609600" y="5491653"/>
                <a:ext cx="4724400" cy="369332"/>
              </a:xfrm>
              <a:prstGeom prst="rect">
                <a:avLst/>
              </a:prstGeom>
              <a:blipFill rotWithShape="1">
                <a:blip r:embed="rId5"/>
                <a:stretch>
                  <a:fillRect l="-901" t="-6452" b="-24194"/>
                </a:stretch>
              </a:blipFill>
              <a:ln>
                <a:solidFill>
                  <a:srgbClr val="00B0F0"/>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609600" y="5919951"/>
                <a:ext cx="4724400" cy="369332"/>
              </a:xfrm>
              <a:prstGeom prst="rect">
                <a:avLst/>
              </a:prstGeom>
              <a:solidFill>
                <a:srgbClr val="FFFFC5"/>
              </a:solidFill>
              <a:ln>
                <a:solidFill>
                  <a:srgbClr val="00B0F0"/>
                </a:solidFill>
              </a:ln>
            </p:spPr>
            <p:txBody>
              <a:bodyPr wrap="square" rtlCol="0">
                <a:spAutoFit/>
              </a:bodyPr>
              <a:lstStyle>
                <a:defPPr>
                  <a:defRPr lang="en-GB"/>
                </a:defPPr>
                <a:lvl1pPr>
                  <a:defRPr sz="1800">
                    <a:solidFill>
                      <a:schemeClr val="tx1"/>
                    </a:solidFill>
                    <a:latin typeface="Arial" panose="020B0604020202020204" pitchFamily="34" charset="0"/>
                    <a:cs typeface="Arial" panose="020B0604020202020204" pitchFamily="34" charset="0"/>
                  </a:defRPr>
                </a:lvl1pPr>
              </a:lstStyle>
              <a:p>
                <a:r>
                  <a:rPr lang="en-NZ" dirty="0" smtClean="0"/>
                  <a:t>c(3) </a:t>
                </a:r>
                <a:r>
                  <a:rPr lang="en-NZ" dirty="0"/>
                  <a:t>= </a:t>
                </a:r>
                <a:r>
                  <a:rPr lang="en-NZ" b="1" dirty="0" err="1">
                    <a:solidFill>
                      <a:srgbClr val="0000FF"/>
                    </a:solidFill>
                  </a:rPr>
                  <a:t>K</a:t>
                </a:r>
                <a:r>
                  <a:rPr lang="en-NZ" b="1" baseline="-25000" dirty="0" err="1">
                    <a:solidFill>
                      <a:srgbClr val="0000FF"/>
                    </a:solidFill>
                  </a:rPr>
                  <a:t>e</a:t>
                </a:r>
                <a:r>
                  <a:rPr lang="en-NZ" dirty="0" smtClean="0"/>
                  <a:t> (</a:t>
                </a:r>
                <a:r>
                  <a:rPr lang="en-NZ" dirty="0" smtClean="0">
                    <a:solidFill>
                      <a:srgbClr val="0000FF"/>
                    </a:solidFill>
                  </a:rPr>
                  <a:t>010</a:t>
                </a:r>
                <a:r>
                  <a:rPr lang="en-NZ" dirty="0" smtClean="0"/>
                  <a:t> </a:t>
                </a:r>
                <a14:m>
                  <m:oMath xmlns:m="http://schemas.openxmlformats.org/officeDocument/2006/math">
                    <m:r>
                      <a:rPr lang="en-NZ">
                        <a:latin typeface="Cambria Math"/>
                      </a:rPr>
                      <m:t>⊕</m:t>
                    </m:r>
                  </m:oMath>
                </a14:m>
                <a:r>
                  <a:rPr lang="en-NZ" dirty="0"/>
                  <a:t> </a:t>
                </a:r>
                <a:r>
                  <a:rPr lang="en-NZ" dirty="0" smtClean="0">
                    <a:solidFill>
                      <a:srgbClr val="0000FF"/>
                    </a:solidFill>
                  </a:rPr>
                  <a:t>000</a:t>
                </a:r>
                <a:r>
                  <a:rPr lang="en-NZ" dirty="0" smtClean="0"/>
                  <a:t> </a:t>
                </a:r>
                <a:r>
                  <a:rPr lang="en-NZ" dirty="0"/>
                  <a:t>) </a:t>
                </a:r>
                <a:r>
                  <a:rPr lang="en-NZ" dirty="0" smtClean="0"/>
                  <a:t>= </a:t>
                </a:r>
                <a:r>
                  <a:rPr lang="en-NZ" dirty="0" smtClean="0">
                    <a:solidFill>
                      <a:srgbClr val="0000FF"/>
                    </a:solidFill>
                  </a:rPr>
                  <a:t>101</a:t>
                </a:r>
                <a:endParaRPr lang="en-NZ" dirty="0">
                  <a:solidFill>
                    <a:srgbClr val="0000FF"/>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609600" y="5919951"/>
                <a:ext cx="4724400" cy="369332"/>
              </a:xfrm>
              <a:prstGeom prst="rect">
                <a:avLst/>
              </a:prstGeom>
              <a:blipFill rotWithShape="1">
                <a:blip r:embed="rId6"/>
                <a:stretch>
                  <a:fillRect l="-901" t="-6349" b="-22222"/>
                </a:stretch>
              </a:blipFill>
              <a:ln>
                <a:solidFill>
                  <a:srgbClr val="00B0F0"/>
                </a:solidFill>
              </a:ln>
            </p:spPr>
            <p:txBody>
              <a:bodyPr/>
              <a:lstStyle/>
              <a:p>
                <a:r>
                  <a:rPr lang="en-NZ">
                    <a:noFill/>
                  </a:rPr>
                  <a:t> </a:t>
                </a:r>
              </a:p>
            </p:txBody>
          </p:sp>
        </mc:Fallback>
      </mc:AlternateContent>
      <p:sp>
        <p:nvSpPr>
          <p:cNvPr id="42" name="TextBox 41"/>
          <p:cNvSpPr txBox="1"/>
          <p:nvPr/>
        </p:nvSpPr>
        <p:spPr>
          <a:xfrm>
            <a:off x="-1" y="6359677"/>
            <a:ext cx="5781676" cy="400110"/>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4.  </a:t>
            </a:r>
            <a:r>
              <a:rPr lang="en-NZ" sz="2000" dirty="0" smtClean="0">
                <a:solidFill>
                  <a:schemeClr val="tx1"/>
                </a:solidFill>
              </a:rPr>
              <a:t>Send </a:t>
            </a:r>
            <a:r>
              <a:rPr lang="en-NZ" sz="2000" dirty="0" smtClean="0">
                <a:solidFill>
                  <a:srgbClr val="008000"/>
                </a:solidFill>
                <a:latin typeface="Arial" panose="020B0604020202020204" pitchFamily="34" charset="0"/>
                <a:cs typeface="Arial" panose="020B0604020202020204" pitchFamily="34" charset="0"/>
              </a:rPr>
              <a:t>c(0)</a:t>
            </a:r>
            <a:r>
              <a:rPr lang="en-NZ" sz="2000" dirty="0" smtClean="0">
                <a:solidFill>
                  <a:schemeClr val="tx1"/>
                </a:solidFill>
                <a:latin typeface="Arial" panose="020B0604020202020204" pitchFamily="34" charset="0"/>
                <a:cs typeface="Arial" panose="020B0604020202020204" pitchFamily="34" charset="0"/>
              </a:rPr>
              <a:t>,c(1),c(2),c(3)=</a:t>
            </a:r>
            <a:r>
              <a:rPr lang="en-NZ" sz="2000" dirty="0" smtClean="0">
                <a:solidFill>
                  <a:srgbClr val="0000FF"/>
                </a:solidFill>
                <a:latin typeface="Arial" panose="020B0604020202020204" pitchFamily="34" charset="0"/>
                <a:cs typeface="Arial" panose="020B0604020202020204" pitchFamily="34" charset="0"/>
              </a:rPr>
              <a:t>001,100,000,101</a:t>
            </a:r>
            <a:endParaRPr lang="en-NZ" sz="2000" b="1" dirty="0">
              <a:solidFill>
                <a:srgbClr val="0000FF"/>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4" name="TextBox 43"/>
              <p:cNvSpPr txBox="1"/>
              <p:nvPr/>
            </p:nvSpPr>
            <p:spPr>
              <a:xfrm>
                <a:off x="0" y="2514600"/>
                <a:ext cx="5341188" cy="400110"/>
              </a:xfrm>
              <a:prstGeom prst="rect">
                <a:avLst/>
              </a:prstGeom>
              <a:solidFill>
                <a:srgbClr val="00B0F0"/>
              </a:solidFill>
              <a:ln>
                <a:solidFill>
                  <a:srgbClr val="00B0F0"/>
                </a:solidFill>
              </a:ln>
            </p:spPr>
            <p:txBody>
              <a:bodyPr wrap="square" rtlCol="0">
                <a:spAutoFit/>
              </a:bodyPr>
              <a:lstStyle>
                <a:defPPr>
                  <a:defRPr lang="en-GB"/>
                </a:defPPr>
                <a:lvl1pPr>
                  <a:defRPr sz="2000" b="1"/>
                </a:lvl1pPr>
              </a:lstStyle>
              <a:p>
                <a:r>
                  <a:rPr lang="en-NZ" dirty="0" smtClean="0">
                    <a:solidFill>
                      <a:schemeClr val="tx1"/>
                    </a:solidFill>
                  </a:rPr>
                  <a:t>Example:</a:t>
                </a:r>
                <a:r>
                  <a:rPr lang="en-NZ" dirty="0" smtClean="0"/>
                  <a:t>  To encrypt: </a:t>
                </a:r>
                <a:r>
                  <a:rPr lang="en-NZ" dirty="0" smtClean="0">
                    <a:solidFill>
                      <a:srgbClr val="FFFF00"/>
                    </a:solidFill>
                    <a:effectLst/>
                  </a:rPr>
                  <a:t> XOR, </a:t>
                </a:r>
                <a14:m>
                  <m:oMath xmlns:m="http://schemas.openxmlformats.org/officeDocument/2006/math">
                    <m:r>
                      <m:rPr>
                        <m:nor/>
                      </m:rPr>
                      <a:rPr lang="en-NZ" dirty="0">
                        <a:solidFill>
                          <a:srgbClr val="FFFF00"/>
                        </a:solidFill>
                        <a:latin typeface="Arial" panose="020B0604020202020204" pitchFamily="34" charset="0"/>
                        <a:cs typeface="Arial" panose="020B0604020202020204" pitchFamily="34" charset="0"/>
                      </a:rPr>
                      <m:t>K</m:t>
                    </m:r>
                    <m:r>
                      <m:rPr>
                        <m:nor/>
                      </m:rPr>
                      <a:rPr lang="en-NZ" b="1" i="0" baseline="-25000" dirty="0" smtClean="0">
                        <a:solidFill>
                          <a:srgbClr val="FFFF00"/>
                        </a:solidFill>
                        <a:latin typeface="Arial" panose="020B0604020202020204" pitchFamily="34" charset="0"/>
                        <a:cs typeface="Arial" panose="020B0604020202020204" pitchFamily="34" charset="0"/>
                      </a:rPr>
                      <m:t>e</m:t>
                    </m:r>
                    <m:r>
                      <m:rPr>
                        <m:nor/>
                      </m:rPr>
                      <a:rPr lang="en-NZ" dirty="0">
                        <a:solidFill>
                          <a:srgbClr val="FFFF00"/>
                        </a:solidFill>
                        <a:latin typeface="Arial" panose="020B0604020202020204" pitchFamily="34" charset="0"/>
                        <a:cs typeface="Arial" panose="020B0604020202020204" pitchFamily="34" charset="0"/>
                      </a:rPr>
                      <m:t>( )</m:t>
                    </m:r>
                  </m:oMath>
                </a14:m>
                <a:endParaRPr lang="en-NZ" dirty="0"/>
              </a:p>
            </p:txBody>
          </p:sp>
        </mc:Choice>
        <mc:Fallback xmlns="">
          <p:sp>
            <p:nvSpPr>
              <p:cNvPr id="44" name="TextBox 43"/>
              <p:cNvSpPr txBox="1">
                <a:spLocks noRot="1" noChangeAspect="1" noMove="1" noResize="1" noEditPoints="1" noAdjustHandles="1" noChangeArrowheads="1" noChangeShapeType="1" noTextEdit="1"/>
              </p:cNvSpPr>
              <p:nvPr/>
            </p:nvSpPr>
            <p:spPr>
              <a:xfrm>
                <a:off x="0" y="2514600"/>
                <a:ext cx="5341188" cy="400110"/>
              </a:xfrm>
              <a:prstGeom prst="rect">
                <a:avLst/>
              </a:prstGeom>
              <a:blipFill rotWithShape="1">
                <a:blip r:embed="rId7"/>
                <a:stretch>
                  <a:fillRect l="-1025" t="-5970" b="-23881"/>
                </a:stretch>
              </a:blipFill>
              <a:ln>
                <a:solidFill>
                  <a:srgbClr val="00B0F0"/>
                </a:solidFill>
              </a:ln>
            </p:spPr>
            <p:txBody>
              <a:bodyPr/>
              <a:lstStyle/>
              <a:p>
                <a:r>
                  <a:rPr lang="en-NZ">
                    <a:noFill/>
                  </a:rPr>
                  <a:t> </a:t>
                </a:r>
              </a:p>
            </p:txBody>
          </p:sp>
        </mc:Fallback>
      </mc:AlternateContent>
      <p:sp>
        <p:nvSpPr>
          <p:cNvPr id="41" name="Rectangle 3"/>
          <p:cNvSpPr txBox="1">
            <a:spLocks noChangeArrowheads="1"/>
          </p:cNvSpPr>
          <p:nvPr/>
        </p:nvSpPr>
        <p:spPr bwMode="auto">
          <a:xfrm>
            <a:off x="404554" y="1738996"/>
            <a:ext cx="8077200" cy="699404"/>
          </a:xfrm>
          <a:prstGeom prst="rect">
            <a:avLst/>
          </a:prstGeom>
          <a:solidFill>
            <a:srgbClr val="C6E6A2"/>
          </a:solidFill>
          <a:ln>
            <a:solidFill>
              <a:srgbClr val="00B0F0"/>
            </a:solidFill>
          </a:ln>
          <a:effectLst>
            <a:outerShdw blurRad="50800" dist="38100" dir="8100000" algn="tr" rotWithShape="0">
              <a:prstClr val="black">
                <a:alpha val="40000"/>
              </a:prstClr>
            </a:outerShdw>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457200" lvl="1" indent="0">
              <a:buFont typeface="Arial"/>
              <a:buNone/>
            </a:pPr>
            <a:r>
              <a:rPr lang="en-US" sz="2000" b="1" kern="0" dirty="0" smtClean="0">
                <a:solidFill>
                  <a:srgbClr val="C00000"/>
                </a:solidFill>
                <a:latin typeface="Gill Sans MT" charset="0"/>
              </a:rPr>
              <a:t>RSA-Cipher Block Chaining (RSA-CBC)</a:t>
            </a:r>
            <a:r>
              <a:rPr lang="en-US" sz="2000" kern="0" dirty="0" smtClean="0">
                <a:latin typeface="Gill Sans MT" charset="0"/>
              </a:rPr>
              <a:t>: the message is encrypted in blocks of </a:t>
            </a:r>
            <a:r>
              <a:rPr lang="en-US" sz="2000" b="1" kern="0" dirty="0" smtClean="0">
                <a:solidFill>
                  <a:srgbClr val="0000FF"/>
                </a:solidFill>
                <a:latin typeface="Gill Sans MT" charset="0"/>
              </a:rPr>
              <a:t>k</a:t>
            </a:r>
            <a:r>
              <a:rPr lang="en-US" sz="2000" kern="0" dirty="0" smtClean="0">
                <a:latin typeface="Gill Sans MT" charset="0"/>
              </a:rPr>
              <a:t> bits XOR random number.</a:t>
            </a:r>
            <a:endParaRPr lang="en-US" kern="0" dirty="0">
              <a:latin typeface="Gill Sans MT" charset="0"/>
            </a:endParaRPr>
          </a:p>
        </p:txBody>
      </p:sp>
    </p:spTree>
    <p:extLst>
      <p:ext uri="{BB962C8B-B14F-4D97-AF65-F5344CB8AC3E}">
        <p14:creationId xmlns:p14="http://schemas.microsoft.com/office/powerpoint/2010/main" val="4148432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685800" y="228600"/>
            <a:ext cx="7772400" cy="685800"/>
          </a:xfrm>
          <a:gradFill rotWithShape="1">
            <a:gsLst>
              <a:gs pos="0">
                <a:srgbClr val="00B8FF"/>
              </a:gs>
              <a:gs pos="100000">
                <a:schemeClr val="bg1"/>
              </a:gs>
            </a:gsLst>
            <a:lin ang="2700000" scaled="1"/>
          </a:gradFill>
          <a:ln/>
          <a:scene3d>
            <a:camera prst="legacyObliqueBottomLeft"/>
            <a:lightRig rig="legacyFlat3" dir="t"/>
          </a:scene3d>
          <a:sp3d extrusionH="430200" prstMaterial="legacyMatte">
            <a:bevelT w="13500" h="13500" prst="angle"/>
            <a:bevelB w="13500" h="13500" prst="angle"/>
            <a:extrusionClr>
              <a:srgbClr val="00B8FF"/>
            </a:extrusionClr>
          </a:sp3d>
        </p:spPr>
        <p:txBody>
          <a:bodyPr vert="horz" lIns="91440" tIns="45720" rIns="91440" bIns="45720" rtlCol="0" anchor="ctr">
            <a:noAutofit/>
            <a:flatTx/>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0000"/>
                </a:solidFill>
                <a:effectLst>
                  <a:outerShdw blurRad="38100" dist="38100" dir="2700000" algn="tl">
                    <a:srgbClr val="000000"/>
                  </a:outerShdw>
                </a:effectLst>
              </a:rPr>
              <a:t>RSA: Choosing keys</a:t>
            </a:r>
          </a:p>
        </p:txBody>
      </p:sp>
      <p:sp>
        <p:nvSpPr>
          <p:cNvPr id="16386" name="AutoShape 2"/>
          <p:cNvSpPr>
            <a:spLocks noChangeArrowheads="1"/>
          </p:cNvSpPr>
          <p:nvPr/>
        </p:nvSpPr>
        <p:spPr bwMode="auto">
          <a:xfrm>
            <a:off x="658813" y="1295400"/>
            <a:ext cx="5861198" cy="833178"/>
          </a:xfrm>
          <a:prstGeom prst="roundRect">
            <a:avLst>
              <a:gd name="adj" fmla="val 190"/>
            </a:avLst>
          </a:prstGeom>
          <a:noFill/>
          <a:ln w="9525">
            <a:noFill/>
            <a:round/>
            <a:headEnd/>
            <a:tailEnd/>
          </a:ln>
        </p:spPr>
        <p:txBody>
          <a:bodyPr wrap="none" lIns="90000" tIns="46800" rIns="90000" bIns="46800">
            <a:spAutoFit/>
          </a:bodyPr>
          <a:lstStyle/>
          <a:p>
            <a:pPr>
              <a:buClr>
                <a:srgbClr val="3333CC"/>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rgbClr val="3333CC"/>
                </a:solidFill>
                <a:latin typeface="Arial" pitchFamily="34" charset="0"/>
                <a:cs typeface="Arial" pitchFamily="34" charset="0"/>
              </a:rPr>
              <a:t>1.</a:t>
            </a:r>
            <a:r>
              <a:rPr lang="en-GB" sz="2400" dirty="0">
                <a:solidFill>
                  <a:schemeClr val="tx1"/>
                </a:solidFill>
                <a:latin typeface="Arial" pitchFamily="34" charset="0"/>
                <a:cs typeface="Arial" pitchFamily="34" charset="0"/>
              </a:rPr>
              <a:t> Choose two large prime numbers </a:t>
            </a:r>
            <a:r>
              <a:rPr lang="en-GB" sz="2400" b="1" dirty="0">
                <a:solidFill>
                  <a:srgbClr val="0000FF"/>
                </a:solidFill>
                <a:effectLst>
                  <a:outerShdw blurRad="38100" dist="38100" dir="2700000" algn="tl">
                    <a:srgbClr val="000000">
                      <a:alpha val="43137"/>
                    </a:srgbClr>
                  </a:outerShdw>
                </a:effectLst>
                <a:latin typeface="Arial" pitchFamily="34" charset="0"/>
                <a:cs typeface="Arial" pitchFamily="34" charset="0"/>
              </a:rPr>
              <a:t>p</a:t>
            </a:r>
            <a:r>
              <a:rPr lang="en-GB" sz="2400" dirty="0">
                <a:solidFill>
                  <a:schemeClr val="tx1"/>
                </a:solidFill>
                <a:latin typeface="Arial" pitchFamily="34" charset="0"/>
                <a:cs typeface="Arial" pitchFamily="34" charset="0"/>
              </a:rPr>
              <a:t>, </a:t>
            </a:r>
            <a:r>
              <a:rPr lang="en-GB" sz="2400" b="1" dirty="0">
                <a:solidFill>
                  <a:srgbClr val="0000FF"/>
                </a:solidFill>
                <a:effectLst>
                  <a:outerShdw blurRad="38100" dist="38100" dir="2700000" algn="tl">
                    <a:srgbClr val="000000">
                      <a:alpha val="43137"/>
                    </a:srgbClr>
                  </a:outerShdw>
                </a:effectLst>
                <a:latin typeface="Arial" pitchFamily="34" charset="0"/>
                <a:cs typeface="Arial" pitchFamily="34" charset="0"/>
              </a:rPr>
              <a:t>q</a:t>
            </a:r>
            <a:r>
              <a:rPr lang="en-GB" sz="2400" dirty="0">
                <a:solidFill>
                  <a:schemeClr val="tx1"/>
                </a:solidFill>
                <a:latin typeface="Arial" pitchFamily="34" charset="0"/>
                <a:cs typeface="Arial" pitchFamily="34" charset="0"/>
              </a:rPr>
              <a:t>. </a:t>
            </a:r>
          </a:p>
          <a:p>
            <a:pP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chemeClr val="tx1"/>
                </a:solidFill>
                <a:latin typeface="Arial" pitchFamily="34" charset="0"/>
                <a:cs typeface="Arial" pitchFamily="34" charset="0"/>
              </a:rPr>
              <a:t>   (e.g., 1024 bits each)</a:t>
            </a:r>
          </a:p>
        </p:txBody>
      </p:sp>
      <p:sp>
        <p:nvSpPr>
          <p:cNvPr id="16387" name="AutoShape 3"/>
          <p:cNvSpPr>
            <a:spLocks noChangeArrowheads="1"/>
          </p:cNvSpPr>
          <p:nvPr/>
        </p:nvSpPr>
        <p:spPr bwMode="auto">
          <a:xfrm>
            <a:off x="611188" y="2281238"/>
            <a:ext cx="5032445" cy="463846"/>
          </a:xfrm>
          <a:prstGeom prst="roundRect">
            <a:avLst>
              <a:gd name="adj" fmla="val 347"/>
            </a:avLst>
          </a:prstGeom>
          <a:noFill/>
          <a:ln w="9525">
            <a:noFill/>
            <a:round/>
            <a:headEnd/>
            <a:tailEnd/>
          </a:ln>
        </p:spPr>
        <p:txBody>
          <a:bodyPr wrap="none" lIns="90000" tIns="46800" rIns="90000" bIns="46800">
            <a:spAutoFit/>
          </a:bodyPr>
          <a:lstStyle/>
          <a:p>
            <a:pPr>
              <a:buClr>
                <a:srgbClr val="3333CC"/>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rgbClr val="3333CC"/>
                </a:solidFill>
                <a:latin typeface="Arial" pitchFamily="34" charset="0"/>
                <a:cs typeface="Arial" pitchFamily="34" charset="0"/>
              </a:rPr>
              <a:t>2.</a:t>
            </a:r>
            <a:r>
              <a:rPr lang="en-GB" sz="2400" dirty="0">
                <a:solidFill>
                  <a:schemeClr val="tx1"/>
                </a:solidFill>
                <a:latin typeface="Arial" pitchFamily="34" charset="0"/>
                <a:cs typeface="Arial" pitchFamily="34" charset="0"/>
              </a:rPr>
              <a:t> Compute </a:t>
            </a:r>
            <a:r>
              <a:rPr lang="en-GB" sz="2400" b="1" dirty="0">
                <a:solidFill>
                  <a:srgbClr val="7030A0"/>
                </a:solidFill>
                <a:effectLst>
                  <a:outerShdw blurRad="38100" dist="38100" dir="2700000" algn="tl">
                    <a:srgbClr val="000000">
                      <a:alpha val="43137"/>
                    </a:srgbClr>
                  </a:outerShdw>
                </a:effectLst>
                <a:latin typeface="Arial" pitchFamily="34" charset="0"/>
                <a:cs typeface="Arial" pitchFamily="34" charset="0"/>
              </a:rPr>
              <a:t>n</a:t>
            </a:r>
            <a:r>
              <a:rPr lang="en-GB" sz="2400" dirty="0">
                <a:solidFill>
                  <a:schemeClr val="tx1"/>
                </a:solidFill>
                <a:latin typeface="Arial" pitchFamily="34" charset="0"/>
                <a:cs typeface="Arial" pitchFamily="34" charset="0"/>
              </a:rPr>
              <a:t> = </a:t>
            </a:r>
            <a:r>
              <a:rPr lang="en-GB" sz="2400" b="1" dirty="0" err="1">
                <a:solidFill>
                  <a:srgbClr val="0000FF"/>
                </a:solidFill>
                <a:effectLst>
                  <a:outerShdw blurRad="38100" dist="38100" dir="2700000" algn="tl">
                    <a:srgbClr val="000000">
                      <a:alpha val="43137"/>
                    </a:srgbClr>
                  </a:outerShdw>
                </a:effectLst>
                <a:latin typeface="Arial" pitchFamily="34" charset="0"/>
                <a:cs typeface="Arial" pitchFamily="34" charset="0"/>
              </a:rPr>
              <a:t>pq</a:t>
            </a:r>
            <a:r>
              <a:rPr lang="en-GB" sz="2400" dirty="0">
                <a:solidFill>
                  <a:schemeClr val="tx1"/>
                </a:solidFill>
                <a:latin typeface="Arial" pitchFamily="34" charset="0"/>
                <a:cs typeface="Arial" pitchFamily="34" charset="0"/>
              </a:rPr>
              <a:t>,  z = (</a:t>
            </a:r>
            <a:r>
              <a:rPr lang="en-GB" sz="2400" b="1" dirty="0" smtClean="0">
                <a:solidFill>
                  <a:srgbClr val="0000FF"/>
                </a:solidFill>
                <a:effectLst>
                  <a:outerShdw blurRad="38100" dist="38100" dir="2700000" algn="tl">
                    <a:srgbClr val="000000">
                      <a:alpha val="43137"/>
                    </a:srgbClr>
                  </a:outerShdw>
                </a:effectLst>
                <a:latin typeface="Arial" pitchFamily="34" charset="0"/>
                <a:cs typeface="Arial" pitchFamily="34" charset="0"/>
              </a:rPr>
              <a:t>p </a:t>
            </a:r>
            <a:r>
              <a:rPr lang="en-GB" sz="2400" dirty="0" smtClean="0">
                <a:solidFill>
                  <a:schemeClr val="tx1"/>
                </a:solidFill>
                <a:latin typeface="Arial" pitchFamily="34" charset="0"/>
                <a:cs typeface="Arial" pitchFamily="34" charset="0"/>
              </a:rPr>
              <a:t>-</a:t>
            </a:r>
            <a:r>
              <a:rPr lang="en-GB" sz="2400" dirty="0">
                <a:solidFill>
                  <a:schemeClr val="tx1"/>
                </a:solidFill>
                <a:latin typeface="Arial" pitchFamily="34" charset="0"/>
                <a:cs typeface="Arial" pitchFamily="34" charset="0"/>
              </a:rPr>
              <a:t>1)(</a:t>
            </a:r>
            <a:r>
              <a:rPr lang="en-GB" sz="2400" b="1" dirty="0" smtClean="0">
                <a:solidFill>
                  <a:srgbClr val="0000FF"/>
                </a:solidFill>
                <a:effectLst>
                  <a:outerShdw blurRad="38100" dist="38100" dir="2700000" algn="tl">
                    <a:srgbClr val="000000">
                      <a:alpha val="43137"/>
                    </a:srgbClr>
                  </a:outerShdw>
                </a:effectLst>
                <a:latin typeface="Arial" pitchFamily="34" charset="0"/>
                <a:cs typeface="Arial" pitchFamily="34" charset="0"/>
              </a:rPr>
              <a:t>q </a:t>
            </a:r>
            <a:r>
              <a:rPr lang="en-GB" sz="2400" dirty="0" smtClean="0">
                <a:solidFill>
                  <a:schemeClr val="tx1"/>
                </a:solidFill>
                <a:latin typeface="Arial" pitchFamily="34" charset="0"/>
                <a:cs typeface="Arial" pitchFamily="34" charset="0"/>
              </a:rPr>
              <a:t>-</a:t>
            </a:r>
            <a:r>
              <a:rPr lang="en-GB" sz="2400" dirty="0">
                <a:solidFill>
                  <a:schemeClr val="tx1"/>
                </a:solidFill>
                <a:latin typeface="Arial" pitchFamily="34" charset="0"/>
                <a:cs typeface="Arial" pitchFamily="34" charset="0"/>
              </a:rPr>
              <a:t>1)</a:t>
            </a:r>
          </a:p>
        </p:txBody>
      </p:sp>
      <p:sp>
        <p:nvSpPr>
          <p:cNvPr id="16388" name="AutoShape 4"/>
          <p:cNvSpPr>
            <a:spLocks noChangeArrowheads="1"/>
          </p:cNvSpPr>
          <p:nvPr/>
        </p:nvSpPr>
        <p:spPr bwMode="auto">
          <a:xfrm>
            <a:off x="609600" y="2951163"/>
            <a:ext cx="7356799" cy="833178"/>
          </a:xfrm>
          <a:prstGeom prst="roundRect">
            <a:avLst>
              <a:gd name="adj" fmla="val 190"/>
            </a:avLst>
          </a:prstGeom>
          <a:noFill/>
          <a:ln w="9525">
            <a:noFill/>
            <a:round/>
            <a:headEnd/>
            <a:tailEnd/>
          </a:ln>
        </p:spPr>
        <p:txBody>
          <a:bodyPr wrap="none" lIns="90000" tIns="46800" rIns="90000" bIns="46800">
            <a:spAutoFit/>
          </a:bodyPr>
          <a:lstStyle/>
          <a:p>
            <a:pPr>
              <a:buClr>
                <a:srgbClr val="3333CC"/>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rgbClr val="3333CC"/>
                </a:solidFill>
                <a:latin typeface="Arial" pitchFamily="34" charset="0"/>
                <a:cs typeface="Arial" pitchFamily="34" charset="0"/>
              </a:rPr>
              <a:t>3.</a:t>
            </a:r>
            <a:r>
              <a:rPr lang="en-GB" sz="2400" dirty="0">
                <a:solidFill>
                  <a:schemeClr val="tx1"/>
                </a:solidFill>
                <a:latin typeface="Arial" pitchFamily="34" charset="0"/>
                <a:cs typeface="Arial" pitchFamily="34" charset="0"/>
              </a:rPr>
              <a:t> Choose </a:t>
            </a:r>
            <a:r>
              <a:rPr lang="en-GB"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e</a:t>
            </a:r>
            <a:r>
              <a:rPr lang="en-GB" sz="2400" dirty="0">
                <a:solidFill>
                  <a:schemeClr val="tx1"/>
                </a:solidFill>
                <a:latin typeface="Arial" pitchFamily="34" charset="0"/>
                <a:cs typeface="Arial" pitchFamily="34" charset="0"/>
              </a:rPr>
              <a:t> (with </a:t>
            </a:r>
            <a:r>
              <a:rPr lang="en-GB" sz="2400" b="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e</a:t>
            </a:r>
            <a:r>
              <a:rPr lang="en-GB" sz="2400" b="1" dirty="0" smtClean="0">
                <a:solidFill>
                  <a:srgbClr val="008000"/>
                </a:solidFill>
                <a:latin typeface="Arial" pitchFamily="34" charset="0"/>
                <a:cs typeface="Arial" pitchFamily="34" charset="0"/>
              </a:rPr>
              <a:t> </a:t>
            </a:r>
            <a:r>
              <a:rPr lang="en-GB" sz="2400" b="1" dirty="0">
                <a:solidFill>
                  <a:srgbClr val="008000"/>
                </a:solidFill>
                <a:latin typeface="Arial" pitchFamily="34" charset="0"/>
                <a:cs typeface="Arial" pitchFamily="34" charset="0"/>
              </a:rPr>
              <a:t>&lt; </a:t>
            </a:r>
            <a:r>
              <a:rPr lang="en-GB" sz="24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n</a:t>
            </a:r>
            <a:r>
              <a:rPr lang="en-GB" sz="2400" dirty="0" smtClean="0">
                <a:solidFill>
                  <a:schemeClr val="tx1"/>
                </a:solidFill>
                <a:latin typeface="Arial" pitchFamily="34" charset="0"/>
                <a:cs typeface="Arial" pitchFamily="34" charset="0"/>
              </a:rPr>
              <a:t>) </a:t>
            </a:r>
            <a:r>
              <a:rPr lang="en-GB" sz="2400" dirty="0">
                <a:solidFill>
                  <a:schemeClr val="tx1"/>
                </a:solidFill>
                <a:latin typeface="Arial" pitchFamily="34" charset="0"/>
                <a:cs typeface="Arial" pitchFamily="34" charset="0"/>
              </a:rPr>
              <a:t>that has no common factors</a:t>
            </a:r>
          </a:p>
          <a:p>
            <a:pP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chemeClr val="tx1"/>
                </a:solidFill>
                <a:latin typeface="Arial" pitchFamily="34" charset="0"/>
                <a:cs typeface="Arial" pitchFamily="34" charset="0"/>
              </a:rPr>
              <a:t>    with z. (e, z are 'relatively prime').</a:t>
            </a:r>
          </a:p>
        </p:txBody>
      </p:sp>
      <p:sp>
        <p:nvSpPr>
          <p:cNvPr id="16389" name="AutoShape 5"/>
          <p:cNvSpPr>
            <a:spLocks noChangeArrowheads="1"/>
          </p:cNvSpPr>
          <p:nvPr/>
        </p:nvSpPr>
        <p:spPr bwMode="auto">
          <a:xfrm>
            <a:off x="625475" y="3940175"/>
            <a:ext cx="7348784" cy="833178"/>
          </a:xfrm>
          <a:prstGeom prst="roundRect">
            <a:avLst>
              <a:gd name="adj" fmla="val 190"/>
            </a:avLst>
          </a:prstGeom>
          <a:noFill/>
          <a:ln w="9525">
            <a:noFill/>
            <a:round/>
            <a:headEnd/>
            <a:tailEnd/>
          </a:ln>
        </p:spPr>
        <p:txBody>
          <a:bodyPr wrap="none" lIns="90000" tIns="46800" rIns="90000" bIns="46800">
            <a:spAutoFit/>
          </a:bodyPr>
          <a:lstStyle/>
          <a:p>
            <a:pPr>
              <a:buClr>
                <a:srgbClr val="3333CC"/>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rgbClr val="3333CC"/>
                </a:solidFill>
                <a:latin typeface="Arial" pitchFamily="34" charset="0"/>
                <a:cs typeface="Arial" pitchFamily="34" charset="0"/>
              </a:rPr>
              <a:t>4.</a:t>
            </a:r>
            <a:r>
              <a:rPr lang="en-GB" sz="2400" dirty="0">
                <a:solidFill>
                  <a:schemeClr val="tx1"/>
                </a:solidFill>
                <a:latin typeface="Arial" pitchFamily="34" charset="0"/>
                <a:cs typeface="Arial" pitchFamily="34" charset="0"/>
              </a:rPr>
              <a:t> Choose </a:t>
            </a:r>
            <a:r>
              <a:rPr lang="en-GB" sz="2400" b="1" dirty="0">
                <a:solidFill>
                  <a:srgbClr val="00B0F0"/>
                </a:solidFill>
                <a:effectLst>
                  <a:outerShdw blurRad="38100" dist="38100" dir="2700000" algn="tl">
                    <a:srgbClr val="000000">
                      <a:alpha val="43137"/>
                    </a:srgbClr>
                  </a:outerShdw>
                </a:effectLst>
                <a:latin typeface="Arial" pitchFamily="34" charset="0"/>
                <a:cs typeface="Arial" pitchFamily="34" charset="0"/>
              </a:rPr>
              <a:t>d</a:t>
            </a:r>
            <a:r>
              <a:rPr lang="en-GB" sz="2400" dirty="0">
                <a:solidFill>
                  <a:schemeClr val="tx1"/>
                </a:solidFill>
                <a:latin typeface="Arial" pitchFamily="34" charset="0"/>
                <a:cs typeface="Arial" pitchFamily="34" charset="0"/>
              </a:rPr>
              <a:t> such that </a:t>
            </a:r>
            <a:r>
              <a:rPr lang="en-GB" sz="2400" b="1" dirty="0" err="1" smtClean="0">
                <a:solidFill>
                  <a:srgbClr val="FF0000"/>
                </a:solidFill>
                <a:effectLst>
                  <a:outerShdw blurRad="38100" dist="38100" dir="2700000" algn="tl">
                    <a:srgbClr val="000000">
                      <a:alpha val="43137"/>
                    </a:srgbClr>
                  </a:outerShdw>
                </a:effectLst>
                <a:latin typeface="Arial" pitchFamily="34" charset="0"/>
                <a:cs typeface="Arial" pitchFamily="34" charset="0"/>
              </a:rPr>
              <a:t>e</a:t>
            </a:r>
            <a:r>
              <a:rPr lang="en-GB" sz="2400" b="1" dirty="0" err="1" smtClean="0">
                <a:solidFill>
                  <a:srgbClr val="00B0F0"/>
                </a:solidFill>
                <a:effectLst>
                  <a:outerShdw blurRad="38100" dist="38100" dir="2700000" algn="tl">
                    <a:srgbClr val="000000">
                      <a:alpha val="43137"/>
                    </a:srgbClr>
                  </a:outerShdw>
                </a:effectLst>
                <a:latin typeface="Arial" pitchFamily="34" charset="0"/>
                <a:cs typeface="Arial" pitchFamily="34" charset="0"/>
              </a:rPr>
              <a:t>d</a:t>
            </a:r>
            <a:r>
              <a:rPr lang="en-GB" sz="2400" b="1" dirty="0" smtClean="0">
                <a:solidFill>
                  <a:srgbClr val="00B0F0"/>
                </a:solidFill>
                <a:effectLst>
                  <a:outerShdw blurRad="38100" dist="38100" dir="2700000" algn="tl">
                    <a:srgbClr val="000000">
                      <a:alpha val="43137"/>
                    </a:srgbClr>
                  </a:outerShdw>
                </a:effectLst>
                <a:latin typeface="Arial" pitchFamily="34" charset="0"/>
                <a:cs typeface="Arial" pitchFamily="34" charset="0"/>
              </a:rPr>
              <a:t> </a:t>
            </a:r>
            <a:r>
              <a:rPr lang="en-GB" sz="2400" dirty="0" smtClean="0">
                <a:solidFill>
                  <a:schemeClr val="tx1"/>
                </a:solidFill>
                <a:latin typeface="Arial" pitchFamily="34" charset="0"/>
                <a:cs typeface="Arial" pitchFamily="34" charset="0"/>
              </a:rPr>
              <a:t>-1 </a:t>
            </a:r>
            <a:r>
              <a:rPr lang="en-GB" sz="2400" dirty="0">
                <a:solidFill>
                  <a:schemeClr val="tx1"/>
                </a:solidFill>
                <a:latin typeface="Arial" pitchFamily="34" charset="0"/>
                <a:cs typeface="Arial" pitchFamily="34" charset="0"/>
              </a:rPr>
              <a:t>is  exactly divisible by z.</a:t>
            </a:r>
          </a:p>
          <a:p>
            <a:pP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chemeClr val="tx1"/>
                </a:solidFill>
                <a:latin typeface="Arial" pitchFamily="34" charset="0"/>
                <a:cs typeface="Arial" pitchFamily="34" charset="0"/>
              </a:rPr>
              <a:t>    (in other words: </a:t>
            </a:r>
            <a:r>
              <a:rPr lang="en-GB" sz="2400" dirty="0" err="1" smtClean="0">
                <a:solidFill>
                  <a:schemeClr val="tx1"/>
                </a:solidFill>
                <a:latin typeface="Arial" pitchFamily="34" charset="0"/>
                <a:cs typeface="Arial" pitchFamily="34" charset="0"/>
              </a:rPr>
              <a:t>e</a:t>
            </a:r>
            <a:r>
              <a:rPr lang="en-GB" sz="2400" b="1" dirty="0" err="1" smtClean="0">
                <a:solidFill>
                  <a:srgbClr val="00B0F0"/>
                </a:solidFill>
                <a:effectLst>
                  <a:outerShdw blurRad="38100" dist="38100" dir="2700000" algn="tl">
                    <a:srgbClr val="000000">
                      <a:alpha val="43137"/>
                    </a:srgbClr>
                  </a:outerShdw>
                </a:effectLst>
                <a:latin typeface="Arial" pitchFamily="34" charset="0"/>
                <a:cs typeface="Arial" pitchFamily="34" charset="0"/>
              </a:rPr>
              <a:t>d</a:t>
            </a:r>
            <a:r>
              <a:rPr lang="en-GB" sz="2400" dirty="0" smtClean="0">
                <a:solidFill>
                  <a:schemeClr val="tx1"/>
                </a:solidFill>
                <a:latin typeface="Arial" pitchFamily="34" charset="0"/>
                <a:cs typeface="Arial" pitchFamily="34" charset="0"/>
              </a:rPr>
              <a:t> </a:t>
            </a:r>
            <a:r>
              <a:rPr lang="en-GB" sz="2400" dirty="0">
                <a:solidFill>
                  <a:schemeClr val="tx1"/>
                </a:solidFill>
                <a:latin typeface="Arial" pitchFamily="34" charset="0"/>
                <a:cs typeface="Arial" pitchFamily="34" charset="0"/>
              </a:rPr>
              <a:t>mod z  = 1 ).</a:t>
            </a:r>
          </a:p>
        </p:txBody>
      </p:sp>
      <p:sp>
        <p:nvSpPr>
          <p:cNvPr id="16390" name="AutoShape 6"/>
          <p:cNvSpPr>
            <a:spLocks noChangeArrowheads="1"/>
          </p:cNvSpPr>
          <p:nvPr/>
        </p:nvSpPr>
        <p:spPr bwMode="auto">
          <a:xfrm>
            <a:off x="636588" y="4975225"/>
            <a:ext cx="6059970" cy="463846"/>
          </a:xfrm>
          <a:prstGeom prst="roundRect">
            <a:avLst>
              <a:gd name="adj" fmla="val 347"/>
            </a:avLst>
          </a:prstGeom>
          <a:noFill/>
          <a:ln w="9525">
            <a:noFill/>
            <a:round/>
            <a:headEnd/>
            <a:tailEnd/>
          </a:ln>
        </p:spPr>
        <p:txBody>
          <a:bodyPr wrap="none" lIns="90000" tIns="46800" rIns="90000" bIns="46800">
            <a:spAutoFit/>
          </a:bodyPr>
          <a:lstStyle/>
          <a:p>
            <a:pPr>
              <a:buClr>
                <a:srgbClr val="3333CC"/>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rgbClr val="3333CC"/>
                </a:solidFill>
                <a:latin typeface="Arial" pitchFamily="34" charset="0"/>
                <a:cs typeface="Arial" pitchFamily="34" charset="0"/>
              </a:rPr>
              <a:t>5.</a:t>
            </a:r>
            <a:r>
              <a:rPr lang="en-GB" sz="2400" dirty="0">
                <a:solidFill>
                  <a:schemeClr val="tx1"/>
                </a:solidFill>
                <a:latin typeface="Arial" pitchFamily="34" charset="0"/>
                <a:cs typeface="Arial" pitchFamily="34" charset="0"/>
              </a:rPr>
              <a:t> Public key is </a:t>
            </a:r>
            <a:r>
              <a:rPr lang="en-GB" sz="2400" dirty="0" smtClean="0">
                <a:solidFill>
                  <a:schemeClr val="tx1"/>
                </a:solidFill>
                <a:latin typeface="Arial" pitchFamily="34" charset="0"/>
                <a:cs typeface="Arial" pitchFamily="34" charset="0"/>
              </a:rPr>
              <a:t>(</a:t>
            </a:r>
            <a:r>
              <a:rPr lang="en-GB" sz="24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n</a:t>
            </a:r>
            <a:r>
              <a:rPr lang="en-GB" sz="2400" dirty="0" smtClean="0">
                <a:solidFill>
                  <a:srgbClr val="FF0000"/>
                </a:solidFill>
                <a:latin typeface="Arial" pitchFamily="34" charset="0"/>
                <a:cs typeface="Arial" pitchFamily="34" charset="0"/>
              </a:rPr>
              <a:t>,</a:t>
            </a:r>
            <a:r>
              <a:rPr lang="en-GB" sz="2400" b="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 e</a:t>
            </a:r>
            <a:r>
              <a:rPr lang="en-GB" sz="2400" dirty="0" smtClean="0">
                <a:solidFill>
                  <a:schemeClr val="tx1"/>
                </a:solidFill>
                <a:latin typeface="Arial" pitchFamily="34" charset="0"/>
                <a:cs typeface="Arial" pitchFamily="34" charset="0"/>
              </a:rPr>
              <a:t>).  </a:t>
            </a:r>
            <a:r>
              <a:rPr lang="en-GB" sz="2400" dirty="0">
                <a:solidFill>
                  <a:schemeClr val="tx1"/>
                </a:solidFill>
                <a:latin typeface="Arial" pitchFamily="34" charset="0"/>
                <a:cs typeface="Arial" pitchFamily="34" charset="0"/>
              </a:rPr>
              <a:t>Private key is </a:t>
            </a:r>
            <a:r>
              <a:rPr lang="en-GB" sz="2400" dirty="0" smtClean="0">
                <a:solidFill>
                  <a:schemeClr val="tx1"/>
                </a:solidFill>
                <a:latin typeface="Arial" pitchFamily="34" charset="0"/>
                <a:cs typeface="Arial" pitchFamily="34" charset="0"/>
              </a:rPr>
              <a:t>(</a:t>
            </a:r>
            <a:r>
              <a:rPr lang="en-GB" sz="24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n</a:t>
            </a:r>
            <a:r>
              <a:rPr lang="en-GB" sz="2400" dirty="0" smtClean="0">
                <a:solidFill>
                  <a:srgbClr val="FF0000"/>
                </a:solidFill>
                <a:latin typeface="Arial" pitchFamily="34" charset="0"/>
                <a:cs typeface="Arial" pitchFamily="34" charset="0"/>
              </a:rPr>
              <a:t>,</a:t>
            </a:r>
            <a:r>
              <a:rPr lang="en-GB" sz="2400" b="1" dirty="0" smtClean="0">
                <a:solidFill>
                  <a:srgbClr val="00B0F0"/>
                </a:solidFill>
                <a:effectLst>
                  <a:outerShdw blurRad="38100" dist="38100" dir="2700000" algn="tl">
                    <a:srgbClr val="000000">
                      <a:alpha val="43137"/>
                    </a:srgbClr>
                  </a:outerShdw>
                </a:effectLst>
                <a:latin typeface="Arial" pitchFamily="34" charset="0"/>
                <a:cs typeface="Arial" pitchFamily="34" charset="0"/>
              </a:rPr>
              <a:t> d</a:t>
            </a:r>
            <a:r>
              <a:rPr lang="en-GB" sz="2400" dirty="0" smtClean="0">
                <a:solidFill>
                  <a:schemeClr val="tx1"/>
                </a:solidFill>
                <a:latin typeface="Arial" pitchFamily="34" charset="0"/>
                <a:cs typeface="Arial" pitchFamily="34" charset="0"/>
              </a:rPr>
              <a:t>).</a:t>
            </a:r>
            <a:endParaRPr lang="en-GB" sz="2400" dirty="0">
              <a:solidFill>
                <a:schemeClr val="tx1"/>
              </a:solidFill>
              <a:latin typeface="Arial" pitchFamily="34" charset="0"/>
              <a:cs typeface="Arial" pitchFamily="34" charset="0"/>
            </a:endParaRPr>
          </a:p>
        </p:txBody>
      </p:sp>
      <p:pic>
        <p:nvPicPr>
          <p:cNvPr id="16392" name="Picture 8" descr="j0234687"/>
          <p:cNvPicPr>
            <a:picLocks noChangeAspect="1" noChangeArrowheads="1" noCrop="1"/>
          </p:cNvPicPr>
          <p:nvPr/>
        </p:nvPicPr>
        <p:blipFill>
          <a:blip r:embed="rId3"/>
          <a:srcRect/>
          <a:stretch>
            <a:fillRect/>
          </a:stretch>
        </p:blipFill>
        <p:spPr bwMode="auto">
          <a:xfrm flipH="1">
            <a:off x="0" y="6065838"/>
            <a:ext cx="1344613" cy="792162"/>
          </a:xfrm>
          <a:prstGeom prst="rect">
            <a:avLst/>
          </a:prstGeom>
          <a:noFill/>
          <a:ln w="9525">
            <a:noFill/>
            <a:miter lim="800000"/>
            <a:headEnd/>
            <a:tailEnd/>
          </a:ln>
        </p:spPr>
      </p:pic>
      <p:sp>
        <p:nvSpPr>
          <p:cNvPr id="16393" name="AutoShape 9"/>
          <p:cNvSpPr>
            <a:spLocks noChangeArrowheads="1"/>
          </p:cNvSpPr>
          <p:nvPr/>
        </p:nvSpPr>
        <p:spPr bwMode="auto">
          <a:xfrm>
            <a:off x="1600200" y="5638800"/>
            <a:ext cx="7239000" cy="1219200"/>
          </a:xfrm>
          <a:prstGeom prst="wedgeRoundRectCallout">
            <a:avLst>
              <a:gd name="adj1" fmla="val -54935"/>
              <a:gd name="adj2" fmla="val 29690"/>
              <a:gd name="adj3" fmla="val 16667"/>
            </a:avLst>
          </a:prstGeom>
          <a:gradFill rotWithShape="1">
            <a:gsLst>
              <a:gs pos="0">
                <a:schemeClr val="bg1"/>
              </a:gs>
              <a:gs pos="100000">
                <a:schemeClr val="bg1">
                  <a:gamma/>
                  <a:shade val="46275"/>
                  <a:invGamma/>
                </a:schemeClr>
              </a:gs>
            </a:gsLst>
            <a:path path="rect">
              <a:fillToRect l="50000" t="50000" r="50000" b="50000"/>
            </a:path>
          </a:gradFill>
          <a:ln w="9525">
            <a:solidFill>
              <a:schemeClr val="tx1"/>
            </a:solidFill>
            <a:miter lim="800000"/>
            <a:headEnd/>
            <a:tailEnd/>
          </a:ln>
          <a:effectLst/>
        </p:spPr>
        <p:txBody>
          <a:bodyPr/>
          <a:lstStyle/>
          <a:p>
            <a:pPr algn="ctr" eaLnBrk="1" hangingPunct="1"/>
            <a:r>
              <a:rPr lang="en-US" sz="1800" dirty="0">
                <a:solidFill>
                  <a:schemeClr val="tx1"/>
                </a:solidFill>
                <a:latin typeface="Arial" charset="0"/>
              </a:rPr>
              <a:t>In mathematics, a </a:t>
            </a:r>
            <a:r>
              <a:rPr lang="en-US" sz="1800" b="1" dirty="0">
                <a:solidFill>
                  <a:srgbClr val="0000FF"/>
                </a:solidFill>
                <a:latin typeface="Arial" charset="0"/>
              </a:rPr>
              <a:t>prime number </a:t>
            </a:r>
            <a:r>
              <a:rPr lang="en-US" sz="1800" dirty="0">
                <a:solidFill>
                  <a:schemeClr val="tx1"/>
                </a:solidFill>
                <a:latin typeface="Arial" charset="0"/>
              </a:rPr>
              <a:t>(or a prime) is a natural number that has exactly two (distinct) natural number divisors, which are 1 and the prime number itself.  </a:t>
            </a:r>
            <a:r>
              <a:rPr lang="en-US" sz="1000" dirty="0">
                <a:solidFill>
                  <a:schemeClr val="tx1"/>
                </a:solidFill>
                <a:latin typeface="Arial" charset="0"/>
              </a:rPr>
              <a:t>The first 30 prime numbers are 2, 3, 5, 7, 11, 13, 17, 19, 23, 29, 31, 37, 41, 43, 47, 53, 59, 61, 67, 71, 73, 79, 83, 89, 97, 101, 103, 107, 109, and 113</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392"/>
                                        </p:tgtEl>
                                        <p:attrNameLst>
                                          <p:attrName>style.visibility</p:attrName>
                                        </p:attrNameLst>
                                      </p:cBhvr>
                                      <p:to>
                                        <p:strVal val="visible"/>
                                      </p:to>
                                    </p:set>
                                    <p:animEffect transition="in" filter="slide(fromBottom)">
                                      <p:cBhvr>
                                        <p:cTn id="7" dur="500"/>
                                        <p:tgtEl>
                                          <p:spTgt spid="16392"/>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6393"/>
                                        </p:tgtEl>
                                        <p:attrNameLst>
                                          <p:attrName>style.visibility</p:attrName>
                                        </p:attrNameLst>
                                      </p:cBhvr>
                                      <p:to>
                                        <p:strVal val="visible"/>
                                      </p:to>
                                    </p:set>
                                    <p:animEffect transition="in" filter="slide(fromBottom)">
                                      <p:cBhvr>
                                        <p:cTn id="11" dur="5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0"/>
            <a:ext cx="9143999" cy="1144383"/>
          </a:xfrm>
          <a:gradFill rotWithShape="0">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defTabSz="449263">
              <a:buClr>
                <a:srgbClr val="3333CC"/>
              </a:buClr>
              <a:buSzPct val="100000"/>
              <a:buFont typeface="Comic Sans MS" pitchFamily="6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bg1"/>
                </a:solidFill>
                <a:effectLst>
                  <a:outerShdw blurRad="38100" dist="38100" dir="2700000" algn="tl">
                    <a:srgbClr val="000000">
                      <a:alpha val="43137"/>
                    </a:srgbClr>
                  </a:outerShdw>
                </a:effectLst>
                <a:latin typeface="Arial" charset="0"/>
              </a:rPr>
              <a:t>RSA with Cipher Block Chaining</a:t>
            </a:r>
            <a:endParaRPr lang="en-US" b="1" dirty="0">
              <a:solidFill>
                <a:schemeClr val="bg1"/>
              </a:solidFill>
              <a:latin typeface="Arial" charset="0"/>
              <a:ea typeface="+mj-ea"/>
              <a:cs typeface="+mj-cs"/>
            </a:endParaRPr>
          </a:p>
        </p:txBody>
      </p:sp>
      <p:sp>
        <p:nvSpPr>
          <p:cNvPr id="9" name="Text Box 3"/>
          <p:cNvSpPr txBox="1">
            <a:spLocks noChangeArrowheads="1"/>
          </p:cNvSpPr>
          <p:nvPr/>
        </p:nvSpPr>
        <p:spPr bwMode="auto">
          <a:xfrm>
            <a:off x="0" y="1144383"/>
            <a:ext cx="9144000" cy="52322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a:spAutoFit/>
          </a:bodyPr>
          <a:lstStyle/>
          <a:p>
            <a:pPr>
              <a:defRPr/>
            </a:pPr>
            <a:r>
              <a:rPr lang="en-US" sz="2800" i="1" dirty="0" smtClean="0">
                <a:solidFill>
                  <a:srgbClr val="0000FF"/>
                </a:solidFill>
                <a:latin typeface="Gill Sans MT" charset="0"/>
              </a:rPr>
              <a:t>Avoid sending twice the number of </a:t>
            </a:r>
            <a:r>
              <a:rPr lang="en-US" sz="2800" i="1" dirty="0" err="1" smtClean="0">
                <a:solidFill>
                  <a:srgbClr val="0000FF"/>
                </a:solidFill>
                <a:latin typeface="Gill Sans MT" charset="0"/>
              </a:rPr>
              <a:t>ciphertext</a:t>
            </a:r>
            <a:r>
              <a:rPr lang="en-US" sz="2800" i="1" dirty="0" smtClean="0">
                <a:solidFill>
                  <a:srgbClr val="0000FF"/>
                </a:solidFill>
                <a:latin typeface="Gill Sans MT" charset="0"/>
              </a:rPr>
              <a:t> bits</a:t>
            </a:r>
            <a:endParaRPr lang="en-US" sz="2800" dirty="0">
              <a:solidFill>
                <a:srgbClr val="0000FF"/>
              </a:solidFill>
              <a:latin typeface="Gill Sans MT" charset="0"/>
            </a:endParaRPr>
          </a:p>
        </p:txBody>
      </p:sp>
      <p:sp>
        <p:nvSpPr>
          <p:cNvPr id="27" name="TextBox 26"/>
          <p:cNvSpPr txBox="1"/>
          <p:nvPr/>
        </p:nvSpPr>
        <p:spPr>
          <a:xfrm>
            <a:off x="6096000" y="2590800"/>
            <a:ext cx="1361270" cy="461665"/>
          </a:xfrm>
          <a:prstGeom prst="rect">
            <a:avLst/>
          </a:prstGeom>
          <a:noFill/>
        </p:spPr>
        <p:txBody>
          <a:bodyPr wrap="none" rtlCol="0">
            <a:spAutoFit/>
          </a:bodyPr>
          <a:lstStyle/>
          <a:p>
            <a:r>
              <a:rPr lang="en-NZ" dirty="0" smtClean="0">
                <a:solidFill>
                  <a:srgbClr val="C00000"/>
                </a:solidFill>
              </a:rPr>
              <a:t>Example:</a:t>
            </a:r>
            <a:endParaRPr lang="en-NZ" dirty="0">
              <a:solidFill>
                <a:srgbClr val="C00000"/>
              </a:solidFill>
            </a:endParaRPr>
          </a:p>
        </p:txBody>
      </p: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1675" y="2971800"/>
            <a:ext cx="3362325" cy="1422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7620000" y="2604318"/>
            <a:ext cx="1393664" cy="338554"/>
          </a:xfrm>
          <a:prstGeom prst="rect">
            <a:avLst/>
          </a:prstGeom>
          <a:solidFill>
            <a:srgbClr val="C6E6A2"/>
          </a:solidFill>
          <a:ln>
            <a:solidFill>
              <a:srgbClr val="00B0F0"/>
            </a:solidFill>
          </a:ln>
        </p:spPr>
        <p:txBody>
          <a:bodyPr wrap="square" rtlCol="0">
            <a:spAutoFit/>
          </a:bodyPr>
          <a:lstStyle/>
          <a:p>
            <a:pPr algn="ctr"/>
            <a:r>
              <a:rPr lang="en-NZ" sz="1600" dirty="0" smtClean="0">
                <a:solidFill>
                  <a:schemeClr val="tx1"/>
                </a:solidFill>
                <a:latin typeface="Arial" panose="020B0604020202020204" pitchFamily="34" charset="0"/>
                <a:cs typeface="Arial" panose="020B0604020202020204" pitchFamily="34" charset="0"/>
              </a:rPr>
              <a:t>k=3</a:t>
            </a:r>
            <a:endParaRPr lang="en-NZ" sz="1600" dirty="0">
              <a:solidFill>
                <a:schemeClr val="tx1"/>
              </a:solidFill>
              <a:latin typeface="Arial" panose="020B0604020202020204" pitchFamily="34" charset="0"/>
              <a:cs typeface="Arial" panose="020B0604020202020204" pitchFamily="34" charset="0"/>
            </a:endParaRPr>
          </a:p>
        </p:txBody>
      </p:sp>
      <p:sp>
        <p:nvSpPr>
          <p:cNvPr id="20" name="TextBox 19"/>
          <p:cNvSpPr txBox="1"/>
          <p:nvPr/>
        </p:nvSpPr>
        <p:spPr>
          <a:xfrm>
            <a:off x="6426589" y="4347282"/>
            <a:ext cx="2717411" cy="369332"/>
          </a:xfrm>
          <a:prstGeom prst="rect">
            <a:avLst/>
          </a:prstGeom>
          <a:noFill/>
        </p:spPr>
        <p:txBody>
          <a:bodyPr wrap="none" rtlCol="0">
            <a:spAutoFit/>
          </a:bodyPr>
          <a:lstStyle/>
          <a:p>
            <a:r>
              <a:rPr lang="en-NZ" sz="1800" dirty="0" smtClean="0">
                <a:solidFill>
                  <a:srgbClr val="0000FF"/>
                </a:solidFill>
                <a:latin typeface="Arial" panose="020B0604020202020204" pitchFamily="34" charset="0"/>
                <a:cs typeface="Arial" panose="020B0604020202020204" pitchFamily="34" charset="0"/>
              </a:rPr>
              <a:t>plaintext = 010  010  010</a:t>
            </a:r>
            <a:endParaRPr lang="en-NZ" sz="1800" dirty="0">
              <a:solidFill>
                <a:srgbClr val="0000FF"/>
              </a:solidFill>
              <a:latin typeface="Arial" panose="020B0604020202020204" pitchFamily="34" charset="0"/>
              <a:cs typeface="Arial" panose="020B0604020202020204" pitchFamily="34" charset="0"/>
            </a:endParaRPr>
          </a:p>
        </p:txBody>
      </p:sp>
      <p:sp>
        <p:nvSpPr>
          <p:cNvPr id="21" name="Right Brace 20"/>
          <p:cNvSpPr/>
          <p:nvPr/>
        </p:nvSpPr>
        <p:spPr bwMode="auto">
          <a:xfrm rot="5400000">
            <a:off x="7681776"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7459727"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m(1)</a:t>
            </a:r>
            <a:endParaRPr lang="en-NZ" sz="1600" dirty="0">
              <a:solidFill>
                <a:srgbClr val="0000FF"/>
              </a:solidFill>
              <a:latin typeface="Arial" panose="020B0604020202020204" pitchFamily="34" charset="0"/>
              <a:cs typeface="Arial" panose="020B0604020202020204" pitchFamily="34" charset="0"/>
            </a:endParaRPr>
          </a:p>
        </p:txBody>
      </p:sp>
      <p:sp>
        <p:nvSpPr>
          <p:cNvPr id="31" name="Right Brace 30"/>
          <p:cNvSpPr/>
          <p:nvPr/>
        </p:nvSpPr>
        <p:spPr bwMode="auto">
          <a:xfrm rot="5400000">
            <a:off x="8196569"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2" name="TextBox 31"/>
          <p:cNvSpPr txBox="1"/>
          <p:nvPr/>
        </p:nvSpPr>
        <p:spPr>
          <a:xfrm>
            <a:off x="7974520"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m(2)</a:t>
            </a:r>
            <a:endParaRPr lang="en-NZ" sz="1600" dirty="0">
              <a:solidFill>
                <a:srgbClr val="0000FF"/>
              </a:solidFill>
              <a:latin typeface="Arial" panose="020B0604020202020204" pitchFamily="34" charset="0"/>
              <a:cs typeface="Arial" panose="020B0604020202020204" pitchFamily="34" charset="0"/>
            </a:endParaRPr>
          </a:p>
        </p:txBody>
      </p:sp>
      <p:sp>
        <p:nvSpPr>
          <p:cNvPr id="33" name="Right Brace 32"/>
          <p:cNvSpPr/>
          <p:nvPr/>
        </p:nvSpPr>
        <p:spPr bwMode="auto">
          <a:xfrm rot="5400000">
            <a:off x="8731710"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4" name="TextBox 33"/>
          <p:cNvSpPr txBox="1"/>
          <p:nvPr/>
        </p:nvSpPr>
        <p:spPr>
          <a:xfrm>
            <a:off x="8509661"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m(3)</a:t>
            </a:r>
            <a:endParaRPr lang="en-NZ" sz="1600" dirty="0">
              <a:solidFill>
                <a:srgbClr val="0000FF"/>
              </a:solidFill>
              <a:latin typeface="Arial" panose="020B0604020202020204" pitchFamily="34" charset="0"/>
              <a:cs typeface="Arial" panose="020B0604020202020204" pitchFamily="34" charset="0"/>
            </a:endParaRPr>
          </a:p>
        </p:txBody>
      </p:sp>
      <p:sp>
        <p:nvSpPr>
          <p:cNvPr id="35" name="TextBox 34"/>
          <p:cNvSpPr txBox="1"/>
          <p:nvPr/>
        </p:nvSpPr>
        <p:spPr>
          <a:xfrm>
            <a:off x="6324600" y="5723335"/>
            <a:ext cx="1293944"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r(1)=c(0)=IV</a:t>
            </a:r>
            <a:endParaRPr lang="en-NZ" sz="1600" dirty="0">
              <a:solidFill>
                <a:srgbClr val="0000FF"/>
              </a:solidFill>
              <a:latin typeface="Arial" panose="020B0604020202020204" pitchFamily="34" charset="0"/>
              <a:cs typeface="Arial" panose="020B0604020202020204" pitchFamily="34" charset="0"/>
            </a:endParaRPr>
          </a:p>
        </p:txBody>
      </p:sp>
      <p:sp>
        <p:nvSpPr>
          <p:cNvPr id="36" name="TextBox 35"/>
          <p:cNvSpPr txBox="1"/>
          <p:nvPr/>
        </p:nvSpPr>
        <p:spPr>
          <a:xfrm>
            <a:off x="7278172" y="6079418"/>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r(2)=c(1)</a:t>
            </a:r>
            <a:endParaRPr lang="en-NZ" sz="1600" dirty="0">
              <a:solidFill>
                <a:srgbClr val="0000FF"/>
              </a:solidFill>
              <a:latin typeface="Arial" panose="020B0604020202020204" pitchFamily="34" charset="0"/>
              <a:cs typeface="Arial" panose="020B0604020202020204" pitchFamily="34" charset="0"/>
            </a:endParaRPr>
          </a:p>
        </p:txBody>
      </p:sp>
      <p:sp>
        <p:nvSpPr>
          <p:cNvPr id="37" name="TextBox 36"/>
          <p:cNvSpPr txBox="1"/>
          <p:nvPr/>
        </p:nvSpPr>
        <p:spPr>
          <a:xfrm>
            <a:off x="7998288" y="6427944"/>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r(3)=c(2)</a:t>
            </a:r>
            <a:endParaRPr lang="en-NZ" sz="1600" dirty="0">
              <a:solidFill>
                <a:srgbClr val="0000FF"/>
              </a:solidFill>
              <a:latin typeface="Arial" panose="020B0604020202020204" pitchFamily="34" charset="0"/>
              <a:cs typeface="Arial" panose="020B0604020202020204" pitchFamily="34" charset="0"/>
            </a:endParaRPr>
          </a:p>
        </p:txBody>
      </p:sp>
      <p:sp>
        <p:nvSpPr>
          <p:cNvPr id="4" name="Freeform 3"/>
          <p:cNvSpPr/>
          <p:nvPr/>
        </p:nvSpPr>
        <p:spPr bwMode="auto">
          <a:xfrm>
            <a:off x="7579697" y="5252132"/>
            <a:ext cx="243224" cy="597005"/>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8009309" y="5295607"/>
            <a:ext cx="326885" cy="800393"/>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9" name="Freeform 38"/>
          <p:cNvSpPr/>
          <p:nvPr/>
        </p:nvSpPr>
        <p:spPr bwMode="auto">
          <a:xfrm>
            <a:off x="8664840" y="5280499"/>
            <a:ext cx="270362" cy="1196501"/>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cxnSp>
        <p:nvCxnSpPr>
          <p:cNvPr id="40" name="Straight Connector 39"/>
          <p:cNvCxnSpPr/>
          <p:nvPr/>
        </p:nvCxnSpPr>
        <p:spPr bwMode="auto">
          <a:xfrm>
            <a:off x="5410200" y="2940313"/>
            <a:ext cx="0" cy="38414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0" y="2971800"/>
            <a:ext cx="5781676" cy="1015663"/>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1.  </a:t>
            </a:r>
            <a:r>
              <a:rPr lang="en-NZ" sz="2000" dirty="0" smtClean="0">
                <a:solidFill>
                  <a:schemeClr val="tx1"/>
                </a:solidFill>
              </a:rPr>
              <a:t>Given </a:t>
            </a:r>
            <a:r>
              <a:rPr lang="en-NZ" sz="2000" dirty="0" smtClean="0">
                <a:solidFill>
                  <a:schemeClr val="tx1"/>
                </a:solidFill>
                <a:latin typeface="Arial" panose="020B0604020202020204" pitchFamily="34" charset="0"/>
                <a:cs typeface="Arial" panose="020B0604020202020204" pitchFamily="34" charset="0"/>
              </a:rPr>
              <a:t>c(0),c(1),c(2),c(3),…</a:t>
            </a:r>
          </a:p>
          <a:p>
            <a:r>
              <a:rPr lang="en-NZ" sz="2000" b="1" dirty="0">
                <a:solidFill>
                  <a:schemeClr val="tx1"/>
                </a:solidFill>
                <a:latin typeface="Arial" panose="020B0604020202020204" pitchFamily="34" charset="0"/>
                <a:cs typeface="Arial" panose="020B0604020202020204" pitchFamily="34" charset="0"/>
              </a:rPr>
              <a:t> </a:t>
            </a:r>
            <a:r>
              <a:rPr lang="en-NZ" sz="2000" b="1" dirty="0" smtClean="0">
                <a:solidFill>
                  <a:schemeClr val="tx1"/>
                </a:solidFill>
                <a:latin typeface="Arial" panose="020B0604020202020204" pitchFamily="34" charset="0"/>
                <a:cs typeface="Arial" panose="020B0604020202020204" pitchFamily="34" charset="0"/>
              </a:rPr>
              <a:t> </a:t>
            </a:r>
            <a:r>
              <a:rPr lang="en-NZ" sz="2000" dirty="0" smtClean="0">
                <a:solidFill>
                  <a:schemeClr val="tx1"/>
                </a:solidFill>
                <a:cs typeface="Times New Roman" panose="02020603050405020304" pitchFamily="18" charset="0"/>
              </a:rPr>
              <a:t>For each </a:t>
            </a:r>
            <a:r>
              <a:rPr lang="en-NZ" sz="2000" dirty="0" err="1" smtClean="0">
                <a:solidFill>
                  <a:schemeClr val="tx1"/>
                </a:solidFill>
                <a:cs typeface="Times New Roman" panose="02020603050405020304" pitchFamily="18" charset="0"/>
              </a:rPr>
              <a:t>ciphertext</a:t>
            </a:r>
            <a:r>
              <a:rPr lang="en-NZ" sz="2000" dirty="0" smtClean="0">
                <a:solidFill>
                  <a:schemeClr val="tx1"/>
                </a:solidFill>
                <a:cs typeface="Times New Roman" panose="02020603050405020304" pitchFamily="18" charset="0"/>
              </a:rPr>
              <a:t> block, calculate </a:t>
            </a:r>
            <a:r>
              <a:rPr lang="en-NZ" sz="2000" dirty="0">
                <a:solidFill>
                  <a:schemeClr val="tx1"/>
                </a:solidFill>
                <a:cs typeface="Times New Roman" panose="02020603050405020304" pitchFamily="18" charset="0"/>
              </a:rPr>
              <a:t>K</a:t>
            </a:r>
            <a:r>
              <a:rPr lang="en-NZ" sz="2000" baseline="-25000" dirty="0">
                <a:solidFill>
                  <a:schemeClr val="tx1"/>
                </a:solidFill>
                <a:cs typeface="Times New Roman" panose="02020603050405020304" pitchFamily="18" charset="0"/>
              </a:rPr>
              <a:t>s </a:t>
            </a:r>
            <a:r>
              <a:rPr lang="en-NZ" sz="2000" dirty="0" smtClean="0">
                <a:solidFill>
                  <a:schemeClr val="tx1"/>
                </a:solidFill>
                <a:cs typeface="Times New Roman" panose="02020603050405020304" pitchFamily="18" charset="0"/>
              </a:rPr>
              <a:t>(c(</a:t>
            </a:r>
            <a:r>
              <a:rPr lang="en-NZ" sz="2000" dirty="0" err="1" smtClean="0">
                <a:solidFill>
                  <a:schemeClr val="tx1"/>
                </a:solidFill>
                <a:cs typeface="Times New Roman" panose="02020603050405020304" pitchFamily="18" charset="0"/>
              </a:rPr>
              <a:t>i</a:t>
            </a:r>
            <a:r>
              <a:rPr lang="en-NZ" sz="2000" dirty="0" smtClean="0">
                <a:solidFill>
                  <a:schemeClr val="tx1"/>
                </a:solidFill>
                <a:cs typeface="Times New Roman" panose="02020603050405020304" pitchFamily="18" charset="0"/>
              </a:rPr>
              <a:t>)), starting at </a:t>
            </a:r>
            <a:r>
              <a:rPr lang="en-NZ" sz="2000" dirty="0" err="1" smtClean="0">
                <a:solidFill>
                  <a:schemeClr val="tx1"/>
                </a:solidFill>
                <a:cs typeface="Times New Roman" panose="02020603050405020304" pitchFamily="18" charset="0"/>
              </a:rPr>
              <a:t>i</a:t>
            </a:r>
            <a:r>
              <a:rPr lang="en-NZ" sz="2000" dirty="0" smtClean="0">
                <a:solidFill>
                  <a:schemeClr val="tx1"/>
                </a:solidFill>
                <a:cs typeface="Times New Roman" panose="02020603050405020304" pitchFamily="18" charset="0"/>
              </a:rPr>
              <a:t>=1 </a:t>
            </a:r>
            <a:endParaRPr lang="en-NZ" sz="2000" dirty="0">
              <a:solidFill>
                <a:srgbClr val="0000FF"/>
              </a:solidFill>
              <a:cs typeface="Times New Roman" panose="02020603050405020304" pitchFamily="18" charset="0"/>
            </a:endParaRPr>
          </a:p>
        </p:txBody>
      </p:sp>
      <p:sp>
        <p:nvSpPr>
          <p:cNvPr id="44" name="Right Brace 43"/>
          <p:cNvSpPr/>
          <p:nvPr/>
        </p:nvSpPr>
        <p:spPr bwMode="auto">
          <a:xfrm rot="5400000">
            <a:off x="3072887" y="4320668"/>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50" name="TextBox 49"/>
          <p:cNvSpPr txBox="1"/>
          <p:nvPr/>
        </p:nvSpPr>
        <p:spPr>
          <a:xfrm>
            <a:off x="2850838" y="4614446"/>
            <a:ext cx="538930"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c(0)</a:t>
            </a:r>
            <a:endParaRPr lang="en-NZ" sz="1600" dirty="0">
              <a:solidFill>
                <a:srgbClr val="0000FF"/>
              </a:solidFill>
              <a:latin typeface="Arial" panose="020B0604020202020204" pitchFamily="34" charset="0"/>
              <a:cs typeface="Arial" panose="020B0604020202020204" pitchFamily="34" charset="0"/>
            </a:endParaRPr>
          </a:p>
        </p:txBody>
      </p:sp>
      <p:sp>
        <p:nvSpPr>
          <p:cNvPr id="51" name="TextBox 50"/>
          <p:cNvSpPr txBox="1"/>
          <p:nvPr/>
        </p:nvSpPr>
        <p:spPr>
          <a:xfrm>
            <a:off x="412437" y="4048779"/>
            <a:ext cx="4724400" cy="369332"/>
          </a:xfrm>
          <a:prstGeom prst="rect">
            <a:avLst/>
          </a:prstGeom>
          <a:solidFill>
            <a:srgbClr val="FFFFC5"/>
          </a:solidFill>
          <a:ln>
            <a:solidFill>
              <a:srgbClr val="00B0F0"/>
            </a:solidFill>
          </a:ln>
        </p:spPr>
        <p:txBody>
          <a:bodyPr wrap="square" rtlCol="0">
            <a:spAutoFit/>
          </a:bodyPr>
          <a:lstStyle/>
          <a:p>
            <a:r>
              <a:rPr lang="en-NZ" sz="1800" dirty="0">
                <a:solidFill>
                  <a:schemeClr val="tx1"/>
                </a:solidFill>
              </a:rPr>
              <a:t>Given </a:t>
            </a:r>
            <a:r>
              <a:rPr lang="en-NZ" sz="1800" dirty="0">
                <a:solidFill>
                  <a:srgbClr val="008000"/>
                </a:solidFill>
                <a:latin typeface="Arial" panose="020B0604020202020204" pitchFamily="34" charset="0"/>
                <a:cs typeface="Arial" panose="020B0604020202020204" pitchFamily="34" charset="0"/>
              </a:rPr>
              <a:t>c(0)</a:t>
            </a:r>
            <a:r>
              <a:rPr lang="en-NZ" sz="1800" dirty="0">
                <a:solidFill>
                  <a:schemeClr val="tx1"/>
                </a:solidFill>
                <a:latin typeface="Arial" panose="020B0604020202020204" pitchFamily="34" charset="0"/>
                <a:cs typeface="Arial" panose="020B0604020202020204" pitchFamily="34" charset="0"/>
              </a:rPr>
              <a:t>,c(1),c(2),c(3)=</a:t>
            </a:r>
            <a:r>
              <a:rPr lang="en-NZ" sz="1800" dirty="0">
                <a:solidFill>
                  <a:srgbClr val="FF0000"/>
                </a:solidFill>
                <a:latin typeface="Arial" panose="020B0604020202020204" pitchFamily="34" charset="0"/>
                <a:cs typeface="Arial" panose="020B0604020202020204" pitchFamily="34" charset="0"/>
              </a:rPr>
              <a:t>001</a:t>
            </a:r>
            <a:r>
              <a:rPr lang="en-NZ" sz="1800" dirty="0">
                <a:solidFill>
                  <a:srgbClr val="0000FF"/>
                </a:solidFill>
                <a:latin typeface="Arial" panose="020B0604020202020204" pitchFamily="34" charset="0"/>
                <a:cs typeface="Arial" panose="020B0604020202020204" pitchFamily="34" charset="0"/>
              </a:rPr>
              <a:t>,100,000,101</a:t>
            </a:r>
            <a:endParaRPr lang="en-NZ" sz="1800" dirty="0">
              <a:solidFill>
                <a:schemeClr val="tx1"/>
              </a:solidFill>
              <a:latin typeface="Arial" panose="020B0604020202020204" pitchFamily="34" charset="0"/>
              <a:cs typeface="Arial" panose="020B0604020202020204" pitchFamily="34" charset="0"/>
            </a:endParaRPr>
          </a:p>
        </p:txBody>
      </p:sp>
      <p:sp>
        <p:nvSpPr>
          <p:cNvPr id="2" name="Rectangle 1"/>
          <p:cNvSpPr/>
          <p:nvPr/>
        </p:nvSpPr>
        <p:spPr>
          <a:xfrm>
            <a:off x="206244" y="5067466"/>
            <a:ext cx="2684594" cy="369332"/>
          </a:xfrm>
          <a:prstGeom prst="rect">
            <a:avLst/>
          </a:prstGeom>
          <a:solidFill>
            <a:srgbClr val="FFFFC5"/>
          </a:solidFill>
          <a:ln>
            <a:solidFill>
              <a:srgbClr val="00B0F0"/>
            </a:solidFill>
          </a:ln>
        </p:spPr>
        <p:txBody>
          <a:bodyPr wrap="square" rtlCol="0">
            <a:spAutoFit/>
          </a:bodyPr>
          <a:lstStyle/>
          <a:p>
            <a:r>
              <a:rPr lang="en-NZ" b="1" dirty="0" err="1" smtClean="0">
                <a:solidFill>
                  <a:srgbClr val="C00000"/>
                </a:solidFill>
                <a:latin typeface="Arial" panose="020B0604020202020204" pitchFamily="34" charset="0"/>
                <a:cs typeface="Arial" panose="020B0604020202020204" pitchFamily="34" charset="0"/>
              </a:rPr>
              <a:t>K</a:t>
            </a:r>
            <a:r>
              <a:rPr lang="en-NZ" b="1" baseline="-25000" dirty="0" err="1" smtClean="0">
                <a:solidFill>
                  <a:srgbClr val="C00000"/>
                </a:solidFill>
                <a:latin typeface="Arial" panose="020B0604020202020204" pitchFamily="34" charset="0"/>
                <a:cs typeface="Arial" panose="020B0604020202020204" pitchFamily="34" charset="0"/>
              </a:rPr>
              <a:t>d</a:t>
            </a:r>
            <a:r>
              <a:rPr lang="en-NZ" sz="1800" dirty="0" smtClean="0">
                <a:solidFill>
                  <a:schemeClr val="tx1"/>
                </a:solidFill>
              </a:rPr>
              <a:t> </a:t>
            </a:r>
            <a:r>
              <a:rPr lang="en-NZ" sz="1800" dirty="0">
                <a:solidFill>
                  <a:schemeClr val="tx1"/>
                </a:solidFill>
              </a:rPr>
              <a:t>(</a:t>
            </a:r>
            <a:r>
              <a:rPr lang="en-NZ" sz="1800" dirty="0" smtClean="0">
                <a:solidFill>
                  <a:schemeClr val="tx1"/>
                </a:solidFill>
              </a:rPr>
              <a:t>c(1))= </a:t>
            </a:r>
            <a:r>
              <a:rPr lang="en-NZ" sz="1800" dirty="0">
                <a:solidFill>
                  <a:schemeClr val="tx1"/>
                </a:solidFill>
              </a:rPr>
              <a:t>Ks </a:t>
            </a:r>
            <a:r>
              <a:rPr lang="en-NZ" sz="1800" dirty="0" smtClean="0">
                <a:solidFill>
                  <a:schemeClr val="tx1"/>
                </a:solidFill>
              </a:rPr>
              <a:t>(</a:t>
            </a:r>
            <a:r>
              <a:rPr lang="en-NZ" sz="1800" dirty="0" smtClean="0">
                <a:solidFill>
                  <a:srgbClr val="0000FF"/>
                </a:solidFill>
                <a:latin typeface="Arial" panose="020B0604020202020204" pitchFamily="34" charset="0"/>
                <a:cs typeface="Arial" panose="020B0604020202020204" pitchFamily="34" charset="0"/>
              </a:rPr>
              <a:t>100</a:t>
            </a:r>
            <a:r>
              <a:rPr lang="en-NZ" sz="1800" dirty="0" smtClean="0">
                <a:solidFill>
                  <a:schemeClr val="tx1"/>
                </a:solidFill>
              </a:rPr>
              <a:t>)=</a:t>
            </a:r>
            <a:r>
              <a:rPr lang="en-NZ" sz="1800" dirty="0" smtClean="0">
                <a:solidFill>
                  <a:srgbClr val="FF0000"/>
                </a:solidFill>
                <a:latin typeface="Arial" panose="020B0604020202020204" pitchFamily="34" charset="0"/>
                <a:cs typeface="Arial" panose="020B0604020202020204" pitchFamily="34" charset="0"/>
              </a:rPr>
              <a:t>011</a:t>
            </a:r>
            <a:endParaRPr lang="en-NZ" sz="1800" dirty="0">
              <a:solidFill>
                <a:srgbClr val="FF0000"/>
              </a:solidFill>
              <a:latin typeface="Arial" panose="020B0604020202020204" pitchFamily="34" charset="0"/>
              <a:cs typeface="Arial" panose="020B0604020202020204" pitchFamily="34" charset="0"/>
            </a:endParaRPr>
          </a:p>
        </p:txBody>
      </p:sp>
      <p:sp>
        <p:nvSpPr>
          <p:cNvPr id="52" name="Right Brace 51"/>
          <p:cNvSpPr/>
          <p:nvPr/>
        </p:nvSpPr>
        <p:spPr bwMode="auto">
          <a:xfrm rot="5400000">
            <a:off x="3558668" y="43527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53" name="TextBox 52"/>
          <p:cNvSpPr txBox="1"/>
          <p:nvPr/>
        </p:nvSpPr>
        <p:spPr>
          <a:xfrm>
            <a:off x="3336619" y="4646508"/>
            <a:ext cx="538930"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c(1)</a:t>
            </a:r>
            <a:endParaRPr lang="en-NZ" sz="1600" dirty="0">
              <a:solidFill>
                <a:srgbClr val="0000FF"/>
              </a:solidFill>
              <a:latin typeface="Arial" panose="020B0604020202020204" pitchFamily="34" charset="0"/>
              <a:cs typeface="Arial" panose="020B0604020202020204" pitchFamily="34" charset="0"/>
            </a:endParaRPr>
          </a:p>
        </p:txBody>
      </p:sp>
      <p:sp>
        <p:nvSpPr>
          <p:cNvPr id="54" name="Rectangle 53"/>
          <p:cNvSpPr/>
          <p:nvPr/>
        </p:nvSpPr>
        <p:spPr>
          <a:xfrm>
            <a:off x="988545" y="5565872"/>
            <a:ext cx="2684594" cy="369332"/>
          </a:xfrm>
          <a:prstGeom prst="rect">
            <a:avLst/>
          </a:prstGeom>
          <a:solidFill>
            <a:srgbClr val="FFFFC5"/>
          </a:solidFill>
          <a:ln>
            <a:solidFill>
              <a:srgbClr val="00B0F0"/>
            </a:solidFill>
          </a:ln>
        </p:spPr>
        <p:txBody>
          <a:bodyPr wrap="square" rtlCol="0">
            <a:spAutoFit/>
          </a:bodyPr>
          <a:lstStyle/>
          <a:p>
            <a:r>
              <a:rPr lang="en-NZ" b="1" dirty="0" err="1">
                <a:solidFill>
                  <a:srgbClr val="C00000"/>
                </a:solidFill>
                <a:latin typeface="Arial" panose="020B0604020202020204" pitchFamily="34" charset="0"/>
                <a:cs typeface="Arial" panose="020B0604020202020204" pitchFamily="34" charset="0"/>
              </a:rPr>
              <a:t>K</a:t>
            </a:r>
            <a:r>
              <a:rPr lang="en-NZ" b="1" baseline="-25000" dirty="0" err="1">
                <a:solidFill>
                  <a:srgbClr val="C00000"/>
                </a:solidFill>
                <a:latin typeface="Arial" panose="020B0604020202020204" pitchFamily="34" charset="0"/>
                <a:cs typeface="Arial" panose="020B0604020202020204" pitchFamily="34" charset="0"/>
              </a:rPr>
              <a:t>d</a:t>
            </a:r>
            <a:r>
              <a:rPr lang="en-NZ" sz="1800" dirty="0" smtClean="0">
                <a:solidFill>
                  <a:schemeClr val="tx1"/>
                </a:solidFill>
              </a:rPr>
              <a:t> </a:t>
            </a:r>
            <a:r>
              <a:rPr lang="en-NZ" sz="1800" dirty="0">
                <a:solidFill>
                  <a:schemeClr val="tx1"/>
                </a:solidFill>
              </a:rPr>
              <a:t>(</a:t>
            </a:r>
            <a:r>
              <a:rPr lang="en-NZ" sz="1800" dirty="0" smtClean="0">
                <a:solidFill>
                  <a:schemeClr val="tx1"/>
                </a:solidFill>
              </a:rPr>
              <a:t>c(2))= </a:t>
            </a:r>
            <a:r>
              <a:rPr lang="en-NZ" b="1" dirty="0" err="1">
                <a:solidFill>
                  <a:srgbClr val="C00000"/>
                </a:solidFill>
                <a:latin typeface="Arial" panose="020B0604020202020204" pitchFamily="34" charset="0"/>
                <a:cs typeface="Arial" panose="020B0604020202020204" pitchFamily="34" charset="0"/>
              </a:rPr>
              <a:t>K</a:t>
            </a:r>
            <a:r>
              <a:rPr lang="en-NZ" b="1" baseline="-25000" dirty="0" err="1">
                <a:solidFill>
                  <a:srgbClr val="C00000"/>
                </a:solidFill>
                <a:latin typeface="Arial" panose="020B0604020202020204" pitchFamily="34" charset="0"/>
                <a:cs typeface="Arial" panose="020B0604020202020204" pitchFamily="34" charset="0"/>
              </a:rPr>
              <a:t>d</a:t>
            </a:r>
            <a:r>
              <a:rPr lang="en-NZ" sz="1800" dirty="0" smtClean="0">
                <a:solidFill>
                  <a:schemeClr val="tx1"/>
                </a:solidFill>
              </a:rPr>
              <a:t> (</a:t>
            </a:r>
            <a:r>
              <a:rPr lang="en-NZ" sz="1800" dirty="0" smtClean="0">
                <a:solidFill>
                  <a:srgbClr val="0000FF"/>
                </a:solidFill>
                <a:latin typeface="Arial" panose="020B0604020202020204" pitchFamily="34" charset="0"/>
                <a:cs typeface="Arial" panose="020B0604020202020204" pitchFamily="34" charset="0"/>
              </a:rPr>
              <a:t>000</a:t>
            </a:r>
            <a:r>
              <a:rPr lang="en-NZ" sz="1800" dirty="0" smtClean="0">
                <a:solidFill>
                  <a:schemeClr val="tx1"/>
                </a:solidFill>
              </a:rPr>
              <a:t>)=</a:t>
            </a:r>
            <a:r>
              <a:rPr lang="en-NZ" sz="1800" dirty="0" smtClean="0">
                <a:solidFill>
                  <a:srgbClr val="FF0000"/>
                </a:solidFill>
                <a:latin typeface="Arial" panose="020B0604020202020204" pitchFamily="34" charset="0"/>
                <a:cs typeface="Arial" panose="020B0604020202020204" pitchFamily="34" charset="0"/>
              </a:rPr>
              <a:t>110</a:t>
            </a:r>
            <a:endParaRPr lang="en-NZ" sz="1800" dirty="0">
              <a:solidFill>
                <a:srgbClr val="FF0000"/>
              </a:solidFill>
              <a:latin typeface="Arial" panose="020B0604020202020204" pitchFamily="34" charset="0"/>
              <a:cs typeface="Arial" panose="020B0604020202020204" pitchFamily="34" charset="0"/>
            </a:endParaRPr>
          </a:p>
        </p:txBody>
      </p:sp>
      <p:sp>
        <p:nvSpPr>
          <p:cNvPr id="55" name="Rectangle 54"/>
          <p:cNvSpPr/>
          <p:nvPr/>
        </p:nvSpPr>
        <p:spPr>
          <a:xfrm>
            <a:off x="1994322" y="6109782"/>
            <a:ext cx="2684594" cy="369332"/>
          </a:xfrm>
          <a:prstGeom prst="rect">
            <a:avLst/>
          </a:prstGeom>
          <a:solidFill>
            <a:srgbClr val="FFFFC5"/>
          </a:solidFill>
          <a:ln>
            <a:solidFill>
              <a:srgbClr val="00B0F0"/>
            </a:solidFill>
          </a:ln>
        </p:spPr>
        <p:txBody>
          <a:bodyPr wrap="square" rtlCol="0">
            <a:spAutoFit/>
          </a:bodyPr>
          <a:lstStyle/>
          <a:p>
            <a:r>
              <a:rPr lang="en-NZ" b="1" dirty="0" err="1">
                <a:solidFill>
                  <a:srgbClr val="C00000"/>
                </a:solidFill>
                <a:latin typeface="Arial" panose="020B0604020202020204" pitchFamily="34" charset="0"/>
                <a:cs typeface="Arial" panose="020B0604020202020204" pitchFamily="34" charset="0"/>
              </a:rPr>
              <a:t>K</a:t>
            </a:r>
            <a:r>
              <a:rPr lang="en-NZ" b="1" baseline="-25000" dirty="0" err="1">
                <a:solidFill>
                  <a:srgbClr val="C00000"/>
                </a:solidFill>
                <a:latin typeface="Arial" panose="020B0604020202020204" pitchFamily="34" charset="0"/>
                <a:cs typeface="Arial" panose="020B0604020202020204" pitchFamily="34" charset="0"/>
              </a:rPr>
              <a:t>d</a:t>
            </a:r>
            <a:r>
              <a:rPr lang="en-NZ" sz="1800" dirty="0" smtClean="0">
                <a:solidFill>
                  <a:schemeClr val="tx1"/>
                </a:solidFill>
              </a:rPr>
              <a:t> </a:t>
            </a:r>
            <a:r>
              <a:rPr lang="en-NZ" sz="1800" dirty="0">
                <a:solidFill>
                  <a:schemeClr val="tx1"/>
                </a:solidFill>
              </a:rPr>
              <a:t>(</a:t>
            </a:r>
            <a:r>
              <a:rPr lang="en-NZ" sz="1800" dirty="0" smtClean="0">
                <a:solidFill>
                  <a:schemeClr val="tx1"/>
                </a:solidFill>
              </a:rPr>
              <a:t>c(3))= </a:t>
            </a:r>
            <a:r>
              <a:rPr lang="en-NZ" b="1" dirty="0" err="1">
                <a:solidFill>
                  <a:srgbClr val="C00000"/>
                </a:solidFill>
                <a:latin typeface="Arial" panose="020B0604020202020204" pitchFamily="34" charset="0"/>
                <a:cs typeface="Arial" panose="020B0604020202020204" pitchFamily="34" charset="0"/>
              </a:rPr>
              <a:t>K</a:t>
            </a:r>
            <a:r>
              <a:rPr lang="en-NZ" b="1" baseline="-25000" dirty="0" err="1">
                <a:solidFill>
                  <a:srgbClr val="C00000"/>
                </a:solidFill>
                <a:latin typeface="Arial" panose="020B0604020202020204" pitchFamily="34" charset="0"/>
                <a:cs typeface="Arial" panose="020B0604020202020204" pitchFamily="34" charset="0"/>
              </a:rPr>
              <a:t>d</a:t>
            </a:r>
            <a:r>
              <a:rPr lang="en-NZ" sz="1800" dirty="0" smtClean="0">
                <a:solidFill>
                  <a:schemeClr val="tx1"/>
                </a:solidFill>
              </a:rPr>
              <a:t> (</a:t>
            </a:r>
            <a:r>
              <a:rPr lang="en-NZ" sz="1800" dirty="0" smtClean="0">
                <a:solidFill>
                  <a:srgbClr val="0000FF"/>
                </a:solidFill>
                <a:latin typeface="Arial" panose="020B0604020202020204" pitchFamily="34" charset="0"/>
                <a:cs typeface="Arial" panose="020B0604020202020204" pitchFamily="34" charset="0"/>
              </a:rPr>
              <a:t>101</a:t>
            </a:r>
            <a:r>
              <a:rPr lang="en-NZ" sz="1800" dirty="0" smtClean="0">
                <a:solidFill>
                  <a:schemeClr val="tx1"/>
                </a:solidFill>
              </a:rPr>
              <a:t>)=</a:t>
            </a:r>
            <a:r>
              <a:rPr lang="en-NZ" sz="1800" dirty="0" smtClean="0">
                <a:solidFill>
                  <a:srgbClr val="FF0000"/>
                </a:solidFill>
                <a:latin typeface="Arial" panose="020B0604020202020204" pitchFamily="34" charset="0"/>
                <a:cs typeface="Arial" panose="020B0604020202020204" pitchFamily="34" charset="0"/>
              </a:rPr>
              <a:t>010</a:t>
            </a:r>
            <a:endParaRPr lang="en-NZ" sz="1800"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3" name="TextBox 42"/>
              <p:cNvSpPr txBox="1"/>
              <p:nvPr/>
            </p:nvSpPr>
            <p:spPr>
              <a:xfrm>
                <a:off x="0" y="2514600"/>
                <a:ext cx="5341188" cy="400110"/>
              </a:xfrm>
              <a:prstGeom prst="rect">
                <a:avLst/>
              </a:prstGeom>
              <a:solidFill>
                <a:srgbClr val="C00000"/>
              </a:solidFill>
              <a:ln>
                <a:solidFill>
                  <a:srgbClr val="00B0F0"/>
                </a:solidFill>
              </a:ln>
            </p:spPr>
            <p:txBody>
              <a:bodyPr wrap="square" rtlCol="0">
                <a:spAutoFit/>
              </a:bodyPr>
              <a:lstStyle>
                <a:defPPr>
                  <a:defRPr lang="en-GB"/>
                </a:defPPr>
                <a:lvl1pPr>
                  <a:defRPr sz="2000" b="1"/>
                </a:lvl1pPr>
              </a:lstStyle>
              <a:p>
                <a:r>
                  <a:rPr lang="en-NZ" dirty="0" smtClean="0">
                    <a:solidFill>
                      <a:schemeClr val="bg1">
                        <a:lumMod val="85000"/>
                      </a:schemeClr>
                    </a:solidFill>
                  </a:rPr>
                  <a:t>Example:</a:t>
                </a:r>
                <a:r>
                  <a:rPr lang="en-NZ" dirty="0" smtClean="0"/>
                  <a:t> To </a:t>
                </a:r>
                <a:r>
                  <a:rPr lang="en-NZ" dirty="0"/>
                  <a:t>decrypt</a:t>
                </a:r>
                <a:r>
                  <a:rPr lang="en-NZ" dirty="0" smtClean="0"/>
                  <a:t>: </a:t>
                </a:r>
                <a:r>
                  <a:rPr lang="en-NZ" dirty="0" smtClean="0">
                    <a:solidFill>
                      <a:srgbClr val="FFFF00"/>
                    </a:solidFill>
                    <a:effectLst/>
                  </a:rPr>
                  <a:t> </a:t>
                </a:r>
                <a14:m>
                  <m:oMath xmlns:m="http://schemas.openxmlformats.org/officeDocument/2006/math">
                    <m:r>
                      <m:rPr>
                        <m:nor/>
                      </m:rPr>
                      <a:rPr lang="en-NZ" dirty="0">
                        <a:solidFill>
                          <a:srgbClr val="FFFF00"/>
                        </a:solidFill>
                        <a:effectLst/>
                        <a:latin typeface="Arial" panose="020B0604020202020204" pitchFamily="34" charset="0"/>
                        <a:cs typeface="Arial" panose="020B0604020202020204" pitchFamily="34" charset="0"/>
                      </a:rPr>
                      <m:t>K</m:t>
                    </m:r>
                    <m:r>
                      <m:rPr>
                        <m:nor/>
                      </m:rPr>
                      <a:rPr lang="en-NZ" b="1" i="0" baseline="-25000" dirty="0" smtClean="0">
                        <a:solidFill>
                          <a:srgbClr val="FFFF00"/>
                        </a:solidFill>
                        <a:effectLst/>
                        <a:latin typeface="Arial" panose="020B0604020202020204" pitchFamily="34" charset="0"/>
                        <a:cs typeface="Arial" panose="020B0604020202020204" pitchFamily="34" charset="0"/>
                      </a:rPr>
                      <m:t>d</m:t>
                    </m:r>
                    <m:r>
                      <m:rPr>
                        <m:nor/>
                      </m:rPr>
                      <a:rPr lang="en-NZ" dirty="0">
                        <a:solidFill>
                          <a:srgbClr val="FFFF00"/>
                        </a:solidFill>
                        <a:effectLst/>
                        <a:latin typeface="Arial" panose="020B0604020202020204" pitchFamily="34" charset="0"/>
                        <a:cs typeface="Arial" panose="020B0604020202020204" pitchFamily="34" charset="0"/>
                      </a:rPr>
                      <m:t>(</m:t>
                    </m:r>
                    <m:r>
                      <m:rPr>
                        <m:nor/>
                      </m:rPr>
                      <a:rPr lang="en-NZ" b="1" i="0" dirty="0" smtClean="0">
                        <a:solidFill>
                          <a:srgbClr val="FFFF00"/>
                        </a:solidFill>
                        <a:effectLst/>
                        <a:latin typeface="Arial" panose="020B0604020202020204" pitchFamily="34" charset="0"/>
                        <a:cs typeface="Arial" panose="020B0604020202020204" pitchFamily="34" charset="0"/>
                      </a:rPr>
                      <m:t> </m:t>
                    </m:r>
                    <m:r>
                      <m:rPr>
                        <m:nor/>
                      </m:rPr>
                      <a:rPr lang="en-NZ" b="1" i="0" dirty="0" smtClean="0">
                        <a:solidFill>
                          <a:srgbClr val="FFFF00"/>
                        </a:solidFill>
                        <a:latin typeface="Arial" panose="020B0604020202020204" pitchFamily="34" charset="0"/>
                        <a:cs typeface="Arial" panose="020B0604020202020204" pitchFamily="34" charset="0"/>
                      </a:rPr>
                      <m:t>) </m:t>
                    </m:r>
                  </m:oMath>
                </a14:m>
                <a:r>
                  <a:rPr lang="en-NZ" dirty="0" smtClean="0">
                    <a:solidFill>
                      <a:srgbClr val="FFFF00"/>
                    </a:solidFill>
                    <a:effectLst/>
                  </a:rPr>
                  <a:t> , XOR</a:t>
                </a:r>
                <a:endParaRPr lang="en-NZ" dirty="0"/>
              </a:p>
            </p:txBody>
          </p:sp>
        </mc:Choice>
        <mc:Fallback xmlns="">
          <p:sp>
            <p:nvSpPr>
              <p:cNvPr id="43" name="TextBox 42"/>
              <p:cNvSpPr txBox="1">
                <a:spLocks noRot="1" noChangeAspect="1" noMove="1" noResize="1" noEditPoints="1" noAdjustHandles="1" noChangeArrowheads="1" noChangeShapeType="1" noTextEdit="1"/>
              </p:cNvSpPr>
              <p:nvPr/>
            </p:nvSpPr>
            <p:spPr>
              <a:xfrm>
                <a:off x="0" y="2514600"/>
                <a:ext cx="5341188" cy="400110"/>
              </a:xfrm>
              <a:prstGeom prst="rect">
                <a:avLst/>
              </a:prstGeom>
              <a:blipFill rotWithShape="1">
                <a:blip r:embed="rId4"/>
                <a:stretch>
                  <a:fillRect l="-1025" t="-5970" b="-23881"/>
                </a:stretch>
              </a:blipFill>
              <a:ln>
                <a:solidFill>
                  <a:srgbClr val="00B0F0"/>
                </a:solidFill>
              </a:ln>
            </p:spPr>
            <p:txBody>
              <a:bodyPr/>
              <a:lstStyle/>
              <a:p>
                <a:r>
                  <a:rPr lang="en-NZ">
                    <a:noFill/>
                  </a:rPr>
                  <a:t> </a:t>
                </a:r>
              </a:p>
            </p:txBody>
          </p:sp>
        </mc:Fallback>
      </mc:AlternateContent>
      <p:sp>
        <p:nvSpPr>
          <p:cNvPr id="3" name="Freeform 2"/>
          <p:cNvSpPr/>
          <p:nvPr/>
        </p:nvSpPr>
        <p:spPr bwMode="auto">
          <a:xfrm>
            <a:off x="1901952" y="4887290"/>
            <a:ext cx="1558138" cy="233350"/>
          </a:xfrm>
          <a:custGeom>
            <a:avLst/>
            <a:gdLst>
              <a:gd name="connsiteX0" fmla="*/ 1558138 w 1558138"/>
              <a:gd name="connsiteY0" fmla="*/ 6579 h 233350"/>
              <a:gd name="connsiteX1" fmla="*/ 1382573 w 1558138"/>
              <a:gd name="connsiteY1" fmla="*/ 196774 h 233350"/>
              <a:gd name="connsiteX2" fmla="*/ 1148486 w 1558138"/>
              <a:gd name="connsiteY2" fmla="*/ 174828 h 233350"/>
              <a:gd name="connsiteX3" fmla="*/ 768096 w 1558138"/>
              <a:gd name="connsiteY3" fmla="*/ 87046 h 233350"/>
              <a:gd name="connsiteX4" fmla="*/ 438912 w 1558138"/>
              <a:gd name="connsiteY4" fmla="*/ 13894 h 233350"/>
              <a:gd name="connsiteX5" fmla="*/ 190195 w 1558138"/>
              <a:gd name="connsiteY5" fmla="*/ 6579 h 233350"/>
              <a:gd name="connsiteX6" fmla="*/ 51206 w 1558138"/>
              <a:gd name="connsiteY6" fmla="*/ 87046 h 233350"/>
              <a:gd name="connsiteX7" fmla="*/ 0 w 1558138"/>
              <a:gd name="connsiteY7" fmla="*/ 233350 h 2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8138" h="233350">
                <a:moveTo>
                  <a:pt x="1558138" y="6579"/>
                </a:moveTo>
                <a:cubicBezTo>
                  <a:pt x="1504493" y="87656"/>
                  <a:pt x="1450848" y="168733"/>
                  <a:pt x="1382573" y="196774"/>
                </a:cubicBezTo>
                <a:cubicBezTo>
                  <a:pt x="1314298" y="224815"/>
                  <a:pt x="1250899" y="193116"/>
                  <a:pt x="1148486" y="174828"/>
                </a:cubicBezTo>
                <a:cubicBezTo>
                  <a:pt x="1046073" y="156540"/>
                  <a:pt x="768096" y="87046"/>
                  <a:pt x="768096" y="87046"/>
                </a:cubicBezTo>
                <a:cubicBezTo>
                  <a:pt x="649834" y="60224"/>
                  <a:pt x="535229" y="27305"/>
                  <a:pt x="438912" y="13894"/>
                </a:cubicBezTo>
                <a:cubicBezTo>
                  <a:pt x="342595" y="483"/>
                  <a:pt x="254813" y="-5613"/>
                  <a:pt x="190195" y="6579"/>
                </a:cubicBezTo>
                <a:cubicBezTo>
                  <a:pt x="125577" y="18771"/>
                  <a:pt x="82905" y="49251"/>
                  <a:pt x="51206" y="87046"/>
                </a:cubicBezTo>
                <a:cubicBezTo>
                  <a:pt x="19507" y="124841"/>
                  <a:pt x="9753" y="179095"/>
                  <a:pt x="0" y="233350"/>
                </a:cubicBezTo>
              </a:path>
            </a:pathLst>
          </a:custGeom>
          <a:noFill/>
          <a:ln w="19050">
            <a:solidFill>
              <a:srgbClr val="00B0F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5" name="Freeform 4"/>
          <p:cNvSpPr/>
          <p:nvPr/>
        </p:nvSpPr>
        <p:spPr bwMode="auto">
          <a:xfrm>
            <a:off x="1338682" y="3855110"/>
            <a:ext cx="1859150" cy="256032"/>
          </a:xfrm>
          <a:custGeom>
            <a:avLst/>
            <a:gdLst>
              <a:gd name="connsiteX0" fmla="*/ 0 w 1859150"/>
              <a:gd name="connsiteY0" fmla="*/ 256032 h 256032"/>
              <a:gd name="connsiteX1" fmla="*/ 212140 w 1859150"/>
              <a:gd name="connsiteY1" fmla="*/ 58522 h 256032"/>
              <a:gd name="connsiteX2" fmla="*/ 775411 w 1859150"/>
              <a:gd name="connsiteY2" fmla="*/ 0 h 256032"/>
              <a:gd name="connsiteX3" fmla="*/ 1711756 w 1859150"/>
              <a:gd name="connsiteY3" fmla="*/ 21946 h 256032"/>
              <a:gd name="connsiteX4" fmla="*/ 1843430 w 1859150"/>
              <a:gd name="connsiteY4" fmla="*/ 234087 h 25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150" h="256032">
                <a:moveTo>
                  <a:pt x="0" y="256032"/>
                </a:moveTo>
                <a:cubicBezTo>
                  <a:pt x="41452" y="178613"/>
                  <a:pt x="82905" y="101194"/>
                  <a:pt x="212140" y="58522"/>
                </a:cubicBezTo>
                <a:cubicBezTo>
                  <a:pt x="341375" y="15850"/>
                  <a:pt x="525475" y="6096"/>
                  <a:pt x="775411" y="0"/>
                </a:cubicBezTo>
                <a:lnTo>
                  <a:pt x="1711756" y="21946"/>
                </a:lnTo>
                <a:cubicBezTo>
                  <a:pt x="1889759" y="60960"/>
                  <a:pt x="1866594" y="147523"/>
                  <a:pt x="1843430" y="234087"/>
                </a:cubicBezTo>
              </a:path>
            </a:pathLst>
          </a:custGeom>
          <a:noFill/>
          <a:ln w="19050">
            <a:solidFill>
              <a:srgbClr val="00B0F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endParaRPr lang="en-NZ" sz="1800">
              <a:solidFill>
                <a:schemeClr val="tx1"/>
              </a:solidFill>
              <a:latin typeface="Arial" charset="0"/>
            </a:endParaRPr>
          </a:p>
        </p:txBody>
      </p:sp>
      <p:sp>
        <p:nvSpPr>
          <p:cNvPr id="41" name="Rectangle 3"/>
          <p:cNvSpPr txBox="1">
            <a:spLocks noChangeArrowheads="1"/>
          </p:cNvSpPr>
          <p:nvPr/>
        </p:nvSpPr>
        <p:spPr bwMode="auto">
          <a:xfrm>
            <a:off x="404554" y="1738996"/>
            <a:ext cx="8077200" cy="699404"/>
          </a:xfrm>
          <a:prstGeom prst="rect">
            <a:avLst/>
          </a:prstGeom>
          <a:solidFill>
            <a:srgbClr val="C6E6A2"/>
          </a:solidFill>
          <a:ln>
            <a:solidFill>
              <a:srgbClr val="00B0F0"/>
            </a:solidFill>
          </a:ln>
          <a:effectLst>
            <a:outerShdw blurRad="50800" dist="38100" dir="8100000" algn="tr" rotWithShape="0">
              <a:prstClr val="black">
                <a:alpha val="40000"/>
              </a:prstClr>
            </a:outerShdw>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457200" lvl="1" indent="0">
              <a:buFont typeface="Arial"/>
              <a:buNone/>
            </a:pPr>
            <a:r>
              <a:rPr lang="en-US" sz="2000" b="1" kern="0" dirty="0" smtClean="0">
                <a:solidFill>
                  <a:srgbClr val="C00000"/>
                </a:solidFill>
                <a:latin typeface="Gill Sans MT" charset="0"/>
              </a:rPr>
              <a:t>RSA-Cipher Block Chaining (RSA-CBC)</a:t>
            </a:r>
            <a:r>
              <a:rPr lang="en-US" sz="2000" kern="0" dirty="0" smtClean="0">
                <a:latin typeface="Gill Sans MT" charset="0"/>
              </a:rPr>
              <a:t>: the message is encrypted in blocks of </a:t>
            </a:r>
            <a:r>
              <a:rPr lang="en-US" sz="2000" b="1" kern="0" dirty="0" smtClean="0">
                <a:solidFill>
                  <a:srgbClr val="0000FF"/>
                </a:solidFill>
                <a:latin typeface="Gill Sans MT" charset="0"/>
              </a:rPr>
              <a:t>k</a:t>
            </a:r>
            <a:r>
              <a:rPr lang="en-US" sz="2000" kern="0" dirty="0" smtClean="0">
                <a:latin typeface="Gill Sans MT" charset="0"/>
              </a:rPr>
              <a:t> bits XOR random number.</a:t>
            </a:r>
            <a:endParaRPr lang="en-US" kern="0" dirty="0">
              <a:latin typeface="Gill Sans MT" charset="0"/>
            </a:endParaRPr>
          </a:p>
        </p:txBody>
      </p:sp>
    </p:spTree>
    <p:extLst>
      <p:ext uri="{BB962C8B-B14F-4D97-AF65-F5344CB8AC3E}">
        <p14:creationId xmlns:p14="http://schemas.microsoft.com/office/powerpoint/2010/main" val="4060248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0"/>
            <a:ext cx="9143999" cy="1144383"/>
          </a:xfrm>
          <a:gradFill rotWithShape="0">
            <a:gsLst>
              <a:gs pos="0">
                <a:srgbClr val="FFF200"/>
              </a:gs>
              <a:gs pos="45000">
                <a:srgbClr val="FF7A00"/>
              </a:gs>
              <a:gs pos="70000">
                <a:srgbClr val="FF0300"/>
              </a:gs>
              <a:gs pos="100000">
                <a:srgbClr val="4D0808"/>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defTabSz="449263">
              <a:buClr>
                <a:srgbClr val="3333CC"/>
              </a:buClr>
              <a:buSzPct val="100000"/>
              <a:buFont typeface="Comic Sans MS" pitchFamily="6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bg1"/>
                </a:solidFill>
                <a:effectLst>
                  <a:outerShdw blurRad="38100" dist="38100" dir="2700000" algn="tl">
                    <a:srgbClr val="000000">
                      <a:alpha val="43137"/>
                    </a:srgbClr>
                  </a:outerShdw>
                </a:effectLst>
                <a:latin typeface="Arial" charset="0"/>
              </a:rPr>
              <a:t>RSA with Cipher Block Chaining</a:t>
            </a:r>
            <a:endParaRPr lang="en-US" b="1" dirty="0">
              <a:solidFill>
                <a:schemeClr val="bg1"/>
              </a:solidFill>
              <a:latin typeface="Arial" charset="0"/>
              <a:ea typeface="+mj-ea"/>
              <a:cs typeface="+mj-cs"/>
            </a:endParaRPr>
          </a:p>
        </p:txBody>
      </p:sp>
      <p:sp>
        <p:nvSpPr>
          <p:cNvPr id="9" name="Text Box 3"/>
          <p:cNvSpPr txBox="1">
            <a:spLocks noChangeArrowheads="1"/>
          </p:cNvSpPr>
          <p:nvPr/>
        </p:nvSpPr>
        <p:spPr bwMode="auto">
          <a:xfrm>
            <a:off x="0" y="1144383"/>
            <a:ext cx="9144000" cy="52322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a:spAutoFit/>
          </a:bodyPr>
          <a:lstStyle/>
          <a:p>
            <a:pPr>
              <a:defRPr/>
            </a:pPr>
            <a:r>
              <a:rPr lang="en-US" sz="2800" i="1" dirty="0" smtClean="0">
                <a:solidFill>
                  <a:srgbClr val="0000FF"/>
                </a:solidFill>
                <a:latin typeface="Gill Sans MT" charset="0"/>
              </a:rPr>
              <a:t>Avoid sending twice the number of </a:t>
            </a:r>
            <a:r>
              <a:rPr lang="en-US" sz="2800" i="1" dirty="0" err="1" smtClean="0">
                <a:solidFill>
                  <a:srgbClr val="0000FF"/>
                </a:solidFill>
                <a:latin typeface="Gill Sans MT" charset="0"/>
              </a:rPr>
              <a:t>ciphertext</a:t>
            </a:r>
            <a:r>
              <a:rPr lang="en-US" sz="2800" i="1" dirty="0" smtClean="0">
                <a:solidFill>
                  <a:srgbClr val="0000FF"/>
                </a:solidFill>
                <a:latin typeface="Gill Sans MT" charset="0"/>
              </a:rPr>
              <a:t> bits</a:t>
            </a:r>
            <a:endParaRPr lang="en-US" sz="2800" dirty="0">
              <a:solidFill>
                <a:srgbClr val="0000FF"/>
              </a:solidFill>
              <a:latin typeface="Gill Sans MT" charset="0"/>
            </a:endParaRPr>
          </a:p>
        </p:txBody>
      </p:sp>
      <p:sp>
        <p:nvSpPr>
          <p:cNvPr id="27" name="TextBox 26"/>
          <p:cNvSpPr txBox="1"/>
          <p:nvPr/>
        </p:nvSpPr>
        <p:spPr>
          <a:xfrm>
            <a:off x="6096000" y="2590800"/>
            <a:ext cx="1361270" cy="461665"/>
          </a:xfrm>
          <a:prstGeom prst="rect">
            <a:avLst/>
          </a:prstGeom>
          <a:noFill/>
        </p:spPr>
        <p:txBody>
          <a:bodyPr wrap="none" rtlCol="0">
            <a:spAutoFit/>
          </a:bodyPr>
          <a:lstStyle/>
          <a:p>
            <a:r>
              <a:rPr lang="en-NZ" dirty="0" smtClean="0">
                <a:solidFill>
                  <a:srgbClr val="C00000"/>
                </a:solidFill>
              </a:rPr>
              <a:t>Example:</a:t>
            </a:r>
            <a:endParaRPr lang="en-NZ" dirty="0">
              <a:solidFill>
                <a:srgbClr val="C00000"/>
              </a:solidFill>
            </a:endParaRPr>
          </a:p>
        </p:txBody>
      </p: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1675" y="2971800"/>
            <a:ext cx="3362325" cy="1422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7620000" y="2604318"/>
            <a:ext cx="1393664" cy="338554"/>
          </a:xfrm>
          <a:prstGeom prst="rect">
            <a:avLst/>
          </a:prstGeom>
          <a:solidFill>
            <a:srgbClr val="C6E6A2"/>
          </a:solidFill>
          <a:ln>
            <a:solidFill>
              <a:srgbClr val="00B0F0"/>
            </a:solidFill>
          </a:ln>
        </p:spPr>
        <p:txBody>
          <a:bodyPr wrap="square" rtlCol="0">
            <a:spAutoFit/>
          </a:bodyPr>
          <a:lstStyle/>
          <a:p>
            <a:pPr algn="ctr"/>
            <a:r>
              <a:rPr lang="en-NZ" sz="1600" dirty="0" smtClean="0">
                <a:solidFill>
                  <a:schemeClr val="tx1"/>
                </a:solidFill>
                <a:latin typeface="Arial" panose="020B0604020202020204" pitchFamily="34" charset="0"/>
                <a:cs typeface="Arial" panose="020B0604020202020204" pitchFamily="34" charset="0"/>
              </a:rPr>
              <a:t>k=3</a:t>
            </a:r>
            <a:endParaRPr lang="en-NZ" sz="1600" dirty="0">
              <a:solidFill>
                <a:schemeClr val="tx1"/>
              </a:solidFill>
              <a:latin typeface="Arial" panose="020B0604020202020204" pitchFamily="34" charset="0"/>
              <a:cs typeface="Arial" panose="020B0604020202020204" pitchFamily="34" charset="0"/>
            </a:endParaRPr>
          </a:p>
        </p:txBody>
      </p:sp>
      <p:sp>
        <p:nvSpPr>
          <p:cNvPr id="20" name="TextBox 19"/>
          <p:cNvSpPr txBox="1"/>
          <p:nvPr/>
        </p:nvSpPr>
        <p:spPr>
          <a:xfrm>
            <a:off x="6426589" y="4347282"/>
            <a:ext cx="2717411" cy="369332"/>
          </a:xfrm>
          <a:prstGeom prst="rect">
            <a:avLst/>
          </a:prstGeom>
          <a:noFill/>
        </p:spPr>
        <p:txBody>
          <a:bodyPr wrap="none" rtlCol="0">
            <a:spAutoFit/>
          </a:bodyPr>
          <a:lstStyle/>
          <a:p>
            <a:r>
              <a:rPr lang="en-NZ" sz="1800" dirty="0" smtClean="0">
                <a:solidFill>
                  <a:srgbClr val="0000FF"/>
                </a:solidFill>
                <a:latin typeface="Arial" panose="020B0604020202020204" pitchFamily="34" charset="0"/>
                <a:cs typeface="Arial" panose="020B0604020202020204" pitchFamily="34" charset="0"/>
              </a:rPr>
              <a:t>plaintext = 010  010  010</a:t>
            </a:r>
            <a:endParaRPr lang="en-NZ" sz="1800" dirty="0">
              <a:solidFill>
                <a:srgbClr val="0000FF"/>
              </a:solidFill>
              <a:latin typeface="Arial" panose="020B0604020202020204" pitchFamily="34" charset="0"/>
              <a:cs typeface="Arial" panose="020B0604020202020204" pitchFamily="34" charset="0"/>
            </a:endParaRPr>
          </a:p>
        </p:txBody>
      </p:sp>
      <p:sp>
        <p:nvSpPr>
          <p:cNvPr id="21" name="Right Brace 20"/>
          <p:cNvSpPr/>
          <p:nvPr/>
        </p:nvSpPr>
        <p:spPr bwMode="auto">
          <a:xfrm rot="5400000">
            <a:off x="7681776"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7459727"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m(1)</a:t>
            </a:r>
            <a:endParaRPr lang="en-NZ" sz="1600" dirty="0">
              <a:solidFill>
                <a:srgbClr val="0000FF"/>
              </a:solidFill>
              <a:latin typeface="Arial" panose="020B0604020202020204" pitchFamily="34" charset="0"/>
              <a:cs typeface="Arial" panose="020B0604020202020204" pitchFamily="34" charset="0"/>
            </a:endParaRPr>
          </a:p>
        </p:txBody>
      </p:sp>
      <p:sp>
        <p:nvSpPr>
          <p:cNvPr id="31" name="Right Brace 30"/>
          <p:cNvSpPr/>
          <p:nvPr/>
        </p:nvSpPr>
        <p:spPr bwMode="auto">
          <a:xfrm rot="5400000">
            <a:off x="8196569"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2" name="TextBox 31"/>
          <p:cNvSpPr txBox="1"/>
          <p:nvPr/>
        </p:nvSpPr>
        <p:spPr>
          <a:xfrm>
            <a:off x="7974520"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m(2)</a:t>
            </a:r>
            <a:endParaRPr lang="en-NZ" sz="1600" dirty="0">
              <a:solidFill>
                <a:srgbClr val="0000FF"/>
              </a:solidFill>
              <a:latin typeface="Arial" panose="020B0604020202020204" pitchFamily="34" charset="0"/>
              <a:cs typeface="Arial" panose="020B0604020202020204" pitchFamily="34" charset="0"/>
            </a:endParaRPr>
          </a:p>
        </p:txBody>
      </p:sp>
      <p:sp>
        <p:nvSpPr>
          <p:cNvPr id="33" name="Right Brace 32"/>
          <p:cNvSpPr/>
          <p:nvPr/>
        </p:nvSpPr>
        <p:spPr bwMode="auto">
          <a:xfrm rot="5400000">
            <a:off x="8731710" y="4581330"/>
            <a:ext cx="260662" cy="394402"/>
          </a:xfrm>
          <a:prstGeom prst="rightBrace">
            <a:avLst/>
          </a:prstGeom>
          <a:solidFill>
            <a:srgbClr val="C6E6A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4" name="TextBox 33"/>
          <p:cNvSpPr txBox="1"/>
          <p:nvPr/>
        </p:nvSpPr>
        <p:spPr>
          <a:xfrm>
            <a:off x="8509661" y="4955805"/>
            <a:ext cx="607859"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m(3)</a:t>
            </a:r>
            <a:endParaRPr lang="en-NZ" sz="1600" dirty="0">
              <a:solidFill>
                <a:srgbClr val="0000FF"/>
              </a:solidFill>
              <a:latin typeface="Arial" panose="020B0604020202020204" pitchFamily="34" charset="0"/>
              <a:cs typeface="Arial" panose="020B0604020202020204" pitchFamily="34" charset="0"/>
            </a:endParaRPr>
          </a:p>
        </p:txBody>
      </p:sp>
      <p:sp>
        <p:nvSpPr>
          <p:cNvPr id="35" name="TextBox 34"/>
          <p:cNvSpPr txBox="1"/>
          <p:nvPr/>
        </p:nvSpPr>
        <p:spPr>
          <a:xfrm>
            <a:off x="6400800" y="5723335"/>
            <a:ext cx="1293944"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r(1)=c(0)=IV</a:t>
            </a:r>
            <a:endParaRPr lang="en-NZ" sz="1600" dirty="0">
              <a:solidFill>
                <a:srgbClr val="0000FF"/>
              </a:solidFill>
              <a:latin typeface="Arial" panose="020B0604020202020204" pitchFamily="34" charset="0"/>
              <a:cs typeface="Arial" panose="020B0604020202020204" pitchFamily="34" charset="0"/>
            </a:endParaRPr>
          </a:p>
        </p:txBody>
      </p:sp>
      <p:sp>
        <p:nvSpPr>
          <p:cNvPr id="36" name="TextBox 35"/>
          <p:cNvSpPr txBox="1"/>
          <p:nvPr/>
        </p:nvSpPr>
        <p:spPr>
          <a:xfrm>
            <a:off x="7278172" y="6079418"/>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r(2)=c(1)</a:t>
            </a:r>
            <a:endParaRPr lang="en-NZ" sz="1600" dirty="0">
              <a:solidFill>
                <a:srgbClr val="0000FF"/>
              </a:solidFill>
              <a:latin typeface="Arial" panose="020B0604020202020204" pitchFamily="34" charset="0"/>
              <a:cs typeface="Arial" panose="020B0604020202020204" pitchFamily="34" charset="0"/>
            </a:endParaRPr>
          </a:p>
        </p:txBody>
      </p:sp>
      <p:sp>
        <p:nvSpPr>
          <p:cNvPr id="37" name="TextBox 36"/>
          <p:cNvSpPr txBox="1"/>
          <p:nvPr/>
        </p:nvSpPr>
        <p:spPr>
          <a:xfrm>
            <a:off x="7998288" y="6427944"/>
            <a:ext cx="979755" cy="338554"/>
          </a:xfrm>
          <a:prstGeom prst="rect">
            <a:avLst/>
          </a:prstGeom>
          <a:noFill/>
        </p:spPr>
        <p:txBody>
          <a:bodyPr wrap="none" rtlCol="0">
            <a:spAutoFit/>
          </a:bodyPr>
          <a:lstStyle/>
          <a:p>
            <a:r>
              <a:rPr lang="en-NZ" sz="1600" dirty="0" smtClean="0">
                <a:solidFill>
                  <a:srgbClr val="0000FF"/>
                </a:solidFill>
                <a:latin typeface="Arial" panose="020B0604020202020204" pitchFamily="34" charset="0"/>
                <a:cs typeface="Arial" panose="020B0604020202020204" pitchFamily="34" charset="0"/>
              </a:rPr>
              <a:t>r(3)=c(2)</a:t>
            </a:r>
            <a:endParaRPr lang="en-NZ" sz="1600" dirty="0">
              <a:solidFill>
                <a:srgbClr val="0000FF"/>
              </a:solidFill>
              <a:latin typeface="Arial" panose="020B0604020202020204" pitchFamily="34" charset="0"/>
              <a:cs typeface="Arial" panose="020B0604020202020204" pitchFamily="34" charset="0"/>
            </a:endParaRPr>
          </a:p>
        </p:txBody>
      </p:sp>
      <p:sp>
        <p:nvSpPr>
          <p:cNvPr id="4" name="Freeform 3"/>
          <p:cNvSpPr/>
          <p:nvPr/>
        </p:nvSpPr>
        <p:spPr bwMode="auto">
          <a:xfrm>
            <a:off x="7579697" y="5252132"/>
            <a:ext cx="243224" cy="597005"/>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8009309" y="5295607"/>
            <a:ext cx="326885" cy="800393"/>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39" name="Freeform 38"/>
          <p:cNvSpPr/>
          <p:nvPr/>
        </p:nvSpPr>
        <p:spPr bwMode="auto">
          <a:xfrm>
            <a:off x="8664840" y="5280499"/>
            <a:ext cx="270362" cy="1196501"/>
          </a:xfrm>
          <a:custGeom>
            <a:avLst/>
            <a:gdLst>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22671 h 597005"/>
              <a:gd name="connsiteX5" fmla="*/ 234268 w 238279"/>
              <a:gd name="connsiteY5" fmla="*/ 0 h 597005"/>
              <a:gd name="connsiteX0" fmla="*/ 0 w 238279"/>
              <a:gd name="connsiteY0" fmla="*/ 597005 h 597005"/>
              <a:gd name="connsiteX1" fmla="*/ 113355 w 238279"/>
              <a:gd name="connsiteY1" fmla="*/ 476093 h 597005"/>
              <a:gd name="connsiteX2" fmla="*/ 234268 w 238279"/>
              <a:gd name="connsiteY2" fmla="*/ 196483 h 597005"/>
              <a:gd name="connsiteX3" fmla="*/ 211597 w 238279"/>
              <a:gd name="connsiteY3" fmla="*/ 37785 h 597005"/>
              <a:gd name="connsiteX4" fmla="*/ 234268 w 238279"/>
              <a:gd name="connsiteY4" fmla="*/ 0 h 597005"/>
              <a:gd name="connsiteX0" fmla="*/ 0 w 243224"/>
              <a:gd name="connsiteY0" fmla="*/ 597005 h 597005"/>
              <a:gd name="connsiteX1" fmla="*/ 113355 w 243224"/>
              <a:gd name="connsiteY1" fmla="*/ 476093 h 597005"/>
              <a:gd name="connsiteX2" fmla="*/ 234268 w 243224"/>
              <a:gd name="connsiteY2" fmla="*/ 196483 h 597005"/>
              <a:gd name="connsiteX3" fmla="*/ 234268 w 243224"/>
              <a:gd name="connsiteY3" fmla="*/ 0 h 597005"/>
            </a:gdLst>
            <a:ahLst/>
            <a:cxnLst>
              <a:cxn ang="0">
                <a:pos x="connsiteX0" y="connsiteY0"/>
              </a:cxn>
              <a:cxn ang="0">
                <a:pos x="connsiteX1" y="connsiteY1"/>
              </a:cxn>
              <a:cxn ang="0">
                <a:pos x="connsiteX2" y="connsiteY2"/>
              </a:cxn>
              <a:cxn ang="0">
                <a:pos x="connsiteX3" y="connsiteY3"/>
              </a:cxn>
            </a:cxnLst>
            <a:rect l="l" t="t" r="r" b="b"/>
            <a:pathLst>
              <a:path w="243224" h="597005">
                <a:moveTo>
                  <a:pt x="0" y="597005"/>
                </a:moveTo>
                <a:cubicBezTo>
                  <a:pt x="37155" y="569926"/>
                  <a:pt x="74310" y="542847"/>
                  <a:pt x="113355" y="476093"/>
                </a:cubicBezTo>
                <a:cubicBezTo>
                  <a:pt x="152400" y="409339"/>
                  <a:pt x="214116" y="275832"/>
                  <a:pt x="234268" y="196483"/>
                </a:cubicBezTo>
                <a:cubicBezTo>
                  <a:pt x="254420" y="117134"/>
                  <a:pt x="234268" y="40934"/>
                  <a:pt x="234268" y="0"/>
                </a:cubicBezTo>
              </a:path>
            </a:pathLst>
          </a:cu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cxnSp>
        <p:nvCxnSpPr>
          <p:cNvPr id="40" name="Straight Connector 39"/>
          <p:cNvCxnSpPr/>
          <p:nvPr/>
        </p:nvCxnSpPr>
        <p:spPr bwMode="auto">
          <a:xfrm>
            <a:off x="5410200" y="2940313"/>
            <a:ext cx="0" cy="38414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0" y="2971800"/>
            <a:ext cx="5781676" cy="1015663"/>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1.  </a:t>
            </a:r>
            <a:r>
              <a:rPr lang="en-NZ" sz="2000" dirty="0" smtClean="0">
                <a:solidFill>
                  <a:schemeClr val="tx1"/>
                </a:solidFill>
              </a:rPr>
              <a:t>Given </a:t>
            </a:r>
            <a:r>
              <a:rPr lang="en-NZ" sz="2000" dirty="0" smtClean="0">
                <a:solidFill>
                  <a:schemeClr val="tx1"/>
                </a:solidFill>
                <a:latin typeface="Arial" panose="020B0604020202020204" pitchFamily="34" charset="0"/>
                <a:cs typeface="Arial" panose="020B0604020202020204" pitchFamily="34" charset="0"/>
              </a:rPr>
              <a:t>c(0),c(1),c(2),c(3),…</a:t>
            </a:r>
          </a:p>
          <a:p>
            <a:r>
              <a:rPr lang="en-NZ" sz="2000" b="1" dirty="0">
                <a:solidFill>
                  <a:schemeClr val="tx1"/>
                </a:solidFill>
                <a:latin typeface="Arial" panose="020B0604020202020204" pitchFamily="34" charset="0"/>
                <a:cs typeface="Arial" panose="020B0604020202020204" pitchFamily="34" charset="0"/>
              </a:rPr>
              <a:t> </a:t>
            </a:r>
            <a:r>
              <a:rPr lang="en-NZ" sz="2000" b="1" dirty="0" smtClean="0">
                <a:solidFill>
                  <a:schemeClr val="tx1"/>
                </a:solidFill>
                <a:latin typeface="Arial" panose="020B0604020202020204" pitchFamily="34" charset="0"/>
                <a:cs typeface="Arial" panose="020B0604020202020204" pitchFamily="34" charset="0"/>
              </a:rPr>
              <a:t> </a:t>
            </a:r>
            <a:r>
              <a:rPr lang="en-NZ" sz="2000" dirty="0" smtClean="0">
                <a:solidFill>
                  <a:schemeClr val="tx1"/>
                </a:solidFill>
                <a:cs typeface="Times New Roman" panose="02020603050405020304" pitchFamily="18" charset="0"/>
              </a:rPr>
              <a:t>For each </a:t>
            </a:r>
            <a:r>
              <a:rPr lang="en-NZ" sz="2000" dirty="0" err="1" smtClean="0">
                <a:solidFill>
                  <a:schemeClr val="tx1"/>
                </a:solidFill>
                <a:cs typeface="Times New Roman" panose="02020603050405020304" pitchFamily="18" charset="0"/>
              </a:rPr>
              <a:t>ciphertext</a:t>
            </a:r>
            <a:r>
              <a:rPr lang="en-NZ" sz="2000" dirty="0" smtClean="0">
                <a:solidFill>
                  <a:schemeClr val="tx1"/>
                </a:solidFill>
                <a:cs typeface="Times New Roman" panose="02020603050405020304" pitchFamily="18" charset="0"/>
              </a:rPr>
              <a:t> block, calculate </a:t>
            </a:r>
            <a:r>
              <a:rPr lang="en-NZ" sz="2000" b="1" dirty="0" err="1">
                <a:solidFill>
                  <a:srgbClr val="C00000"/>
                </a:solidFill>
                <a:latin typeface="Arial" panose="020B0604020202020204" pitchFamily="34" charset="0"/>
                <a:cs typeface="Arial" panose="020B0604020202020204" pitchFamily="34" charset="0"/>
              </a:rPr>
              <a:t>K</a:t>
            </a:r>
            <a:r>
              <a:rPr lang="en-NZ" sz="2000" b="1" baseline="-25000" dirty="0" err="1">
                <a:solidFill>
                  <a:srgbClr val="C00000"/>
                </a:solidFill>
                <a:latin typeface="Arial" panose="020B0604020202020204" pitchFamily="34" charset="0"/>
                <a:cs typeface="Arial" panose="020B0604020202020204" pitchFamily="34" charset="0"/>
              </a:rPr>
              <a:t>d</a:t>
            </a:r>
            <a:r>
              <a:rPr lang="en-NZ" sz="2000" baseline="-25000" dirty="0" smtClean="0">
                <a:solidFill>
                  <a:schemeClr val="tx1"/>
                </a:solidFill>
                <a:cs typeface="Times New Roman" panose="02020603050405020304" pitchFamily="18" charset="0"/>
              </a:rPr>
              <a:t> </a:t>
            </a:r>
            <a:r>
              <a:rPr lang="en-NZ" sz="2000" dirty="0" smtClean="0">
                <a:solidFill>
                  <a:schemeClr val="tx1"/>
                </a:solidFill>
                <a:cs typeface="Times New Roman" panose="02020603050405020304" pitchFamily="18" charset="0"/>
              </a:rPr>
              <a:t>(c(</a:t>
            </a:r>
            <a:r>
              <a:rPr lang="en-NZ" sz="2000" dirty="0" err="1" smtClean="0">
                <a:solidFill>
                  <a:schemeClr val="tx1"/>
                </a:solidFill>
                <a:cs typeface="Times New Roman" panose="02020603050405020304" pitchFamily="18" charset="0"/>
              </a:rPr>
              <a:t>i</a:t>
            </a:r>
            <a:r>
              <a:rPr lang="en-NZ" sz="2000" dirty="0" smtClean="0">
                <a:solidFill>
                  <a:schemeClr val="tx1"/>
                </a:solidFill>
                <a:cs typeface="Times New Roman" panose="02020603050405020304" pitchFamily="18" charset="0"/>
              </a:rPr>
              <a:t>)), starting at </a:t>
            </a:r>
            <a:r>
              <a:rPr lang="en-NZ" sz="2000" dirty="0" err="1" smtClean="0">
                <a:solidFill>
                  <a:schemeClr val="tx1"/>
                </a:solidFill>
                <a:cs typeface="Times New Roman" panose="02020603050405020304" pitchFamily="18" charset="0"/>
              </a:rPr>
              <a:t>i</a:t>
            </a:r>
            <a:r>
              <a:rPr lang="en-NZ" sz="2000" dirty="0" smtClean="0">
                <a:solidFill>
                  <a:schemeClr val="tx1"/>
                </a:solidFill>
                <a:cs typeface="Times New Roman" panose="02020603050405020304" pitchFamily="18" charset="0"/>
              </a:rPr>
              <a:t>=1 </a:t>
            </a:r>
            <a:endParaRPr lang="en-NZ" sz="2000" dirty="0">
              <a:solidFill>
                <a:srgbClr val="0000FF"/>
              </a:solidFill>
              <a:cs typeface="Times New Roman" panose="02020603050405020304" pitchFamily="18" charset="0"/>
            </a:endParaRPr>
          </a:p>
        </p:txBody>
      </p:sp>
      <p:sp>
        <p:nvSpPr>
          <p:cNvPr id="51" name="TextBox 50"/>
          <p:cNvSpPr txBox="1"/>
          <p:nvPr/>
        </p:nvSpPr>
        <p:spPr>
          <a:xfrm>
            <a:off x="412437" y="4048779"/>
            <a:ext cx="4724400" cy="369332"/>
          </a:xfrm>
          <a:prstGeom prst="rect">
            <a:avLst/>
          </a:prstGeom>
          <a:solidFill>
            <a:srgbClr val="FFFFC5"/>
          </a:solidFill>
          <a:ln>
            <a:solidFill>
              <a:srgbClr val="00B0F0"/>
            </a:solidFill>
          </a:ln>
        </p:spPr>
        <p:txBody>
          <a:bodyPr wrap="square" rtlCol="0">
            <a:spAutoFit/>
          </a:bodyPr>
          <a:lstStyle/>
          <a:p>
            <a:r>
              <a:rPr lang="en-NZ" sz="1800" dirty="0">
                <a:solidFill>
                  <a:schemeClr val="tx1"/>
                </a:solidFill>
              </a:rPr>
              <a:t>Given </a:t>
            </a:r>
            <a:r>
              <a:rPr lang="en-NZ" sz="1800" dirty="0">
                <a:solidFill>
                  <a:srgbClr val="008000"/>
                </a:solidFill>
                <a:latin typeface="Arial" panose="020B0604020202020204" pitchFamily="34" charset="0"/>
                <a:cs typeface="Arial" panose="020B0604020202020204" pitchFamily="34" charset="0"/>
              </a:rPr>
              <a:t>c(0)</a:t>
            </a:r>
            <a:r>
              <a:rPr lang="en-NZ" sz="1800" dirty="0">
                <a:solidFill>
                  <a:schemeClr val="tx1"/>
                </a:solidFill>
                <a:latin typeface="Arial" panose="020B0604020202020204" pitchFamily="34" charset="0"/>
                <a:cs typeface="Arial" panose="020B0604020202020204" pitchFamily="34" charset="0"/>
              </a:rPr>
              <a:t>,c(1),c(2),c(3)=</a:t>
            </a:r>
            <a:r>
              <a:rPr lang="en-NZ" sz="1800" dirty="0">
                <a:solidFill>
                  <a:srgbClr val="FF0000"/>
                </a:solidFill>
                <a:latin typeface="Arial" panose="020B0604020202020204" pitchFamily="34" charset="0"/>
                <a:cs typeface="Arial" panose="020B0604020202020204" pitchFamily="34" charset="0"/>
              </a:rPr>
              <a:t>001</a:t>
            </a:r>
            <a:r>
              <a:rPr lang="en-NZ" sz="1800" dirty="0">
                <a:solidFill>
                  <a:srgbClr val="0000FF"/>
                </a:solidFill>
                <a:latin typeface="Arial" panose="020B0604020202020204" pitchFamily="34" charset="0"/>
                <a:cs typeface="Arial" panose="020B0604020202020204" pitchFamily="34" charset="0"/>
              </a:rPr>
              <a:t>,100,000,101</a:t>
            </a:r>
            <a:endParaRPr lang="en-NZ" sz="1800" dirty="0">
              <a:solidFill>
                <a:schemeClr val="tx1"/>
              </a:solidFill>
              <a:latin typeface="Arial" panose="020B0604020202020204" pitchFamily="34" charset="0"/>
              <a:cs typeface="Arial" panose="020B0604020202020204" pitchFamily="34" charset="0"/>
            </a:endParaRPr>
          </a:p>
        </p:txBody>
      </p:sp>
      <p:sp>
        <p:nvSpPr>
          <p:cNvPr id="2" name="Rectangle 1"/>
          <p:cNvSpPr/>
          <p:nvPr/>
        </p:nvSpPr>
        <p:spPr>
          <a:xfrm>
            <a:off x="206244" y="4452287"/>
            <a:ext cx="2684594" cy="369332"/>
          </a:xfrm>
          <a:prstGeom prst="rect">
            <a:avLst/>
          </a:prstGeom>
          <a:solidFill>
            <a:srgbClr val="FFFFC5"/>
          </a:solidFill>
          <a:ln>
            <a:solidFill>
              <a:srgbClr val="00B0F0"/>
            </a:solidFill>
          </a:ln>
        </p:spPr>
        <p:txBody>
          <a:bodyPr wrap="square" rtlCol="0">
            <a:spAutoFit/>
          </a:bodyPr>
          <a:lstStyle/>
          <a:p>
            <a:r>
              <a:rPr lang="en-NZ" b="1" dirty="0" err="1">
                <a:solidFill>
                  <a:srgbClr val="C00000"/>
                </a:solidFill>
                <a:latin typeface="Arial" panose="020B0604020202020204" pitchFamily="34" charset="0"/>
                <a:cs typeface="Arial" panose="020B0604020202020204" pitchFamily="34" charset="0"/>
              </a:rPr>
              <a:t>K</a:t>
            </a:r>
            <a:r>
              <a:rPr lang="en-NZ" b="1" baseline="-25000" dirty="0" err="1">
                <a:solidFill>
                  <a:srgbClr val="C00000"/>
                </a:solidFill>
                <a:latin typeface="Arial" panose="020B0604020202020204" pitchFamily="34" charset="0"/>
                <a:cs typeface="Arial" panose="020B0604020202020204" pitchFamily="34" charset="0"/>
              </a:rPr>
              <a:t>d</a:t>
            </a:r>
            <a:r>
              <a:rPr lang="en-NZ" sz="1800" dirty="0" smtClean="0">
                <a:solidFill>
                  <a:schemeClr val="tx1"/>
                </a:solidFill>
              </a:rPr>
              <a:t> </a:t>
            </a:r>
            <a:r>
              <a:rPr lang="en-NZ" sz="1800" dirty="0">
                <a:solidFill>
                  <a:schemeClr val="tx1"/>
                </a:solidFill>
              </a:rPr>
              <a:t>(</a:t>
            </a:r>
            <a:r>
              <a:rPr lang="en-NZ" sz="1800" dirty="0" smtClean="0">
                <a:solidFill>
                  <a:schemeClr val="tx1"/>
                </a:solidFill>
              </a:rPr>
              <a:t>c(1))= </a:t>
            </a:r>
            <a:r>
              <a:rPr lang="en-NZ" sz="1800" dirty="0">
                <a:solidFill>
                  <a:schemeClr val="tx1"/>
                </a:solidFill>
              </a:rPr>
              <a:t>Ks </a:t>
            </a:r>
            <a:r>
              <a:rPr lang="en-NZ" sz="1800" dirty="0" smtClean="0">
                <a:solidFill>
                  <a:schemeClr val="tx1"/>
                </a:solidFill>
              </a:rPr>
              <a:t>(</a:t>
            </a:r>
            <a:r>
              <a:rPr lang="en-NZ" sz="1800" dirty="0" smtClean="0">
                <a:solidFill>
                  <a:srgbClr val="0000FF"/>
                </a:solidFill>
                <a:latin typeface="Arial" panose="020B0604020202020204" pitchFamily="34" charset="0"/>
                <a:cs typeface="Arial" panose="020B0604020202020204" pitchFamily="34" charset="0"/>
              </a:rPr>
              <a:t>100</a:t>
            </a:r>
            <a:r>
              <a:rPr lang="en-NZ" sz="1800" dirty="0" smtClean="0">
                <a:solidFill>
                  <a:schemeClr val="tx1"/>
                </a:solidFill>
              </a:rPr>
              <a:t>)=</a:t>
            </a:r>
            <a:r>
              <a:rPr lang="en-NZ" sz="1800" dirty="0" smtClean="0">
                <a:solidFill>
                  <a:srgbClr val="0000FF"/>
                </a:solidFill>
                <a:latin typeface="Arial" panose="020B0604020202020204" pitchFamily="34" charset="0"/>
                <a:cs typeface="Arial" panose="020B0604020202020204" pitchFamily="34" charset="0"/>
              </a:rPr>
              <a:t>011</a:t>
            </a:r>
            <a:endParaRPr lang="en-NZ" sz="1800" dirty="0">
              <a:solidFill>
                <a:srgbClr val="0000FF"/>
              </a:solidFill>
              <a:latin typeface="Arial" panose="020B0604020202020204" pitchFamily="34" charset="0"/>
              <a:cs typeface="Arial" panose="020B0604020202020204" pitchFamily="34" charset="0"/>
            </a:endParaRPr>
          </a:p>
        </p:txBody>
      </p:sp>
      <p:sp>
        <p:nvSpPr>
          <p:cNvPr id="54" name="Rectangle 53"/>
          <p:cNvSpPr/>
          <p:nvPr/>
        </p:nvSpPr>
        <p:spPr>
          <a:xfrm>
            <a:off x="2969745" y="4452287"/>
            <a:ext cx="1602255" cy="369332"/>
          </a:xfrm>
          <a:prstGeom prst="rect">
            <a:avLst/>
          </a:prstGeom>
          <a:solidFill>
            <a:srgbClr val="FFFFC5"/>
          </a:solidFill>
          <a:ln>
            <a:solidFill>
              <a:srgbClr val="00B0F0"/>
            </a:solidFill>
          </a:ln>
        </p:spPr>
        <p:txBody>
          <a:bodyPr wrap="square" rtlCol="0">
            <a:spAutoFit/>
          </a:bodyPr>
          <a:lstStyle/>
          <a:p>
            <a:r>
              <a:rPr lang="en-NZ" b="1" dirty="0" err="1">
                <a:solidFill>
                  <a:srgbClr val="C00000"/>
                </a:solidFill>
                <a:latin typeface="Arial" panose="020B0604020202020204" pitchFamily="34" charset="0"/>
                <a:cs typeface="Arial" panose="020B0604020202020204" pitchFamily="34" charset="0"/>
              </a:rPr>
              <a:t>K</a:t>
            </a:r>
            <a:r>
              <a:rPr lang="en-NZ" b="1" baseline="-25000" dirty="0" err="1">
                <a:solidFill>
                  <a:srgbClr val="C00000"/>
                </a:solidFill>
                <a:latin typeface="Arial" panose="020B0604020202020204" pitchFamily="34" charset="0"/>
                <a:cs typeface="Arial" panose="020B0604020202020204" pitchFamily="34" charset="0"/>
              </a:rPr>
              <a:t>d</a:t>
            </a:r>
            <a:r>
              <a:rPr lang="en-NZ" sz="1800" dirty="0" smtClean="0">
                <a:solidFill>
                  <a:schemeClr val="tx1"/>
                </a:solidFill>
              </a:rPr>
              <a:t> </a:t>
            </a:r>
            <a:r>
              <a:rPr lang="en-NZ" sz="1800" dirty="0">
                <a:solidFill>
                  <a:schemeClr val="tx1"/>
                </a:solidFill>
              </a:rPr>
              <a:t>(</a:t>
            </a:r>
            <a:r>
              <a:rPr lang="en-NZ" sz="1800" dirty="0" smtClean="0">
                <a:solidFill>
                  <a:schemeClr val="tx1"/>
                </a:solidFill>
              </a:rPr>
              <a:t>c(2))=</a:t>
            </a:r>
            <a:r>
              <a:rPr lang="en-NZ" sz="1800" dirty="0" smtClean="0">
                <a:solidFill>
                  <a:srgbClr val="0000FF"/>
                </a:solidFill>
                <a:latin typeface="Arial" panose="020B0604020202020204" pitchFamily="34" charset="0"/>
                <a:cs typeface="Arial" panose="020B0604020202020204" pitchFamily="34" charset="0"/>
              </a:rPr>
              <a:t>110</a:t>
            </a:r>
            <a:endParaRPr lang="en-NZ" sz="1800" dirty="0">
              <a:solidFill>
                <a:srgbClr val="0000FF"/>
              </a:solidFill>
              <a:latin typeface="Arial" panose="020B0604020202020204" pitchFamily="34" charset="0"/>
              <a:cs typeface="Arial" panose="020B0604020202020204" pitchFamily="34" charset="0"/>
            </a:endParaRPr>
          </a:p>
        </p:txBody>
      </p:sp>
      <p:sp>
        <p:nvSpPr>
          <p:cNvPr id="55" name="Rectangle 54"/>
          <p:cNvSpPr/>
          <p:nvPr/>
        </p:nvSpPr>
        <p:spPr>
          <a:xfrm>
            <a:off x="4648200" y="4445553"/>
            <a:ext cx="1611762" cy="369332"/>
          </a:xfrm>
          <a:prstGeom prst="rect">
            <a:avLst/>
          </a:prstGeom>
          <a:solidFill>
            <a:srgbClr val="FFFFC5"/>
          </a:solidFill>
          <a:ln>
            <a:solidFill>
              <a:srgbClr val="00B0F0"/>
            </a:solidFill>
          </a:ln>
        </p:spPr>
        <p:txBody>
          <a:bodyPr wrap="square" rtlCol="0">
            <a:spAutoFit/>
          </a:bodyPr>
          <a:lstStyle/>
          <a:p>
            <a:r>
              <a:rPr lang="en-NZ" b="1" dirty="0" err="1">
                <a:solidFill>
                  <a:srgbClr val="C00000"/>
                </a:solidFill>
                <a:latin typeface="Arial" panose="020B0604020202020204" pitchFamily="34" charset="0"/>
                <a:cs typeface="Arial" panose="020B0604020202020204" pitchFamily="34" charset="0"/>
              </a:rPr>
              <a:t>K</a:t>
            </a:r>
            <a:r>
              <a:rPr lang="en-NZ" b="1" baseline="-25000" dirty="0" err="1">
                <a:solidFill>
                  <a:srgbClr val="C00000"/>
                </a:solidFill>
                <a:latin typeface="Arial" panose="020B0604020202020204" pitchFamily="34" charset="0"/>
                <a:cs typeface="Arial" panose="020B0604020202020204" pitchFamily="34" charset="0"/>
              </a:rPr>
              <a:t>d</a:t>
            </a:r>
            <a:r>
              <a:rPr lang="en-NZ" sz="1800" dirty="0" smtClean="0">
                <a:solidFill>
                  <a:schemeClr val="tx1"/>
                </a:solidFill>
              </a:rPr>
              <a:t> </a:t>
            </a:r>
            <a:r>
              <a:rPr lang="en-NZ" sz="1800" dirty="0">
                <a:solidFill>
                  <a:schemeClr val="tx1"/>
                </a:solidFill>
              </a:rPr>
              <a:t>(</a:t>
            </a:r>
            <a:r>
              <a:rPr lang="en-NZ" sz="1800" dirty="0" smtClean="0">
                <a:solidFill>
                  <a:schemeClr val="tx1"/>
                </a:solidFill>
              </a:rPr>
              <a:t>c(3))=</a:t>
            </a:r>
            <a:r>
              <a:rPr lang="en-NZ" sz="1800" dirty="0" smtClean="0">
                <a:solidFill>
                  <a:srgbClr val="0000FF"/>
                </a:solidFill>
                <a:latin typeface="Arial" panose="020B0604020202020204" pitchFamily="34" charset="0"/>
                <a:cs typeface="Arial" panose="020B0604020202020204" pitchFamily="34" charset="0"/>
              </a:rPr>
              <a:t>010</a:t>
            </a:r>
            <a:endParaRPr lang="en-NZ" sz="1800" dirty="0">
              <a:solidFill>
                <a:srgbClr val="0000FF"/>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3" name="TextBox 42"/>
              <p:cNvSpPr txBox="1"/>
              <p:nvPr/>
            </p:nvSpPr>
            <p:spPr>
              <a:xfrm>
                <a:off x="-1" y="4953000"/>
                <a:ext cx="6776636" cy="400110"/>
              </a:xfrm>
              <a:prstGeom prst="rect">
                <a:avLst/>
              </a:prstGeom>
              <a:solidFill>
                <a:schemeClr val="bg1">
                  <a:lumMod val="85000"/>
                </a:schemeClr>
              </a:solidFill>
              <a:ln>
                <a:solidFill>
                  <a:srgbClr val="00B0F0"/>
                </a:solidFill>
              </a:ln>
            </p:spPr>
            <p:txBody>
              <a:bodyPr wrap="square" rtlCol="0">
                <a:spAutoFit/>
              </a:bodyPr>
              <a:lstStyle/>
              <a:p>
                <a:r>
                  <a:rPr lang="en-NZ" sz="2000" b="1" dirty="0" smtClean="0">
                    <a:solidFill>
                      <a:srgbClr val="FF0000"/>
                    </a:solidFill>
                  </a:rPr>
                  <a:t>Step 2. </a:t>
                </a:r>
                <a:r>
                  <a:rPr lang="en-NZ" sz="2000" dirty="0" smtClean="0">
                    <a:solidFill>
                      <a:schemeClr val="tx1"/>
                    </a:solidFill>
                    <a:cs typeface="Times New Roman" panose="02020603050405020304" pitchFamily="18" charset="0"/>
                  </a:rPr>
                  <a:t>For each </a:t>
                </a:r>
                <a:r>
                  <a:rPr lang="en-NZ" sz="2000" dirty="0" err="1" smtClean="0">
                    <a:solidFill>
                      <a:schemeClr val="tx1"/>
                    </a:solidFill>
                    <a:cs typeface="Times New Roman" panose="02020603050405020304" pitchFamily="18" charset="0"/>
                  </a:rPr>
                  <a:t>ciphertext</a:t>
                </a:r>
                <a:r>
                  <a:rPr lang="en-NZ" sz="2000" dirty="0" smtClean="0">
                    <a:solidFill>
                      <a:schemeClr val="tx1"/>
                    </a:solidFill>
                    <a:cs typeface="Times New Roman" panose="02020603050405020304" pitchFamily="18" charset="0"/>
                  </a:rPr>
                  <a:t> block, calculate m(</a:t>
                </a:r>
                <a:r>
                  <a:rPr lang="en-NZ" sz="2000" dirty="0" err="1" smtClean="0">
                    <a:solidFill>
                      <a:schemeClr val="tx1"/>
                    </a:solidFill>
                    <a:cs typeface="Times New Roman" panose="02020603050405020304" pitchFamily="18" charset="0"/>
                  </a:rPr>
                  <a:t>i</a:t>
                </a:r>
                <a:r>
                  <a:rPr lang="en-NZ" sz="2000" dirty="0" smtClean="0">
                    <a:solidFill>
                      <a:schemeClr val="tx1"/>
                    </a:solidFill>
                    <a:cs typeface="Times New Roman" panose="02020603050405020304" pitchFamily="18" charset="0"/>
                  </a:rPr>
                  <a:t>)=</a:t>
                </a:r>
                <a:r>
                  <a:rPr lang="en-NZ" sz="2000" b="1" dirty="0">
                    <a:solidFill>
                      <a:srgbClr val="C00000"/>
                    </a:solidFill>
                    <a:latin typeface="Arial" panose="020B0604020202020204" pitchFamily="34" charset="0"/>
                    <a:cs typeface="Arial" panose="020B0604020202020204" pitchFamily="34" charset="0"/>
                  </a:rPr>
                  <a:t> </a:t>
                </a:r>
                <a:r>
                  <a:rPr lang="en-NZ" sz="2000" b="1" dirty="0" err="1">
                    <a:solidFill>
                      <a:srgbClr val="C00000"/>
                    </a:solidFill>
                    <a:latin typeface="Arial" panose="020B0604020202020204" pitchFamily="34" charset="0"/>
                    <a:cs typeface="Arial" panose="020B0604020202020204" pitchFamily="34" charset="0"/>
                  </a:rPr>
                  <a:t>K</a:t>
                </a:r>
                <a:r>
                  <a:rPr lang="en-NZ" sz="2000" b="1" baseline="-25000" dirty="0" err="1">
                    <a:solidFill>
                      <a:srgbClr val="C00000"/>
                    </a:solidFill>
                    <a:latin typeface="Arial" panose="020B0604020202020204" pitchFamily="34" charset="0"/>
                    <a:cs typeface="Arial" panose="020B0604020202020204" pitchFamily="34" charset="0"/>
                  </a:rPr>
                  <a:t>d</a:t>
                </a:r>
                <a:r>
                  <a:rPr lang="en-NZ" sz="2000" dirty="0" smtClean="0">
                    <a:solidFill>
                      <a:schemeClr val="tx1"/>
                    </a:solidFill>
                    <a:cs typeface="Times New Roman" panose="02020603050405020304" pitchFamily="18" charset="0"/>
                  </a:rPr>
                  <a:t>(c(</a:t>
                </a:r>
                <a:r>
                  <a:rPr lang="en-NZ" sz="2000" dirty="0" err="1" smtClean="0">
                    <a:solidFill>
                      <a:schemeClr val="tx1"/>
                    </a:solidFill>
                    <a:cs typeface="Times New Roman" panose="02020603050405020304" pitchFamily="18" charset="0"/>
                  </a:rPr>
                  <a:t>i</a:t>
                </a:r>
                <a:r>
                  <a:rPr lang="en-NZ" sz="2000" dirty="0" smtClean="0">
                    <a:solidFill>
                      <a:schemeClr val="tx1"/>
                    </a:solidFill>
                    <a:cs typeface="Times New Roman" panose="02020603050405020304" pitchFamily="18" charset="0"/>
                  </a:rPr>
                  <a:t>)) </a:t>
                </a:r>
                <a14:m>
                  <m:oMath xmlns:m="http://schemas.openxmlformats.org/officeDocument/2006/math">
                    <m:r>
                      <a:rPr lang="en-NZ" sz="2000" i="1">
                        <a:solidFill>
                          <a:schemeClr val="tx1"/>
                        </a:solidFill>
                        <a:latin typeface="Cambria Math"/>
                        <a:ea typeface="Cambria Math"/>
                        <a:cs typeface="Arial" panose="020B0604020202020204" pitchFamily="34" charset="0"/>
                      </a:rPr>
                      <m:t>⊕</m:t>
                    </m:r>
                  </m:oMath>
                </a14:m>
                <a:r>
                  <a:rPr lang="en-NZ" sz="2000" dirty="0" smtClean="0">
                    <a:solidFill>
                      <a:schemeClr val="tx1"/>
                    </a:solidFill>
                    <a:cs typeface="Times New Roman" panose="02020603050405020304" pitchFamily="18" charset="0"/>
                  </a:rPr>
                  <a:t> r(</a:t>
                </a:r>
                <a:r>
                  <a:rPr lang="en-NZ" sz="2000" dirty="0" err="1" smtClean="0">
                    <a:solidFill>
                      <a:schemeClr val="tx1"/>
                    </a:solidFill>
                    <a:cs typeface="Times New Roman" panose="02020603050405020304" pitchFamily="18" charset="0"/>
                  </a:rPr>
                  <a:t>i</a:t>
                </a:r>
                <a:r>
                  <a:rPr lang="en-NZ" sz="2000" dirty="0" smtClean="0">
                    <a:solidFill>
                      <a:schemeClr val="tx1"/>
                    </a:solidFill>
                    <a:cs typeface="Times New Roman" panose="02020603050405020304" pitchFamily="18" charset="0"/>
                  </a:rPr>
                  <a:t>)</a:t>
                </a:r>
                <a:endParaRPr lang="en-NZ" sz="2000" dirty="0">
                  <a:solidFill>
                    <a:srgbClr val="0000FF"/>
                  </a:solidFill>
                  <a:cs typeface="Times New Roman" panose="02020603050405020304" pitchFamily="18"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 y="4953000"/>
                <a:ext cx="6776636" cy="400110"/>
              </a:xfrm>
              <a:prstGeom prst="rect">
                <a:avLst/>
              </a:prstGeom>
              <a:blipFill rotWithShape="1">
                <a:blip r:embed="rId4"/>
                <a:stretch>
                  <a:fillRect l="-808" t="-7463" b="-23881"/>
                </a:stretch>
              </a:blipFill>
              <a:ln>
                <a:solidFill>
                  <a:srgbClr val="00B0F0"/>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243030" y="5410200"/>
                <a:ext cx="4200124" cy="369332"/>
              </a:xfrm>
              <a:prstGeom prst="rect">
                <a:avLst/>
              </a:prstGeom>
              <a:solidFill>
                <a:srgbClr val="FFFFC5"/>
              </a:solidFill>
              <a:ln>
                <a:solidFill>
                  <a:srgbClr val="00B0F0"/>
                </a:solidFill>
              </a:ln>
            </p:spPr>
            <p:txBody>
              <a:bodyPr wrap="square" rtlCol="0">
                <a:spAutoFit/>
              </a:bodyPr>
              <a:lstStyle/>
              <a:p>
                <a:r>
                  <a:rPr lang="en-NZ" sz="1800" dirty="0" smtClean="0">
                    <a:solidFill>
                      <a:schemeClr val="tx1"/>
                    </a:solidFill>
                  </a:rPr>
                  <a:t>m(1)=</a:t>
                </a:r>
                <a:r>
                  <a:rPr lang="en-NZ" b="1" dirty="0">
                    <a:solidFill>
                      <a:srgbClr val="C00000"/>
                    </a:solidFill>
                    <a:latin typeface="Arial" panose="020B0604020202020204" pitchFamily="34" charset="0"/>
                    <a:cs typeface="Arial" panose="020B0604020202020204" pitchFamily="34" charset="0"/>
                  </a:rPr>
                  <a:t> </a:t>
                </a:r>
                <a:r>
                  <a:rPr lang="en-NZ" b="1" dirty="0" err="1">
                    <a:solidFill>
                      <a:srgbClr val="C00000"/>
                    </a:solidFill>
                    <a:latin typeface="Arial" panose="020B0604020202020204" pitchFamily="34" charset="0"/>
                    <a:cs typeface="Arial" panose="020B0604020202020204" pitchFamily="34" charset="0"/>
                  </a:rPr>
                  <a:t>K</a:t>
                </a:r>
                <a:r>
                  <a:rPr lang="en-NZ" b="1" baseline="-25000" dirty="0" err="1">
                    <a:solidFill>
                      <a:srgbClr val="C00000"/>
                    </a:solidFill>
                    <a:latin typeface="Arial" panose="020B0604020202020204" pitchFamily="34" charset="0"/>
                    <a:cs typeface="Arial" panose="020B0604020202020204" pitchFamily="34" charset="0"/>
                  </a:rPr>
                  <a:t>d</a:t>
                </a:r>
                <a:r>
                  <a:rPr lang="en-NZ" sz="1800" dirty="0" smtClean="0">
                    <a:solidFill>
                      <a:schemeClr val="tx1"/>
                    </a:solidFill>
                  </a:rPr>
                  <a:t>(c(1))</a:t>
                </a:r>
                <a:r>
                  <a:rPr lang="en-NZ" sz="1800" dirty="0">
                    <a:solidFill>
                      <a:schemeClr val="tx1"/>
                    </a:solidFill>
                    <a:ea typeface="Cambria Math"/>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cs typeface="Times New Roman" panose="02020603050405020304" pitchFamily="18" charset="0"/>
                  </a:rPr>
                  <a:t> </a:t>
                </a:r>
                <a:r>
                  <a:rPr lang="en-NZ" sz="1800" dirty="0" smtClean="0">
                    <a:solidFill>
                      <a:schemeClr val="tx1"/>
                    </a:solidFill>
                    <a:cs typeface="Times New Roman" panose="02020603050405020304" pitchFamily="18" charset="0"/>
                  </a:rPr>
                  <a:t>r(1) </a:t>
                </a:r>
                <a:r>
                  <a:rPr lang="en-NZ" sz="1800" dirty="0" smtClean="0">
                    <a:solidFill>
                      <a:schemeClr val="tx1"/>
                    </a:solidFill>
                  </a:rPr>
                  <a:t>= </a:t>
                </a:r>
                <a:r>
                  <a:rPr lang="en-NZ" sz="1800" dirty="0" smtClean="0">
                    <a:solidFill>
                      <a:srgbClr val="0000FF"/>
                    </a:solidFill>
                    <a:latin typeface="Arial" panose="020B0604020202020204" pitchFamily="34" charset="0"/>
                    <a:cs typeface="Arial" panose="020B0604020202020204" pitchFamily="34" charset="0"/>
                  </a:rPr>
                  <a:t>011</a:t>
                </a:r>
                <a:r>
                  <a:rPr lang="en-NZ" sz="1800" dirty="0">
                    <a:solidFill>
                      <a:srgbClr val="0000FF"/>
                    </a:solidFill>
                    <a:ea typeface="Cambria Math"/>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smtClean="0">
                    <a:solidFill>
                      <a:srgbClr val="FF0000"/>
                    </a:solidFill>
                    <a:latin typeface="Arial" panose="020B0604020202020204" pitchFamily="34" charset="0"/>
                    <a:cs typeface="Arial" panose="020B0604020202020204" pitchFamily="34" charset="0"/>
                  </a:rPr>
                  <a:t> 001=010</a:t>
                </a:r>
                <a:endParaRPr lang="en-NZ" sz="1800" dirty="0">
                  <a:solidFill>
                    <a:srgbClr val="FF0000"/>
                  </a:solidFill>
                  <a:latin typeface="Arial" panose="020B0604020202020204" pitchFamily="34" charset="0"/>
                  <a:cs typeface="Arial" panose="020B0604020202020204" pitchFamily="34" charset="0"/>
                </a:endParaRPr>
              </a:p>
            </p:txBody>
          </p:sp>
        </mc:Choice>
        <mc:Fallback xmlns="">
          <p:sp>
            <p:nvSpPr>
              <p:cNvPr id="45" name="Rectangle 44"/>
              <p:cNvSpPr>
                <a:spLocks noRot="1" noChangeAspect="1" noMove="1" noResize="1" noEditPoints="1" noAdjustHandles="1" noChangeArrowheads="1" noChangeShapeType="1" noTextEdit="1"/>
              </p:cNvSpPr>
              <p:nvPr/>
            </p:nvSpPr>
            <p:spPr>
              <a:xfrm>
                <a:off x="243030" y="5410200"/>
                <a:ext cx="4200124" cy="369332"/>
              </a:xfrm>
              <a:prstGeom prst="rect">
                <a:avLst/>
              </a:prstGeom>
              <a:blipFill rotWithShape="1">
                <a:blip r:embed="rId5"/>
                <a:stretch>
                  <a:fillRect l="-1158" t="-8065" b="-22581"/>
                </a:stretch>
              </a:blipFill>
              <a:ln>
                <a:solidFill>
                  <a:srgbClr val="00B0F0"/>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647584" y="5867400"/>
                <a:ext cx="4153016" cy="369332"/>
              </a:xfrm>
              <a:prstGeom prst="rect">
                <a:avLst/>
              </a:prstGeom>
              <a:solidFill>
                <a:srgbClr val="FFFFC5"/>
              </a:solidFill>
              <a:ln>
                <a:solidFill>
                  <a:srgbClr val="00B0F0"/>
                </a:solidFill>
              </a:ln>
            </p:spPr>
            <p:txBody>
              <a:bodyPr wrap="square" rtlCol="0">
                <a:spAutoFit/>
              </a:bodyPr>
              <a:lstStyle/>
              <a:p>
                <a:r>
                  <a:rPr lang="en-NZ" sz="1800" dirty="0" smtClean="0">
                    <a:solidFill>
                      <a:schemeClr val="tx1"/>
                    </a:solidFill>
                  </a:rPr>
                  <a:t>m(2)=</a:t>
                </a:r>
                <a:r>
                  <a:rPr lang="en-NZ" b="1" dirty="0">
                    <a:solidFill>
                      <a:srgbClr val="C00000"/>
                    </a:solidFill>
                    <a:latin typeface="Arial" panose="020B0604020202020204" pitchFamily="34" charset="0"/>
                    <a:cs typeface="Arial" panose="020B0604020202020204" pitchFamily="34" charset="0"/>
                  </a:rPr>
                  <a:t> </a:t>
                </a:r>
                <a:r>
                  <a:rPr lang="en-NZ" b="1" dirty="0" err="1">
                    <a:solidFill>
                      <a:srgbClr val="C00000"/>
                    </a:solidFill>
                    <a:latin typeface="Arial" panose="020B0604020202020204" pitchFamily="34" charset="0"/>
                    <a:cs typeface="Arial" panose="020B0604020202020204" pitchFamily="34" charset="0"/>
                  </a:rPr>
                  <a:t>K</a:t>
                </a:r>
                <a:r>
                  <a:rPr lang="en-NZ" b="1" baseline="-25000" dirty="0" err="1">
                    <a:solidFill>
                      <a:srgbClr val="C00000"/>
                    </a:solidFill>
                    <a:latin typeface="Arial" panose="020B0604020202020204" pitchFamily="34" charset="0"/>
                    <a:cs typeface="Arial" panose="020B0604020202020204" pitchFamily="34" charset="0"/>
                  </a:rPr>
                  <a:t>d</a:t>
                </a:r>
                <a:r>
                  <a:rPr lang="en-NZ" sz="1800" dirty="0" smtClean="0">
                    <a:solidFill>
                      <a:schemeClr val="tx1"/>
                    </a:solidFill>
                  </a:rPr>
                  <a:t>(c(2))</a:t>
                </a:r>
                <a:r>
                  <a:rPr lang="en-NZ" sz="1800" dirty="0" smtClean="0">
                    <a:solidFill>
                      <a:schemeClr val="tx1"/>
                    </a:solidFill>
                    <a:ea typeface="Cambria Math"/>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cs typeface="Times New Roman" panose="02020603050405020304" pitchFamily="18" charset="0"/>
                  </a:rPr>
                  <a:t> </a:t>
                </a:r>
                <a:r>
                  <a:rPr lang="en-NZ" sz="1800" dirty="0" smtClean="0">
                    <a:solidFill>
                      <a:schemeClr val="tx1"/>
                    </a:solidFill>
                    <a:cs typeface="Times New Roman" panose="02020603050405020304" pitchFamily="18" charset="0"/>
                  </a:rPr>
                  <a:t>r(2) </a:t>
                </a:r>
                <a:r>
                  <a:rPr lang="en-NZ" sz="1800" dirty="0" smtClean="0">
                    <a:solidFill>
                      <a:schemeClr val="tx1"/>
                    </a:solidFill>
                  </a:rPr>
                  <a:t>= </a:t>
                </a:r>
                <a:r>
                  <a:rPr lang="en-NZ" sz="1800" dirty="0" smtClean="0">
                    <a:solidFill>
                      <a:srgbClr val="0000FF"/>
                    </a:solidFill>
                    <a:latin typeface="Arial" panose="020B0604020202020204" pitchFamily="34" charset="0"/>
                    <a:cs typeface="Arial" panose="020B0604020202020204" pitchFamily="34" charset="0"/>
                  </a:rPr>
                  <a:t>110</a:t>
                </a:r>
                <a:r>
                  <a:rPr lang="en-NZ" sz="1800" dirty="0" smtClean="0">
                    <a:solidFill>
                      <a:srgbClr val="0000FF"/>
                    </a:solidFill>
                    <a:ea typeface="Cambria Math"/>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smtClean="0">
                    <a:solidFill>
                      <a:srgbClr val="FF0000"/>
                    </a:solidFill>
                    <a:latin typeface="Arial" panose="020B0604020202020204" pitchFamily="34" charset="0"/>
                    <a:cs typeface="Arial" panose="020B0604020202020204" pitchFamily="34" charset="0"/>
                  </a:rPr>
                  <a:t> </a:t>
                </a:r>
                <a:r>
                  <a:rPr lang="en-NZ" sz="1800" dirty="0" smtClean="0">
                    <a:solidFill>
                      <a:srgbClr val="0000FF"/>
                    </a:solidFill>
                    <a:latin typeface="Arial" panose="020B0604020202020204" pitchFamily="34" charset="0"/>
                    <a:cs typeface="Arial" panose="020B0604020202020204" pitchFamily="34" charset="0"/>
                  </a:rPr>
                  <a:t>100</a:t>
                </a:r>
                <a:r>
                  <a:rPr lang="en-NZ" sz="1800" dirty="0" smtClean="0">
                    <a:solidFill>
                      <a:srgbClr val="FF0000"/>
                    </a:solidFill>
                    <a:latin typeface="Arial" panose="020B0604020202020204" pitchFamily="34" charset="0"/>
                    <a:cs typeface="Arial" panose="020B0604020202020204" pitchFamily="34" charset="0"/>
                  </a:rPr>
                  <a:t>=010</a:t>
                </a:r>
                <a:endParaRPr lang="en-NZ" sz="1800" dirty="0">
                  <a:solidFill>
                    <a:srgbClr val="FF0000"/>
                  </a:solidFill>
                  <a:latin typeface="Arial" panose="020B0604020202020204" pitchFamily="34" charset="0"/>
                  <a:cs typeface="Arial" panose="020B0604020202020204" pitchFamily="34" charset="0"/>
                </a:endParaRPr>
              </a:p>
            </p:txBody>
          </p:sp>
        </mc:Choice>
        <mc:Fallback xmlns="">
          <p:sp>
            <p:nvSpPr>
              <p:cNvPr id="46" name="Rectangle 45"/>
              <p:cNvSpPr>
                <a:spLocks noRot="1" noChangeAspect="1" noMove="1" noResize="1" noEditPoints="1" noAdjustHandles="1" noChangeArrowheads="1" noChangeShapeType="1" noTextEdit="1"/>
              </p:cNvSpPr>
              <p:nvPr/>
            </p:nvSpPr>
            <p:spPr>
              <a:xfrm>
                <a:off x="647584" y="5867400"/>
                <a:ext cx="4153016" cy="369332"/>
              </a:xfrm>
              <a:prstGeom prst="rect">
                <a:avLst/>
              </a:prstGeom>
              <a:blipFill rotWithShape="1">
                <a:blip r:embed="rId6"/>
                <a:stretch>
                  <a:fillRect l="-1023" t="-8065" b="-22581"/>
                </a:stretch>
              </a:blipFill>
              <a:ln>
                <a:solidFill>
                  <a:srgbClr val="00B0F0"/>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1447800" y="6324600"/>
                <a:ext cx="4153016" cy="369332"/>
              </a:xfrm>
              <a:prstGeom prst="rect">
                <a:avLst/>
              </a:prstGeom>
              <a:solidFill>
                <a:srgbClr val="FFFFC5"/>
              </a:solidFill>
              <a:ln>
                <a:solidFill>
                  <a:srgbClr val="00B0F0"/>
                </a:solidFill>
              </a:ln>
            </p:spPr>
            <p:txBody>
              <a:bodyPr wrap="square" rtlCol="0">
                <a:spAutoFit/>
              </a:bodyPr>
              <a:lstStyle/>
              <a:p>
                <a:r>
                  <a:rPr lang="en-NZ" sz="1800" dirty="0" smtClean="0">
                    <a:solidFill>
                      <a:schemeClr val="tx1"/>
                    </a:solidFill>
                  </a:rPr>
                  <a:t>m(3)=</a:t>
                </a:r>
                <a:r>
                  <a:rPr lang="en-NZ" b="1" dirty="0">
                    <a:solidFill>
                      <a:srgbClr val="C00000"/>
                    </a:solidFill>
                    <a:latin typeface="Arial" panose="020B0604020202020204" pitchFamily="34" charset="0"/>
                    <a:cs typeface="Arial" panose="020B0604020202020204" pitchFamily="34" charset="0"/>
                  </a:rPr>
                  <a:t> </a:t>
                </a:r>
                <a:r>
                  <a:rPr lang="en-NZ" b="1" dirty="0" err="1">
                    <a:solidFill>
                      <a:srgbClr val="C00000"/>
                    </a:solidFill>
                    <a:latin typeface="Arial" panose="020B0604020202020204" pitchFamily="34" charset="0"/>
                    <a:cs typeface="Arial" panose="020B0604020202020204" pitchFamily="34" charset="0"/>
                  </a:rPr>
                  <a:t>K</a:t>
                </a:r>
                <a:r>
                  <a:rPr lang="en-NZ" b="1" baseline="-25000" dirty="0" err="1">
                    <a:solidFill>
                      <a:srgbClr val="C00000"/>
                    </a:solidFill>
                    <a:latin typeface="Arial" panose="020B0604020202020204" pitchFamily="34" charset="0"/>
                    <a:cs typeface="Arial" panose="020B0604020202020204" pitchFamily="34" charset="0"/>
                  </a:rPr>
                  <a:t>d</a:t>
                </a:r>
                <a:r>
                  <a:rPr lang="en-NZ" sz="1800" dirty="0" smtClean="0">
                    <a:solidFill>
                      <a:schemeClr val="tx1"/>
                    </a:solidFill>
                  </a:rPr>
                  <a:t>(c(3))</a:t>
                </a:r>
                <a:r>
                  <a:rPr lang="en-NZ" sz="1800" dirty="0" smtClean="0">
                    <a:solidFill>
                      <a:schemeClr val="tx1"/>
                    </a:solidFill>
                    <a:ea typeface="Cambria Math"/>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a:solidFill>
                      <a:schemeClr val="tx1"/>
                    </a:solidFill>
                    <a:cs typeface="Times New Roman" panose="02020603050405020304" pitchFamily="18" charset="0"/>
                  </a:rPr>
                  <a:t> </a:t>
                </a:r>
                <a:r>
                  <a:rPr lang="en-NZ" sz="1800" dirty="0" smtClean="0">
                    <a:solidFill>
                      <a:schemeClr val="tx1"/>
                    </a:solidFill>
                    <a:cs typeface="Times New Roman" panose="02020603050405020304" pitchFamily="18" charset="0"/>
                  </a:rPr>
                  <a:t>r(3) </a:t>
                </a:r>
                <a:r>
                  <a:rPr lang="en-NZ" sz="1800" dirty="0" smtClean="0">
                    <a:solidFill>
                      <a:schemeClr val="tx1"/>
                    </a:solidFill>
                  </a:rPr>
                  <a:t>= </a:t>
                </a:r>
                <a:r>
                  <a:rPr lang="en-NZ" sz="1800" dirty="0" smtClean="0">
                    <a:solidFill>
                      <a:srgbClr val="0000FF"/>
                    </a:solidFill>
                    <a:latin typeface="Arial" panose="020B0604020202020204" pitchFamily="34" charset="0"/>
                    <a:cs typeface="Arial" panose="020B0604020202020204" pitchFamily="34" charset="0"/>
                  </a:rPr>
                  <a:t>010</a:t>
                </a:r>
                <a:r>
                  <a:rPr lang="en-NZ" sz="1800" dirty="0" smtClean="0">
                    <a:solidFill>
                      <a:srgbClr val="0000FF"/>
                    </a:solidFill>
                    <a:ea typeface="Cambria Math"/>
                    <a:cs typeface="Arial" panose="020B0604020202020204" pitchFamily="34" charset="0"/>
                  </a:rPr>
                  <a:t> </a:t>
                </a:r>
                <a14:m>
                  <m:oMath xmlns:m="http://schemas.openxmlformats.org/officeDocument/2006/math">
                    <m:r>
                      <a:rPr lang="en-NZ" sz="1800" i="1">
                        <a:solidFill>
                          <a:schemeClr val="tx1"/>
                        </a:solidFill>
                        <a:latin typeface="Cambria Math"/>
                        <a:ea typeface="Cambria Math"/>
                        <a:cs typeface="Arial" panose="020B0604020202020204" pitchFamily="34" charset="0"/>
                      </a:rPr>
                      <m:t>⊕</m:t>
                    </m:r>
                  </m:oMath>
                </a14:m>
                <a:r>
                  <a:rPr lang="en-NZ" sz="1800" dirty="0" smtClean="0">
                    <a:solidFill>
                      <a:srgbClr val="FF0000"/>
                    </a:solidFill>
                    <a:latin typeface="Arial" panose="020B0604020202020204" pitchFamily="34" charset="0"/>
                    <a:cs typeface="Arial" panose="020B0604020202020204" pitchFamily="34" charset="0"/>
                  </a:rPr>
                  <a:t> </a:t>
                </a:r>
                <a:r>
                  <a:rPr lang="en-NZ" sz="1800" dirty="0" smtClean="0">
                    <a:solidFill>
                      <a:srgbClr val="0000FF"/>
                    </a:solidFill>
                    <a:latin typeface="Arial" panose="020B0604020202020204" pitchFamily="34" charset="0"/>
                    <a:cs typeface="Arial" panose="020B0604020202020204" pitchFamily="34" charset="0"/>
                  </a:rPr>
                  <a:t>000</a:t>
                </a:r>
                <a:r>
                  <a:rPr lang="en-NZ" sz="1800" dirty="0" smtClean="0">
                    <a:solidFill>
                      <a:srgbClr val="FF0000"/>
                    </a:solidFill>
                    <a:latin typeface="Arial" panose="020B0604020202020204" pitchFamily="34" charset="0"/>
                    <a:cs typeface="Arial" panose="020B0604020202020204" pitchFamily="34" charset="0"/>
                  </a:rPr>
                  <a:t>=010</a:t>
                </a:r>
                <a:endParaRPr lang="en-NZ" sz="1800" dirty="0">
                  <a:solidFill>
                    <a:srgbClr val="FF0000"/>
                  </a:solidFill>
                  <a:latin typeface="Arial" panose="020B0604020202020204" pitchFamily="34" charset="0"/>
                  <a:cs typeface="Arial" panose="020B0604020202020204" pitchFamily="34" charset="0"/>
                </a:endParaRPr>
              </a:p>
            </p:txBody>
          </p:sp>
        </mc:Choice>
        <mc:Fallback xmlns="">
          <p:sp>
            <p:nvSpPr>
              <p:cNvPr id="47" name="Rectangle 46"/>
              <p:cNvSpPr>
                <a:spLocks noRot="1" noChangeAspect="1" noMove="1" noResize="1" noEditPoints="1" noAdjustHandles="1" noChangeArrowheads="1" noChangeShapeType="1" noTextEdit="1"/>
              </p:cNvSpPr>
              <p:nvPr/>
            </p:nvSpPr>
            <p:spPr>
              <a:xfrm>
                <a:off x="1447800" y="6324600"/>
                <a:ext cx="4153016" cy="369332"/>
              </a:xfrm>
              <a:prstGeom prst="rect">
                <a:avLst/>
              </a:prstGeom>
              <a:blipFill rotWithShape="1">
                <a:blip r:embed="rId7"/>
                <a:stretch>
                  <a:fillRect l="-1171" t="-8065" b="-22581"/>
                </a:stretch>
              </a:blipFill>
              <a:ln>
                <a:solidFill>
                  <a:srgbClr val="00B0F0"/>
                </a:solidFill>
              </a:ln>
            </p:spPr>
            <p:txBody>
              <a:bodyPr/>
              <a:lstStyle/>
              <a:p>
                <a:r>
                  <a:rPr lang="en-NZ">
                    <a:noFill/>
                  </a:rPr>
                  <a:t> </a:t>
                </a:r>
              </a:p>
            </p:txBody>
          </p:sp>
        </mc:Fallback>
      </mc:AlternateContent>
      <p:sp>
        <p:nvSpPr>
          <p:cNvPr id="3" name="Freeform 2"/>
          <p:cNvSpPr/>
          <p:nvPr/>
        </p:nvSpPr>
        <p:spPr bwMode="auto">
          <a:xfrm>
            <a:off x="4430109" y="4630219"/>
            <a:ext cx="3337939" cy="1081347"/>
          </a:xfrm>
          <a:custGeom>
            <a:avLst/>
            <a:gdLst>
              <a:gd name="connsiteX0" fmla="*/ 0 w 3255580"/>
              <a:gd name="connsiteY0" fmla="*/ 914400 h 997676"/>
              <a:gd name="connsiteX1" fmla="*/ 1623849 w 3255580"/>
              <a:gd name="connsiteY1" fmla="*/ 993227 h 997676"/>
              <a:gd name="connsiteX2" fmla="*/ 2585545 w 3255580"/>
              <a:gd name="connsiteY2" fmla="*/ 796158 h 997676"/>
              <a:gd name="connsiteX3" fmla="*/ 3255580 w 3255580"/>
              <a:gd name="connsiteY3" fmla="*/ 0 h 997676"/>
            </a:gdLst>
            <a:ahLst/>
            <a:cxnLst>
              <a:cxn ang="0">
                <a:pos x="connsiteX0" y="connsiteY0"/>
              </a:cxn>
              <a:cxn ang="0">
                <a:pos x="connsiteX1" y="connsiteY1"/>
              </a:cxn>
              <a:cxn ang="0">
                <a:pos x="connsiteX2" y="connsiteY2"/>
              </a:cxn>
              <a:cxn ang="0">
                <a:pos x="connsiteX3" y="connsiteY3"/>
              </a:cxn>
            </a:cxnLst>
            <a:rect l="l" t="t" r="r" b="b"/>
            <a:pathLst>
              <a:path w="3255580" h="997676">
                <a:moveTo>
                  <a:pt x="0" y="914400"/>
                </a:moveTo>
                <a:cubicBezTo>
                  <a:pt x="596462" y="963667"/>
                  <a:pt x="1192925" y="1012934"/>
                  <a:pt x="1623849" y="993227"/>
                </a:cubicBezTo>
                <a:cubicBezTo>
                  <a:pt x="2054773" y="973520"/>
                  <a:pt x="2313590" y="961696"/>
                  <a:pt x="2585545" y="796158"/>
                </a:cubicBezTo>
                <a:cubicBezTo>
                  <a:pt x="2857500" y="630620"/>
                  <a:pt x="3056540" y="315310"/>
                  <a:pt x="3255580" y="0"/>
                </a:cubicBezTo>
              </a:path>
            </a:pathLst>
          </a:custGeom>
          <a:noFill/>
          <a:ln w="22225">
            <a:solidFill>
              <a:srgbClr val="00B0F0"/>
            </a:solidFill>
            <a:prstDash val="sysDash"/>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48" name="Freeform 47"/>
          <p:cNvSpPr/>
          <p:nvPr/>
        </p:nvSpPr>
        <p:spPr bwMode="auto">
          <a:xfrm>
            <a:off x="4708548" y="4636953"/>
            <a:ext cx="3627646" cy="1513778"/>
          </a:xfrm>
          <a:custGeom>
            <a:avLst/>
            <a:gdLst>
              <a:gd name="connsiteX0" fmla="*/ 0 w 3255580"/>
              <a:gd name="connsiteY0" fmla="*/ 914400 h 997676"/>
              <a:gd name="connsiteX1" fmla="*/ 1623849 w 3255580"/>
              <a:gd name="connsiteY1" fmla="*/ 993227 h 997676"/>
              <a:gd name="connsiteX2" fmla="*/ 2585545 w 3255580"/>
              <a:gd name="connsiteY2" fmla="*/ 796158 h 997676"/>
              <a:gd name="connsiteX3" fmla="*/ 3255580 w 3255580"/>
              <a:gd name="connsiteY3" fmla="*/ 0 h 997676"/>
            </a:gdLst>
            <a:ahLst/>
            <a:cxnLst>
              <a:cxn ang="0">
                <a:pos x="connsiteX0" y="connsiteY0"/>
              </a:cxn>
              <a:cxn ang="0">
                <a:pos x="connsiteX1" y="connsiteY1"/>
              </a:cxn>
              <a:cxn ang="0">
                <a:pos x="connsiteX2" y="connsiteY2"/>
              </a:cxn>
              <a:cxn ang="0">
                <a:pos x="connsiteX3" y="connsiteY3"/>
              </a:cxn>
            </a:cxnLst>
            <a:rect l="l" t="t" r="r" b="b"/>
            <a:pathLst>
              <a:path w="3255580" h="997676">
                <a:moveTo>
                  <a:pt x="0" y="914400"/>
                </a:moveTo>
                <a:cubicBezTo>
                  <a:pt x="596462" y="963667"/>
                  <a:pt x="1192925" y="1012934"/>
                  <a:pt x="1623849" y="993227"/>
                </a:cubicBezTo>
                <a:cubicBezTo>
                  <a:pt x="2054773" y="973520"/>
                  <a:pt x="2313590" y="961696"/>
                  <a:pt x="2585545" y="796158"/>
                </a:cubicBezTo>
                <a:cubicBezTo>
                  <a:pt x="2857500" y="630620"/>
                  <a:pt x="3056540" y="315310"/>
                  <a:pt x="3255580" y="0"/>
                </a:cubicBezTo>
              </a:path>
            </a:pathLst>
          </a:custGeom>
          <a:noFill/>
          <a:ln w="22225">
            <a:solidFill>
              <a:srgbClr val="00B0F0"/>
            </a:solidFill>
            <a:prstDash val="sysDash"/>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49" name="Freeform 48"/>
          <p:cNvSpPr/>
          <p:nvPr/>
        </p:nvSpPr>
        <p:spPr bwMode="auto">
          <a:xfrm>
            <a:off x="5504361" y="4713890"/>
            <a:ext cx="3357680" cy="1890407"/>
          </a:xfrm>
          <a:custGeom>
            <a:avLst/>
            <a:gdLst>
              <a:gd name="connsiteX0" fmla="*/ 0 w 3255580"/>
              <a:gd name="connsiteY0" fmla="*/ 914400 h 997676"/>
              <a:gd name="connsiteX1" fmla="*/ 1623849 w 3255580"/>
              <a:gd name="connsiteY1" fmla="*/ 993227 h 997676"/>
              <a:gd name="connsiteX2" fmla="*/ 2585545 w 3255580"/>
              <a:gd name="connsiteY2" fmla="*/ 796158 h 997676"/>
              <a:gd name="connsiteX3" fmla="*/ 3255580 w 3255580"/>
              <a:gd name="connsiteY3" fmla="*/ 0 h 997676"/>
            </a:gdLst>
            <a:ahLst/>
            <a:cxnLst>
              <a:cxn ang="0">
                <a:pos x="connsiteX0" y="connsiteY0"/>
              </a:cxn>
              <a:cxn ang="0">
                <a:pos x="connsiteX1" y="connsiteY1"/>
              </a:cxn>
              <a:cxn ang="0">
                <a:pos x="connsiteX2" y="connsiteY2"/>
              </a:cxn>
              <a:cxn ang="0">
                <a:pos x="connsiteX3" y="connsiteY3"/>
              </a:cxn>
            </a:cxnLst>
            <a:rect l="l" t="t" r="r" b="b"/>
            <a:pathLst>
              <a:path w="3255580" h="997676">
                <a:moveTo>
                  <a:pt x="0" y="914400"/>
                </a:moveTo>
                <a:cubicBezTo>
                  <a:pt x="596462" y="963667"/>
                  <a:pt x="1192925" y="1012934"/>
                  <a:pt x="1623849" y="993227"/>
                </a:cubicBezTo>
                <a:cubicBezTo>
                  <a:pt x="2054773" y="973520"/>
                  <a:pt x="2313590" y="961696"/>
                  <a:pt x="2585545" y="796158"/>
                </a:cubicBezTo>
                <a:cubicBezTo>
                  <a:pt x="2857500" y="630620"/>
                  <a:pt x="3056540" y="315310"/>
                  <a:pt x="3255580" y="0"/>
                </a:cubicBezTo>
              </a:path>
            </a:pathLst>
          </a:custGeom>
          <a:noFill/>
          <a:ln w="22225">
            <a:solidFill>
              <a:srgbClr val="00B0F0"/>
            </a:solidFill>
            <a:prstDash val="sysDash"/>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44" name="Freeform 43"/>
          <p:cNvSpPr/>
          <p:nvPr/>
        </p:nvSpPr>
        <p:spPr bwMode="auto">
          <a:xfrm>
            <a:off x="1901952" y="4343400"/>
            <a:ext cx="1679448" cy="233350"/>
          </a:xfrm>
          <a:custGeom>
            <a:avLst/>
            <a:gdLst>
              <a:gd name="connsiteX0" fmla="*/ 1558138 w 1558138"/>
              <a:gd name="connsiteY0" fmla="*/ 6579 h 233350"/>
              <a:gd name="connsiteX1" fmla="*/ 1382573 w 1558138"/>
              <a:gd name="connsiteY1" fmla="*/ 196774 h 233350"/>
              <a:gd name="connsiteX2" fmla="*/ 1148486 w 1558138"/>
              <a:gd name="connsiteY2" fmla="*/ 174828 h 233350"/>
              <a:gd name="connsiteX3" fmla="*/ 768096 w 1558138"/>
              <a:gd name="connsiteY3" fmla="*/ 87046 h 233350"/>
              <a:gd name="connsiteX4" fmla="*/ 438912 w 1558138"/>
              <a:gd name="connsiteY4" fmla="*/ 13894 h 233350"/>
              <a:gd name="connsiteX5" fmla="*/ 190195 w 1558138"/>
              <a:gd name="connsiteY5" fmla="*/ 6579 h 233350"/>
              <a:gd name="connsiteX6" fmla="*/ 51206 w 1558138"/>
              <a:gd name="connsiteY6" fmla="*/ 87046 h 233350"/>
              <a:gd name="connsiteX7" fmla="*/ 0 w 1558138"/>
              <a:gd name="connsiteY7" fmla="*/ 233350 h 2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8138" h="233350">
                <a:moveTo>
                  <a:pt x="1558138" y="6579"/>
                </a:moveTo>
                <a:cubicBezTo>
                  <a:pt x="1504493" y="87656"/>
                  <a:pt x="1450848" y="168733"/>
                  <a:pt x="1382573" y="196774"/>
                </a:cubicBezTo>
                <a:cubicBezTo>
                  <a:pt x="1314298" y="224815"/>
                  <a:pt x="1250899" y="193116"/>
                  <a:pt x="1148486" y="174828"/>
                </a:cubicBezTo>
                <a:cubicBezTo>
                  <a:pt x="1046073" y="156540"/>
                  <a:pt x="768096" y="87046"/>
                  <a:pt x="768096" y="87046"/>
                </a:cubicBezTo>
                <a:cubicBezTo>
                  <a:pt x="649834" y="60224"/>
                  <a:pt x="535229" y="27305"/>
                  <a:pt x="438912" y="13894"/>
                </a:cubicBezTo>
                <a:cubicBezTo>
                  <a:pt x="342595" y="483"/>
                  <a:pt x="254813" y="-5613"/>
                  <a:pt x="190195" y="6579"/>
                </a:cubicBezTo>
                <a:cubicBezTo>
                  <a:pt x="125577" y="18771"/>
                  <a:pt x="82905" y="49251"/>
                  <a:pt x="51206" y="87046"/>
                </a:cubicBezTo>
                <a:cubicBezTo>
                  <a:pt x="19507" y="124841"/>
                  <a:pt x="9753" y="179095"/>
                  <a:pt x="0" y="233350"/>
                </a:cubicBezTo>
              </a:path>
            </a:pathLst>
          </a:custGeom>
          <a:noFill/>
          <a:ln w="19050">
            <a:solidFill>
              <a:srgbClr val="00B0F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smtClean="0">
              <a:ln>
                <a:noFill/>
              </a:ln>
              <a:solidFill>
                <a:schemeClr val="tx1"/>
              </a:solidFill>
              <a:effectLst/>
              <a:latin typeface="Arial" charset="0"/>
            </a:endParaRPr>
          </a:p>
        </p:txBody>
      </p:sp>
      <p:sp>
        <p:nvSpPr>
          <p:cNvPr id="50" name="Freeform 49"/>
          <p:cNvSpPr/>
          <p:nvPr/>
        </p:nvSpPr>
        <p:spPr bwMode="auto">
          <a:xfrm>
            <a:off x="1338682" y="3855110"/>
            <a:ext cx="1859150" cy="256032"/>
          </a:xfrm>
          <a:custGeom>
            <a:avLst/>
            <a:gdLst>
              <a:gd name="connsiteX0" fmla="*/ 0 w 1859150"/>
              <a:gd name="connsiteY0" fmla="*/ 256032 h 256032"/>
              <a:gd name="connsiteX1" fmla="*/ 212140 w 1859150"/>
              <a:gd name="connsiteY1" fmla="*/ 58522 h 256032"/>
              <a:gd name="connsiteX2" fmla="*/ 775411 w 1859150"/>
              <a:gd name="connsiteY2" fmla="*/ 0 h 256032"/>
              <a:gd name="connsiteX3" fmla="*/ 1711756 w 1859150"/>
              <a:gd name="connsiteY3" fmla="*/ 21946 h 256032"/>
              <a:gd name="connsiteX4" fmla="*/ 1843430 w 1859150"/>
              <a:gd name="connsiteY4" fmla="*/ 234087 h 25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150" h="256032">
                <a:moveTo>
                  <a:pt x="0" y="256032"/>
                </a:moveTo>
                <a:cubicBezTo>
                  <a:pt x="41452" y="178613"/>
                  <a:pt x="82905" y="101194"/>
                  <a:pt x="212140" y="58522"/>
                </a:cubicBezTo>
                <a:cubicBezTo>
                  <a:pt x="341375" y="15850"/>
                  <a:pt x="525475" y="6096"/>
                  <a:pt x="775411" y="0"/>
                </a:cubicBezTo>
                <a:lnTo>
                  <a:pt x="1711756" y="21946"/>
                </a:lnTo>
                <a:cubicBezTo>
                  <a:pt x="1889759" y="60960"/>
                  <a:pt x="1866594" y="147523"/>
                  <a:pt x="1843430" y="234087"/>
                </a:cubicBezTo>
              </a:path>
            </a:pathLst>
          </a:custGeom>
          <a:noFill/>
          <a:ln w="19050">
            <a:solidFill>
              <a:srgbClr val="00B0F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endParaRPr lang="en-NZ" sz="1800">
              <a:solidFill>
                <a:schemeClr val="tx1"/>
              </a:solidFill>
              <a:latin typeface="Arial" charset="0"/>
            </a:endParaRPr>
          </a:p>
        </p:txBody>
      </p:sp>
      <mc:AlternateContent xmlns:mc="http://schemas.openxmlformats.org/markup-compatibility/2006" xmlns:a14="http://schemas.microsoft.com/office/drawing/2010/main">
        <mc:Choice Requires="a14">
          <p:sp>
            <p:nvSpPr>
              <p:cNvPr id="52" name="TextBox 51"/>
              <p:cNvSpPr txBox="1"/>
              <p:nvPr/>
            </p:nvSpPr>
            <p:spPr>
              <a:xfrm>
                <a:off x="0" y="2514600"/>
                <a:ext cx="5341188" cy="400110"/>
              </a:xfrm>
              <a:prstGeom prst="rect">
                <a:avLst/>
              </a:prstGeom>
              <a:solidFill>
                <a:srgbClr val="C00000"/>
              </a:solidFill>
              <a:ln>
                <a:solidFill>
                  <a:srgbClr val="00B0F0"/>
                </a:solidFill>
              </a:ln>
            </p:spPr>
            <p:txBody>
              <a:bodyPr wrap="square" rtlCol="0">
                <a:spAutoFit/>
              </a:bodyPr>
              <a:lstStyle>
                <a:defPPr>
                  <a:defRPr lang="en-GB"/>
                </a:defPPr>
                <a:lvl1pPr>
                  <a:defRPr sz="2000" b="1"/>
                </a:lvl1pPr>
              </a:lstStyle>
              <a:p>
                <a:r>
                  <a:rPr lang="en-NZ" dirty="0" smtClean="0">
                    <a:solidFill>
                      <a:schemeClr val="bg1">
                        <a:lumMod val="85000"/>
                      </a:schemeClr>
                    </a:solidFill>
                  </a:rPr>
                  <a:t>Example:</a:t>
                </a:r>
                <a:r>
                  <a:rPr lang="en-NZ" dirty="0" smtClean="0"/>
                  <a:t> To </a:t>
                </a:r>
                <a:r>
                  <a:rPr lang="en-NZ" dirty="0"/>
                  <a:t>decrypt</a:t>
                </a:r>
                <a:r>
                  <a:rPr lang="en-NZ" dirty="0" smtClean="0"/>
                  <a:t>: </a:t>
                </a:r>
                <a:r>
                  <a:rPr lang="en-NZ" dirty="0" smtClean="0">
                    <a:solidFill>
                      <a:srgbClr val="FFFF00"/>
                    </a:solidFill>
                    <a:effectLst/>
                  </a:rPr>
                  <a:t> </a:t>
                </a:r>
                <a14:m>
                  <m:oMath xmlns:m="http://schemas.openxmlformats.org/officeDocument/2006/math">
                    <m:r>
                      <m:rPr>
                        <m:nor/>
                      </m:rPr>
                      <a:rPr lang="en-NZ" dirty="0">
                        <a:solidFill>
                          <a:srgbClr val="FFFF00"/>
                        </a:solidFill>
                        <a:effectLst/>
                        <a:latin typeface="Arial" panose="020B0604020202020204" pitchFamily="34" charset="0"/>
                        <a:cs typeface="Arial" panose="020B0604020202020204" pitchFamily="34" charset="0"/>
                      </a:rPr>
                      <m:t>K</m:t>
                    </m:r>
                    <m:r>
                      <m:rPr>
                        <m:nor/>
                      </m:rPr>
                      <a:rPr lang="en-NZ" b="1" i="0" baseline="-25000" dirty="0" smtClean="0">
                        <a:solidFill>
                          <a:srgbClr val="FFFF00"/>
                        </a:solidFill>
                        <a:effectLst/>
                        <a:latin typeface="Arial" panose="020B0604020202020204" pitchFamily="34" charset="0"/>
                        <a:cs typeface="Arial" panose="020B0604020202020204" pitchFamily="34" charset="0"/>
                      </a:rPr>
                      <m:t>d</m:t>
                    </m:r>
                    <m:r>
                      <m:rPr>
                        <m:nor/>
                      </m:rPr>
                      <a:rPr lang="en-NZ" dirty="0">
                        <a:solidFill>
                          <a:srgbClr val="FFFF00"/>
                        </a:solidFill>
                        <a:effectLst/>
                        <a:latin typeface="Arial" panose="020B0604020202020204" pitchFamily="34" charset="0"/>
                        <a:cs typeface="Arial" panose="020B0604020202020204" pitchFamily="34" charset="0"/>
                      </a:rPr>
                      <m:t>(</m:t>
                    </m:r>
                    <m:r>
                      <m:rPr>
                        <m:nor/>
                      </m:rPr>
                      <a:rPr lang="en-NZ" b="1" i="0" dirty="0" smtClean="0">
                        <a:solidFill>
                          <a:srgbClr val="FFFF00"/>
                        </a:solidFill>
                        <a:effectLst/>
                        <a:latin typeface="Arial" panose="020B0604020202020204" pitchFamily="34" charset="0"/>
                        <a:cs typeface="Arial" panose="020B0604020202020204" pitchFamily="34" charset="0"/>
                      </a:rPr>
                      <m:t> </m:t>
                    </m:r>
                    <m:r>
                      <m:rPr>
                        <m:nor/>
                      </m:rPr>
                      <a:rPr lang="en-NZ" b="1" i="0" dirty="0" smtClean="0">
                        <a:solidFill>
                          <a:srgbClr val="FFFF00"/>
                        </a:solidFill>
                        <a:latin typeface="Arial" panose="020B0604020202020204" pitchFamily="34" charset="0"/>
                        <a:cs typeface="Arial" panose="020B0604020202020204" pitchFamily="34" charset="0"/>
                      </a:rPr>
                      <m:t>) </m:t>
                    </m:r>
                  </m:oMath>
                </a14:m>
                <a:r>
                  <a:rPr lang="en-NZ" dirty="0" smtClean="0">
                    <a:solidFill>
                      <a:srgbClr val="FFFF00"/>
                    </a:solidFill>
                    <a:effectLst/>
                  </a:rPr>
                  <a:t> , XOR</a:t>
                </a:r>
                <a:endParaRPr lang="en-NZ" dirty="0"/>
              </a:p>
            </p:txBody>
          </p:sp>
        </mc:Choice>
        <mc:Fallback xmlns="">
          <p:sp>
            <p:nvSpPr>
              <p:cNvPr id="52" name="TextBox 51"/>
              <p:cNvSpPr txBox="1">
                <a:spLocks noRot="1" noChangeAspect="1" noMove="1" noResize="1" noEditPoints="1" noAdjustHandles="1" noChangeArrowheads="1" noChangeShapeType="1" noTextEdit="1"/>
              </p:cNvSpPr>
              <p:nvPr/>
            </p:nvSpPr>
            <p:spPr>
              <a:xfrm>
                <a:off x="0" y="2514600"/>
                <a:ext cx="5341188" cy="400110"/>
              </a:xfrm>
              <a:prstGeom prst="rect">
                <a:avLst/>
              </a:prstGeom>
              <a:blipFill rotWithShape="1">
                <a:blip r:embed="rId8"/>
                <a:stretch>
                  <a:fillRect l="-1025" t="-5970" b="-23881"/>
                </a:stretch>
              </a:blipFill>
              <a:ln>
                <a:solidFill>
                  <a:srgbClr val="00B0F0"/>
                </a:solidFill>
              </a:ln>
            </p:spPr>
            <p:txBody>
              <a:bodyPr/>
              <a:lstStyle/>
              <a:p>
                <a:r>
                  <a:rPr lang="en-NZ">
                    <a:noFill/>
                  </a:rPr>
                  <a:t> </a:t>
                </a:r>
              </a:p>
            </p:txBody>
          </p:sp>
        </mc:Fallback>
      </mc:AlternateContent>
      <p:sp>
        <p:nvSpPr>
          <p:cNvPr id="5" name="Freeform 4"/>
          <p:cNvSpPr/>
          <p:nvPr/>
        </p:nvSpPr>
        <p:spPr bwMode="auto">
          <a:xfrm>
            <a:off x="2399386" y="4740250"/>
            <a:ext cx="352903" cy="738835"/>
          </a:xfrm>
          <a:custGeom>
            <a:avLst/>
            <a:gdLst>
              <a:gd name="connsiteX0" fmla="*/ 0 w 352903"/>
              <a:gd name="connsiteY0" fmla="*/ 0 h 738835"/>
              <a:gd name="connsiteX1" fmla="*/ 299923 w 352903"/>
              <a:gd name="connsiteY1" fmla="*/ 270662 h 738835"/>
              <a:gd name="connsiteX2" fmla="*/ 351129 w 352903"/>
              <a:gd name="connsiteY2" fmla="*/ 738835 h 738835"/>
            </a:gdLst>
            <a:ahLst/>
            <a:cxnLst>
              <a:cxn ang="0">
                <a:pos x="connsiteX0" y="connsiteY0"/>
              </a:cxn>
              <a:cxn ang="0">
                <a:pos x="connsiteX1" y="connsiteY1"/>
              </a:cxn>
              <a:cxn ang="0">
                <a:pos x="connsiteX2" y="connsiteY2"/>
              </a:cxn>
            </a:cxnLst>
            <a:rect l="l" t="t" r="r" b="b"/>
            <a:pathLst>
              <a:path w="352903" h="738835">
                <a:moveTo>
                  <a:pt x="0" y="0"/>
                </a:moveTo>
                <a:cubicBezTo>
                  <a:pt x="120701" y="73761"/>
                  <a:pt x="241402" y="147523"/>
                  <a:pt x="299923" y="270662"/>
                </a:cubicBezTo>
                <a:cubicBezTo>
                  <a:pt x="358445" y="393801"/>
                  <a:pt x="354787" y="566318"/>
                  <a:pt x="351129" y="738835"/>
                </a:cubicBezTo>
              </a:path>
            </a:pathLst>
          </a:custGeom>
          <a:noFill/>
          <a:ln w="19050">
            <a:solidFill>
              <a:srgbClr val="00B0F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endParaRPr lang="en-NZ" sz="1800">
              <a:solidFill>
                <a:schemeClr val="tx1"/>
              </a:solidFill>
              <a:latin typeface="Arial" charset="0"/>
            </a:endParaRPr>
          </a:p>
        </p:txBody>
      </p:sp>
      <p:sp>
        <p:nvSpPr>
          <p:cNvPr id="6" name="Freeform 5"/>
          <p:cNvSpPr/>
          <p:nvPr/>
        </p:nvSpPr>
        <p:spPr bwMode="auto">
          <a:xfrm>
            <a:off x="3240634" y="4754880"/>
            <a:ext cx="1002182" cy="1185062"/>
          </a:xfrm>
          <a:custGeom>
            <a:avLst/>
            <a:gdLst>
              <a:gd name="connsiteX0" fmla="*/ 1002182 w 1002182"/>
              <a:gd name="connsiteY0" fmla="*/ 0 h 1185062"/>
              <a:gd name="connsiteX1" fmla="*/ 855878 w 1002182"/>
              <a:gd name="connsiteY1" fmla="*/ 373075 h 1185062"/>
              <a:gd name="connsiteX2" fmla="*/ 160934 w 1002182"/>
              <a:gd name="connsiteY2" fmla="*/ 651053 h 1185062"/>
              <a:gd name="connsiteX3" fmla="*/ 0 w 1002182"/>
              <a:gd name="connsiteY3" fmla="*/ 1185062 h 1185062"/>
            </a:gdLst>
            <a:ahLst/>
            <a:cxnLst>
              <a:cxn ang="0">
                <a:pos x="connsiteX0" y="connsiteY0"/>
              </a:cxn>
              <a:cxn ang="0">
                <a:pos x="connsiteX1" y="connsiteY1"/>
              </a:cxn>
              <a:cxn ang="0">
                <a:pos x="connsiteX2" y="connsiteY2"/>
              </a:cxn>
              <a:cxn ang="0">
                <a:pos x="connsiteX3" y="connsiteY3"/>
              </a:cxn>
            </a:cxnLst>
            <a:rect l="l" t="t" r="r" b="b"/>
            <a:pathLst>
              <a:path w="1002182" h="1185062">
                <a:moveTo>
                  <a:pt x="1002182" y="0"/>
                </a:moveTo>
                <a:cubicBezTo>
                  <a:pt x="999134" y="132283"/>
                  <a:pt x="996086" y="264566"/>
                  <a:pt x="855878" y="373075"/>
                </a:cubicBezTo>
                <a:cubicBezTo>
                  <a:pt x="715670" y="481584"/>
                  <a:pt x="303580" y="515722"/>
                  <a:pt x="160934" y="651053"/>
                </a:cubicBezTo>
                <a:cubicBezTo>
                  <a:pt x="18288" y="786384"/>
                  <a:pt x="9144" y="985723"/>
                  <a:pt x="0" y="1185062"/>
                </a:cubicBezTo>
              </a:path>
            </a:pathLst>
          </a:custGeom>
          <a:noFill/>
          <a:ln w="19050">
            <a:solidFill>
              <a:srgbClr val="00B0F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endParaRPr lang="en-NZ" sz="1800">
              <a:solidFill>
                <a:schemeClr val="tx1"/>
              </a:solidFill>
              <a:latin typeface="Arial" charset="0"/>
            </a:endParaRPr>
          </a:p>
        </p:txBody>
      </p:sp>
      <p:sp>
        <p:nvSpPr>
          <p:cNvPr id="7" name="Freeform 6"/>
          <p:cNvSpPr/>
          <p:nvPr/>
        </p:nvSpPr>
        <p:spPr bwMode="auto">
          <a:xfrm>
            <a:off x="3948030" y="4740250"/>
            <a:ext cx="1933391" cy="1667865"/>
          </a:xfrm>
          <a:custGeom>
            <a:avLst/>
            <a:gdLst>
              <a:gd name="connsiteX0" fmla="*/ 1933391 w 1933391"/>
              <a:gd name="connsiteY0" fmla="*/ 0 h 1667865"/>
              <a:gd name="connsiteX1" fmla="*/ 1721250 w 1933391"/>
              <a:gd name="connsiteY1" fmla="*/ 248716 h 1667865"/>
              <a:gd name="connsiteX2" fmla="*/ 755644 w 1933391"/>
              <a:gd name="connsiteY2" fmla="*/ 365760 h 1667865"/>
              <a:gd name="connsiteX3" fmla="*/ 104591 w 1933391"/>
              <a:gd name="connsiteY3" fmla="*/ 1192377 h 1667865"/>
              <a:gd name="connsiteX4" fmla="*/ 9493 w 1933391"/>
              <a:gd name="connsiteY4" fmla="*/ 1667865 h 1667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391" h="1667865">
                <a:moveTo>
                  <a:pt x="1933391" y="0"/>
                </a:moveTo>
                <a:cubicBezTo>
                  <a:pt x="1925466" y="93878"/>
                  <a:pt x="1917541" y="187756"/>
                  <a:pt x="1721250" y="248716"/>
                </a:cubicBezTo>
                <a:cubicBezTo>
                  <a:pt x="1524959" y="309676"/>
                  <a:pt x="1025087" y="208483"/>
                  <a:pt x="755644" y="365760"/>
                </a:cubicBezTo>
                <a:cubicBezTo>
                  <a:pt x="486201" y="523037"/>
                  <a:pt x="228949" y="975360"/>
                  <a:pt x="104591" y="1192377"/>
                </a:cubicBezTo>
                <a:cubicBezTo>
                  <a:pt x="-19767" y="1409394"/>
                  <a:pt x="-5137" y="1538629"/>
                  <a:pt x="9493" y="1667865"/>
                </a:cubicBezTo>
              </a:path>
            </a:pathLst>
          </a:custGeom>
          <a:noFill/>
          <a:ln w="19050">
            <a:solidFill>
              <a:srgbClr val="00B0F0"/>
            </a:solidFill>
            <a:prstDash val="sysDash"/>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endParaRPr lang="en-NZ" sz="1800">
              <a:solidFill>
                <a:schemeClr val="tx1"/>
              </a:solidFill>
              <a:latin typeface="Arial" charset="0"/>
            </a:endParaRPr>
          </a:p>
        </p:txBody>
      </p:sp>
      <p:sp>
        <p:nvSpPr>
          <p:cNvPr id="41" name="Rectangle 3"/>
          <p:cNvSpPr txBox="1">
            <a:spLocks noChangeArrowheads="1"/>
          </p:cNvSpPr>
          <p:nvPr/>
        </p:nvSpPr>
        <p:spPr bwMode="auto">
          <a:xfrm>
            <a:off x="404554" y="1738996"/>
            <a:ext cx="8077200" cy="699404"/>
          </a:xfrm>
          <a:prstGeom prst="rect">
            <a:avLst/>
          </a:prstGeom>
          <a:solidFill>
            <a:srgbClr val="C6E6A2"/>
          </a:solidFill>
          <a:ln>
            <a:solidFill>
              <a:srgbClr val="00B0F0"/>
            </a:solidFill>
          </a:ln>
          <a:effectLst>
            <a:outerShdw blurRad="50800" dist="38100" dir="8100000" algn="tr" rotWithShape="0">
              <a:prstClr val="black">
                <a:alpha val="40000"/>
              </a:prstClr>
            </a:outerShdw>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457200" lvl="1" indent="0">
              <a:buFont typeface="Arial"/>
              <a:buNone/>
            </a:pPr>
            <a:r>
              <a:rPr lang="en-US" sz="2000" b="1" kern="0" dirty="0" smtClean="0">
                <a:solidFill>
                  <a:srgbClr val="C00000"/>
                </a:solidFill>
                <a:latin typeface="Gill Sans MT" charset="0"/>
              </a:rPr>
              <a:t>RSA-Cipher Block Chaining (RSA-CBC)</a:t>
            </a:r>
            <a:r>
              <a:rPr lang="en-US" sz="2000" kern="0" dirty="0" smtClean="0">
                <a:latin typeface="Gill Sans MT" charset="0"/>
              </a:rPr>
              <a:t>: the message is encrypted in blocks of </a:t>
            </a:r>
            <a:r>
              <a:rPr lang="en-US" sz="2000" b="1" kern="0" dirty="0" smtClean="0">
                <a:solidFill>
                  <a:srgbClr val="0000FF"/>
                </a:solidFill>
                <a:latin typeface="Gill Sans MT" charset="0"/>
              </a:rPr>
              <a:t>k</a:t>
            </a:r>
            <a:r>
              <a:rPr lang="en-US" sz="2000" kern="0" dirty="0" smtClean="0">
                <a:latin typeface="Gill Sans MT" charset="0"/>
              </a:rPr>
              <a:t> bits XOR random number.</a:t>
            </a:r>
            <a:endParaRPr lang="en-US" kern="0" dirty="0">
              <a:latin typeface="Gill Sans MT" charset="0"/>
            </a:endParaRPr>
          </a:p>
        </p:txBody>
      </p:sp>
    </p:spTree>
    <p:extLst>
      <p:ext uri="{BB962C8B-B14F-4D97-AF65-F5344CB8AC3E}">
        <p14:creationId xmlns:p14="http://schemas.microsoft.com/office/powerpoint/2010/main" val="111743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8" grpId="0" animBg="1"/>
      <p:bldP spid="4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155699"/>
          </a:xfrm>
          <a:gradFill>
            <a:gsLst>
              <a:gs pos="0">
                <a:srgbClr val="FFF200"/>
              </a:gs>
              <a:gs pos="45000">
                <a:srgbClr val="FF7A00"/>
              </a:gs>
              <a:gs pos="70000">
                <a:srgbClr val="FF0300"/>
              </a:gs>
              <a:gs pos="100000">
                <a:srgbClr val="4D0808"/>
              </a:gs>
            </a:gsLst>
            <a:lin ang="5400000" scaled="0"/>
          </a:gradFill>
          <a:ln w="41275">
            <a:solidFill>
              <a:schemeClr val="tx1"/>
            </a:solidFill>
          </a:ln>
          <a:effectLst>
            <a:innerShdw blurRad="63500" dist="50800" dir="8100000">
              <a:prstClr val="black">
                <a:alpha val="50000"/>
              </a:prstClr>
            </a:innerShdw>
          </a:effectLst>
        </p:spPr>
        <p:txBody>
          <a:bodyPr>
            <a:noAutofit/>
          </a:bodyPr>
          <a:lstStyle/>
          <a:p>
            <a:r>
              <a:rPr lang="en-NZ" b="1" dirty="0" smtClean="0">
                <a:effectLst>
                  <a:outerShdw blurRad="38100" dist="38100" dir="2700000" algn="tl">
                    <a:srgbClr val="000000">
                      <a:alpha val="43137"/>
                    </a:srgbClr>
                  </a:outerShdw>
                </a:effectLst>
              </a:rPr>
              <a:t>RSA with Cipher Block Chaining</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85910" y="3214686"/>
            <a:ext cx="6400800" cy="54293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4450">
            <a:solidFill>
              <a:schemeClr val="tx2">
                <a:lumMod val="40000"/>
                <a:lumOff val="60000"/>
              </a:schemeClr>
            </a:solidFill>
          </a:ln>
          <a:effectLst>
            <a:outerShdw blurRad="50800" dist="38100" dir="13500000" algn="br" rotWithShape="0">
              <a:prstClr val="black">
                <a:alpha val="40000"/>
              </a:prstClr>
            </a:outerShdw>
          </a:effectLst>
        </p:spPr>
        <p:txBody>
          <a:bodyPr>
            <a:normAutofit lnSpcReduction="10000"/>
          </a:bodyPr>
          <a:lstStyle/>
          <a:p>
            <a:r>
              <a:rPr lang="en-NZ" b="1" dirty="0" smtClean="0">
                <a:solidFill>
                  <a:srgbClr val="FF0000"/>
                </a:solidFill>
                <a:effectLst>
                  <a:outerShdw blurRad="38100" dist="38100" dir="2700000" algn="tl">
                    <a:srgbClr val="000000">
                      <a:alpha val="43137"/>
                    </a:srgbClr>
                  </a:outerShdw>
                </a:effectLst>
              </a:rPr>
              <a:t>IMPLEMENTATION TIPS</a:t>
            </a:r>
            <a:endParaRPr lang="en-US"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619672" y="2492896"/>
            <a:ext cx="5998866" cy="1627833"/>
          </a:xfrm>
          <a:prstGeom prst="snip2Diag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4800" b="1" dirty="0" smtClean="0">
                <a:ln w="18415" cmpd="sng">
                  <a:solidFill>
                    <a:srgbClr val="FFFFFF"/>
                  </a:solidFill>
                  <a:prstDash val="solid"/>
                </a:ln>
                <a:solidFill>
                  <a:srgbClr val="0066FF"/>
                </a:solidFill>
                <a:effectLst>
                  <a:outerShdw blurRad="63500" dir="3600000" algn="tl" rotWithShape="0">
                    <a:srgbClr val="000000">
                      <a:alpha val="70000"/>
                    </a:srgbClr>
                  </a:outerShdw>
                </a:effectLst>
                <a:latin typeface="Arial" pitchFamily="34" charset="0"/>
                <a:cs typeface="Arial" pitchFamily="34" charset="0"/>
              </a:rPr>
              <a:t>General Sequence of Events</a:t>
            </a:r>
            <a:endParaRPr lang="en-US" sz="4800" b="1" dirty="0">
              <a:ln w="18415" cmpd="sng">
                <a:solidFill>
                  <a:srgbClr val="FFFFFF"/>
                </a:solidFill>
                <a:prstDash val="solid"/>
              </a:ln>
              <a:solidFill>
                <a:srgbClr val="0066FF"/>
              </a:solidFill>
              <a:effectLst>
                <a:outerShdw blurRad="63500" dir="3600000" algn="tl" rotWithShape="0">
                  <a:srgbClr val="000000">
                    <a:alpha val="70000"/>
                  </a:srgbClr>
                </a:outerShdw>
              </a:effectLst>
              <a:latin typeface="Arial" pitchFamily="34" charset="0"/>
              <a:cs typeface="Arial" pitchFamily="34" charset="0"/>
            </a:endParaRPr>
          </a:p>
        </p:txBody>
      </p:sp>
    </p:spTree>
    <p:extLst>
      <p:ext uri="{BB962C8B-B14F-4D97-AF65-F5344CB8AC3E}">
        <p14:creationId xmlns:p14="http://schemas.microsoft.com/office/powerpoint/2010/main" val="31877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63538"/>
          </a:xfrm>
          <a:solidFill>
            <a:srgbClr val="FFC000"/>
          </a:solidFill>
        </p:spPr>
        <p:txBody>
          <a:bodyPr>
            <a:normAutofit fontScale="90000"/>
          </a:bodyPr>
          <a:lstStyle/>
          <a:p>
            <a:pPr algn="ctr">
              <a:defRPr/>
            </a:pPr>
            <a:r>
              <a:rPr lang="en-NZ" sz="1800" b="1" u="none" dirty="0" smtClean="0">
                <a:latin typeface="+mn-lt"/>
              </a:rPr>
              <a:t>RSA with CBC</a:t>
            </a:r>
            <a:endParaRPr lang="en-US" sz="1800" b="1" u="none" dirty="0">
              <a:latin typeface="+mn-lt"/>
            </a:endParaRPr>
          </a:p>
        </p:txBody>
      </p:sp>
      <p:sp>
        <p:nvSpPr>
          <p:cNvPr id="6" name="Title 1"/>
          <p:cNvSpPr txBox="1">
            <a:spLocks/>
          </p:cNvSpPr>
          <p:nvPr/>
        </p:nvSpPr>
        <p:spPr bwMode="auto">
          <a:xfrm>
            <a:off x="163513" y="152400"/>
            <a:ext cx="3411537" cy="311150"/>
          </a:xfrm>
          <a:prstGeom prst="rect">
            <a:avLst/>
          </a:prstGeom>
          <a:gradFill rotWithShape="1">
            <a:gsLst>
              <a:gs pos="0">
                <a:srgbClr val="FF0000">
                  <a:gamma/>
                  <a:shade val="46275"/>
                  <a:invGamma/>
                </a:srgbClr>
              </a:gs>
              <a:gs pos="50000">
                <a:srgbClr val="3366FF"/>
              </a:gs>
              <a:gs pos="100000">
                <a:srgbClr val="FF0000">
                  <a:gamma/>
                  <a:shade val="46275"/>
                  <a:invGamma/>
                </a:srgbClr>
              </a:gs>
            </a:gsLst>
            <a:lin ang="5400000" scaled="1"/>
          </a:gradFill>
          <a:ln w="9525">
            <a:noFill/>
            <a:miter lim="800000"/>
            <a:headEnd/>
            <a:tailEnd/>
          </a:ln>
          <a:effectLst/>
        </p:spPr>
        <p:txBody>
          <a:bodyPr lIns="90000" tIns="46800" rIns="90000" bIns="46800" anchor="ctr"/>
          <a:lstStyle/>
          <a:p>
            <a:pPr algn="ctr" defTabSz="449263">
              <a:buClr>
                <a:srgbClr val="3333CC"/>
              </a:buClr>
              <a:buSzPct val="100000"/>
              <a:buFont typeface="Comic Sans MS" pitchFamily="66" charset="0"/>
              <a:buNone/>
              <a:defRPr/>
            </a:pPr>
            <a:r>
              <a:rPr lang="en-NZ" sz="1400" b="1" kern="0" dirty="0">
                <a:solidFill>
                  <a:prstClr val="white"/>
                </a:solidFill>
                <a:effectLst>
                  <a:outerShdw blurRad="38100" dist="38100" dir="2700000" algn="tl">
                    <a:srgbClr val="000000"/>
                  </a:outerShdw>
                </a:effectLst>
                <a:latin typeface="Arial" pitchFamily="34" charset="0"/>
                <a:ea typeface="+mj-ea"/>
                <a:cs typeface="Arial" pitchFamily="34" charset="0"/>
              </a:rPr>
              <a:t>SERVER</a:t>
            </a:r>
            <a:endParaRPr lang="en-US" sz="1400" b="1" kern="0" dirty="0">
              <a:solidFill>
                <a:prstClr val="white"/>
              </a:solidFill>
              <a:effectLst>
                <a:outerShdw blurRad="38100" dist="38100" dir="2700000" algn="tl">
                  <a:srgbClr val="000000"/>
                </a:outerShdw>
              </a:effectLst>
              <a:latin typeface="Arial" pitchFamily="34" charset="0"/>
              <a:ea typeface="+mj-ea"/>
              <a:cs typeface="Arial" pitchFamily="34" charset="0"/>
            </a:endParaRPr>
          </a:p>
        </p:txBody>
      </p:sp>
      <p:sp>
        <p:nvSpPr>
          <p:cNvPr id="8" name="Rectangle 7"/>
          <p:cNvSpPr/>
          <p:nvPr/>
        </p:nvSpPr>
        <p:spPr bwMode="auto">
          <a:xfrm>
            <a:off x="2238375" y="568038"/>
            <a:ext cx="960438" cy="468313"/>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a:lstStyle/>
          <a:p>
            <a:pPr algn="ctr">
              <a:defRPr/>
            </a:pPr>
            <a:r>
              <a:rPr lang="en-NZ" sz="1400" b="1" dirty="0">
                <a:solidFill>
                  <a:prstClr val="black"/>
                </a:solidFill>
                <a:effectLst>
                  <a:outerShdw blurRad="38100" dist="38100" dir="2700000" algn="tl">
                    <a:srgbClr val="000000">
                      <a:alpha val="43137"/>
                    </a:srgbClr>
                  </a:outerShdw>
                </a:effectLst>
              </a:rPr>
              <a:t>Port</a:t>
            </a:r>
          </a:p>
          <a:p>
            <a:pPr algn="ctr">
              <a:defRPr/>
            </a:pPr>
            <a:r>
              <a:rPr lang="en-NZ" sz="1400" b="1" dirty="0" smtClean="0">
                <a:solidFill>
                  <a:prstClr val="black"/>
                </a:solidFill>
                <a:effectLst>
                  <a:outerShdw blurRad="38100" dist="38100" dir="2700000" algn="tl">
                    <a:srgbClr val="000000">
                      <a:alpha val="43137"/>
                    </a:srgbClr>
                  </a:outerShdw>
                </a:effectLst>
              </a:rPr>
              <a:t>1024</a:t>
            </a:r>
            <a:endParaRPr lang="en-US" sz="1400" b="1" dirty="0">
              <a:solidFill>
                <a:prstClr val="black"/>
              </a:solidFill>
              <a:effectLst>
                <a:outerShdw blurRad="38100" dist="38100" dir="2700000" algn="tl">
                  <a:srgbClr val="000000">
                    <a:alpha val="43137"/>
                  </a:srgbClr>
                </a:outerShdw>
              </a:effectLst>
            </a:endParaRPr>
          </a:p>
        </p:txBody>
      </p:sp>
      <p:sp>
        <p:nvSpPr>
          <p:cNvPr id="35850" name="TextBox 17"/>
          <p:cNvSpPr txBox="1">
            <a:spLocks noChangeArrowheads="1"/>
          </p:cNvSpPr>
          <p:nvPr/>
        </p:nvSpPr>
        <p:spPr bwMode="auto">
          <a:xfrm>
            <a:off x="2362200" y="6302591"/>
            <a:ext cx="731838" cy="307777"/>
          </a:xfrm>
          <a:prstGeom prst="rect">
            <a:avLst/>
          </a:prstGeom>
          <a:noFill/>
          <a:ln w="9525">
            <a:noFill/>
            <a:miter lim="800000"/>
            <a:headEnd/>
            <a:tailEnd/>
          </a:ln>
        </p:spPr>
        <p:txBody>
          <a:bodyPr wrap="square">
            <a:spAutoFit/>
          </a:bodyPr>
          <a:lstStyle/>
          <a:p>
            <a:pPr algn="ctr"/>
            <a:r>
              <a:rPr lang="en-NZ" sz="1400" dirty="0">
                <a:solidFill>
                  <a:prstClr val="black"/>
                </a:solidFill>
              </a:rPr>
              <a:t>time</a:t>
            </a:r>
            <a:endParaRPr lang="en-US" sz="1400" dirty="0">
              <a:solidFill>
                <a:prstClr val="black"/>
              </a:solidFill>
            </a:endParaRPr>
          </a:p>
        </p:txBody>
      </p:sp>
      <p:grpSp>
        <p:nvGrpSpPr>
          <p:cNvPr id="4" name="Group 21"/>
          <p:cNvGrpSpPr>
            <a:grpSpLocks/>
          </p:cNvGrpSpPr>
          <p:nvPr/>
        </p:nvGrpSpPr>
        <p:grpSpPr bwMode="auto">
          <a:xfrm>
            <a:off x="6074938" y="685800"/>
            <a:ext cx="504825" cy="6074821"/>
            <a:chOff x="846142" y="1465951"/>
            <a:chExt cx="503664" cy="5196162"/>
          </a:xfrm>
        </p:grpSpPr>
        <p:cxnSp>
          <p:nvCxnSpPr>
            <p:cNvPr id="35884" name="Straight Arrow Connector 22"/>
            <p:cNvCxnSpPr>
              <a:cxnSpLocks noChangeShapeType="1"/>
              <a:endCxn id="35885" idx="2"/>
            </p:cNvCxnSpPr>
            <p:nvPr/>
          </p:nvCxnSpPr>
          <p:spPr bwMode="auto">
            <a:xfrm>
              <a:off x="1092062" y="1465951"/>
              <a:ext cx="5912" cy="5196162"/>
            </a:xfrm>
            <a:prstGeom prst="straightConnector1">
              <a:avLst/>
            </a:prstGeom>
            <a:noFill/>
            <a:ln w="9525" algn="ctr">
              <a:solidFill>
                <a:schemeClr val="tx1"/>
              </a:solidFill>
              <a:round/>
              <a:headEnd/>
              <a:tailEnd type="arrow" w="med" len="med"/>
            </a:ln>
          </p:spPr>
        </p:cxnSp>
        <p:sp>
          <p:nvSpPr>
            <p:cNvPr id="35885" name="TextBox 23"/>
            <p:cNvSpPr txBox="1">
              <a:spLocks noChangeArrowheads="1"/>
            </p:cNvSpPr>
            <p:nvPr/>
          </p:nvSpPr>
          <p:spPr bwMode="auto">
            <a:xfrm>
              <a:off x="846142" y="6354336"/>
              <a:ext cx="503664" cy="307777"/>
            </a:xfrm>
            <a:prstGeom prst="rect">
              <a:avLst/>
            </a:prstGeom>
            <a:noFill/>
            <a:ln w="9525">
              <a:noFill/>
              <a:miter lim="800000"/>
              <a:headEnd/>
              <a:tailEnd/>
            </a:ln>
          </p:spPr>
          <p:txBody>
            <a:bodyPr wrap="none">
              <a:spAutoFit/>
            </a:bodyPr>
            <a:lstStyle/>
            <a:p>
              <a:r>
                <a:rPr lang="en-NZ" sz="1400" dirty="0">
                  <a:solidFill>
                    <a:prstClr val="black"/>
                  </a:solidFill>
                </a:rPr>
                <a:t>time</a:t>
              </a:r>
              <a:endParaRPr lang="en-US" sz="1400" dirty="0">
                <a:solidFill>
                  <a:prstClr val="black"/>
                </a:solidFill>
              </a:endParaRPr>
            </a:p>
          </p:txBody>
        </p:sp>
      </p:grpSp>
      <p:sp>
        <p:nvSpPr>
          <p:cNvPr id="28" name="TextBox 27"/>
          <p:cNvSpPr txBox="1"/>
          <p:nvPr/>
        </p:nvSpPr>
        <p:spPr>
          <a:xfrm>
            <a:off x="2078038" y="1066800"/>
            <a:ext cx="1158875" cy="307975"/>
          </a:xfrm>
          <a:prstGeom prst="rect">
            <a:avLst/>
          </a:prstGeom>
          <a:solidFill>
            <a:schemeClr val="bg1"/>
          </a:solidFill>
          <a:ln>
            <a:noFill/>
            <a:prstDash val="sysDot"/>
          </a:ln>
        </p:spPr>
        <p:txBody>
          <a:bodyPr wrap="none">
            <a:spAutoFit/>
          </a:bodyPr>
          <a:lstStyle/>
          <a:p>
            <a:pPr>
              <a:defRPr/>
            </a:pPr>
            <a:r>
              <a:rPr lang="en-NZ" sz="1400" b="1" dirty="0">
                <a:solidFill>
                  <a:srgbClr val="0000FF"/>
                </a:solidFill>
              </a:rPr>
              <a:t>Passive open</a:t>
            </a:r>
            <a:endParaRPr lang="en-US" sz="1400" b="1" dirty="0">
              <a:solidFill>
                <a:srgbClr val="0000FF"/>
              </a:solidFill>
            </a:endParaRPr>
          </a:p>
        </p:txBody>
      </p:sp>
      <p:sp>
        <p:nvSpPr>
          <p:cNvPr id="31" name="TextBox 30"/>
          <p:cNvSpPr txBox="1"/>
          <p:nvPr/>
        </p:nvSpPr>
        <p:spPr>
          <a:xfrm>
            <a:off x="5222353" y="888253"/>
            <a:ext cx="1087438" cy="307975"/>
          </a:xfrm>
          <a:prstGeom prst="rect">
            <a:avLst/>
          </a:prstGeom>
          <a:solidFill>
            <a:schemeClr val="bg1"/>
          </a:solidFill>
          <a:ln>
            <a:noFill/>
            <a:prstDash val="sysDot"/>
          </a:ln>
        </p:spPr>
        <p:txBody>
          <a:bodyPr wrap="none">
            <a:spAutoFit/>
          </a:bodyPr>
          <a:lstStyle/>
          <a:p>
            <a:pPr>
              <a:defRPr/>
            </a:pPr>
            <a:r>
              <a:rPr lang="en-NZ" sz="1400" b="1" dirty="0">
                <a:solidFill>
                  <a:srgbClr val="0000FF"/>
                </a:solidFill>
              </a:rPr>
              <a:t>Active open</a:t>
            </a:r>
            <a:endParaRPr lang="en-US" sz="1400" b="1" dirty="0">
              <a:solidFill>
                <a:srgbClr val="0000FF"/>
              </a:solidFill>
            </a:endParaRPr>
          </a:p>
        </p:txBody>
      </p:sp>
      <p:sp>
        <p:nvSpPr>
          <p:cNvPr id="29" name="TextBox 28"/>
          <p:cNvSpPr txBox="1"/>
          <p:nvPr/>
        </p:nvSpPr>
        <p:spPr>
          <a:xfrm>
            <a:off x="163514" y="1295400"/>
            <a:ext cx="2774922" cy="523875"/>
          </a:xfrm>
          <a:prstGeom prst="rect">
            <a:avLst/>
          </a:prstGeom>
          <a:solidFill>
            <a:schemeClr val="bg1"/>
          </a:solidFill>
          <a:ln>
            <a:noFill/>
            <a:prstDash val="sysDot"/>
          </a:ln>
        </p:spPr>
        <p:txBody>
          <a:bodyPr wrap="square">
            <a:spAutoFit/>
          </a:bodyPr>
          <a:lstStyle/>
          <a:p>
            <a:pPr>
              <a:defRPr/>
            </a:pPr>
            <a:r>
              <a:rPr lang="en-NZ" sz="1400" b="1" dirty="0">
                <a:solidFill>
                  <a:srgbClr val="0000FF"/>
                </a:solidFill>
              </a:rPr>
              <a:t>TCP </a:t>
            </a:r>
            <a:r>
              <a:rPr lang="en-NZ" sz="1400" b="1" dirty="0" smtClean="0">
                <a:solidFill>
                  <a:srgbClr val="0000FF"/>
                </a:solidFill>
              </a:rPr>
              <a:t>connection to </a:t>
            </a:r>
            <a:r>
              <a:rPr lang="en-NZ" sz="1400" b="1" dirty="0">
                <a:solidFill>
                  <a:srgbClr val="0000FF"/>
                </a:solidFill>
              </a:rPr>
              <a:t>Port </a:t>
            </a:r>
            <a:r>
              <a:rPr lang="en-NZ" sz="1400" b="1" dirty="0" smtClean="0">
                <a:solidFill>
                  <a:srgbClr val="0000FF"/>
                </a:solidFill>
              </a:rPr>
              <a:t>1024 established</a:t>
            </a:r>
            <a:endParaRPr lang="en-US" sz="1400" b="1" dirty="0">
              <a:solidFill>
                <a:srgbClr val="0000FF"/>
              </a:solidFill>
            </a:endParaRPr>
          </a:p>
        </p:txBody>
      </p:sp>
      <p:cxnSp>
        <p:nvCxnSpPr>
          <p:cNvPr id="35857" name="Straight Arrow Connector 29"/>
          <p:cNvCxnSpPr>
            <a:cxnSpLocks noChangeShapeType="1"/>
          </p:cNvCxnSpPr>
          <p:nvPr/>
        </p:nvCxnSpPr>
        <p:spPr bwMode="auto">
          <a:xfrm rot="10800000" flipV="1">
            <a:off x="2717800" y="1173163"/>
            <a:ext cx="3603625" cy="587375"/>
          </a:xfrm>
          <a:prstGeom prst="straightConnector1">
            <a:avLst/>
          </a:prstGeom>
          <a:noFill/>
          <a:ln w="34925" algn="ctr">
            <a:solidFill>
              <a:srgbClr val="FF0000"/>
            </a:solidFill>
            <a:round/>
            <a:headEnd/>
            <a:tailEnd type="arrow" w="med" len="med"/>
          </a:ln>
        </p:spPr>
      </p:cxnSp>
      <p:cxnSp>
        <p:nvCxnSpPr>
          <p:cNvPr id="35859" name="Straight Arrow Connector 31"/>
          <p:cNvCxnSpPr>
            <a:cxnSpLocks noChangeShapeType="1"/>
          </p:cNvCxnSpPr>
          <p:nvPr/>
        </p:nvCxnSpPr>
        <p:spPr bwMode="auto">
          <a:xfrm>
            <a:off x="2728119" y="2334451"/>
            <a:ext cx="3584575" cy="256349"/>
          </a:xfrm>
          <a:prstGeom prst="straightConnector1">
            <a:avLst/>
          </a:prstGeom>
          <a:noFill/>
          <a:ln w="34925" algn="ctr">
            <a:solidFill>
              <a:srgbClr val="FF0000"/>
            </a:solidFill>
            <a:round/>
            <a:headEnd/>
            <a:tailEnd type="arrow" w="med" len="med"/>
          </a:ln>
        </p:spPr>
      </p:cxnSp>
      <p:sp>
        <p:nvSpPr>
          <p:cNvPr id="48" name="Rectangle 47"/>
          <p:cNvSpPr/>
          <p:nvPr/>
        </p:nvSpPr>
        <p:spPr bwMode="auto">
          <a:xfrm>
            <a:off x="5889625" y="528064"/>
            <a:ext cx="846138" cy="468312"/>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a:lstStyle/>
          <a:p>
            <a:pPr algn="ctr">
              <a:defRPr/>
            </a:pPr>
            <a:r>
              <a:rPr lang="en-NZ" sz="1400" b="1" dirty="0">
                <a:solidFill>
                  <a:prstClr val="black"/>
                </a:solidFill>
                <a:effectLst>
                  <a:outerShdw blurRad="38100" dist="38100" dir="2700000" algn="tl">
                    <a:srgbClr val="000000">
                      <a:alpha val="43137"/>
                    </a:srgbClr>
                  </a:outerShdw>
                </a:effectLst>
              </a:rPr>
              <a:t>Port</a:t>
            </a:r>
          </a:p>
          <a:p>
            <a:pPr algn="ctr">
              <a:defRPr/>
            </a:pPr>
            <a:r>
              <a:rPr lang="en-NZ" sz="1400" b="1" dirty="0">
                <a:solidFill>
                  <a:prstClr val="black"/>
                </a:solidFill>
                <a:effectLst>
                  <a:outerShdw blurRad="38100" dist="38100" dir="2700000" algn="tl">
                    <a:srgbClr val="000000">
                      <a:alpha val="43137"/>
                    </a:srgbClr>
                  </a:outerShdw>
                </a:effectLst>
              </a:rPr>
              <a:t>1120</a:t>
            </a:r>
            <a:endParaRPr lang="en-US" sz="1400" b="1" dirty="0">
              <a:solidFill>
                <a:prstClr val="black"/>
              </a:solidFill>
              <a:effectLst>
                <a:outerShdw blurRad="38100" dist="38100" dir="2700000" algn="tl">
                  <a:srgbClr val="000000">
                    <a:alpha val="43137"/>
                  </a:srgbClr>
                </a:outerShdw>
              </a:effectLst>
            </a:endParaRPr>
          </a:p>
        </p:txBody>
      </p:sp>
      <p:sp>
        <p:nvSpPr>
          <p:cNvPr id="40" name="TextBox 39"/>
          <p:cNvSpPr txBox="1"/>
          <p:nvPr/>
        </p:nvSpPr>
        <p:spPr>
          <a:xfrm>
            <a:off x="357159" y="2133600"/>
            <a:ext cx="2295525" cy="738664"/>
          </a:xfrm>
          <a:prstGeom prst="rect">
            <a:avLst/>
          </a:prstGeom>
          <a:solidFill>
            <a:schemeClr val="bg1"/>
          </a:solidFill>
          <a:ln>
            <a:noFill/>
            <a:prstDash val="sysDot"/>
          </a:ln>
        </p:spPr>
        <p:txBody>
          <a:bodyPr>
            <a:spAutoFit/>
          </a:bodyPr>
          <a:lstStyle/>
          <a:p>
            <a:pPr algn="r">
              <a:defRPr/>
            </a:pPr>
            <a:r>
              <a:rPr lang="en-NZ" sz="1400" b="1" dirty="0" smtClean="0">
                <a:solidFill>
                  <a:srgbClr val="0000FF"/>
                </a:solidFill>
              </a:rPr>
              <a:t>Send encrypted public key: </a:t>
            </a:r>
          </a:p>
          <a:p>
            <a:pPr algn="r">
              <a:defRPr/>
            </a:pPr>
            <a:r>
              <a:rPr lang="en-NZ" sz="1400" b="1" dirty="0" err="1" smtClean="0">
                <a:solidFill>
                  <a:srgbClr val="0000FF"/>
                </a:solidFill>
              </a:rPr>
              <a:t>dCA</a:t>
            </a:r>
            <a:r>
              <a:rPr lang="en-NZ" sz="1400" b="1" dirty="0" smtClean="0">
                <a:solidFill>
                  <a:srgbClr val="0000FF"/>
                </a:solidFill>
              </a:rPr>
              <a:t>(</a:t>
            </a:r>
            <a:r>
              <a:rPr lang="en-NZ" sz="1400" b="1" dirty="0" smtClean="0">
                <a:solidFill>
                  <a:prstClr val="black"/>
                </a:solidFill>
              </a:rPr>
              <a:t>e</a:t>
            </a:r>
            <a:r>
              <a:rPr lang="en-NZ" sz="1400" b="1" dirty="0" smtClean="0">
                <a:solidFill>
                  <a:srgbClr val="0000FF"/>
                </a:solidFill>
              </a:rPr>
              <a:t>, and </a:t>
            </a:r>
            <a:r>
              <a:rPr lang="en-NZ" sz="1400" b="1" dirty="0" smtClean="0">
                <a:solidFill>
                  <a:prstClr val="black"/>
                </a:solidFill>
              </a:rPr>
              <a:t>n)</a:t>
            </a:r>
          </a:p>
          <a:p>
            <a:pPr algn="r">
              <a:defRPr/>
            </a:pPr>
            <a:r>
              <a:rPr lang="en-NZ" sz="1400" b="1" dirty="0" err="1" smtClean="0">
                <a:solidFill>
                  <a:prstClr val="black"/>
                </a:solidFill>
              </a:rPr>
              <a:t>dCA</a:t>
            </a:r>
            <a:r>
              <a:rPr lang="en-NZ" sz="1400" b="1" dirty="0" smtClean="0">
                <a:solidFill>
                  <a:prstClr val="black"/>
                </a:solidFill>
              </a:rPr>
              <a:t> is private key of CA</a:t>
            </a:r>
            <a:endParaRPr lang="en-US" sz="1400" b="1" dirty="0">
              <a:solidFill>
                <a:prstClr val="black"/>
              </a:solidFill>
            </a:endParaRPr>
          </a:p>
        </p:txBody>
      </p:sp>
      <p:cxnSp>
        <p:nvCxnSpPr>
          <p:cNvPr id="23" name="Straight Arrow Connector 31"/>
          <p:cNvCxnSpPr>
            <a:cxnSpLocks noChangeShapeType="1"/>
          </p:cNvCxnSpPr>
          <p:nvPr/>
        </p:nvCxnSpPr>
        <p:spPr bwMode="auto">
          <a:xfrm rot="10800000" flipV="1">
            <a:off x="2766266" y="3560622"/>
            <a:ext cx="3571900" cy="357190"/>
          </a:xfrm>
          <a:prstGeom prst="straightConnector1">
            <a:avLst/>
          </a:prstGeom>
          <a:noFill/>
          <a:ln w="34925" algn="ctr">
            <a:solidFill>
              <a:srgbClr val="FF0000"/>
            </a:solidFill>
            <a:round/>
            <a:headEnd/>
            <a:tailEnd type="arrow" w="med" len="med"/>
          </a:ln>
        </p:spPr>
      </p:cxnSp>
      <p:cxnSp>
        <p:nvCxnSpPr>
          <p:cNvPr id="24" name="Straight Arrow Connector 31"/>
          <p:cNvCxnSpPr>
            <a:cxnSpLocks noChangeShapeType="1"/>
          </p:cNvCxnSpPr>
          <p:nvPr/>
        </p:nvCxnSpPr>
        <p:spPr bwMode="auto">
          <a:xfrm>
            <a:off x="2709069" y="4419600"/>
            <a:ext cx="3603625" cy="293687"/>
          </a:xfrm>
          <a:prstGeom prst="straightConnector1">
            <a:avLst/>
          </a:prstGeom>
          <a:noFill/>
          <a:ln w="34925" algn="ctr">
            <a:solidFill>
              <a:srgbClr val="FF0000"/>
            </a:solidFill>
            <a:round/>
            <a:headEnd/>
            <a:tailEnd type="arrow" w="med" len="med"/>
          </a:ln>
        </p:spPr>
      </p:cxnSp>
      <p:sp>
        <p:nvSpPr>
          <p:cNvPr id="7" name="Rectangle 6"/>
          <p:cNvSpPr/>
          <p:nvPr/>
        </p:nvSpPr>
        <p:spPr>
          <a:xfrm>
            <a:off x="6462259" y="4442936"/>
            <a:ext cx="2112822" cy="307777"/>
          </a:xfrm>
          <a:prstGeom prst="rect">
            <a:avLst/>
          </a:prstGeom>
        </p:spPr>
        <p:txBody>
          <a:bodyPr wrap="none">
            <a:spAutoFit/>
          </a:bodyPr>
          <a:lstStyle/>
          <a:p>
            <a:pPr>
              <a:buFont typeface="Arial" pitchFamily="34" charset="0"/>
              <a:buChar char="•"/>
              <a:defRPr/>
            </a:pPr>
            <a:r>
              <a:rPr lang="en-NZ" sz="1400" b="1" dirty="0">
                <a:solidFill>
                  <a:prstClr val="black"/>
                </a:solidFill>
              </a:rPr>
              <a:t> </a:t>
            </a:r>
            <a:r>
              <a:rPr lang="en-NZ" sz="1400" b="1" dirty="0" smtClean="0">
                <a:solidFill>
                  <a:prstClr val="black"/>
                </a:solidFill>
              </a:rPr>
              <a:t>get user input </a:t>
            </a:r>
            <a:r>
              <a:rPr lang="en-NZ" sz="1400" b="1" dirty="0" smtClean="0">
                <a:solidFill>
                  <a:srgbClr val="0000FF"/>
                </a:solidFill>
              </a:rPr>
              <a:t>(message)</a:t>
            </a:r>
            <a:endParaRPr lang="en-NZ" sz="1400" b="1" dirty="0">
              <a:solidFill>
                <a:srgbClr val="0000FF"/>
              </a:solidFill>
            </a:endParaRPr>
          </a:p>
        </p:txBody>
      </p:sp>
      <p:sp>
        <p:nvSpPr>
          <p:cNvPr id="25" name="TextBox 24"/>
          <p:cNvSpPr txBox="1"/>
          <p:nvPr/>
        </p:nvSpPr>
        <p:spPr>
          <a:xfrm>
            <a:off x="211586" y="3733799"/>
            <a:ext cx="2455414" cy="954107"/>
          </a:xfrm>
          <a:prstGeom prst="rect">
            <a:avLst/>
          </a:prstGeom>
          <a:solidFill>
            <a:schemeClr val="bg1"/>
          </a:solidFill>
          <a:ln>
            <a:noFill/>
            <a:prstDash val="sysDot"/>
          </a:ln>
        </p:spPr>
        <p:txBody>
          <a:bodyPr wrap="square">
            <a:spAutoFit/>
          </a:bodyPr>
          <a:lstStyle/>
          <a:p>
            <a:pPr algn="r">
              <a:defRPr/>
            </a:pPr>
            <a:r>
              <a:rPr lang="en-NZ" sz="1400" b="1" dirty="0" smtClean="0">
                <a:solidFill>
                  <a:prstClr val="black"/>
                </a:solidFill>
              </a:rPr>
              <a:t>Receive </a:t>
            </a:r>
            <a:r>
              <a:rPr lang="en-NZ" sz="1400" b="1" dirty="0">
                <a:solidFill>
                  <a:srgbClr val="0000FF"/>
                </a:solidFill>
              </a:rPr>
              <a:t>e(nonce</a:t>
            </a:r>
            <a:r>
              <a:rPr lang="en-NZ" sz="1400" b="1" dirty="0" smtClean="0">
                <a:solidFill>
                  <a:srgbClr val="0000FF"/>
                </a:solidFill>
              </a:rPr>
              <a:t>)</a:t>
            </a:r>
            <a:endParaRPr lang="en-NZ" sz="1400" b="1" dirty="0" smtClean="0">
              <a:solidFill>
                <a:prstClr val="black"/>
              </a:solidFill>
            </a:endParaRPr>
          </a:p>
          <a:p>
            <a:pPr algn="r">
              <a:defRPr/>
            </a:pPr>
            <a:r>
              <a:rPr lang="en-NZ" sz="1400" b="1" dirty="0" smtClean="0">
                <a:solidFill>
                  <a:prstClr val="black"/>
                </a:solidFill>
              </a:rPr>
              <a:t>Extract </a:t>
            </a:r>
            <a:r>
              <a:rPr lang="en-NZ" sz="1400" b="1" dirty="0" smtClean="0">
                <a:solidFill>
                  <a:prstClr val="black"/>
                </a:solidFill>
              </a:rPr>
              <a:t>nonce: </a:t>
            </a:r>
            <a:r>
              <a:rPr lang="en-NZ" sz="1400" b="1" dirty="0" smtClean="0">
                <a:solidFill>
                  <a:srgbClr val="0000FF"/>
                </a:solidFill>
              </a:rPr>
              <a:t>d</a:t>
            </a:r>
            <a:r>
              <a:rPr lang="en-NZ" sz="1400" b="1" dirty="0" smtClean="0">
                <a:solidFill>
                  <a:prstClr val="black"/>
                </a:solidFill>
              </a:rPr>
              <a:t>(</a:t>
            </a:r>
            <a:r>
              <a:rPr lang="en-NZ" sz="1400" b="1" dirty="0" smtClean="0">
                <a:solidFill>
                  <a:srgbClr val="0000FF"/>
                </a:solidFill>
              </a:rPr>
              <a:t>e(nonce))</a:t>
            </a:r>
          </a:p>
          <a:p>
            <a:pPr algn="r">
              <a:defRPr/>
            </a:pPr>
            <a:r>
              <a:rPr lang="en-NZ" sz="1400" b="1" dirty="0">
                <a:solidFill>
                  <a:srgbClr val="0000FF"/>
                </a:solidFill>
              </a:rPr>
              <a:t>nonce must be &lt; n</a:t>
            </a:r>
            <a:endParaRPr lang="en-NZ" sz="1400" b="1" dirty="0" smtClean="0">
              <a:solidFill>
                <a:srgbClr val="0000FF"/>
              </a:solidFill>
            </a:endParaRPr>
          </a:p>
          <a:p>
            <a:pPr algn="r">
              <a:defRPr/>
            </a:pPr>
            <a:endParaRPr lang="en-NZ" sz="1400" b="1" dirty="0" smtClean="0">
              <a:solidFill>
                <a:srgbClr val="0000FF"/>
              </a:solidFill>
            </a:endParaRPr>
          </a:p>
        </p:txBody>
      </p:sp>
      <p:sp>
        <p:nvSpPr>
          <p:cNvPr id="26" name="TextBox 25"/>
          <p:cNvSpPr txBox="1"/>
          <p:nvPr/>
        </p:nvSpPr>
        <p:spPr>
          <a:xfrm>
            <a:off x="6466061" y="1828800"/>
            <a:ext cx="2571768" cy="1169551"/>
          </a:xfrm>
          <a:prstGeom prst="rect">
            <a:avLst/>
          </a:prstGeom>
          <a:solidFill>
            <a:schemeClr val="bg1"/>
          </a:solidFill>
          <a:ln>
            <a:noFill/>
            <a:prstDash val="sysDot"/>
          </a:ln>
        </p:spPr>
        <p:txBody>
          <a:bodyPr wrap="square">
            <a:spAutoFit/>
          </a:bodyPr>
          <a:lstStyle/>
          <a:p>
            <a:pPr>
              <a:buFont typeface="Arial" pitchFamily="34" charset="0"/>
              <a:buChar char="•"/>
              <a:defRPr/>
            </a:pPr>
            <a:r>
              <a:rPr lang="en-NZ" sz="1400" b="1" dirty="0" smtClean="0">
                <a:solidFill>
                  <a:prstClr val="black"/>
                </a:solidFill>
              </a:rPr>
              <a:t> Receive encrypted public key: </a:t>
            </a:r>
            <a:r>
              <a:rPr lang="en-NZ" sz="1400" b="1" dirty="0" err="1" smtClean="0">
                <a:solidFill>
                  <a:prstClr val="black"/>
                </a:solidFill>
              </a:rPr>
              <a:t>dCA</a:t>
            </a:r>
            <a:r>
              <a:rPr lang="en-NZ" sz="1400" b="1" dirty="0" smtClean="0">
                <a:solidFill>
                  <a:prstClr val="black"/>
                </a:solidFill>
              </a:rPr>
              <a:t>(</a:t>
            </a:r>
            <a:r>
              <a:rPr lang="en-NZ" sz="1400" b="1" dirty="0" smtClean="0">
                <a:solidFill>
                  <a:srgbClr val="0000FF"/>
                </a:solidFill>
              </a:rPr>
              <a:t>e</a:t>
            </a:r>
            <a:r>
              <a:rPr lang="en-NZ" sz="1400" b="1" dirty="0" smtClean="0">
                <a:solidFill>
                  <a:prstClr val="black"/>
                </a:solidFill>
              </a:rPr>
              <a:t>, and </a:t>
            </a:r>
            <a:r>
              <a:rPr lang="en-NZ" sz="1400" b="1" dirty="0" smtClean="0">
                <a:solidFill>
                  <a:srgbClr val="0000FF"/>
                </a:solidFill>
              </a:rPr>
              <a:t>n)</a:t>
            </a:r>
          </a:p>
          <a:p>
            <a:pPr>
              <a:buFont typeface="Arial" pitchFamily="34" charset="0"/>
              <a:buChar char="•"/>
              <a:defRPr/>
            </a:pPr>
            <a:r>
              <a:rPr lang="en-NZ" sz="1400" b="1" dirty="0"/>
              <a:t> </a:t>
            </a:r>
            <a:r>
              <a:rPr lang="en-NZ" sz="1400" b="1" dirty="0" smtClean="0"/>
              <a:t>send ACK</a:t>
            </a:r>
          </a:p>
          <a:p>
            <a:pPr>
              <a:buFont typeface="Arial" pitchFamily="34" charset="0"/>
              <a:buChar char="•"/>
              <a:defRPr/>
            </a:pPr>
            <a:r>
              <a:rPr lang="en-NZ" sz="1400" b="1" dirty="0" smtClean="0">
                <a:solidFill>
                  <a:prstClr val="black"/>
                </a:solidFill>
              </a:rPr>
              <a:t> decrypt keys: </a:t>
            </a:r>
            <a:r>
              <a:rPr lang="en-NZ" sz="1400" b="1" dirty="0" err="1" smtClean="0">
                <a:solidFill>
                  <a:srgbClr val="0000FF"/>
                </a:solidFill>
              </a:rPr>
              <a:t>eCA</a:t>
            </a:r>
            <a:r>
              <a:rPr lang="en-NZ" sz="1400" b="1" dirty="0" smtClean="0">
                <a:solidFill>
                  <a:prstClr val="black"/>
                </a:solidFill>
              </a:rPr>
              <a:t>(</a:t>
            </a:r>
            <a:r>
              <a:rPr lang="en-NZ" sz="1400" b="1" dirty="0" err="1" smtClean="0">
                <a:solidFill>
                  <a:prstClr val="black"/>
                </a:solidFill>
              </a:rPr>
              <a:t>dCA</a:t>
            </a:r>
            <a:r>
              <a:rPr lang="en-NZ" sz="1400" b="1" dirty="0" smtClean="0">
                <a:solidFill>
                  <a:prstClr val="black"/>
                </a:solidFill>
              </a:rPr>
              <a:t>(</a:t>
            </a:r>
            <a:r>
              <a:rPr lang="en-NZ" sz="1400" b="1" dirty="0" err="1" smtClean="0">
                <a:solidFill>
                  <a:srgbClr val="0000FF"/>
                </a:solidFill>
              </a:rPr>
              <a:t>e</a:t>
            </a:r>
            <a:r>
              <a:rPr lang="en-NZ" sz="1400" b="1" dirty="0" err="1" smtClean="0">
                <a:solidFill>
                  <a:prstClr val="black"/>
                </a:solidFill>
              </a:rPr>
              <a:t>,</a:t>
            </a:r>
            <a:r>
              <a:rPr lang="en-NZ" sz="1400" b="1" dirty="0" err="1" smtClean="0">
                <a:solidFill>
                  <a:srgbClr val="0000FF"/>
                </a:solidFill>
              </a:rPr>
              <a:t>n</a:t>
            </a:r>
            <a:r>
              <a:rPr lang="en-NZ" sz="1400" b="1" dirty="0" smtClean="0">
                <a:solidFill>
                  <a:prstClr val="black"/>
                </a:solidFill>
              </a:rPr>
              <a:t>))</a:t>
            </a:r>
          </a:p>
          <a:p>
            <a:pPr>
              <a:buFont typeface="Arial" pitchFamily="34" charset="0"/>
              <a:buChar char="•"/>
              <a:defRPr/>
            </a:pPr>
            <a:r>
              <a:rPr lang="en-NZ" sz="1400" b="1" dirty="0" smtClean="0">
                <a:solidFill>
                  <a:prstClr val="black"/>
                </a:solidFill>
              </a:rPr>
              <a:t> Generate </a:t>
            </a:r>
            <a:r>
              <a:rPr lang="en-NZ" sz="1400" b="1" dirty="0" smtClean="0">
                <a:solidFill>
                  <a:srgbClr val="0000FF"/>
                </a:solidFill>
              </a:rPr>
              <a:t>nonce</a:t>
            </a:r>
          </a:p>
        </p:txBody>
      </p:sp>
      <p:sp>
        <p:nvSpPr>
          <p:cNvPr id="9" name="Rectangle 8"/>
          <p:cNvSpPr/>
          <p:nvPr/>
        </p:nvSpPr>
        <p:spPr>
          <a:xfrm>
            <a:off x="1219200" y="4416623"/>
            <a:ext cx="1371979" cy="307777"/>
          </a:xfrm>
          <a:prstGeom prst="rect">
            <a:avLst/>
          </a:prstGeom>
        </p:spPr>
        <p:txBody>
          <a:bodyPr wrap="none">
            <a:spAutoFit/>
          </a:bodyPr>
          <a:lstStyle/>
          <a:p>
            <a:pPr>
              <a:defRPr/>
            </a:pPr>
            <a:r>
              <a:rPr lang="en-NZ" sz="1400" b="1" dirty="0"/>
              <a:t>send</a:t>
            </a:r>
            <a:r>
              <a:rPr lang="en-NZ" sz="1400" b="1" dirty="0">
                <a:solidFill>
                  <a:srgbClr val="0000FF"/>
                </a:solidFill>
              </a:rPr>
              <a:t> </a:t>
            </a:r>
            <a:r>
              <a:rPr lang="en-NZ" sz="1400" b="1" dirty="0" smtClean="0">
                <a:solidFill>
                  <a:srgbClr val="0000FF"/>
                </a:solidFill>
              </a:rPr>
              <a:t>ACK nonce</a:t>
            </a:r>
            <a:endParaRPr lang="en-NZ" sz="1400" b="1" dirty="0">
              <a:solidFill>
                <a:prstClr val="black"/>
              </a:solidFill>
            </a:endParaRPr>
          </a:p>
        </p:txBody>
      </p:sp>
      <p:sp>
        <p:nvSpPr>
          <p:cNvPr id="32" name="TextBox 31"/>
          <p:cNvSpPr txBox="1"/>
          <p:nvPr/>
        </p:nvSpPr>
        <p:spPr>
          <a:xfrm>
            <a:off x="6496032" y="3422064"/>
            <a:ext cx="2571768" cy="307777"/>
          </a:xfrm>
          <a:prstGeom prst="rect">
            <a:avLst/>
          </a:prstGeom>
          <a:solidFill>
            <a:schemeClr val="bg1"/>
          </a:solidFill>
          <a:ln>
            <a:noFill/>
            <a:prstDash val="sysDot"/>
          </a:ln>
        </p:spPr>
        <p:txBody>
          <a:bodyPr wrap="square">
            <a:spAutoFit/>
          </a:bodyPr>
          <a:lstStyle/>
          <a:p>
            <a:pPr>
              <a:buFont typeface="Arial" pitchFamily="34" charset="0"/>
              <a:buChar char="•"/>
              <a:defRPr/>
            </a:pPr>
            <a:r>
              <a:rPr lang="en-NZ" sz="1400" b="1" dirty="0" smtClean="0"/>
              <a:t> Send</a:t>
            </a:r>
            <a:r>
              <a:rPr lang="en-NZ" sz="1400" b="1" dirty="0" smtClean="0">
                <a:solidFill>
                  <a:srgbClr val="0000FF"/>
                </a:solidFill>
              </a:rPr>
              <a:t> e(nonce</a:t>
            </a:r>
            <a:r>
              <a:rPr lang="en-NZ" sz="1400" b="1" dirty="0">
                <a:solidFill>
                  <a:srgbClr val="0000FF"/>
                </a:solidFill>
              </a:rPr>
              <a:t>)</a:t>
            </a:r>
            <a:r>
              <a:rPr lang="en-NZ" sz="1400" b="1" dirty="0">
                <a:solidFill>
                  <a:prstClr val="black"/>
                </a:solidFill>
              </a:rPr>
              <a:t>.</a:t>
            </a:r>
            <a:endParaRPr lang="en-NZ" sz="1400" b="1" dirty="0" smtClean="0">
              <a:solidFill>
                <a:prstClr val="black"/>
              </a:solidFill>
            </a:endParaRPr>
          </a:p>
        </p:txBody>
      </p:sp>
      <p:sp>
        <p:nvSpPr>
          <p:cNvPr id="33" name="TextBox 32"/>
          <p:cNvSpPr txBox="1"/>
          <p:nvPr/>
        </p:nvSpPr>
        <p:spPr>
          <a:xfrm>
            <a:off x="6496032" y="2905771"/>
            <a:ext cx="2571768" cy="523220"/>
          </a:xfrm>
          <a:prstGeom prst="rect">
            <a:avLst/>
          </a:prstGeom>
          <a:solidFill>
            <a:schemeClr val="bg1"/>
          </a:solidFill>
          <a:ln>
            <a:noFill/>
            <a:prstDash val="sysDot"/>
          </a:ln>
        </p:spPr>
        <p:txBody>
          <a:bodyPr wrap="square">
            <a:spAutoFit/>
          </a:bodyPr>
          <a:lstStyle/>
          <a:p>
            <a:pPr>
              <a:buFont typeface="Arial" pitchFamily="34" charset="0"/>
              <a:buChar char="•"/>
              <a:defRPr/>
            </a:pPr>
            <a:r>
              <a:rPr lang="en-NZ" sz="1400" b="1" dirty="0">
                <a:solidFill>
                  <a:prstClr val="black"/>
                </a:solidFill>
              </a:rPr>
              <a:t> Use public key to encrypt nonce: </a:t>
            </a:r>
            <a:r>
              <a:rPr lang="en-NZ" sz="1400" b="1" dirty="0">
                <a:solidFill>
                  <a:srgbClr val="0000FF"/>
                </a:solidFill>
              </a:rPr>
              <a:t>e(nonce)</a:t>
            </a:r>
            <a:endParaRPr lang="en-NZ" sz="1400" b="1" dirty="0">
              <a:solidFill>
                <a:prstClr val="black"/>
              </a:solidFill>
            </a:endParaRPr>
          </a:p>
        </p:txBody>
      </p:sp>
      <p:sp>
        <p:nvSpPr>
          <p:cNvPr id="34" name="TextBox 33"/>
          <p:cNvSpPr txBox="1"/>
          <p:nvPr/>
        </p:nvSpPr>
        <p:spPr>
          <a:xfrm>
            <a:off x="1" y="4800600"/>
            <a:ext cx="2938434" cy="1600438"/>
          </a:xfrm>
          <a:prstGeom prst="rect">
            <a:avLst/>
          </a:prstGeom>
          <a:solidFill>
            <a:schemeClr val="bg1"/>
          </a:solidFill>
          <a:ln>
            <a:noFill/>
            <a:prstDash val="sysDot"/>
          </a:ln>
        </p:spPr>
        <p:txBody>
          <a:bodyPr wrap="square">
            <a:spAutoFit/>
          </a:bodyPr>
          <a:lstStyle/>
          <a:p>
            <a:pPr marL="285750" indent="-285750">
              <a:buFont typeface="Arial" panose="020B0604020202020204" pitchFamily="34" charset="0"/>
              <a:buChar char="•"/>
              <a:defRPr/>
            </a:pPr>
            <a:r>
              <a:rPr lang="en-NZ" sz="1400" b="1" dirty="0" smtClean="0">
                <a:solidFill>
                  <a:srgbClr val="0000FF"/>
                </a:solidFill>
              </a:rPr>
              <a:t>Receive encrypted message</a:t>
            </a:r>
          </a:p>
          <a:p>
            <a:pPr marL="285750" indent="-285750">
              <a:buFont typeface="Arial" panose="020B0604020202020204" pitchFamily="34" charset="0"/>
              <a:buChar char="•"/>
              <a:defRPr/>
            </a:pPr>
            <a:r>
              <a:rPr lang="en-NZ" sz="1400" b="1" dirty="0" smtClean="0">
                <a:solidFill>
                  <a:srgbClr val="0000FF"/>
                </a:solidFill>
              </a:rPr>
              <a:t>Decrypt message using RSA with CBC (d, n, nonce)</a:t>
            </a:r>
          </a:p>
          <a:p>
            <a:pPr marL="285750" indent="-285750">
              <a:buFont typeface="Arial" panose="020B0604020202020204" pitchFamily="34" charset="0"/>
              <a:buChar char="•"/>
              <a:defRPr/>
            </a:pPr>
            <a:r>
              <a:rPr lang="en-NZ" sz="1400" b="1" dirty="0" smtClean="0">
                <a:solidFill>
                  <a:srgbClr val="0000FF"/>
                </a:solidFill>
              </a:rPr>
              <a:t>display original message</a:t>
            </a:r>
          </a:p>
          <a:p>
            <a:pPr marL="285750" indent="-285750">
              <a:buFont typeface="Arial" panose="020B0604020202020204" pitchFamily="34" charset="0"/>
              <a:buChar char="•"/>
              <a:defRPr/>
            </a:pPr>
            <a:r>
              <a:rPr lang="en-NZ" sz="1400" b="1" dirty="0" smtClean="0">
                <a:solidFill>
                  <a:srgbClr val="0000FF"/>
                </a:solidFill>
              </a:rPr>
              <a:t>display decrypted message</a:t>
            </a:r>
          </a:p>
          <a:p>
            <a:pPr marL="285750" indent="-285750">
              <a:buFont typeface="Arial" panose="020B0604020202020204" pitchFamily="34" charset="0"/>
              <a:buChar char="•"/>
              <a:defRPr/>
            </a:pPr>
            <a:r>
              <a:rPr lang="en-NZ" sz="1400" b="1" dirty="0" smtClean="0">
                <a:solidFill>
                  <a:prstClr val="black"/>
                </a:solidFill>
              </a:rPr>
              <a:t>(optional) echo back the decrypted message</a:t>
            </a:r>
            <a:endParaRPr lang="en-US" sz="1400" b="1" dirty="0" smtClean="0">
              <a:solidFill>
                <a:prstClr val="black"/>
              </a:solidFill>
            </a:endParaRPr>
          </a:p>
        </p:txBody>
      </p:sp>
      <p:sp>
        <p:nvSpPr>
          <p:cNvPr id="35" name="TextBox 34"/>
          <p:cNvSpPr txBox="1"/>
          <p:nvPr/>
        </p:nvSpPr>
        <p:spPr>
          <a:xfrm>
            <a:off x="6477000" y="4747736"/>
            <a:ext cx="2571768" cy="738664"/>
          </a:xfrm>
          <a:prstGeom prst="rect">
            <a:avLst/>
          </a:prstGeom>
          <a:solidFill>
            <a:schemeClr val="bg1"/>
          </a:solidFill>
          <a:ln>
            <a:noFill/>
            <a:prstDash val="sysDot"/>
          </a:ln>
        </p:spPr>
        <p:txBody>
          <a:bodyPr wrap="square">
            <a:spAutoFit/>
          </a:bodyPr>
          <a:lstStyle/>
          <a:p>
            <a:pPr marL="285750" indent="-285750">
              <a:buFont typeface="Arial" panose="020B0604020202020204" pitchFamily="34" charset="0"/>
              <a:buChar char="•"/>
              <a:defRPr/>
            </a:pPr>
            <a:r>
              <a:rPr lang="en-NZ" sz="1400" b="1" dirty="0" smtClean="0">
                <a:solidFill>
                  <a:srgbClr val="0000FF"/>
                </a:solidFill>
              </a:rPr>
              <a:t>Use RSA with CBC (e, n, nonce) to encrypt message:</a:t>
            </a:r>
          </a:p>
          <a:p>
            <a:pPr marL="285750" indent="-285750">
              <a:buFont typeface="Arial" panose="020B0604020202020204" pitchFamily="34" charset="0"/>
              <a:buChar char="•"/>
              <a:defRPr/>
            </a:pPr>
            <a:r>
              <a:rPr lang="en-NZ" sz="1400" b="1" dirty="0" smtClean="0">
                <a:solidFill>
                  <a:srgbClr val="0000FF"/>
                </a:solidFill>
              </a:rPr>
              <a:t>Send encrypted message</a:t>
            </a:r>
            <a:endParaRPr lang="en-US" sz="1400" b="1" dirty="0">
              <a:solidFill>
                <a:prstClr val="black"/>
              </a:solidFill>
            </a:endParaRPr>
          </a:p>
        </p:txBody>
      </p:sp>
      <p:cxnSp>
        <p:nvCxnSpPr>
          <p:cNvPr id="36" name="Straight Arrow Connector 31"/>
          <p:cNvCxnSpPr>
            <a:cxnSpLocks noChangeShapeType="1"/>
          </p:cNvCxnSpPr>
          <p:nvPr/>
        </p:nvCxnSpPr>
        <p:spPr bwMode="auto">
          <a:xfrm rot="10800000" flipV="1">
            <a:off x="2714612" y="5000636"/>
            <a:ext cx="3571900" cy="357190"/>
          </a:xfrm>
          <a:prstGeom prst="straightConnector1">
            <a:avLst/>
          </a:prstGeom>
          <a:noFill/>
          <a:ln w="34925" algn="ctr">
            <a:solidFill>
              <a:srgbClr val="FF0000"/>
            </a:solidFill>
            <a:round/>
            <a:headEnd/>
            <a:tailEnd type="arrow" w="med" len="med"/>
          </a:ln>
        </p:spPr>
      </p:cxnSp>
      <p:cxnSp>
        <p:nvCxnSpPr>
          <p:cNvPr id="37" name="Straight Arrow Connector 31"/>
          <p:cNvCxnSpPr>
            <a:cxnSpLocks noChangeShapeType="1"/>
          </p:cNvCxnSpPr>
          <p:nvPr/>
        </p:nvCxnSpPr>
        <p:spPr bwMode="auto">
          <a:xfrm>
            <a:off x="2723726" y="6096000"/>
            <a:ext cx="3603625" cy="293687"/>
          </a:xfrm>
          <a:prstGeom prst="straightConnector1">
            <a:avLst/>
          </a:prstGeom>
          <a:noFill/>
          <a:ln w="34925" algn="ctr">
            <a:solidFill>
              <a:srgbClr val="FF0000"/>
            </a:solidFill>
            <a:round/>
            <a:headEnd/>
            <a:tailEnd type="arrow" w="med" len="med"/>
          </a:ln>
        </p:spPr>
      </p:cxnSp>
      <p:sp>
        <p:nvSpPr>
          <p:cNvPr id="38" name="Rectangle 37"/>
          <p:cNvSpPr/>
          <p:nvPr/>
        </p:nvSpPr>
        <p:spPr>
          <a:xfrm>
            <a:off x="6429388" y="6248400"/>
            <a:ext cx="2536812" cy="523220"/>
          </a:xfrm>
          <a:prstGeom prst="rect">
            <a:avLst/>
          </a:prstGeom>
        </p:spPr>
        <p:txBody>
          <a:bodyPr wrap="square">
            <a:spAutoFit/>
          </a:bodyPr>
          <a:lstStyle/>
          <a:p>
            <a:pPr>
              <a:buFont typeface="Arial" pitchFamily="34" charset="0"/>
              <a:buChar char="•"/>
              <a:defRPr/>
            </a:pPr>
            <a:r>
              <a:rPr lang="en-NZ" sz="1400" b="1" dirty="0">
                <a:solidFill>
                  <a:prstClr val="black"/>
                </a:solidFill>
              </a:rPr>
              <a:t> </a:t>
            </a:r>
            <a:r>
              <a:rPr lang="en-NZ" sz="1400" b="1" dirty="0" smtClean="0">
                <a:solidFill>
                  <a:prstClr val="black"/>
                </a:solidFill>
              </a:rPr>
              <a:t>(optional) display received </a:t>
            </a:r>
            <a:r>
              <a:rPr lang="en-NZ" sz="1400" b="1" dirty="0">
                <a:solidFill>
                  <a:prstClr val="black"/>
                </a:solidFill>
              </a:rPr>
              <a:t>message</a:t>
            </a:r>
          </a:p>
        </p:txBody>
      </p:sp>
      <p:cxnSp>
        <p:nvCxnSpPr>
          <p:cNvPr id="35858" name="Straight Arrow Connector 15"/>
          <p:cNvCxnSpPr>
            <a:cxnSpLocks noChangeShapeType="1"/>
          </p:cNvCxnSpPr>
          <p:nvPr/>
        </p:nvCxnSpPr>
        <p:spPr bwMode="auto">
          <a:xfrm flipH="1">
            <a:off x="2714611" y="947557"/>
            <a:ext cx="3983" cy="5834243"/>
          </a:xfrm>
          <a:prstGeom prst="straightConnector1">
            <a:avLst/>
          </a:prstGeom>
          <a:noFill/>
          <a:ln w="9525" algn="ctr">
            <a:solidFill>
              <a:schemeClr val="tx1"/>
            </a:solidFill>
            <a:round/>
            <a:headEnd/>
            <a:tailEnd type="arrow" w="med" len="med"/>
          </a:ln>
        </p:spPr>
      </p:cxnSp>
      <p:sp>
        <p:nvSpPr>
          <p:cNvPr id="3" name="Rectangle 2"/>
          <p:cNvSpPr/>
          <p:nvPr/>
        </p:nvSpPr>
        <p:spPr>
          <a:xfrm rot="171243">
            <a:off x="4024373" y="2119183"/>
            <a:ext cx="1165704" cy="400110"/>
          </a:xfrm>
          <a:prstGeom prst="rect">
            <a:avLst/>
          </a:prstGeom>
        </p:spPr>
        <p:txBody>
          <a:bodyPr wrap="none">
            <a:spAutoFit/>
          </a:bodyPr>
          <a:lstStyle/>
          <a:p>
            <a:pPr algn="r">
              <a:defRPr/>
            </a:pPr>
            <a:r>
              <a:rPr lang="en-NZ" sz="2000" b="1" dirty="0" err="1" smtClean="0">
                <a:solidFill>
                  <a:prstClr val="black"/>
                </a:solidFill>
              </a:rPr>
              <a:t>dCA</a:t>
            </a:r>
            <a:r>
              <a:rPr lang="en-NZ" sz="2000" b="1" dirty="0" smtClean="0">
                <a:solidFill>
                  <a:prstClr val="black"/>
                </a:solidFill>
              </a:rPr>
              <a:t>(</a:t>
            </a:r>
            <a:r>
              <a:rPr lang="en-NZ" sz="2000" b="1" dirty="0" smtClean="0">
                <a:solidFill>
                  <a:srgbClr val="0000FF"/>
                </a:solidFill>
              </a:rPr>
              <a:t>e</a:t>
            </a:r>
            <a:r>
              <a:rPr lang="en-NZ" sz="2000" b="1" dirty="0">
                <a:solidFill>
                  <a:srgbClr val="0000FF"/>
                </a:solidFill>
              </a:rPr>
              <a:t>, </a:t>
            </a:r>
            <a:r>
              <a:rPr lang="en-NZ" sz="2000" b="1" dirty="0" smtClean="0">
                <a:solidFill>
                  <a:srgbClr val="0000FF"/>
                </a:solidFill>
              </a:rPr>
              <a:t>n</a:t>
            </a:r>
            <a:r>
              <a:rPr lang="en-NZ" sz="2000" b="1" dirty="0" smtClean="0">
                <a:solidFill>
                  <a:prstClr val="black"/>
                </a:solidFill>
              </a:rPr>
              <a:t>)</a:t>
            </a:r>
            <a:endParaRPr lang="en-US" sz="2000" b="1" dirty="0">
              <a:solidFill>
                <a:prstClr val="black"/>
              </a:solidFill>
            </a:endParaRPr>
          </a:p>
        </p:txBody>
      </p:sp>
      <p:sp>
        <p:nvSpPr>
          <p:cNvPr id="41" name="Rectangle 40"/>
          <p:cNvSpPr/>
          <p:nvPr/>
        </p:nvSpPr>
        <p:spPr>
          <a:xfrm rot="21220518">
            <a:off x="3812428" y="3375956"/>
            <a:ext cx="1026243" cy="369332"/>
          </a:xfrm>
          <a:prstGeom prst="rect">
            <a:avLst/>
          </a:prstGeom>
        </p:spPr>
        <p:txBody>
          <a:bodyPr wrap="none">
            <a:spAutoFit/>
          </a:bodyPr>
          <a:lstStyle/>
          <a:p>
            <a:pPr algn="r">
              <a:defRPr/>
            </a:pPr>
            <a:r>
              <a:rPr lang="en-NZ" b="1" dirty="0" smtClean="0">
                <a:solidFill>
                  <a:prstClr val="black"/>
                </a:solidFill>
              </a:rPr>
              <a:t>e(</a:t>
            </a:r>
            <a:r>
              <a:rPr lang="en-NZ" b="1" dirty="0" smtClean="0">
                <a:solidFill>
                  <a:srgbClr val="0000FF"/>
                </a:solidFill>
              </a:rPr>
              <a:t>nonce</a:t>
            </a:r>
            <a:r>
              <a:rPr lang="en-NZ" b="1" dirty="0" smtClean="0">
                <a:solidFill>
                  <a:prstClr val="black"/>
                </a:solidFill>
              </a:rPr>
              <a:t>)</a:t>
            </a:r>
            <a:endParaRPr lang="en-US" b="1" dirty="0">
              <a:solidFill>
                <a:prstClr val="black"/>
              </a:solidFill>
            </a:endParaRPr>
          </a:p>
        </p:txBody>
      </p:sp>
      <p:sp>
        <p:nvSpPr>
          <p:cNvPr id="42" name="Rectangle 41"/>
          <p:cNvSpPr/>
          <p:nvPr/>
        </p:nvSpPr>
        <p:spPr>
          <a:xfrm rot="320694">
            <a:off x="3539046" y="4161671"/>
            <a:ext cx="1943674" cy="369332"/>
          </a:xfrm>
          <a:prstGeom prst="rect">
            <a:avLst/>
          </a:prstGeom>
        </p:spPr>
        <p:txBody>
          <a:bodyPr wrap="none">
            <a:spAutoFit/>
          </a:bodyPr>
          <a:lstStyle/>
          <a:p>
            <a:pPr algn="r">
              <a:defRPr/>
            </a:pPr>
            <a:r>
              <a:rPr lang="en-NZ" b="1" dirty="0" smtClean="0">
                <a:solidFill>
                  <a:prstClr val="black"/>
                </a:solidFill>
              </a:rPr>
              <a:t>ACK </a:t>
            </a:r>
            <a:r>
              <a:rPr lang="en-NZ" b="1" dirty="0" smtClean="0">
                <a:solidFill>
                  <a:srgbClr val="0000FF"/>
                </a:solidFill>
              </a:rPr>
              <a:t>220 nonce OK</a:t>
            </a:r>
            <a:endParaRPr lang="en-US" b="1" dirty="0">
              <a:solidFill>
                <a:srgbClr val="0000FF"/>
              </a:solidFill>
            </a:endParaRPr>
          </a:p>
        </p:txBody>
      </p:sp>
      <p:sp>
        <p:nvSpPr>
          <p:cNvPr id="43" name="Rectangle 42"/>
          <p:cNvSpPr/>
          <p:nvPr/>
        </p:nvSpPr>
        <p:spPr>
          <a:xfrm rot="21220518">
            <a:off x="3724048" y="4768691"/>
            <a:ext cx="1234633" cy="369332"/>
          </a:xfrm>
          <a:prstGeom prst="rect">
            <a:avLst/>
          </a:prstGeom>
        </p:spPr>
        <p:txBody>
          <a:bodyPr wrap="none">
            <a:spAutoFit/>
          </a:bodyPr>
          <a:lstStyle/>
          <a:p>
            <a:pPr algn="r">
              <a:defRPr/>
            </a:pPr>
            <a:r>
              <a:rPr lang="en-NZ" b="1" dirty="0" smtClean="0">
                <a:solidFill>
                  <a:prstClr val="black"/>
                </a:solidFill>
              </a:rPr>
              <a:t>Cipher text</a:t>
            </a:r>
            <a:endParaRPr lang="en-US" b="1" dirty="0">
              <a:solidFill>
                <a:prstClr val="black"/>
              </a:solidFill>
            </a:endParaRPr>
          </a:p>
        </p:txBody>
      </p:sp>
      <p:sp>
        <p:nvSpPr>
          <p:cNvPr id="44" name="Rectangle 43"/>
          <p:cNvSpPr/>
          <p:nvPr/>
        </p:nvSpPr>
        <p:spPr>
          <a:xfrm rot="272867">
            <a:off x="3736444" y="5845617"/>
            <a:ext cx="1578188" cy="369332"/>
          </a:xfrm>
          <a:prstGeom prst="rect">
            <a:avLst/>
          </a:prstGeom>
        </p:spPr>
        <p:txBody>
          <a:bodyPr wrap="none">
            <a:spAutoFit/>
          </a:bodyPr>
          <a:lstStyle/>
          <a:p>
            <a:pPr algn="r">
              <a:defRPr/>
            </a:pPr>
            <a:r>
              <a:rPr lang="en-NZ" b="1" dirty="0" smtClean="0">
                <a:solidFill>
                  <a:prstClr val="black"/>
                </a:solidFill>
              </a:rPr>
              <a:t>decrypted text</a:t>
            </a:r>
            <a:endParaRPr lang="en-US" b="1" dirty="0">
              <a:solidFill>
                <a:prstClr val="black"/>
              </a:solidFill>
            </a:endParaRPr>
          </a:p>
        </p:txBody>
      </p:sp>
      <p:sp>
        <p:nvSpPr>
          <p:cNvPr id="45" name="Line Callout 1 44"/>
          <p:cNvSpPr/>
          <p:nvPr/>
        </p:nvSpPr>
        <p:spPr bwMode="auto">
          <a:xfrm>
            <a:off x="6112660" y="3871381"/>
            <a:ext cx="2971799" cy="401130"/>
          </a:xfrm>
          <a:prstGeom prst="borderCallout1">
            <a:avLst>
              <a:gd name="adj1" fmla="val 22691"/>
              <a:gd name="adj2" fmla="val 713"/>
              <a:gd name="adj3" fmla="val -58672"/>
              <a:gd name="adj4" fmla="val -50192"/>
            </a:avLst>
          </a:prstGeom>
          <a:solidFill>
            <a:srgbClr val="FFFFC5"/>
          </a:solidFill>
          <a:ln w="9525" cap="flat" cmpd="sng" algn="ctr">
            <a:solidFill>
              <a:srgbClr val="FF0000"/>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NZ" sz="1100" dirty="0" smtClean="0">
                <a:solidFill>
                  <a:schemeClr val="tx1"/>
                </a:solidFill>
                <a:latin typeface="Arial" pitchFamily="34" charset="0"/>
                <a:cs typeface="Arial" pitchFamily="34" charset="0"/>
              </a:rPr>
              <a:t>This is a number that is used only once (</a:t>
            </a:r>
            <a:r>
              <a:rPr lang="en-NZ" sz="1100" b="1" dirty="0" smtClean="0">
                <a:solidFill>
                  <a:srgbClr val="0000FF"/>
                </a:solidFill>
                <a:latin typeface="Arial" pitchFamily="34" charset="0"/>
                <a:cs typeface="Arial" pitchFamily="34" charset="0"/>
              </a:rPr>
              <a:t>nonce</a:t>
            </a:r>
            <a:r>
              <a:rPr lang="en-NZ" sz="1100" dirty="0" smtClean="0">
                <a:solidFill>
                  <a:schemeClr val="tx1"/>
                </a:solidFill>
                <a:latin typeface="Arial" pitchFamily="34" charset="0"/>
                <a:cs typeface="Arial" pitchFamily="34" charset="0"/>
              </a:rPr>
              <a:t>)</a:t>
            </a:r>
            <a:endParaRPr kumimoji="0" lang="en-NZ" sz="11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6" name="Straight Arrow Connector 31"/>
          <p:cNvCxnSpPr>
            <a:cxnSpLocks noChangeShapeType="1"/>
          </p:cNvCxnSpPr>
          <p:nvPr/>
        </p:nvCxnSpPr>
        <p:spPr bwMode="auto">
          <a:xfrm rot="10800000" flipV="1">
            <a:off x="2743200" y="3059469"/>
            <a:ext cx="3571900" cy="357190"/>
          </a:xfrm>
          <a:prstGeom prst="straightConnector1">
            <a:avLst/>
          </a:prstGeom>
          <a:noFill/>
          <a:ln w="34925" algn="ctr">
            <a:solidFill>
              <a:srgbClr val="FF0000"/>
            </a:solidFill>
            <a:round/>
            <a:headEnd/>
            <a:tailEnd type="arrow" w="med" len="med"/>
          </a:ln>
        </p:spPr>
      </p:cxnSp>
      <p:sp>
        <p:nvSpPr>
          <p:cNvPr id="47" name="Rectangle 46"/>
          <p:cNvSpPr/>
          <p:nvPr/>
        </p:nvSpPr>
        <p:spPr>
          <a:xfrm rot="21349224">
            <a:off x="2930788" y="2899970"/>
            <a:ext cx="2558842" cy="369332"/>
          </a:xfrm>
          <a:prstGeom prst="rect">
            <a:avLst/>
          </a:prstGeom>
        </p:spPr>
        <p:txBody>
          <a:bodyPr wrap="none">
            <a:spAutoFit/>
          </a:bodyPr>
          <a:lstStyle/>
          <a:p>
            <a:pPr algn="r">
              <a:defRPr/>
            </a:pPr>
            <a:r>
              <a:rPr lang="en-NZ" b="1" dirty="0" smtClean="0">
                <a:solidFill>
                  <a:prstClr val="black"/>
                </a:solidFill>
              </a:rPr>
              <a:t>ACK </a:t>
            </a:r>
            <a:r>
              <a:rPr lang="en-NZ" b="1" dirty="0" smtClean="0">
                <a:solidFill>
                  <a:srgbClr val="0000FF"/>
                </a:solidFill>
              </a:rPr>
              <a:t>226 public key </a:t>
            </a:r>
            <a:r>
              <a:rPr lang="en-NZ" b="1" dirty="0" err="1" smtClean="0">
                <a:solidFill>
                  <a:srgbClr val="0000FF"/>
                </a:solidFill>
              </a:rPr>
              <a:t>recvd</a:t>
            </a:r>
            <a:endParaRPr lang="en-US" b="1" dirty="0">
              <a:solidFill>
                <a:prstClr val="black"/>
              </a:solidFill>
            </a:endParaRPr>
          </a:p>
        </p:txBody>
      </p:sp>
      <p:sp>
        <p:nvSpPr>
          <p:cNvPr id="11" name="Rectangle 10"/>
          <p:cNvSpPr/>
          <p:nvPr/>
        </p:nvSpPr>
        <p:spPr>
          <a:xfrm>
            <a:off x="6781800" y="457200"/>
            <a:ext cx="2302659" cy="738664"/>
          </a:xfrm>
          <a:prstGeom prst="rect">
            <a:avLst/>
          </a:prstGeom>
          <a:solidFill>
            <a:schemeClr val="bg1"/>
          </a:solidFill>
          <a:ln>
            <a:noFill/>
            <a:prstDash val="sysDot"/>
          </a:ln>
        </p:spPr>
        <p:txBody>
          <a:bodyPr wrap="square">
            <a:spAutoFit/>
          </a:bodyPr>
          <a:lstStyle/>
          <a:p>
            <a:r>
              <a:rPr lang="en-NZ" sz="1400" b="1" dirty="0" err="1" smtClean="0">
                <a:solidFill>
                  <a:srgbClr val="0000FF"/>
                </a:solidFill>
              </a:rPr>
              <a:t>eCA</a:t>
            </a:r>
            <a:r>
              <a:rPr lang="en-NZ" sz="1400" b="1" dirty="0" smtClean="0">
                <a:solidFill>
                  <a:srgbClr val="0000FF"/>
                </a:solidFill>
              </a:rPr>
              <a:t> </a:t>
            </a:r>
            <a:r>
              <a:rPr lang="en-NZ" sz="1400" b="1" dirty="0">
                <a:solidFill>
                  <a:srgbClr val="0000FF"/>
                </a:solidFill>
              </a:rPr>
              <a:t>is </a:t>
            </a:r>
            <a:r>
              <a:rPr lang="en-NZ" sz="1400" b="1" dirty="0" smtClean="0"/>
              <a:t>public </a:t>
            </a:r>
            <a:r>
              <a:rPr lang="en-NZ" sz="1400" b="1" dirty="0"/>
              <a:t>key of </a:t>
            </a:r>
            <a:r>
              <a:rPr lang="en-NZ" sz="1400" b="1" dirty="0" smtClean="0"/>
              <a:t>CA</a:t>
            </a:r>
          </a:p>
          <a:p>
            <a:r>
              <a:rPr lang="en-NZ" sz="1400" b="1" dirty="0" smtClean="0"/>
              <a:t>(this key is known by the client)</a:t>
            </a:r>
            <a:endParaRPr lang="en-US" sz="1400" b="1" dirty="0"/>
          </a:p>
        </p:txBody>
      </p:sp>
      <p:sp>
        <p:nvSpPr>
          <p:cNvPr id="49" name="TextBox 48"/>
          <p:cNvSpPr txBox="1"/>
          <p:nvPr/>
        </p:nvSpPr>
        <p:spPr>
          <a:xfrm>
            <a:off x="12217" y="724954"/>
            <a:ext cx="2065822" cy="307777"/>
          </a:xfrm>
          <a:prstGeom prst="rect">
            <a:avLst/>
          </a:prstGeom>
          <a:solidFill>
            <a:schemeClr val="bg1"/>
          </a:solidFill>
          <a:ln>
            <a:noFill/>
            <a:prstDash val="sysDot"/>
          </a:ln>
        </p:spPr>
        <p:txBody>
          <a:bodyPr wrap="square">
            <a:spAutoFit/>
          </a:bodyPr>
          <a:lstStyle/>
          <a:p>
            <a:pPr algn="r">
              <a:defRPr/>
            </a:pPr>
            <a:r>
              <a:rPr lang="en-NZ" sz="1400" b="1" dirty="0" err="1" smtClean="0">
                <a:solidFill>
                  <a:srgbClr val="0000FF"/>
                </a:solidFill>
              </a:rPr>
              <a:t>dCA</a:t>
            </a:r>
            <a:r>
              <a:rPr lang="en-NZ" sz="1400" b="1" dirty="0" smtClean="0">
                <a:solidFill>
                  <a:prstClr val="black"/>
                </a:solidFill>
              </a:rPr>
              <a:t> is private key of CA</a:t>
            </a:r>
            <a:endParaRPr lang="en-US" sz="1400" b="1" dirty="0">
              <a:solidFill>
                <a:prstClr val="black"/>
              </a:solidFill>
            </a:endParaRPr>
          </a:p>
        </p:txBody>
      </p:sp>
      <p:sp>
        <p:nvSpPr>
          <p:cNvPr id="5" name="Title 1"/>
          <p:cNvSpPr txBox="1">
            <a:spLocks/>
          </p:cNvSpPr>
          <p:nvPr/>
        </p:nvSpPr>
        <p:spPr bwMode="auto">
          <a:xfrm>
            <a:off x="5554663" y="152400"/>
            <a:ext cx="3411537" cy="312737"/>
          </a:xfrm>
          <a:prstGeom prst="rect">
            <a:avLst/>
          </a:prstGeom>
          <a:gradFill rotWithShape="1">
            <a:gsLst>
              <a:gs pos="0">
                <a:srgbClr val="FF0000">
                  <a:gamma/>
                  <a:shade val="46275"/>
                  <a:invGamma/>
                </a:srgbClr>
              </a:gs>
              <a:gs pos="50000">
                <a:srgbClr val="92D050"/>
              </a:gs>
              <a:gs pos="100000">
                <a:srgbClr val="FF0000">
                  <a:gamma/>
                  <a:shade val="46275"/>
                  <a:invGamma/>
                </a:srgbClr>
              </a:gs>
            </a:gsLst>
            <a:lin ang="5400000" scaled="1"/>
          </a:gradFill>
          <a:ln w="9525">
            <a:noFill/>
            <a:miter lim="800000"/>
            <a:headEnd/>
            <a:tailEnd/>
          </a:ln>
          <a:effectLst/>
        </p:spPr>
        <p:txBody>
          <a:bodyPr lIns="90000" tIns="46800" rIns="90000" bIns="46800" anchor="ctr"/>
          <a:lstStyle/>
          <a:p>
            <a:pPr algn="ctr" defTabSz="449263">
              <a:buClr>
                <a:srgbClr val="3333CC"/>
              </a:buClr>
              <a:buSzPct val="100000"/>
              <a:buFont typeface="Comic Sans MS" pitchFamily="66" charset="0"/>
              <a:buNone/>
              <a:defRPr/>
            </a:pPr>
            <a:r>
              <a:rPr lang="en-NZ" sz="1400" b="1" kern="0" dirty="0">
                <a:solidFill>
                  <a:prstClr val="white"/>
                </a:solidFill>
                <a:effectLst>
                  <a:outerShdw blurRad="38100" dist="38100" dir="2700000" algn="tl">
                    <a:srgbClr val="000000"/>
                  </a:outerShdw>
                </a:effectLst>
                <a:latin typeface="Arial" pitchFamily="34" charset="0"/>
                <a:ea typeface="+mj-ea"/>
                <a:cs typeface="Arial" pitchFamily="34" charset="0"/>
              </a:rPr>
              <a:t>CLIENT</a:t>
            </a:r>
            <a:endParaRPr lang="en-US" sz="1400" b="1" kern="0" dirty="0">
              <a:solidFill>
                <a:prstClr val="white"/>
              </a:solidFill>
              <a:effectLst>
                <a:outerShdw blurRad="38100" dist="38100" dir="2700000" algn="tl">
                  <a:srgbClr val="000000"/>
                </a:outerShdw>
              </a:effectLst>
              <a:latin typeface="Arial" pitchFamily="34" charset="0"/>
              <a:ea typeface="+mj-ea"/>
              <a:cs typeface="Arial" pitchFamily="34" charset="0"/>
            </a:endParaRPr>
          </a:p>
        </p:txBody>
      </p:sp>
    </p:spTree>
    <p:extLst>
      <p:ext uri="{BB962C8B-B14F-4D97-AF65-F5344CB8AC3E}">
        <p14:creationId xmlns:p14="http://schemas.microsoft.com/office/powerpoint/2010/main" val="3653158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1000132"/>
          </a:xfrm>
          <a:gradFill>
            <a:gsLst>
              <a:gs pos="0">
                <a:srgbClr val="000000"/>
              </a:gs>
              <a:gs pos="39999">
                <a:srgbClr val="0A128C"/>
              </a:gs>
              <a:gs pos="70000">
                <a:srgbClr val="181CC7"/>
              </a:gs>
              <a:gs pos="88000">
                <a:srgbClr val="7005D4"/>
              </a:gs>
              <a:gs pos="100000">
                <a:srgbClr val="8C3D91"/>
              </a:gs>
            </a:gsLst>
            <a:lin ang="5400000" scaled="0"/>
          </a:gradFill>
        </p:spPr>
        <p:txBody>
          <a:bodyPr>
            <a:normAutofit/>
          </a:bodyPr>
          <a:lstStyle/>
          <a:p>
            <a:pPr lvl="0" algn="l">
              <a:defRPr/>
            </a:pPr>
            <a:r>
              <a:rPr lang="en-NZ" sz="4800" b="1" dirty="0" smtClean="0">
                <a:solidFill>
                  <a:srgbClr val="FF0000"/>
                </a:solidFill>
                <a:effectLst>
                  <a:outerShdw blurRad="38100" dist="38100" dir="2700000" algn="tl">
                    <a:srgbClr val="000000">
                      <a:alpha val="43137"/>
                    </a:srgbClr>
                  </a:outerShdw>
                </a:effectLst>
              </a:rPr>
              <a:t>     RSA_CBA</a:t>
            </a:r>
            <a:r>
              <a:rPr lang="en-NZ" sz="4800" b="1" dirty="0" smtClean="0">
                <a:solidFill>
                  <a:schemeClr val="bg1"/>
                </a:solidFill>
                <a:effectLst>
                  <a:outerShdw blurRad="38100" dist="38100" dir="2700000" algn="tl">
                    <a:srgbClr val="000000">
                      <a:alpha val="43137"/>
                    </a:srgbClr>
                  </a:outerShdw>
                </a:effectLst>
              </a:rPr>
              <a:t> </a:t>
            </a:r>
            <a:r>
              <a:rPr lang="en-NZ" sz="4800" b="1" dirty="0">
                <a:solidFill>
                  <a:schemeClr val="bg1"/>
                </a:solidFill>
                <a:effectLst>
                  <a:outerShdw blurRad="38100" dist="38100" dir="2700000" algn="tl">
                    <a:srgbClr val="000000">
                      <a:alpha val="43137"/>
                    </a:srgbClr>
                  </a:outerShdw>
                </a:effectLst>
              </a:rPr>
              <a:t>Encryption</a:t>
            </a:r>
            <a:endParaRPr lang="en-US" sz="4800" b="1" dirty="0">
              <a:solidFill>
                <a:srgbClr val="FFFF00"/>
              </a:solidFill>
              <a:effectLst>
                <a:outerShdw blurRad="38100" dist="38100" dir="2700000" algn="tl">
                  <a:srgbClr val="000000">
                    <a:alpha val="43137"/>
                  </a:srgbClr>
                </a:outerShdw>
              </a:effectLst>
            </a:endParaRPr>
          </a:p>
        </p:txBody>
      </p:sp>
      <p:sp>
        <p:nvSpPr>
          <p:cNvPr id="25" name="TextBox 24"/>
          <p:cNvSpPr txBox="1"/>
          <p:nvPr/>
        </p:nvSpPr>
        <p:spPr>
          <a:xfrm>
            <a:off x="132352" y="1071546"/>
            <a:ext cx="8583052" cy="830997"/>
          </a:xfrm>
          <a:prstGeom prst="rect">
            <a:avLst/>
          </a:prstGeom>
          <a:noFill/>
          <a:ln>
            <a:solidFill>
              <a:srgbClr val="FF0000"/>
            </a:solidFill>
          </a:ln>
        </p:spPr>
        <p:txBody>
          <a:bodyPr wrap="square" rtlCol="0">
            <a:spAutoFit/>
          </a:bodyPr>
          <a:lstStyle/>
          <a:p>
            <a:pPr>
              <a:buFont typeface="Arial" pitchFamily="34" charset="0"/>
              <a:buChar char="•"/>
            </a:pPr>
            <a:r>
              <a:rPr lang="en-NZ" sz="2400" dirty="0" smtClean="0">
                <a:solidFill>
                  <a:prstClr val="black"/>
                </a:solidFill>
              </a:rPr>
              <a:t> Encryption is performed on the index number of the character </a:t>
            </a:r>
            <a:r>
              <a:rPr lang="en-NZ" sz="2400" dirty="0" err="1" smtClean="0">
                <a:solidFill>
                  <a:prstClr val="black"/>
                </a:solidFill>
              </a:rPr>
              <a:t>XORed</a:t>
            </a:r>
            <a:r>
              <a:rPr lang="en-NZ" sz="2400" dirty="0" smtClean="0">
                <a:solidFill>
                  <a:prstClr val="black"/>
                </a:solidFill>
              </a:rPr>
              <a:t> with a random number.  </a:t>
            </a:r>
          </a:p>
        </p:txBody>
      </p:sp>
      <p:sp>
        <p:nvSpPr>
          <p:cNvPr id="33" name="Rectangle 32"/>
          <p:cNvSpPr/>
          <p:nvPr/>
        </p:nvSpPr>
        <p:spPr>
          <a:xfrm>
            <a:off x="7086600" y="304800"/>
            <a:ext cx="192882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smtClean="0">
                <a:solidFill>
                  <a:prstClr val="white"/>
                </a:solidFill>
              </a:rPr>
              <a:t>CLIENT</a:t>
            </a:r>
            <a:endParaRPr lang="en-US" sz="2400" b="1" dirty="0">
              <a:solidFill>
                <a:prstClr val="white"/>
              </a:solidFill>
            </a:endParaRPr>
          </a:p>
        </p:txBody>
      </p:sp>
      <p:sp>
        <p:nvSpPr>
          <p:cNvPr id="56" name="TextBox 55"/>
          <p:cNvSpPr txBox="1"/>
          <p:nvPr/>
        </p:nvSpPr>
        <p:spPr>
          <a:xfrm>
            <a:off x="758889" y="5136583"/>
            <a:ext cx="479970" cy="307777"/>
          </a:xfrm>
          <a:prstGeom prst="rect">
            <a:avLst/>
          </a:prstGeom>
          <a:noFill/>
          <a:ln w="15875">
            <a:solidFill>
              <a:srgbClr val="FF0000"/>
            </a:solidFill>
          </a:ln>
        </p:spPr>
        <p:txBody>
          <a:bodyPr wrap="square" rtlCol="0">
            <a:spAutoFit/>
          </a:bodyPr>
          <a:lstStyle/>
          <a:p>
            <a:pPr algn="ctr"/>
            <a:r>
              <a:rPr lang="en-NZ" sz="1400" dirty="0" smtClean="0">
                <a:solidFill>
                  <a:prstClr val="black"/>
                </a:solidFill>
              </a:rPr>
              <a:t>‘\n’</a:t>
            </a:r>
            <a:endParaRPr lang="en-US" sz="1400" dirty="0">
              <a:solidFill>
                <a:prstClr val="black"/>
              </a:solidFill>
            </a:endParaRPr>
          </a:p>
        </p:txBody>
      </p:sp>
      <p:sp>
        <p:nvSpPr>
          <p:cNvPr id="58" name="TextBox 57"/>
          <p:cNvSpPr txBox="1"/>
          <p:nvPr/>
        </p:nvSpPr>
        <p:spPr>
          <a:xfrm>
            <a:off x="7116999" y="6488668"/>
            <a:ext cx="1341201" cy="369332"/>
          </a:xfrm>
          <a:prstGeom prst="rect">
            <a:avLst/>
          </a:prstGeom>
          <a:noFill/>
        </p:spPr>
        <p:txBody>
          <a:bodyPr wrap="none" rtlCol="0">
            <a:spAutoFit/>
          </a:bodyPr>
          <a:lstStyle/>
          <a:p>
            <a:r>
              <a:rPr lang="en-NZ" b="1" dirty="0" err="1" smtClean="0">
                <a:solidFill>
                  <a:srgbClr val="0000FF"/>
                </a:solidFill>
              </a:rPr>
              <a:t>send_buffer</a:t>
            </a:r>
            <a:endParaRPr lang="en-US" b="1" dirty="0">
              <a:solidFill>
                <a:srgbClr val="0000FF"/>
              </a:solidFill>
            </a:endParaRPr>
          </a:p>
        </p:txBody>
      </p:sp>
      <p:sp>
        <p:nvSpPr>
          <p:cNvPr id="67" name="TextBox 66"/>
          <p:cNvSpPr txBox="1"/>
          <p:nvPr/>
        </p:nvSpPr>
        <p:spPr>
          <a:xfrm>
            <a:off x="1394092" y="3766880"/>
            <a:ext cx="301686" cy="369332"/>
          </a:xfrm>
          <a:prstGeom prst="rect">
            <a:avLst/>
          </a:prstGeom>
          <a:noFill/>
        </p:spPr>
        <p:txBody>
          <a:bodyPr wrap="none" rtlCol="0">
            <a:spAutoFit/>
          </a:bodyPr>
          <a:lstStyle/>
          <a:p>
            <a:r>
              <a:rPr lang="en-NZ" dirty="0" smtClean="0">
                <a:solidFill>
                  <a:srgbClr val="008000"/>
                </a:solidFill>
              </a:rPr>
              <a:t>0</a:t>
            </a:r>
            <a:endParaRPr lang="en-US" dirty="0">
              <a:solidFill>
                <a:srgbClr val="008000"/>
              </a:solidFill>
            </a:endParaRPr>
          </a:p>
        </p:txBody>
      </p:sp>
      <p:sp>
        <p:nvSpPr>
          <p:cNvPr id="68" name="TextBox 67"/>
          <p:cNvSpPr txBox="1"/>
          <p:nvPr/>
        </p:nvSpPr>
        <p:spPr>
          <a:xfrm>
            <a:off x="1394092" y="4195508"/>
            <a:ext cx="301686" cy="369332"/>
          </a:xfrm>
          <a:prstGeom prst="rect">
            <a:avLst/>
          </a:prstGeom>
          <a:noFill/>
        </p:spPr>
        <p:txBody>
          <a:bodyPr wrap="none" rtlCol="0">
            <a:spAutoFit/>
          </a:bodyPr>
          <a:lstStyle/>
          <a:p>
            <a:r>
              <a:rPr lang="en-NZ" dirty="0" smtClean="0">
                <a:solidFill>
                  <a:srgbClr val="008000"/>
                </a:solidFill>
              </a:rPr>
              <a:t>1</a:t>
            </a:r>
            <a:endParaRPr lang="en-US" dirty="0">
              <a:solidFill>
                <a:srgbClr val="008000"/>
              </a:solidFill>
            </a:endParaRPr>
          </a:p>
        </p:txBody>
      </p:sp>
      <p:sp>
        <p:nvSpPr>
          <p:cNvPr id="69" name="TextBox 68"/>
          <p:cNvSpPr txBox="1"/>
          <p:nvPr/>
        </p:nvSpPr>
        <p:spPr>
          <a:xfrm>
            <a:off x="1394092" y="4683432"/>
            <a:ext cx="301686" cy="369332"/>
          </a:xfrm>
          <a:prstGeom prst="rect">
            <a:avLst/>
          </a:prstGeom>
          <a:noFill/>
        </p:spPr>
        <p:txBody>
          <a:bodyPr wrap="none" rtlCol="0">
            <a:spAutoFit/>
          </a:bodyPr>
          <a:lstStyle/>
          <a:p>
            <a:r>
              <a:rPr lang="en-NZ" dirty="0" smtClean="0">
                <a:solidFill>
                  <a:srgbClr val="008000"/>
                </a:solidFill>
              </a:rPr>
              <a:t>2</a:t>
            </a:r>
            <a:endParaRPr lang="en-US" dirty="0">
              <a:solidFill>
                <a:srgbClr val="008000"/>
              </a:solidFill>
            </a:endParaRPr>
          </a:p>
        </p:txBody>
      </p:sp>
      <p:sp>
        <p:nvSpPr>
          <p:cNvPr id="70" name="TextBox 69"/>
          <p:cNvSpPr txBox="1"/>
          <p:nvPr/>
        </p:nvSpPr>
        <p:spPr>
          <a:xfrm>
            <a:off x="1410026" y="5124202"/>
            <a:ext cx="301686" cy="369332"/>
          </a:xfrm>
          <a:prstGeom prst="rect">
            <a:avLst/>
          </a:prstGeom>
          <a:noFill/>
        </p:spPr>
        <p:txBody>
          <a:bodyPr wrap="none" rtlCol="0">
            <a:spAutoFit/>
          </a:bodyPr>
          <a:lstStyle/>
          <a:p>
            <a:r>
              <a:rPr lang="en-NZ" dirty="0" smtClean="0">
                <a:solidFill>
                  <a:srgbClr val="008000"/>
                </a:solidFill>
              </a:rPr>
              <a:t>3</a:t>
            </a:r>
            <a:endParaRPr lang="en-US" dirty="0">
              <a:solidFill>
                <a:srgbClr val="008000"/>
              </a:solidFill>
            </a:endParaRPr>
          </a:p>
        </p:txBody>
      </p:sp>
      <p:sp>
        <p:nvSpPr>
          <p:cNvPr id="72" name="TextBox 71"/>
          <p:cNvSpPr txBox="1"/>
          <p:nvPr/>
        </p:nvSpPr>
        <p:spPr>
          <a:xfrm>
            <a:off x="758889" y="3754738"/>
            <a:ext cx="479970"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A</a:t>
            </a:r>
            <a:endParaRPr lang="en-US" sz="2400" dirty="0">
              <a:solidFill>
                <a:prstClr val="black"/>
              </a:solidFill>
            </a:endParaRPr>
          </a:p>
        </p:txBody>
      </p:sp>
      <p:sp>
        <p:nvSpPr>
          <p:cNvPr id="73" name="TextBox 72"/>
          <p:cNvSpPr txBox="1"/>
          <p:nvPr/>
        </p:nvSpPr>
        <p:spPr>
          <a:xfrm>
            <a:off x="758889" y="4221179"/>
            <a:ext cx="479970"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A</a:t>
            </a:r>
            <a:endParaRPr lang="en-US" sz="2400" dirty="0">
              <a:solidFill>
                <a:prstClr val="black"/>
              </a:solidFill>
            </a:endParaRPr>
          </a:p>
        </p:txBody>
      </p:sp>
      <p:sp>
        <p:nvSpPr>
          <p:cNvPr id="74" name="TextBox 73"/>
          <p:cNvSpPr txBox="1"/>
          <p:nvPr/>
        </p:nvSpPr>
        <p:spPr>
          <a:xfrm>
            <a:off x="758889" y="4680058"/>
            <a:ext cx="479970"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A</a:t>
            </a:r>
            <a:endParaRPr lang="en-US" sz="2400" dirty="0">
              <a:solidFill>
                <a:prstClr val="black"/>
              </a:solidFill>
            </a:endParaRPr>
          </a:p>
        </p:txBody>
      </p:sp>
      <p:sp>
        <p:nvSpPr>
          <p:cNvPr id="31" name="Text Box 6"/>
          <p:cNvSpPr txBox="1">
            <a:spLocks noChangeArrowheads="1"/>
          </p:cNvSpPr>
          <p:nvPr/>
        </p:nvSpPr>
        <p:spPr bwMode="auto">
          <a:xfrm>
            <a:off x="3167074" y="2042983"/>
            <a:ext cx="2303463" cy="463846"/>
          </a:xfrm>
          <a:prstGeom prst="rect">
            <a:avLst/>
          </a:prstGeom>
          <a:noFill/>
          <a:ln w="9525">
            <a:noFill/>
            <a:miter lim="800000"/>
            <a:headEnd/>
            <a:tailEnd/>
          </a:ln>
        </p:spPr>
        <p:txBody>
          <a:bodyPr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c = </a:t>
            </a:r>
            <a:r>
              <a:rPr lang="en-GB" sz="2400" b="1" i="1" dirty="0">
                <a:solidFill>
                  <a:srgbClr val="7030A0"/>
                </a:solidFill>
                <a:effectLst>
                  <a:outerShdw blurRad="38100" dist="38100" dir="2700000" algn="tl">
                    <a:srgbClr val="000000">
                      <a:alpha val="43137"/>
                    </a:srgbClr>
                  </a:outerShdw>
                </a:effectLst>
                <a:latin typeface="Arial" pitchFamily="34" charset="0"/>
                <a:cs typeface="Arial" pitchFamily="34" charset="0"/>
              </a:rPr>
              <a:t>m</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dirty="0">
                <a:solidFill>
                  <a:prstClr val="black"/>
                </a:solidFill>
                <a:effectLst>
                  <a:outerShdw blurRad="38100" dist="38100" dir="2700000" algn="tl">
                    <a:srgbClr val="000000">
                      <a:alpha val="43137"/>
                    </a:srgbClr>
                  </a:outerShdw>
                </a:effectLst>
                <a:latin typeface="Arial" pitchFamily="34" charset="0"/>
                <a:cs typeface="Arial" pitchFamily="34" charset="0"/>
              </a:rPr>
              <a:t>mod</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n</a:t>
            </a:r>
          </a:p>
        </p:txBody>
      </p:sp>
      <p:sp>
        <p:nvSpPr>
          <p:cNvPr id="32" name="AutoShape 7"/>
          <p:cNvSpPr>
            <a:spLocks noChangeArrowheads="1"/>
          </p:cNvSpPr>
          <p:nvPr/>
        </p:nvSpPr>
        <p:spPr bwMode="auto">
          <a:xfrm>
            <a:off x="4024330" y="1981200"/>
            <a:ext cx="311150" cy="371475"/>
          </a:xfrm>
          <a:prstGeom prst="roundRect">
            <a:avLst>
              <a:gd name="adj" fmla="val 454"/>
            </a:avLst>
          </a:prstGeom>
          <a:noFill/>
          <a:ln w="9525">
            <a:noFill/>
            <a:round/>
            <a:headEnd/>
            <a:tailEnd/>
          </a:ln>
        </p:spPr>
        <p:txBody>
          <a:bodyPr wrap="none"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rgbClr val="0000FF"/>
                </a:solidFill>
                <a:latin typeface="Comic Sans MS" pitchFamily="64" charset="0"/>
              </a:rPr>
              <a:t>e</a:t>
            </a:r>
          </a:p>
        </p:txBody>
      </p:sp>
      <p:sp>
        <p:nvSpPr>
          <p:cNvPr id="34" name="TextBox 33"/>
          <p:cNvSpPr txBox="1"/>
          <p:nvPr/>
        </p:nvSpPr>
        <p:spPr>
          <a:xfrm>
            <a:off x="1524000" y="2042983"/>
            <a:ext cx="1629870" cy="400110"/>
          </a:xfrm>
          <a:prstGeom prst="rect">
            <a:avLst/>
          </a:prstGeom>
          <a:noFill/>
        </p:spPr>
        <p:txBody>
          <a:bodyPr wrap="none" rtlCol="0">
            <a:spAutoFit/>
          </a:bodyPr>
          <a:lstStyle/>
          <a:p>
            <a:r>
              <a:rPr lang="en-NZ" sz="2000" b="1" dirty="0" smtClean="0">
                <a:solidFill>
                  <a:srgbClr val="009900"/>
                </a:solidFill>
                <a:effectLst>
                  <a:outerShdw blurRad="38100" dist="38100" dir="2700000" algn="tl">
                    <a:srgbClr val="000000">
                      <a:alpha val="43137"/>
                    </a:srgbClr>
                  </a:outerShdw>
                </a:effectLst>
              </a:rPr>
              <a:t>ENCRYPTION:</a:t>
            </a:r>
            <a:endParaRPr lang="en-US" sz="2000" b="1" dirty="0">
              <a:solidFill>
                <a:srgbClr val="009900"/>
              </a:solidFill>
              <a:effectLst>
                <a:outerShdw blurRad="38100" dist="38100" dir="2700000" algn="tl">
                  <a:srgbClr val="000000">
                    <a:alpha val="43137"/>
                  </a:srgbClr>
                </a:outerShdw>
              </a:effectLst>
            </a:endParaRPr>
          </a:p>
        </p:txBody>
      </p:sp>
      <p:sp>
        <p:nvSpPr>
          <p:cNvPr id="39" name="Right Arrow 38"/>
          <p:cNvSpPr/>
          <p:nvPr/>
        </p:nvSpPr>
        <p:spPr>
          <a:xfrm>
            <a:off x="1782076" y="4397680"/>
            <a:ext cx="785818" cy="4286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TextBox 54"/>
          <p:cNvSpPr txBox="1"/>
          <p:nvPr/>
        </p:nvSpPr>
        <p:spPr>
          <a:xfrm>
            <a:off x="2710770" y="3754738"/>
            <a:ext cx="653151"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65</a:t>
            </a:r>
            <a:endParaRPr lang="en-US" sz="2400" dirty="0">
              <a:solidFill>
                <a:prstClr val="black"/>
              </a:solidFill>
            </a:endParaRPr>
          </a:p>
        </p:txBody>
      </p:sp>
      <p:sp>
        <p:nvSpPr>
          <p:cNvPr id="59" name="TextBox 58"/>
          <p:cNvSpPr txBox="1"/>
          <p:nvPr/>
        </p:nvSpPr>
        <p:spPr>
          <a:xfrm>
            <a:off x="2710770" y="4221179"/>
            <a:ext cx="653151"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65</a:t>
            </a:r>
            <a:endParaRPr lang="en-US" sz="2400" dirty="0">
              <a:solidFill>
                <a:prstClr val="black"/>
              </a:solidFill>
            </a:endParaRPr>
          </a:p>
        </p:txBody>
      </p:sp>
      <p:sp>
        <p:nvSpPr>
          <p:cNvPr id="60" name="TextBox 59"/>
          <p:cNvSpPr txBox="1"/>
          <p:nvPr/>
        </p:nvSpPr>
        <p:spPr>
          <a:xfrm>
            <a:off x="2710770" y="4680058"/>
            <a:ext cx="653151"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65</a:t>
            </a:r>
            <a:endParaRPr lang="en-US" sz="2400" dirty="0">
              <a:solidFill>
                <a:prstClr val="black"/>
              </a:solidFill>
            </a:endParaRPr>
          </a:p>
        </p:txBody>
      </p:sp>
      <p:sp>
        <p:nvSpPr>
          <p:cNvPr id="77" name="TextBox 76"/>
          <p:cNvSpPr txBox="1"/>
          <p:nvPr/>
        </p:nvSpPr>
        <p:spPr>
          <a:xfrm>
            <a:off x="2589853" y="5860055"/>
            <a:ext cx="950901" cy="461665"/>
          </a:xfrm>
          <a:prstGeom prst="rect">
            <a:avLst/>
          </a:prstGeom>
          <a:noFill/>
        </p:spPr>
        <p:txBody>
          <a:bodyPr wrap="none" rtlCol="0">
            <a:spAutoFit/>
          </a:bodyPr>
          <a:lstStyle/>
          <a:p>
            <a:pPr algn="ctr"/>
            <a:r>
              <a:rPr lang="en-NZ" sz="2400" b="1" dirty="0" smtClean="0">
                <a:solidFill>
                  <a:srgbClr val="00B0F0"/>
                </a:solidFill>
                <a:effectLst>
                  <a:outerShdw blurRad="38100" dist="38100" dir="2700000" algn="tl">
                    <a:srgbClr val="000000">
                      <a:alpha val="43137"/>
                    </a:srgbClr>
                  </a:outerShdw>
                </a:effectLst>
              </a:rPr>
              <a:t>index </a:t>
            </a:r>
          </a:p>
        </p:txBody>
      </p:sp>
      <p:sp>
        <p:nvSpPr>
          <p:cNvPr id="78" name="Right Arrow 77"/>
          <p:cNvSpPr/>
          <p:nvPr/>
        </p:nvSpPr>
        <p:spPr>
          <a:xfrm>
            <a:off x="3505200" y="4397680"/>
            <a:ext cx="785818" cy="4286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TextBox 83"/>
          <p:cNvSpPr txBox="1"/>
          <p:nvPr/>
        </p:nvSpPr>
        <p:spPr>
          <a:xfrm>
            <a:off x="4345500" y="3754738"/>
            <a:ext cx="1470814"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1171</a:t>
            </a:r>
            <a:endParaRPr lang="en-US" sz="2400" dirty="0">
              <a:solidFill>
                <a:prstClr val="black"/>
              </a:solidFill>
            </a:endParaRPr>
          </a:p>
        </p:txBody>
      </p:sp>
      <p:sp>
        <p:nvSpPr>
          <p:cNvPr id="85" name="TextBox 84"/>
          <p:cNvSpPr txBox="1"/>
          <p:nvPr/>
        </p:nvSpPr>
        <p:spPr>
          <a:xfrm>
            <a:off x="4345500" y="4221179"/>
            <a:ext cx="1470814"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22390</a:t>
            </a:r>
            <a:endParaRPr lang="en-US" sz="2400" dirty="0">
              <a:solidFill>
                <a:prstClr val="black"/>
              </a:solidFill>
            </a:endParaRPr>
          </a:p>
        </p:txBody>
      </p:sp>
      <p:sp>
        <p:nvSpPr>
          <p:cNvPr id="86" name="TextBox 85"/>
          <p:cNvSpPr txBox="1"/>
          <p:nvPr/>
        </p:nvSpPr>
        <p:spPr>
          <a:xfrm>
            <a:off x="4345500" y="4680058"/>
            <a:ext cx="1470814" cy="461665"/>
          </a:xfrm>
          <a:prstGeom prst="rect">
            <a:avLst/>
          </a:prstGeom>
          <a:noFill/>
          <a:ln w="15875">
            <a:solidFill>
              <a:srgbClr val="FF0000"/>
            </a:solidFill>
          </a:ln>
        </p:spPr>
        <p:txBody>
          <a:bodyPr wrap="square" rtlCol="0">
            <a:spAutoFit/>
          </a:bodyPr>
          <a:lstStyle/>
          <a:p>
            <a:pPr algn="ctr"/>
            <a:r>
              <a:rPr lang="en-US" sz="2400" dirty="0" smtClean="0">
                <a:solidFill>
                  <a:prstClr val="black"/>
                </a:solidFill>
              </a:rPr>
              <a:t>1953</a:t>
            </a:r>
            <a:endParaRPr lang="en-US" sz="2400" dirty="0">
              <a:solidFill>
                <a:prstClr val="black"/>
              </a:solidFill>
            </a:endParaRPr>
          </a:p>
        </p:txBody>
      </p:sp>
      <p:sp>
        <p:nvSpPr>
          <p:cNvPr id="87" name="TextBox 86"/>
          <p:cNvSpPr txBox="1"/>
          <p:nvPr/>
        </p:nvSpPr>
        <p:spPr>
          <a:xfrm>
            <a:off x="3657600" y="5793952"/>
            <a:ext cx="3352800" cy="461665"/>
          </a:xfrm>
          <a:prstGeom prst="rect">
            <a:avLst/>
          </a:prstGeom>
          <a:noFill/>
        </p:spPr>
        <p:txBody>
          <a:bodyPr wrap="square" rtlCol="0">
            <a:spAutoFit/>
          </a:bodyPr>
          <a:lstStyle/>
          <a:p>
            <a:pPr algn="ctr"/>
            <a:r>
              <a:rPr lang="en-NZ" sz="2400" b="1" dirty="0" smtClean="0">
                <a:solidFill>
                  <a:srgbClr val="6666FF"/>
                </a:solidFill>
                <a:effectLst>
                  <a:outerShdw blurRad="38100" dist="38100" dir="2700000" algn="tl">
                    <a:srgbClr val="000000">
                      <a:alpha val="43137"/>
                    </a:srgbClr>
                  </a:outerShdw>
                </a:effectLst>
              </a:rPr>
              <a:t>Similar to CBC</a:t>
            </a:r>
            <a:endParaRPr lang="en-US" sz="2400" b="1" dirty="0">
              <a:solidFill>
                <a:srgbClr val="6666FF"/>
              </a:solidFill>
              <a:effectLst>
                <a:outerShdw blurRad="38100" dist="38100" dir="2700000" algn="tl">
                  <a:srgbClr val="000000">
                    <a:alpha val="43137"/>
                  </a:srgbClr>
                </a:outerShdw>
              </a:effectLst>
            </a:endParaRPr>
          </a:p>
        </p:txBody>
      </p:sp>
      <p:sp>
        <p:nvSpPr>
          <p:cNvPr id="45" name="TextBox 44"/>
          <p:cNvSpPr txBox="1"/>
          <p:nvPr/>
        </p:nvSpPr>
        <p:spPr>
          <a:xfrm>
            <a:off x="251084" y="3183234"/>
            <a:ext cx="1523238" cy="461665"/>
          </a:xfrm>
          <a:prstGeom prst="rect">
            <a:avLst/>
          </a:prstGeom>
          <a:noFill/>
        </p:spPr>
        <p:txBody>
          <a:bodyPr wrap="none" rtlCol="0">
            <a:spAutoFit/>
          </a:bodyPr>
          <a:lstStyle/>
          <a:p>
            <a:r>
              <a:rPr lang="en-NZ" sz="2400" b="1" dirty="0" smtClean="0">
                <a:solidFill>
                  <a:srgbClr val="6666FF"/>
                </a:solidFill>
                <a:effectLst>
                  <a:outerShdw blurRad="38100" dist="38100" dir="2700000" algn="tl">
                    <a:srgbClr val="000000">
                      <a:alpha val="43137"/>
                    </a:srgbClr>
                  </a:outerShdw>
                </a:effectLst>
              </a:rPr>
              <a:t>User entry</a:t>
            </a:r>
            <a:endParaRPr lang="en-US" sz="2400" b="1" dirty="0">
              <a:solidFill>
                <a:srgbClr val="6666FF"/>
              </a:solidFill>
              <a:effectLst>
                <a:outerShdw blurRad="38100" dist="38100" dir="2700000" algn="tl">
                  <a:srgbClr val="000000">
                    <a:alpha val="43137"/>
                  </a:srgbClr>
                </a:outerShdw>
              </a:effectLst>
            </a:endParaRPr>
          </a:p>
        </p:txBody>
      </p:sp>
      <p:sp>
        <p:nvSpPr>
          <p:cNvPr id="30" name="TextBox 29"/>
          <p:cNvSpPr txBox="1"/>
          <p:nvPr/>
        </p:nvSpPr>
        <p:spPr>
          <a:xfrm>
            <a:off x="2710770" y="5139032"/>
            <a:ext cx="653151"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10</a:t>
            </a:r>
            <a:endParaRPr lang="en-US" sz="2400" dirty="0">
              <a:solidFill>
                <a:prstClr val="black"/>
              </a:solidFill>
            </a:endParaRPr>
          </a:p>
        </p:txBody>
      </p:sp>
      <p:sp>
        <p:nvSpPr>
          <p:cNvPr id="35" name="Right Arrow 34"/>
          <p:cNvSpPr/>
          <p:nvPr/>
        </p:nvSpPr>
        <p:spPr>
          <a:xfrm>
            <a:off x="6096000" y="4429399"/>
            <a:ext cx="785818" cy="4286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p:nvSpPr>
        <p:spPr>
          <a:xfrm>
            <a:off x="1524000" y="2611730"/>
            <a:ext cx="1540806" cy="400110"/>
          </a:xfrm>
          <a:prstGeom prst="rect">
            <a:avLst/>
          </a:prstGeom>
          <a:noFill/>
        </p:spPr>
        <p:txBody>
          <a:bodyPr wrap="none" rtlCol="0">
            <a:spAutoFit/>
          </a:bodyPr>
          <a:lstStyle/>
          <a:p>
            <a:r>
              <a:rPr lang="en-NZ" sz="2000" b="1" dirty="0" smtClean="0">
                <a:solidFill>
                  <a:srgbClr val="009900"/>
                </a:solidFill>
                <a:effectLst>
                  <a:outerShdw blurRad="38100" dist="38100" dir="2700000" algn="tl">
                    <a:srgbClr val="000000">
                      <a:alpha val="43137"/>
                    </a:srgbClr>
                  </a:outerShdw>
                </a:effectLst>
              </a:rPr>
              <a:t>nonce:  </a:t>
            </a:r>
            <a:r>
              <a:rPr lang="en-NZ" sz="2000" b="1" dirty="0" smtClean="0">
                <a:solidFill>
                  <a:srgbClr val="0000FF"/>
                </a:solidFill>
                <a:effectLst>
                  <a:outerShdw blurRad="38100" dist="38100" dir="2700000" algn="tl">
                    <a:srgbClr val="000000">
                      <a:alpha val="43137"/>
                    </a:srgbClr>
                  </a:outerShdw>
                </a:effectLst>
              </a:rPr>
              <a:t>1234</a:t>
            </a:r>
            <a:endParaRPr lang="en-US" sz="2000" b="1" dirty="0">
              <a:solidFill>
                <a:srgbClr val="0000FF"/>
              </a:solidFill>
              <a:effectLst>
                <a:outerShdw blurRad="38100" dist="38100" dir="2700000" algn="tl">
                  <a:srgbClr val="000000">
                    <a:alpha val="43137"/>
                  </a:srgbClr>
                </a:outerShdw>
              </a:effectLst>
            </a:endParaRPr>
          </a:p>
        </p:txBody>
      </p:sp>
      <p:sp>
        <p:nvSpPr>
          <p:cNvPr id="42" name="TextBox 41"/>
          <p:cNvSpPr txBox="1"/>
          <p:nvPr/>
        </p:nvSpPr>
        <p:spPr>
          <a:xfrm>
            <a:off x="4343400" y="5142500"/>
            <a:ext cx="1470814" cy="461665"/>
          </a:xfrm>
          <a:prstGeom prst="rect">
            <a:avLst/>
          </a:prstGeom>
          <a:noFill/>
          <a:ln w="15875">
            <a:solidFill>
              <a:srgbClr val="FF0000"/>
            </a:solidFill>
          </a:ln>
        </p:spPr>
        <p:txBody>
          <a:bodyPr wrap="square" rtlCol="0">
            <a:spAutoFit/>
          </a:bodyPr>
          <a:lstStyle/>
          <a:p>
            <a:pPr algn="ctr"/>
            <a:r>
              <a:rPr lang="en-US" sz="2400" dirty="0" smtClean="0">
                <a:solidFill>
                  <a:prstClr val="black"/>
                </a:solidFill>
              </a:rPr>
              <a:t>9603</a:t>
            </a:r>
            <a:endParaRPr lang="en-US" sz="2400" dirty="0">
              <a:solidFill>
                <a:prstClr val="black"/>
              </a:solidFill>
            </a:endParaRPr>
          </a:p>
        </p:txBody>
      </p:sp>
      <p:sp>
        <p:nvSpPr>
          <p:cNvPr id="3" name="Rectangle 2"/>
          <p:cNvSpPr/>
          <p:nvPr/>
        </p:nvSpPr>
        <p:spPr>
          <a:xfrm>
            <a:off x="3865787" y="3276600"/>
            <a:ext cx="2077813" cy="307777"/>
          </a:xfrm>
          <a:prstGeom prst="rect">
            <a:avLst/>
          </a:prstGeom>
        </p:spPr>
        <p:txBody>
          <a:bodyPr wrap="none">
            <a:spAutoFit/>
          </a:bodyPr>
          <a:lstStyle/>
          <a:p>
            <a:r>
              <a:rPr lang="en-GB" sz="1400" b="1" dirty="0" smtClean="0">
                <a:solidFill>
                  <a:srgbClr val="7030A0"/>
                </a:solidFill>
                <a:latin typeface="Arial" pitchFamily="34" charset="0"/>
                <a:cs typeface="Arial" pitchFamily="34" charset="0"/>
              </a:rPr>
              <a:t>m</a:t>
            </a:r>
            <a:r>
              <a:rPr lang="en-GB" sz="1400" b="1" dirty="0" smtClean="0">
                <a:solidFill>
                  <a:prstClr val="black"/>
                </a:solidFill>
                <a:latin typeface="Arial" pitchFamily="34" charset="0"/>
                <a:cs typeface="Arial" pitchFamily="34" charset="0"/>
              </a:rPr>
              <a:t> XOR </a:t>
            </a:r>
            <a:r>
              <a:rPr lang="en-GB" sz="1400" b="1" dirty="0" err="1" smtClean="0">
                <a:solidFill>
                  <a:srgbClr val="C00000"/>
                </a:solidFill>
                <a:latin typeface="Arial" pitchFamily="34" charset="0"/>
                <a:cs typeface="Arial" pitchFamily="34" charset="0"/>
              </a:rPr>
              <a:t>calcRandNum</a:t>
            </a:r>
            <a:r>
              <a:rPr lang="en-GB" sz="1400" b="1" i="1" dirty="0" smtClean="0">
                <a:solidFill>
                  <a:srgbClr val="C00000"/>
                </a:solidFill>
                <a:latin typeface="Arial" pitchFamily="34" charset="0"/>
                <a:cs typeface="Arial" pitchFamily="34" charset="0"/>
              </a:rPr>
              <a:t> </a:t>
            </a:r>
            <a:endParaRPr lang="en-NZ" sz="1400" dirty="0">
              <a:solidFill>
                <a:srgbClr val="C00000"/>
              </a:solidFill>
            </a:endParaRPr>
          </a:p>
        </p:txBody>
      </p:sp>
      <p:sp>
        <p:nvSpPr>
          <p:cNvPr id="43" name="TextBox 42"/>
          <p:cNvSpPr txBox="1"/>
          <p:nvPr/>
        </p:nvSpPr>
        <p:spPr>
          <a:xfrm>
            <a:off x="6781800" y="5722203"/>
            <a:ext cx="2080414" cy="830997"/>
          </a:xfrm>
          <a:prstGeom prst="rect">
            <a:avLst/>
          </a:prstGeom>
          <a:noFill/>
        </p:spPr>
        <p:txBody>
          <a:bodyPr wrap="square" rtlCol="0">
            <a:spAutoFit/>
          </a:bodyPr>
          <a:lstStyle/>
          <a:p>
            <a:pPr algn="ctr"/>
            <a:r>
              <a:rPr lang="en-NZ" sz="2400" b="1" dirty="0" smtClean="0">
                <a:solidFill>
                  <a:srgbClr val="FF0000"/>
                </a:solidFill>
                <a:effectLst>
                  <a:outerShdw blurRad="38100" dist="38100" dir="2700000" algn="tl">
                    <a:srgbClr val="000000">
                      <a:alpha val="43137"/>
                    </a:srgbClr>
                  </a:outerShdw>
                </a:effectLst>
              </a:rPr>
              <a:t>encrypted</a:t>
            </a:r>
          </a:p>
          <a:p>
            <a:pPr algn="ctr"/>
            <a:r>
              <a:rPr lang="en-NZ" sz="2400" b="1" dirty="0" smtClean="0">
                <a:solidFill>
                  <a:srgbClr val="FF0000"/>
                </a:solidFill>
                <a:effectLst>
                  <a:outerShdw blurRad="38100" dist="38100" dir="2700000" algn="tl">
                    <a:srgbClr val="000000">
                      <a:alpha val="43137"/>
                    </a:srgbClr>
                  </a:outerShdw>
                </a:effectLst>
              </a:rPr>
              <a:t>number</a:t>
            </a:r>
            <a:endParaRPr lang="en-US" sz="2400" b="1" dirty="0">
              <a:solidFill>
                <a:srgbClr val="FF0000"/>
              </a:solidFill>
              <a:effectLst>
                <a:outerShdw blurRad="38100" dist="38100" dir="2700000" algn="tl">
                  <a:srgbClr val="000000">
                    <a:alpha val="43137"/>
                  </a:srgbClr>
                </a:outerShdw>
              </a:effectLst>
            </a:endParaRPr>
          </a:p>
        </p:txBody>
      </p:sp>
      <p:sp>
        <p:nvSpPr>
          <p:cNvPr id="44" name="Rectangle 43"/>
          <p:cNvSpPr/>
          <p:nvPr/>
        </p:nvSpPr>
        <p:spPr>
          <a:xfrm>
            <a:off x="6300774" y="3199655"/>
            <a:ext cx="2690826" cy="461665"/>
          </a:xfrm>
          <a:prstGeom prst="rect">
            <a:avLst/>
          </a:prstGeom>
        </p:spPr>
        <p:txBody>
          <a:bodyPr wrap="square">
            <a:spAutoFit/>
          </a:bodyPr>
          <a:lstStyle/>
          <a:p>
            <a:r>
              <a:rPr lang="en-GB" sz="1200" b="1" dirty="0" smtClean="0">
                <a:latin typeface="Arial" pitchFamily="34" charset="0"/>
                <a:cs typeface="Arial" pitchFamily="34" charset="0"/>
              </a:rPr>
              <a:t>cipher </a:t>
            </a:r>
            <a:r>
              <a:rPr lang="en-GB" sz="1200" b="1" dirty="0" smtClean="0">
                <a:solidFill>
                  <a:srgbClr val="7030A0"/>
                </a:solidFill>
                <a:latin typeface="Arial" pitchFamily="34" charset="0"/>
                <a:cs typeface="Arial" pitchFamily="34" charset="0"/>
              </a:rPr>
              <a:t>=</a:t>
            </a:r>
          </a:p>
          <a:p>
            <a:r>
              <a:rPr lang="en-GB" sz="1200" b="1" dirty="0">
                <a:solidFill>
                  <a:srgbClr val="7030A0"/>
                </a:solidFill>
                <a:latin typeface="Arial" pitchFamily="34" charset="0"/>
                <a:cs typeface="Arial" pitchFamily="34" charset="0"/>
              </a:rPr>
              <a:t> </a:t>
            </a:r>
            <a:r>
              <a:rPr lang="en-GB" sz="1200" b="1" dirty="0" smtClean="0">
                <a:solidFill>
                  <a:srgbClr val="7030A0"/>
                </a:solidFill>
                <a:latin typeface="Arial" pitchFamily="34" charset="0"/>
                <a:cs typeface="Arial" pitchFamily="34" charset="0"/>
              </a:rPr>
              <a:t>encrypt</a:t>
            </a:r>
            <a:r>
              <a:rPr lang="en-GB" sz="1200" b="1" dirty="0" smtClean="0">
                <a:latin typeface="Arial" pitchFamily="34" charset="0"/>
                <a:cs typeface="Arial" pitchFamily="34" charset="0"/>
              </a:rPr>
              <a:t>(</a:t>
            </a:r>
            <a:r>
              <a:rPr lang="en-GB" sz="1200" b="1" dirty="0" smtClean="0">
                <a:solidFill>
                  <a:srgbClr val="7030A0"/>
                </a:solidFill>
                <a:latin typeface="Arial" pitchFamily="34" charset="0"/>
                <a:cs typeface="Arial" pitchFamily="34" charset="0"/>
              </a:rPr>
              <a:t>m</a:t>
            </a:r>
            <a:r>
              <a:rPr lang="en-GB" sz="1200" b="1" dirty="0" smtClean="0">
                <a:solidFill>
                  <a:prstClr val="black"/>
                </a:solidFill>
                <a:latin typeface="Arial" pitchFamily="34" charset="0"/>
                <a:cs typeface="Arial" pitchFamily="34" charset="0"/>
              </a:rPr>
              <a:t> XOR </a:t>
            </a:r>
            <a:r>
              <a:rPr lang="en-GB" sz="1200" b="1" dirty="0" err="1" smtClean="0">
                <a:solidFill>
                  <a:srgbClr val="C00000"/>
                </a:solidFill>
                <a:latin typeface="Arial" pitchFamily="34" charset="0"/>
                <a:cs typeface="Arial" pitchFamily="34" charset="0"/>
              </a:rPr>
              <a:t>calcRandNum</a:t>
            </a:r>
            <a:r>
              <a:rPr lang="en-GB" sz="1200" b="1" dirty="0" smtClean="0">
                <a:latin typeface="Arial" pitchFamily="34" charset="0"/>
                <a:cs typeface="Arial" pitchFamily="34" charset="0"/>
              </a:rPr>
              <a:t>)</a:t>
            </a:r>
            <a:r>
              <a:rPr lang="en-GB" sz="1200" b="1" i="1" dirty="0" smtClean="0">
                <a:solidFill>
                  <a:srgbClr val="F79646">
                    <a:lumMod val="75000"/>
                  </a:srgbClr>
                </a:solidFill>
                <a:latin typeface="Arial" pitchFamily="34" charset="0"/>
                <a:cs typeface="Arial" pitchFamily="34" charset="0"/>
              </a:rPr>
              <a:t> </a:t>
            </a:r>
            <a:endParaRPr lang="en-NZ" sz="1200" dirty="0">
              <a:solidFill>
                <a:srgbClr val="F79646">
                  <a:lumMod val="75000"/>
                </a:srgbClr>
              </a:solidFill>
            </a:endParaRPr>
          </a:p>
        </p:txBody>
      </p:sp>
      <p:sp>
        <p:nvSpPr>
          <p:cNvPr id="46" name="TextBox 45"/>
          <p:cNvSpPr txBox="1"/>
          <p:nvPr/>
        </p:nvSpPr>
        <p:spPr>
          <a:xfrm>
            <a:off x="7063586" y="3754581"/>
            <a:ext cx="1470814"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22327</a:t>
            </a:r>
            <a:endParaRPr lang="en-US" sz="2400" dirty="0">
              <a:solidFill>
                <a:prstClr val="black"/>
              </a:solidFill>
            </a:endParaRPr>
          </a:p>
        </p:txBody>
      </p:sp>
      <p:sp>
        <p:nvSpPr>
          <p:cNvPr id="47" name="TextBox 46"/>
          <p:cNvSpPr txBox="1"/>
          <p:nvPr/>
        </p:nvSpPr>
        <p:spPr>
          <a:xfrm>
            <a:off x="7063586" y="4221022"/>
            <a:ext cx="1470814"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2016</a:t>
            </a:r>
            <a:endParaRPr lang="en-US" sz="2400" dirty="0">
              <a:solidFill>
                <a:prstClr val="black"/>
              </a:solidFill>
            </a:endParaRPr>
          </a:p>
        </p:txBody>
      </p:sp>
      <p:sp>
        <p:nvSpPr>
          <p:cNvPr id="48" name="TextBox 47"/>
          <p:cNvSpPr txBox="1"/>
          <p:nvPr/>
        </p:nvSpPr>
        <p:spPr>
          <a:xfrm>
            <a:off x="7063586" y="4679901"/>
            <a:ext cx="1470814" cy="461665"/>
          </a:xfrm>
          <a:prstGeom prst="rect">
            <a:avLst/>
          </a:prstGeom>
          <a:noFill/>
          <a:ln w="15875">
            <a:solidFill>
              <a:srgbClr val="FF0000"/>
            </a:solidFill>
          </a:ln>
        </p:spPr>
        <p:txBody>
          <a:bodyPr wrap="square" rtlCol="0">
            <a:spAutoFit/>
          </a:bodyPr>
          <a:lstStyle/>
          <a:p>
            <a:pPr algn="ctr"/>
            <a:r>
              <a:rPr lang="en-US" sz="2400" dirty="0" smtClean="0">
                <a:solidFill>
                  <a:prstClr val="black"/>
                </a:solidFill>
              </a:rPr>
              <a:t>9609</a:t>
            </a:r>
            <a:endParaRPr lang="en-US" sz="2400" dirty="0">
              <a:solidFill>
                <a:prstClr val="black"/>
              </a:solidFill>
            </a:endParaRPr>
          </a:p>
        </p:txBody>
      </p:sp>
      <p:sp>
        <p:nvSpPr>
          <p:cNvPr id="49" name="TextBox 48"/>
          <p:cNvSpPr txBox="1"/>
          <p:nvPr/>
        </p:nvSpPr>
        <p:spPr>
          <a:xfrm>
            <a:off x="7061486" y="5142343"/>
            <a:ext cx="1470814" cy="461665"/>
          </a:xfrm>
          <a:prstGeom prst="rect">
            <a:avLst/>
          </a:prstGeom>
          <a:noFill/>
          <a:ln w="15875">
            <a:solidFill>
              <a:srgbClr val="FF0000"/>
            </a:solidFill>
          </a:ln>
        </p:spPr>
        <p:txBody>
          <a:bodyPr wrap="square" rtlCol="0">
            <a:spAutoFit/>
          </a:bodyPr>
          <a:lstStyle/>
          <a:p>
            <a:pPr algn="ctr"/>
            <a:r>
              <a:rPr lang="en-US" sz="2400" dirty="0" smtClean="0">
                <a:solidFill>
                  <a:prstClr val="black"/>
                </a:solidFill>
              </a:rPr>
              <a:t>9021</a:t>
            </a:r>
            <a:endParaRPr lang="en-US" sz="2400" dirty="0">
              <a:solidFill>
                <a:prstClr val="black"/>
              </a:solidFill>
            </a:endParaRPr>
          </a:p>
        </p:txBody>
      </p:sp>
      <p:sp>
        <p:nvSpPr>
          <p:cNvPr id="4" name="Freeform 3"/>
          <p:cNvSpPr/>
          <p:nvPr/>
        </p:nvSpPr>
        <p:spPr>
          <a:xfrm>
            <a:off x="3783724" y="3531476"/>
            <a:ext cx="141890" cy="922283"/>
          </a:xfrm>
          <a:custGeom>
            <a:avLst/>
            <a:gdLst>
              <a:gd name="connsiteX0" fmla="*/ 141890 w 141890"/>
              <a:gd name="connsiteY0" fmla="*/ 0 h 922283"/>
              <a:gd name="connsiteX1" fmla="*/ 23648 w 141890"/>
              <a:gd name="connsiteY1" fmla="*/ 543910 h 922283"/>
              <a:gd name="connsiteX2" fmla="*/ 0 w 141890"/>
              <a:gd name="connsiteY2" fmla="*/ 922283 h 922283"/>
            </a:gdLst>
            <a:ahLst/>
            <a:cxnLst>
              <a:cxn ang="0">
                <a:pos x="connsiteX0" y="connsiteY0"/>
              </a:cxn>
              <a:cxn ang="0">
                <a:pos x="connsiteX1" y="connsiteY1"/>
              </a:cxn>
              <a:cxn ang="0">
                <a:pos x="connsiteX2" y="connsiteY2"/>
              </a:cxn>
            </a:cxnLst>
            <a:rect l="l" t="t" r="r" b="b"/>
            <a:pathLst>
              <a:path w="141890" h="922283">
                <a:moveTo>
                  <a:pt x="141890" y="0"/>
                </a:moveTo>
                <a:cubicBezTo>
                  <a:pt x="94593" y="195098"/>
                  <a:pt x="47296" y="390196"/>
                  <a:pt x="23648" y="543910"/>
                </a:cubicBezTo>
                <a:cubicBezTo>
                  <a:pt x="0" y="697624"/>
                  <a:pt x="0" y="809953"/>
                  <a:pt x="0" y="922283"/>
                </a:cubicBezTo>
              </a:path>
            </a:pathLst>
          </a:custGeom>
          <a:noFill/>
          <a:ln w="22225">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Freeform 39"/>
          <p:cNvSpPr/>
          <p:nvPr/>
        </p:nvSpPr>
        <p:spPr>
          <a:xfrm>
            <a:off x="6357529" y="3584377"/>
            <a:ext cx="141890" cy="922283"/>
          </a:xfrm>
          <a:custGeom>
            <a:avLst/>
            <a:gdLst>
              <a:gd name="connsiteX0" fmla="*/ 141890 w 141890"/>
              <a:gd name="connsiteY0" fmla="*/ 0 h 922283"/>
              <a:gd name="connsiteX1" fmla="*/ 23648 w 141890"/>
              <a:gd name="connsiteY1" fmla="*/ 543910 h 922283"/>
              <a:gd name="connsiteX2" fmla="*/ 0 w 141890"/>
              <a:gd name="connsiteY2" fmla="*/ 922283 h 922283"/>
            </a:gdLst>
            <a:ahLst/>
            <a:cxnLst>
              <a:cxn ang="0">
                <a:pos x="connsiteX0" y="connsiteY0"/>
              </a:cxn>
              <a:cxn ang="0">
                <a:pos x="connsiteX1" y="connsiteY1"/>
              </a:cxn>
              <a:cxn ang="0">
                <a:pos x="connsiteX2" y="connsiteY2"/>
              </a:cxn>
            </a:cxnLst>
            <a:rect l="l" t="t" r="r" b="b"/>
            <a:pathLst>
              <a:path w="141890" h="922283">
                <a:moveTo>
                  <a:pt x="141890" y="0"/>
                </a:moveTo>
                <a:cubicBezTo>
                  <a:pt x="94593" y="195098"/>
                  <a:pt x="47296" y="390196"/>
                  <a:pt x="23648" y="543910"/>
                </a:cubicBezTo>
                <a:cubicBezTo>
                  <a:pt x="0" y="697624"/>
                  <a:pt x="0" y="809953"/>
                  <a:pt x="0" y="922283"/>
                </a:cubicBezTo>
              </a:path>
            </a:pathLst>
          </a:custGeom>
          <a:noFill/>
          <a:ln w="22225">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915623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1000132"/>
          </a:xfrm>
          <a:gradFill>
            <a:gsLst>
              <a:gs pos="0">
                <a:srgbClr val="000000"/>
              </a:gs>
              <a:gs pos="39999">
                <a:srgbClr val="0A128C"/>
              </a:gs>
              <a:gs pos="70000">
                <a:srgbClr val="181CC7"/>
              </a:gs>
              <a:gs pos="88000">
                <a:srgbClr val="7005D4"/>
              </a:gs>
              <a:gs pos="100000">
                <a:srgbClr val="8C3D91"/>
              </a:gs>
            </a:gsLst>
            <a:lin ang="5400000" scaled="0"/>
          </a:gradFill>
        </p:spPr>
        <p:txBody>
          <a:bodyPr>
            <a:normAutofit/>
          </a:bodyPr>
          <a:lstStyle/>
          <a:p>
            <a:pPr lvl="0" algn="l">
              <a:defRPr/>
            </a:pPr>
            <a:r>
              <a:rPr lang="en-NZ" sz="4800" b="1" dirty="0" smtClean="0">
                <a:solidFill>
                  <a:srgbClr val="FF0000"/>
                </a:solidFill>
                <a:effectLst>
                  <a:outerShdw blurRad="38100" dist="38100" dir="2700000" algn="tl">
                    <a:srgbClr val="000000">
                      <a:alpha val="43137"/>
                    </a:srgbClr>
                  </a:outerShdw>
                </a:effectLst>
              </a:rPr>
              <a:t>    RSA_CBA</a:t>
            </a:r>
            <a:r>
              <a:rPr lang="en-NZ" sz="4800" b="1" dirty="0" smtClean="0">
                <a:solidFill>
                  <a:schemeClr val="bg1"/>
                </a:solidFill>
                <a:effectLst>
                  <a:outerShdw blurRad="38100" dist="38100" dir="2700000" algn="tl">
                    <a:srgbClr val="000000">
                      <a:alpha val="43137"/>
                    </a:srgbClr>
                  </a:outerShdw>
                </a:effectLst>
              </a:rPr>
              <a:t> Decryption</a:t>
            </a:r>
            <a:endParaRPr lang="en-US" sz="4800" b="1" dirty="0">
              <a:solidFill>
                <a:srgbClr val="FFFF00"/>
              </a:solidFill>
              <a:effectLst>
                <a:outerShdw blurRad="38100" dist="38100" dir="2700000" algn="tl">
                  <a:srgbClr val="000000">
                    <a:alpha val="43137"/>
                  </a:srgbClr>
                </a:outerShdw>
              </a:effectLst>
            </a:endParaRPr>
          </a:p>
        </p:txBody>
      </p:sp>
      <p:sp>
        <p:nvSpPr>
          <p:cNvPr id="25" name="TextBox 24"/>
          <p:cNvSpPr txBox="1"/>
          <p:nvPr/>
        </p:nvSpPr>
        <p:spPr>
          <a:xfrm>
            <a:off x="132352" y="1071546"/>
            <a:ext cx="8583052" cy="830997"/>
          </a:xfrm>
          <a:prstGeom prst="rect">
            <a:avLst/>
          </a:prstGeom>
          <a:noFill/>
          <a:ln>
            <a:solidFill>
              <a:srgbClr val="FF0000"/>
            </a:solidFill>
          </a:ln>
        </p:spPr>
        <p:txBody>
          <a:bodyPr wrap="square" rtlCol="0">
            <a:spAutoFit/>
          </a:bodyPr>
          <a:lstStyle/>
          <a:p>
            <a:pPr>
              <a:buFont typeface="Arial" pitchFamily="34" charset="0"/>
              <a:buChar char="•"/>
            </a:pPr>
            <a:r>
              <a:rPr lang="en-NZ" sz="2400" dirty="0" smtClean="0">
                <a:solidFill>
                  <a:prstClr val="black"/>
                </a:solidFill>
              </a:rPr>
              <a:t> Decryption is performed on the received cipher, then the result is  </a:t>
            </a:r>
            <a:r>
              <a:rPr lang="en-NZ" sz="2400" dirty="0" err="1" smtClean="0">
                <a:solidFill>
                  <a:prstClr val="black"/>
                </a:solidFill>
              </a:rPr>
              <a:t>XORed</a:t>
            </a:r>
            <a:r>
              <a:rPr lang="en-NZ" sz="2400" dirty="0" smtClean="0">
                <a:solidFill>
                  <a:prstClr val="black"/>
                </a:solidFill>
              </a:rPr>
              <a:t> with a random number.  </a:t>
            </a:r>
          </a:p>
        </p:txBody>
      </p:sp>
      <p:sp>
        <p:nvSpPr>
          <p:cNvPr id="33" name="Rectangle 32"/>
          <p:cNvSpPr/>
          <p:nvPr/>
        </p:nvSpPr>
        <p:spPr>
          <a:xfrm>
            <a:off x="7086600" y="304800"/>
            <a:ext cx="192882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smtClean="0">
                <a:solidFill>
                  <a:prstClr val="white"/>
                </a:solidFill>
              </a:rPr>
              <a:t>SERVER</a:t>
            </a:r>
            <a:endParaRPr lang="en-US" sz="2400" b="1" dirty="0">
              <a:solidFill>
                <a:prstClr val="white"/>
              </a:solidFill>
            </a:endParaRPr>
          </a:p>
        </p:txBody>
      </p:sp>
      <p:sp>
        <p:nvSpPr>
          <p:cNvPr id="56" name="TextBox 55"/>
          <p:cNvSpPr txBox="1"/>
          <p:nvPr/>
        </p:nvSpPr>
        <p:spPr>
          <a:xfrm>
            <a:off x="7699971" y="5052927"/>
            <a:ext cx="479970" cy="307777"/>
          </a:xfrm>
          <a:prstGeom prst="rect">
            <a:avLst/>
          </a:prstGeom>
          <a:noFill/>
          <a:ln w="15875">
            <a:solidFill>
              <a:srgbClr val="FF0000"/>
            </a:solidFill>
          </a:ln>
        </p:spPr>
        <p:txBody>
          <a:bodyPr wrap="square" rtlCol="0">
            <a:spAutoFit/>
          </a:bodyPr>
          <a:lstStyle/>
          <a:p>
            <a:pPr algn="ctr"/>
            <a:r>
              <a:rPr lang="en-NZ" sz="1400" dirty="0" smtClean="0">
                <a:solidFill>
                  <a:prstClr val="black"/>
                </a:solidFill>
              </a:rPr>
              <a:t>‘\n’</a:t>
            </a:r>
            <a:endParaRPr lang="en-US" sz="1400" dirty="0">
              <a:solidFill>
                <a:prstClr val="black"/>
              </a:solidFill>
            </a:endParaRPr>
          </a:p>
        </p:txBody>
      </p:sp>
      <p:sp>
        <p:nvSpPr>
          <p:cNvPr id="58" name="TextBox 57"/>
          <p:cNvSpPr txBox="1"/>
          <p:nvPr/>
        </p:nvSpPr>
        <p:spPr>
          <a:xfrm>
            <a:off x="147462" y="6280994"/>
            <a:ext cx="1736245" cy="400110"/>
          </a:xfrm>
          <a:prstGeom prst="rect">
            <a:avLst/>
          </a:prstGeom>
          <a:noFill/>
        </p:spPr>
        <p:txBody>
          <a:bodyPr wrap="none" rtlCol="0">
            <a:spAutoFit/>
          </a:bodyPr>
          <a:lstStyle/>
          <a:p>
            <a:r>
              <a:rPr lang="en-NZ" sz="2000" b="1" dirty="0" err="1" smtClean="0">
                <a:solidFill>
                  <a:srgbClr val="0000FF"/>
                </a:solidFill>
              </a:rPr>
              <a:t>receive_buffer</a:t>
            </a:r>
            <a:endParaRPr lang="en-US" sz="2000" b="1" dirty="0">
              <a:solidFill>
                <a:srgbClr val="0000FF"/>
              </a:solidFill>
            </a:endParaRPr>
          </a:p>
        </p:txBody>
      </p:sp>
      <p:sp>
        <p:nvSpPr>
          <p:cNvPr id="67" name="TextBox 66"/>
          <p:cNvSpPr txBox="1"/>
          <p:nvPr/>
        </p:nvSpPr>
        <p:spPr>
          <a:xfrm>
            <a:off x="8335174" y="3683224"/>
            <a:ext cx="301686" cy="369332"/>
          </a:xfrm>
          <a:prstGeom prst="rect">
            <a:avLst/>
          </a:prstGeom>
          <a:noFill/>
        </p:spPr>
        <p:txBody>
          <a:bodyPr wrap="none" rtlCol="0">
            <a:spAutoFit/>
          </a:bodyPr>
          <a:lstStyle/>
          <a:p>
            <a:r>
              <a:rPr lang="en-NZ" dirty="0" smtClean="0">
                <a:solidFill>
                  <a:srgbClr val="008000"/>
                </a:solidFill>
              </a:rPr>
              <a:t>0</a:t>
            </a:r>
            <a:endParaRPr lang="en-US" dirty="0">
              <a:solidFill>
                <a:srgbClr val="008000"/>
              </a:solidFill>
            </a:endParaRPr>
          </a:p>
        </p:txBody>
      </p:sp>
      <p:sp>
        <p:nvSpPr>
          <p:cNvPr id="68" name="TextBox 67"/>
          <p:cNvSpPr txBox="1"/>
          <p:nvPr/>
        </p:nvSpPr>
        <p:spPr>
          <a:xfrm>
            <a:off x="8335174" y="4111852"/>
            <a:ext cx="301686" cy="369332"/>
          </a:xfrm>
          <a:prstGeom prst="rect">
            <a:avLst/>
          </a:prstGeom>
          <a:noFill/>
        </p:spPr>
        <p:txBody>
          <a:bodyPr wrap="none" rtlCol="0">
            <a:spAutoFit/>
          </a:bodyPr>
          <a:lstStyle/>
          <a:p>
            <a:r>
              <a:rPr lang="en-NZ" dirty="0" smtClean="0">
                <a:solidFill>
                  <a:srgbClr val="008000"/>
                </a:solidFill>
              </a:rPr>
              <a:t>1</a:t>
            </a:r>
            <a:endParaRPr lang="en-US" dirty="0">
              <a:solidFill>
                <a:srgbClr val="008000"/>
              </a:solidFill>
            </a:endParaRPr>
          </a:p>
        </p:txBody>
      </p:sp>
      <p:sp>
        <p:nvSpPr>
          <p:cNvPr id="69" name="TextBox 68"/>
          <p:cNvSpPr txBox="1"/>
          <p:nvPr/>
        </p:nvSpPr>
        <p:spPr>
          <a:xfrm>
            <a:off x="8335174" y="4599776"/>
            <a:ext cx="301686" cy="369332"/>
          </a:xfrm>
          <a:prstGeom prst="rect">
            <a:avLst/>
          </a:prstGeom>
          <a:noFill/>
        </p:spPr>
        <p:txBody>
          <a:bodyPr wrap="none" rtlCol="0">
            <a:spAutoFit/>
          </a:bodyPr>
          <a:lstStyle/>
          <a:p>
            <a:r>
              <a:rPr lang="en-NZ" dirty="0" smtClean="0">
                <a:solidFill>
                  <a:srgbClr val="008000"/>
                </a:solidFill>
              </a:rPr>
              <a:t>2</a:t>
            </a:r>
            <a:endParaRPr lang="en-US" dirty="0">
              <a:solidFill>
                <a:srgbClr val="008000"/>
              </a:solidFill>
            </a:endParaRPr>
          </a:p>
        </p:txBody>
      </p:sp>
      <p:sp>
        <p:nvSpPr>
          <p:cNvPr id="70" name="TextBox 69"/>
          <p:cNvSpPr txBox="1"/>
          <p:nvPr/>
        </p:nvSpPr>
        <p:spPr>
          <a:xfrm>
            <a:off x="8351108" y="5040546"/>
            <a:ext cx="301686" cy="369332"/>
          </a:xfrm>
          <a:prstGeom prst="rect">
            <a:avLst/>
          </a:prstGeom>
          <a:noFill/>
        </p:spPr>
        <p:txBody>
          <a:bodyPr wrap="none" rtlCol="0">
            <a:spAutoFit/>
          </a:bodyPr>
          <a:lstStyle/>
          <a:p>
            <a:r>
              <a:rPr lang="en-NZ" dirty="0" smtClean="0">
                <a:solidFill>
                  <a:srgbClr val="008000"/>
                </a:solidFill>
              </a:rPr>
              <a:t>3</a:t>
            </a:r>
            <a:endParaRPr lang="en-US" dirty="0">
              <a:solidFill>
                <a:srgbClr val="008000"/>
              </a:solidFill>
            </a:endParaRPr>
          </a:p>
        </p:txBody>
      </p:sp>
      <p:sp>
        <p:nvSpPr>
          <p:cNvPr id="72" name="TextBox 71"/>
          <p:cNvSpPr txBox="1"/>
          <p:nvPr/>
        </p:nvSpPr>
        <p:spPr>
          <a:xfrm>
            <a:off x="7699971" y="3671082"/>
            <a:ext cx="479970"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A</a:t>
            </a:r>
            <a:endParaRPr lang="en-US" sz="2400" dirty="0">
              <a:solidFill>
                <a:prstClr val="black"/>
              </a:solidFill>
            </a:endParaRPr>
          </a:p>
        </p:txBody>
      </p:sp>
      <p:sp>
        <p:nvSpPr>
          <p:cNvPr id="73" name="TextBox 72"/>
          <p:cNvSpPr txBox="1"/>
          <p:nvPr/>
        </p:nvSpPr>
        <p:spPr>
          <a:xfrm>
            <a:off x="7699971" y="4137523"/>
            <a:ext cx="479970"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A</a:t>
            </a:r>
            <a:endParaRPr lang="en-US" sz="2400" dirty="0">
              <a:solidFill>
                <a:prstClr val="black"/>
              </a:solidFill>
            </a:endParaRPr>
          </a:p>
        </p:txBody>
      </p:sp>
      <p:sp>
        <p:nvSpPr>
          <p:cNvPr id="74" name="TextBox 73"/>
          <p:cNvSpPr txBox="1"/>
          <p:nvPr/>
        </p:nvSpPr>
        <p:spPr>
          <a:xfrm>
            <a:off x="7699971" y="4596402"/>
            <a:ext cx="479970"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A</a:t>
            </a:r>
            <a:endParaRPr lang="en-US" sz="2400" dirty="0">
              <a:solidFill>
                <a:prstClr val="black"/>
              </a:solidFill>
            </a:endParaRPr>
          </a:p>
        </p:txBody>
      </p:sp>
      <p:sp>
        <p:nvSpPr>
          <p:cNvPr id="31" name="Text Box 6"/>
          <p:cNvSpPr txBox="1">
            <a:spLocks noChangeArrowheads="1"/>
          </p:cNvSpPr>
          <p:nvPr/>
        </p:nvSpPr>
        <p:spPr bwMode="auto">
          <a:xfrm>
            <a:off x="3167074" y="1966783"/>
            <a:ext cx="2303463" cy="463846"/>
          </a:xfrm>
          <a:prstGeom prst="rect">
            <a:avLst/>
          </a:prstGeom>
          <a:noFill/>
          <a:ln w="9525">
            <a:noFill/>
            <a:miter lim="800000"/>
            <a:headEnd/>
            <a:tailEnd/>
          </a:ln>
        </p:spPr>
        <p:txBody>
          <a:bodyPr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i="1" dirty="0">
                <a:solidFill>
                  <a:srgbClr val="7030A0"/>
                </a:solidFill>
                <a:effectLst>
                  <a:outerShdw blurRad="38100" dist="38100" dir="2700000" algn="tl">
                    <a:srgbClr val="000000">
                      <a:alpha val="43137"/>
                    </a:srgbClr>
                  </a:outerShdw>
                </a:effectLst>
                <a:latin typeface="Arial" pitchFamily="34" charset="0"/>
                <a:cs typeface="Arial" pitchFamily="34" charset="0"/>
              </a:rPr>
              <a:t>m </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c</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dirty="0">
                <a:solidFill>
                  <a:prstClr val="black"/>
                </a:solidFill>
                <a:effectLst>
                  <a:outerShdw blurRad="38100" dist="38100" dir="2700000" algn="tl">
                    <a:srgbClr val="000000">
                      <a:alpha val="43137"/>
                    </a:srgbClr>
                  </a:outerShdw>
                </a:effectLst>
                <a:latin typeface="Arial" pitchFamily="34" charset="0"/>
                <a:cs typeface="Arial" pitchFamily="34" charset="0"/>
              </a:rPr>
              <a:t>mod</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n</a:t>
            </a:r>
          </a:p>
        </p:txBody>
      </p:sp>
      <p:sp>
        <p:nvSpPr>
          <p:cNvPr id="32" name="AutoShape 7"/>
          <p:cNvSpPr>
            <a:spLocks noChangeArrowheads="1"/>
          </p:cNvSpPr>
          <p:nvPr/>
        </p:nvSpPr>
        <p:spPr bwMode="auto">
          <a:xfrm>
            <a:off x="4020899" y="1905000"/>
            <a:ext cx="318014" cy="371513"/>
          </a:xfrm>
          <a:prstGeom prst="roundRect">
            <a:avLst>
              <a:gd name="adj" fmla="val 454"/>
            </a:avLst>
          </a:prstGeom>
          <a:noFill/>
          <a:ln w="9525">
            <a:noFill/>
            <a:round/>
            <a:headEnd/>
            <a:tailEnd/>
          </a:ln>
        </p:spPr>
        <p:txBody>
          <a:bodyPr wrap="none"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smtClean="0">
                <a:solidFill>
                  <a:srgbClr val="0000FF"/>
                </a:solidFill>
                <a:latin typeface="Comic Sans MS" pitchFamily="64" charset="0"/>
              </a:rPr>
              <a:t>d</a:t>
            </a:r>
            <a:endParaRPr lang="en-GB" b="1" i="1" dirty="0">
              <a:solidFill>
                <a:srgbClr val="0000FF"/>
              </a:solidFill>
              <a:latin typeface="Comic Sans MS" pitchFamily="64" charset="0"/>
            </a:endParaRPr>
          </a:p>
        </p:txBody>
      </p:sp>
      <p:sp>
        <p:nvSpPr>
          <p:cNvPr id="34" name="TextBox 33"/>
          <p:cNvSpPr txBox="1"/>
          <p:nvPr/>
        </p:nvSpPr>
        <p:spPr>
          <a:xfrm>
            <a:off x="1524000" y="2042983"/>
            <a:ext cx="1619674" cy="400110"/>
          </a:xfrm>
          <a:prstGeom prst="rect">
            <a:avLst/>
          </a:prstGeom>
          <a:noFill/>
        </p:spPr>
        <p:txBody>
          <a:bodyPr wrap="none" rtlCol="0">
            <a:spAutoFit/>
          </a:bodyPr>
          <a:lstStyle/>
          <a:p>
            <a:r>
              <a:rPr lang="en-NZ" sz="2000" b="1" dirty="0" smtClean="0">
                <a:solidFill>
                  <a:srgbClr val="009900"/>
                </a:solidFill>
                <a:effectLst>
                  <a:outerShdw blurRad="38100" dist="38100" dir="2700000" algn="tl">
                    <a:srgbClr val="000000">
                      <a:alpha val="43137"/>
                    </a:srgbClr>
                  </a:outerShdw>
                </a:effectLst>
              </a:rPr>
              <a:t>DECRYPTION:</a:t>
            </a:r>
            <a:endParaRPr lang="en-US" sz="2000" b="1" dirty="0">
              <a:solidFill>
                <a:srgbClr val="009900"/>
              </a:solidFill>
              <a:effectLst>
                <a:outerShdw blurRad="38100" dist="38100" dir="2700000" algn="tl">
                  <a:srgbClr val="000000">
                    <a:alpha val="43137"/>
                  </a:srgbClr>
                </a:outerShdw>
              </a:effectLst>
            </a:endParaRPr>
          </a:p>
        </p:txBody>
      </p:sp>
      <p:sp>
        <p:nvSpPr>
          <p:cNvPr id="39" name="Right Arrow 38"/>
          <p:cNvSpPr/>
          <p:nvPr/>
        </p:nvSpPr>
        <p:spPr>
          <a:xfrm>
            <a:off x="4800600" y="4114800"/>
            <a:ext cx="1231109" cy="4286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TextBox 54"/>
          <p:cNvSpPr txBox="1"/>
          <p:nvPr/>
        </p:nvSpPr>
        <p:spPr>
          <a:xfrm>
            <a:off x="6186494" y="3563919"/>
            <a:ext cx="653151"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65</a:t>
            </a:r>
            <a:endParaRPr lang="en-US" sz="2400" dirty="0">
              <a:solidFill>
                <a:prstClr val="black"/>
              </a:solidFill>
            </a:endParaRPr>
          </a:p>
        </p:txBody>
      </p:sp>
      <p:sp>
        <p:nvSpPr>
          <p:cNvPr id="59" name="TextBox 58"/>
          <p:cNvSpPr txBox="1"/>
          <p:nvPr/>
        </p:nvSpPr>
        <p:spPr>
          <a:xfrm>
            <a:off x="6186494" y="4030360"/>
            <a:ext cx="653151"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65</a:t>
            </a:r>
            <a:endParaRPr lang="en-US" sz="2400" dirty="0">
              <a:solidFill>
                <a:prstClr val="black"/>
              </a:solidFill>
            </a:endParaRPr>
          </a:p>
        </p:txBody>
      </p:sp>
      <p:sp>
        <p:nvSpPr>
          <p:cNvPr id="60" name="TextBox 59"/>
          <p:cNvSpPr txBox="1"/>
          <p:nvPr/>
        </p:nvSpPr>
        <p:spPr>
          <a:xfrm>
            <a:off x="6186494" y="4489239"/>
            <a:ext cx="653151"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65</a:t>
            </a:r>
            <a:endParaRPr lang="en-US" sz="2400" dirty="0">
              <a:solidFill>
                <a:prstClr val="black"/>
              </a:solidFill>
            </a:endParaRPr>
          </a:p>
        </p:txBody>
      </p:sp>
      <p:sp>
        <p:nvSpPr>
          <p:cNvPr id="77" name="TextBox 76"/>
          <p:cNvSpPr txBox="1"/>
          <p:nvPr/>
        </p:nvSpPr>
        <p:spPr>
          <a:xfrm>
            <a:off x="6065577" y="5669236"/>
            <a:ext cx="950901" cy="461665"/>
          </a:xfrm>
          <a:prstGeom prst="rect">
            <a:avLst/>
          </a:prstGeom>
          <a:noFill/>
        </p:spPr>
        <p:txBody>
          <a:bodyPr wrap="none" rtlCol="0">
            <a:spAutoFit/>
          </a:bodyPr>
          <a:lstStyle/>
          <a:p>
            <a:pPr algn="ctr"/>
            <a:r>
              <a:rPr lang="en-NZ" sz="2400" b="1" dirty="0" smtClean="0">
                <a:solidFill>
                  <a:srgbClr val="00B0F0"/>
                </a:solidFill>
                <a:effectLst>
                  <a:outerShdw blurRad="38100" dist="38100" dir="2700000" algn="tl">
                    <a:srgbClr val="000000">
                      <a:alpha val="43137"/>
                    </a:srgbClr>
                  </a:outerShdw>
                </a:effectLst>
              </a:rPr>
              <a:t>index </a:t>
            </a:r>
          </a:p>
        </p:txBody>
      </p:sp>
      <p:sp>
        <p:nvSpPr>
          <p:cNvPr id="78" name="Right Arrow 77"/>
          <p:cNvSpPr/>
          <p:nvPr/>
        </p:nvSpPr>
        <p:spPr>
          <a:xfrm>
            <a:off x="2006166" y="4111852"/>
            <a:ext cx="785818" cy="4286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TextBox 83"/>
          <p:cNvSpPr txBox="1"/>
          <p:nvPr/>
        </p:nvSpPr>
        <p:spPr>
          <a:xfrm>
            <a:off x="2973900" y="3602338"/>
            <a:ext cx="1470814"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1171</a:t>
            </a:r>
            <a:endParaRPr lang="en-US" sz="2400" dirty="0">
              <a:solidFill>
                <a:prstClr val="black"/>
              </a:solidFill>
            </a:endParaRPr>
          </a:p>
        </p:txBody>
      </p:sp>
      <p:sp>
        <p:nvSpPr>
          <p:cNvPr id="85" name="TextBox 84"/>
          <p:cNvSpPr txBox="1"/>
          <p:nvPr/>
        </p:nvSpPr>
        <p:spPr>
          <a:xfrm>
            <a:off x="2973900" y="4068779"/>
            <a:ext cx="1470814"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22390</a:t>
            </a:r>
            <a:endParaRPr lang="en-US" sz="2400" dirty="0">
              <a:solidFill>
                <a:prstClr val="black"/>
              </a:solidFill>
            </a:endParaRPr>
          </a:p>
        </p:txBody>
      </p:sp>
      <p:sp>
        <p:nvSpPr>
          <p:cNvPr id="86" name="TextBox 85"/>
          <p:cNvSpPr txBox="1"/>
          <p:nvPr/>
        </p:nvSpPr>
        <p:spPr>
          <a:xfrm>
            <a:off x="2973900" y="4527658"/>
            <a:ext cx="1470814" cy="461665"/>
          </a:xfrm>
          <a:prstGeom prst="rect">
            <a:avLst/>
          </a:prstGeom>
          <a:noFill/>
          <a:ln w="15875">
            <a:solidFill>
              <a:srgbClr val="FF0000"/>
            </a:solidFill>
          </a:ln>
        </p:spPr>
        <p:txBody>
          <a:bodyPr wrap="square" rtlCol="0">
            <a:spAutoFit/>
          </a:bodyPr>
          <a:lstStyle/>
          <a:p>
            <a:pPr algn="ctr"/>
            <a:r>
              <a:rPr lang="en-US" sz="2400" dirty="0" smtClean="0">
                <a:solidFill>
                  <a:prstClr val="black"/>
                </a:solidFill>
              </a:rPr>
              <a:t>1953</a:t>
            </a:r>
            <a:endParaRPr lang="en-US" sz="2400" dirty="0">
              <a:solidFill>
                <a:prstClr val="black"/>
              </a:solidFill>
            </a:endParaRPr>
          </a:p>
        </p:txBody>
      </p:sp>
      <p:sp>
        <p:nvSpPr>
          <p:cNvPr id="45" name="TextBox 44"/>
          <p:cNvSpPr txBox="1"/>
          <p:nvPr/>
        </p:nvSpPr>
        <p:spPr>
          <a:xfrm>
            <a:off x="7192166" y="3099578"/>
            <a:ext cx="1663532" cy="369332"/>
          </a:xfrm>
          <a:prstGeom prst="rect">
            <a:avLst/>
          </a:prstGeom>
          <a:noFill/>
        </p:spPr>
        <p:txBody>
          <a:bodyPr wrap="none" rtlCol="0">
            <a:spAutoFit/>
          </a:bodyPr>
          <a:lstStyle/>
          <a:p>
            <a:r>
              <a:rPr lang="en-NZ" b="1" dirty="0" smtClean="0">
                <a:solidFill>
                  <a:srgbClr val="6666FF"/>
                </a:solidFill>
              </a:rPr>
              <a:t>char equivalent</a:t>
            </a:r>
            <a:endParaRPr lang="en-US" b="1" dirty="0">
              <a:solidFill>
                <a:srgbClr val="6666FF"/>
              </a:solidFill>
            </a:endParaRPr>
          </a:p>
        </p:txBody>
      </p:sp>
      <p:sp>
        <p:nvSpPr>
          <p:cNvPr id="30" name="TextBox 29"/>
          <p:cNvSpPr txBox="1"/>
          <p:nvPr/>
        </p:nvSpPr>
        <p:spPr>
          <a:xfrm>
            <a:off x="6186494" y="4948213"/>
            <a:ext cx="653151"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10</a:t>
            </a:r>
            <a:endParaRPr lang="en-US" sz="2400" dirty="0">
              <a:solidFill>
                <a:prstClr val="black"/>
              </a:solidFill>
            </a:endParaRPr>
          </a:p>
        </p:txBody>
      </p:sp>
      <p:sp>
        <p:nvSpPr>
          <p:cNvPr id="41" name="TextBox 40"/>
          <p:cNvSpPr txBox="1"/>
          <p:nvPr/>
        </p:nvSpPr>
        <p:spPr>
          <a:xfrm>
            <a:off x="1524000" y="2443241"/>
            <a:ext cx="1540806" cy="400110"/>
          </a:xfrm>
          <a:prstGeom prst="rect">
            <a:avLst/>
          </a:prstGeom>
          <a:noFill/>
        </p:spPr>
        <p:txBody>
          <a:bodyPr wrap="none" rtlCol="0">
            <a:spAutoFit/>
          </a:bodyPr>
          <a:lstStyle/>
          <a:p>
            <a:r>
              <a:rPr lang="en-NZ" sz="2000" b="1" dirty="0" smtClean="0">
                <a:solidFill>
                  <a:srgbClr val="009900"/>
                </a:solidFill>
                <a:effectLst>
                  <a:outerShdw blurRad="38100" dist="38100" dir="2700000" algn="tl">
                    <a:srgbClr val="000000">
                      <a:alpha val="43137"/>
                    </a:srgbClr>
                  </a:outerShdw>
                </a:effectLst>
              </a:rPr>
              <a:t>nonce:  </a:t>
            </a:r>
            <a:r>
              <a:rPr lang="en-NZ" sz="2000" b="1" dirty="0" smtClean="0">
                <a:solidFill>
                  <a:srgbClr val="0000FF"/>
                </a:solidFill>
                <a:effectLst>
                  <a:outerShdw blurRad="38100" dist="38100" dir="2700000" algn="tl">
                    <a:srgbClr val="000000">
                      <a:alpha val="43137"/>
                    </a:srgbClr>
                  </a:outerShdw>
                </a:effectLst>
              </a:rPr>
              <a:t>1234</a:t>
            </a:r>
            <a:endParaRPr lang="en-US" sz="2000" b="1" dirty="0">
              <a:solidFill>
                <a:srgbClr val="0000FF"/>
              </a:solidFill>
              <a:effectLst>
                <a:outerShdw blurRad="38100" dist="38100" dir="2700000" algn="tl">
                  <a:srgbClr val="000000">
                    <a:alpha val="43137"/>
                  </a:srgbClr>
                </a:outerShdw>
              </a:effectLst>
            </a:endParaRPr>
          </a:p>
        </p:txBody>
      </p:sp>
      <p:sp>
        <p:nvSpPr>
          <p:cNvPr id="42" name="TextBox 41"/>
          <p:cNvSpPr txBox="1"/>
          <p:nvPr/>
        </p:nvSpPr>
        <p:spPr>
          <a:xfrm>
            <a:off x="2971800" y="4990100"/>
            <a:ext cx="1470814" cy="461665"/>
          </a:xfrm>
          <a:prstGeom prst="rect">
            <a:avLst/>
          </a:prstGeom>
          <a:noFill/>
          <a:ln w="15875">
            <a:solidFill>
              <a:srgbClr val="FF0000"/>
            </a:solidFill>
          </a:ln>
        </p:spPr>
        <p:txBody>
          <a:bodyPr wrap="square" rtlCol="0">
            <a:spAutoFit/>
          </a:bodyPr>
          <a:lstStyle/>
          <a:p>
            <a:pPr algn="ctr"/>
            <a:r>
              <a:rPr lang="en-US" sz="2400" dirty="0" smtClean="0">
                <a:solidFill>
                  <a:prstClr val="black"/>
                </a:solidFill>
              </a:rPr>
              <a:t>9603</a:t>
            </a:r>
            <a:endParaRPr lang="en-US" sz="2400" dirty="0">
              <a:solidFill>
                <a:prstClr val="black"/>
              </a:solidFill>
            </a:endParaRPr>
          </a:p>
        </p:txBody>
      </p:sp>
      <p:sp>
        <p:nvSpPr>
          <p:cNvPr id="3" name="Rectangle 2"/>
          <p:cNvSpPr/>
          <p:nvPr/>
        </p:nvSpPr>
        <p:spPr>
          <a:xfrm>
            <a:off x="4423878" y="3099578"/>
            <a:ext cx="2077813" cy="307777"/>
          </a:xfrm>
          <a:prstGeom prst="rect">
            <a:avLst/>
          </a:prstGeom>
        </p:spPr>
        <p:txBody>
          <a:bodyPr wrap="none">
            <a:spAutoFit/>
          </a:bodyPr>
          <a:lstStyle/>
          <a:p>
            <a:r>
              <a:rPr lang="en-GB" sz="1400" b="1" dirty="0" smtClean="0">
                <a:solidFill>
                  <a:srgbClr val="7030A0"/>
                </a:solidFill>
                <a:latin typeface="Arial" pitchFamily="34" charset="0"/>
                <a:cs typeface="Arial" pitchFamily="34" charset="0"/>
              </a:rPr>
              <a:t>m</a:t>
            </a:r>
            <a:r>
              <a:rPr lang="en-GB" sz="1400" b="1" dirty="0" smtClean="0">
                <a:solidFill>
                  <a:prstClr val="black"/>
                </a:solidFill>
                <a:latin typeface="Arial" pitchFamily="34" charset="0"/>
                <a:cs typeface="Arial" pitchFamily="34" charset="0"/>
              </a:rPr>
              <a:t> XOR </a:t>
            </a:r>
            <a:r>
              <a:rPr lang="en-GB" sz="1400" b="1" dirty="0" err="1">
                <a:solidFill>
                  <a:srgbClr val="C00000"/>
                </a:solidFill>
                <a:latin typeface="Arial" pitchFamily="34" charset="0"/>
                <a:cs typeface="Arial" pitchFamily="34" charset="0"/>
              </a:rPr>
              <a:t>calcRandNum</a:t>
            </a:r>
            <a:r>
              <a:rPr lang="en-GB" sz="1400" b="1" i="1" dirty="0">
                <a:solidFill>
                  <a:srgbClr val="C00000"/>
                </a:solidFill>
                <a:latin typeface="Arial" pitchFamily="34" charset="0"/>
                <a:cs typeface="Arial" pitchFamily="34" charset="0"/>
              </a:rPr>
              <a:t> </a:t>
            </a:r>
            <a:endParaRPr lang="en-NZ" sz="1400" dirty="0">
              <a:solidFill>
                <a:srgbClr val="F79646">
                  <a:lumMod val="75000"/>
                </a:srgbClr>
              </a:solidFill>
            </a:endParaRPr>
          </a:p>
        </p:txBody>
      </p:sp>
      <p:sp>
        <p:nvSpPr>
          <p:cNvPr id="43" name="TextBox 42"/>
          <p:cNvSpPr txBox="1"/>
          <p:nvPr/>
        </p:nvSpPr>
        <p:spPr>
          <a:xfrm>
            <a:off x="76200" y="5410200"/>
            <a:ext cx="2080414" cy="830997"/>
          </a:xfrm>
          <a:prstGeom prst="rect">
            <a:avLst/>
          </a:prstGeom>
          <a:noFill/>
        </p:spPr>
        <p:txBody>
          <a:bodyPr wrap="square" rtlCol="0">
            <a:spAutoFit/>
          </a:bodyPr>
          <a:lstStyle/>
          <a:p>
            <a:pPr algn="ctr"/>
            <a:r>
              <a:rPr lang="en-NZ" sz="2400" b="1" dirty="0" smtClean="0">
                <a:solidFill>
                  <a:srgbClr val="FF0000"/>
                </a:solidFill>
                <a:effectLst>
                  <a:outerShdw blurRad="38100" dist="38100" dir="2700000" algn="tl">
                    <a:srgbClr val="000000">
                      <a:alpha val="43137"/>
                    </a:srgbClr>
                  </a:outerShdw>
                </a:effectLst>
              </a:rPr>
              <a:t>encrypted</a:t>
            </a:r>
          </a:p>
          <a:p>
            <a:pPr algn="ctr"/>
            <a:r>
              <a:rPr lang="en-NZ" sz="2400" b="1" dirty="0" smtClean="0">
                <a:solidFill>
                  <a:srgbClr val="FF0000"/>
                </a:solidFill>
                <a:effectLst>
                  <a:outerShdw blurRad="38100" dist="38100" dir="2700000" algn="tl">
                    <a:srgbClr val="000000">
                      <a:alpha val="43137"/>
                    </a:srgbClr>
                  </a:outerShdw>
                </a:effectLst>
              </a:rPr>
              <a:t>number</a:t>
            </a:r>
            <a:endParaRPr lang="en-US" sz="2400" b="1" dirty="0">
              <a:solidFill>
                <a:srgbClr val="FF0000"/>
              </a:solidFill>
              <a:effectLst>
                <a:outerShdw blurRad="38100" dist="38100" dir="2700000" algn="tl">
                  <a:srgbClr val="000000">
                    <a:alpha val="43137"/>
                  </a:srgbClr>
                </a:outerShdw>
              </a:effectLst>
            </a:endParaRPr>
          </a:p>
        </p:txBody>
      </p:sp>
      <p:sp>
        <p:nvSpPr>
          <p:cNvPr id="46" name="TextBox 45"/>
          <p:cNvSpPr txBox="1"/>
          <p:nvPr/>
        </p:nvSpPr>
        <p:spPr>
          <a:xfrm>
            <a:off x="438850" y="3438938"/>
            <a:ext cx="1337104"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22327</a:t>
            </a:r>
            <a:endParaRPr lang="en-US" sz="2400" dirty="0">
              <a:solidFill>
                <a:prstClr val="black"/>
              </a:solidFill>
            </a:endParaRPr>
          </a:p>
        </p:txBody>
      </p:sp>
      <p:sp>
        <p:nvSpPr>
          <p:cNvPr id="47" name="TextBox 46"/>
          <p:cNvSpPr txBox="1"/>
          <p:nvPr/>
        </p:nvSpPr>
        <p:spPr>
          <a:xfrm>
            <a:off x="438850" y="3905379"/>
            <a:ext cx="1337104" cy="461665"/>
          </a:xfrm>
          <a:prstGeom prst="rect">
            <a:avLst/>
          </a:prstGeom>
          <a:noFill/>
          <a:ln w="15875">
            <a:solidFill>
              <a:srgbClr val="FF0000"/>
            </a:solidFill>
          </a:ln>
        </p:spPr>
        <p:txBody>
          <a:bodyPr wrap="square" rtlCol="0">
            <a:spAutoFit/>
          </a:bodyPr>
          <a:lstStyle/>
          <a:p>
            <a:pPr algn="ctr"/>
            <a:r>
              <a:rPr lang="en-NZ" sz="2400" dirty="0" smtClean="0">
                <a:solidFill>
                  <a:prstClr val="black"/>
                </a:solidFill>
              </a:rPr>
              <a:t>2016</a:t>
            </a:r>
            <a:endParaRPr lang="en-US" sz="2400" dirty="0">
              <a:solidFill>
                <a:prstClr val="black"/>
              </a:solidFill>
            </a:endParaRPr>
          </a:p>
        </p:txBody>
      </p:sp>
      <p:sp>
        <p:nvSpPr>
          <p:cNvPr id="48" name="TextBox 47"/>
          <p:cNvSpPr txBox="1"/>
          <p:nvPr/>
        </p:nvSpPr>
        <p:spPr>
          <a:xfrm>
            <a:off x="438850" y="4364258"/>
            <a:ext cx="1337104" cy="461665"/>
          </a:xfrm>
          <a:prstGeom prst="rect">
            <a:avLst/>
          </a:prstGeom>
          <a:noFill/>
          <a:ln w="15875">
            <a:solidFill>
              <a:srgbClr val="FF0000"/>
            </a:solidFill>
          </a:ln>
        </p:spPr>
        <p:txBody>
          <a:bodyPr wrap="square" rtlCol="0">
            <a:spAutoFit/>
          </a:bodyPr>
          <a:lstStyle/>
          <a:p>
            <a:pPr algn="ctr"/>
            <a:r>
              <a:rPr lang="en-US" sz="2400" dirty="0" smtClean="0">
                <a:solidFill>
                  <a:prstClr val="black"/>
                </a:solidFill>
              </a:rPr>
              <a:t>9609</a:t>
            </a:r>
            <a:endParaRPr lang="en-US" sz="2400" dirty="0">
              <a:solidFill>
                <a:prstClr val="black"/>
              </a:solidFill>
            </a:endParaRPr>
          </a:p>
        </p:txBody>
      </p:sp>
      <p:sp>
        <p:nvSpPr>
          <p:cNvPr id="49" name="TextBox 48"/>
          <p:cNvSpPr txBox="1"/>
          <p:nvPr/>
        </p:nvSpPr>
        <p:spPr>
          <a:xfrm>
            <a:off x="436750" y="4826700"/>
            <a:ext cx="1337104" cy="461665"/>
          </a:xfrm>
          <a:prstGeom prst="rect">
            <a:avLst/>
          </a:prstGeom>
          <a:noFill/>
          <a:ln w="15875">
            <a:solidFill>
              <a:srgbClr val="FF0000"/>
            </a:solidFill>
          </a:ln>
        </p:spPr>
        <p:txBody>
          <a:bodyPr wrap="square" rtlCol="0">
            <a:spAutoFit/>
          </a:bodyPr>
          <a:lstStyle/>
          <a:p>
            <a:pPr algn="ctr"/>
            <a:r>
              <a:rPr lang="en-US" sz="2400" dirty="0" smtClean="0">
                <a:solidFill>
                  <a:prstClr val="black"/>
                </a:solidFill>
              </a:rPr>
              <a:t>9021</a:t>
            </a:r>
            <a:endParaRPr lang="en-US" sz="2400" dirty="0">
              <a:solidFill>
                <a:prstClr val="black"/>
              </a:solidFill>
            </a:endParaRPr>
          </a:p>
        </p:txBody>
      </p:sp>
      <p:sp>
        <p:nvSpPr>
          <p:cNvPr id="40" name="Right Arrow 39"/>
          <p:cNvSpPr/>
          <p:nvPr/>
        </p:nvSpPr>
        <p:spPr>
          <a:xfrm>
            <a:off x="6893117" y="4114800"/>
            <a:ext cx="785818" cy="4286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Rectangle 49"/>
          <p:cNvSpPr/>
          <p:nvPr/>
        </p:nvSpPr>
        <p:spPr>
          <a:xfrm>
            <a:off x="1631076" y="3045023"/>
            <a:ext cx="1535998" cy="307777"/>
          </a:xfrm>
          <a:prstGeom prst="rect">
            <a:avLst/>
          </a:prstGeom>
        </p:spPr>
        <p:txBody>
          <a:bodyPr wrap="none">
            <a:spAutoFit/>
          </a:bodyPr>
          <a:lstStyle/>
          <a:p>
            <a:r>
              <a:rPr lang="en-GB" sz="1400" b="1" dirty="0" smtClean="0">
                <a:solidFill>
                  <a:srgbClr val="7030A0"/>
                </a:solidFill>
                <a:latin typeface="Arial" pitchFamily="34" charset="0"/>
                <a:cs typeface="Arial" pitchFamily="34" charset="0"/>
              </a:rPr>
              <a:t>decrypt</a:t>
            </a:r>
            <a:r>
              <a:rPr lang="en-GB" sz="1400" b="1" dirty="0" smtClean="0">
                <a:latin typeface="Arial" pitchFamily="34" charset="0"/>
                <a:cs typeface="Arial" pitchFamily="34" charset="0"/>
              </a:rPr>
              <a:t>(cipher)</a:t>
            </a:r>
            <a:r>
              <a:rPr lang="en-GB" sz="1400" b="1" i="1" dirty="0" smtClean="0">
                <a:solidFill>
                  <a:srgbClr val="F79646">
                    <a:lumMod val="75000"/>
                  </a:srgbClr>
                </a:solidFill>
                <a:latin typeface="Arial" pitchFamily="34" charset="0"/>
                <a:cs typeface="Arial" pitchFamily="34" charset="0"/>
              </a:rPr>
              <a:t> </a:t>
            </a:r>
            <a:endParaRPr lang="en-NZ" sz="1400" dirty="0">
              <a:solidFill>
                <a:srgbClr val="F79646">
                  <a:lumMod val="75000"/>
                </a:srgbClr>
              </a:solidFill>
            </a:endParaRPr>
          </a:p>
        </p:txBody>
      </p:sp>
      <p:sp>
        <p:nvSpPr>
          <p:cNvPr id="51" name="Freeform 50"/>
          <p:cNvSpPr/>
          <p:nvPr/>
        </p:nvSpPr>
        <p:spPr>
          <a:xfrm>
            <a:off x="2209800" y="3276600"/>
            <a:ext cx="141890" cy="922283"/>
          </a:xfrm>
          <a:custGeom>
            <a:avLst/>
            <a:gdLst>
              <a:gd name="connsiteX0" fmla="*/ 141890 w 141890"/>
              <a:gd name="connsiteY0" fmla="*/ 0 h 922283"/>
              <a:gd name="connsiteX1" fmla="*/ 23648 w 141890"/>
              <a:gd name="connsiteY1" fmla="*/ 543910 h 922283"/>
              <a:gd name="connsiteX2" fmla="*/ 0 w 141890"/>
              <a:gd name="connsiteY2" fmla="*/ 922283 h 922283"/>
            </a:gdLst>
            <a:ahLst/>
            <a:cxnLst>
              <a:cxn ang="0">
                <a:pos x="connsiteX0" y="connsiteY0"/>
              </a:cxn>
              <a:cxn ang="0">
                <a:pos x="connsiteX1" y="connsiteY1"/>
              </a:cxn>
              <a:cxn ang="0">
                <a:pos x="connsiteX2" y="connsiteY2"/>
              </a:cxn>
            </a:cxnLst>
            <a:rect l="l" t="t" r="r" b="b"/>
            <a:pathLst>
              <a:path w="141890" h="922283">
                <a:moveTo>
                  <a:pt x="141890" y="0"/>
                </a:moveTo>
                <a:cubicBezTo>
                  <a:pt x="94593" y="195098"/>
                  <a:pt x="47296" y="390196"/>
                  <a:pt x="23648" y="543910"/>
                </a:cubicBezTo>
                <a:cubicBezTo>
                  <a:pt x="0" y="697624"/>
                  <a:pt x="0" y="809953"/>
                  <a:pt x="0" y="922283"/>
                </a:cubicBezTo>
              </a:path>
            </a:pathLst>
          </a:custGeom>
          <a:noFill/>
          <a:ln w="22225">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2" name="Freeform 51"/>
          <p:cNvSpPr/>
          <p:nvPr/>
        </p:nvSpPr>
        <p:spPr>
          <a:xfrm>
            <a:off x="5029200" y="3438938"/>
            <a:ext cx="218090" cy="759945"/>
          </a:xfrm>
          <a:custGeom>
            <a:avLst/>
            <a:gdLst>
              <a:gd name="connsiteX0" fmla="*/ 141890 w 141890"/>
              <a:gd name="connsiteY0" fmla="*/ 0 h 922283"/>
              <a:gd name="connsiteX1" fmla="*/ 23648 w 141890"/>
              <a:gd name="connsiteY1" fmla="*/ 543910 h 922283"/>
              <a:gd name="connsiteX2" fmla="*/ 0 w 141890"/>
              <a:gd name="connsiteY2" fmla="*/ 922283 h 922283"/>
            </a:gdLst>
            <a:ahLst/>
            <a:cxnLst>
              <a:cxn ang="0">
                <a:pos x="connsiteX0" y="connsiteY0"/>
              </a:cxn>
              <a:cxn ang="0">
                <a:pos x="connsiteX1" y="connsiteY1"/>
              </a:cxn>
              <a:cxn ang="0">
                <a:pos x="connsiteX2" y="connsiteY2"/>
              </a:cxn>
            </a:cxnLst>
            <a:rect l="l" t="t" r="r" b="b"/>
            <a:pathLst>
              <a:path w="141890" h="922283">
                <a:moveTo>
                  <a:pt x="141890" y="0"/>
                </a:moveTo>
                <a:cubicBezTo>
                  <a:pt x="94593" y="195098"/>
                  <a:pt x="47296" y="390196"/>
                  <a:pt x="23648" y="543910"/>
                </a:cubicBezTo>
                <a:cubicBezTo>
                  <a:pt x="0" y="697624"/>
                  <a:pt x="0" y="809953"/>
                  <a:pt x="0" y="922283"/>
                </a:cubicBezTo>
              </a:path>
            </a:pathLst>
          </a:custGeom>
          <a:noFill/>
          <a:ln w="22225">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390605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4348" y="1357298"/>
            <a:ext cx="2143140" cy="23574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24"/>
            <a:ext cx="9144000" cy="1000132"/>
          </a:xfrm>
          <a:gradFill>
            <a:gsLst>
              <a:gs pos="0">
                <a:srgbClr val="000000"/>
              </a:gs>
              <a:gs pos="39999">
                <a:srgbClr val="0A128C"/>
              </a:gs>
              <a:gs pos="70000">
                <a:srgbClr val="181CC7"/>
              </a:gs>
              <a:gs pos="88000">
                <a:srgbClr val="7005D4"/>
              </a:gs>
              <a:gs pos="100000">
                <a:srgbClr val="8C3D91"/>
              </a:gs>
            </a:gsLst>
            <a:lin ang="5400000" scaled="0"/>
          </a:gradFill>
        </p:spPr>
        <p:txBody>
          <a:bodyPr>
            <a:normAutofit/>
          </a:bodyPr>
          <a:lstStyle/>
          <a:p>
            <a:r>
              <a:rPr lang="en-NZ" sz="5400" b="1" dirty="0" smtClean="0">
                <a:solidFill>
                  <a:schemeClr val="bg1"/>
                </a:solidFill>
                <a:effectLst>
                  <a:outerShdw blurRad="38100" dist="38100" dir="2700000" algn="tl">
                    <a:srgbClr val="000000">
                      <a:alpha val="43137"/>
                    </a:srgbClr>
                  </a:outerShdw>
                </a:effectLst>
              </a:rPr>
              <a:t>Client - Server</a:t>
            </a:r>
            <a:endParaRPr lang="en-US" sz="5400" b="1" dirty="0">
              <a:solidFill>
                <a:schemeClr val="bg1"/>
              </a:solidFill>
              <a:effectLst>
                <a:outerShdw blurRad="38100" dist="38100" dir="2700000" algn="tl">
                  <a:srgbClr val="000000">
                    <a:alpha val="43137"/>
                  </a:srgbClr>
                </a:outerShdw>
              </a:effectLst>
            </a:endParaRPr>
          </a:p>
        </p:txBody>
      </p:sp>
      <p:sp>
        <p:nvSpPr>
          <p:cNvPr id="4" name="Rectangle 3"/>
          <p:cNvSpPr/>
          <p:nvPr/>
        </p:nvSpPr>
        <p:spPr>
          <a:xfrm>
            <a:off x="822857" y="1428736"/>
            <a:ext cx="192882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smtClean="0"/>
              <a:t>CLIENT</a:t>
            </a:r>
            <a:endParaRPr lang="en-US" sz="2400" b="1" dirty="0"/>
          </a:p>
        </p:txBody>
      </p:sp>
      <p:sp>
        <p:nvSpPr>
          <p:cNvPr id="5" name="TextBox 4"/>
          <p:cNvSpPr txBox="1"/>
          <p:nvPr/>
        </p:nvSpPr>
        <p:spPr>
          <a:xfrm>
            <a:off x="785786" y="2714620"/>
            <a:ext cx="1099701" cy="600164"/>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txBody>
          <a:bodyPr wrap="square" rtlCol="0">
            <a:spAutoFit/>
          </a:bodyPr>
          <a:lstStyle/>
          <a:p>
            <a:r>
              <a:rPr lang="en-NZ" sz="1100" dirty="0" smtClean="0"/>
              <a:t>Uses the </a:t>
            </a:r>
            <a:r>
              <a:rPr lang="en-NZ" sz="1100" b="1" dirty="0" smtClean="0"/>
              <a:t>public key </a:t>
            </a:r>
            <a:r>
              <a:rPr lang="en-NZ" sz="1100" dirty="0" smtClean="0"/>
              <a:t>for encryption</a:t>
            </a:r>
            <a:endParaRPr lang="en-US" sz="1100" dirty="0"/>
          </a:p>
        </p:txBody>
      </p:sp>
      <p:sp>
        <p:nvSpPr>
          <p:cNvPr id="6" name="TextBox 5"/>
          <p:cNvSpPr txBox="1"/>
          <p:nvPr/>
        </p:nvSpPr>
        <p:spPr>
          <a:xfrm>
            <a:off x="214282" y="2000240"/>
            <a:ext cx="2021323" cy="369332"/>
          </a:xfrm>
          <a:prstGeom prst="rect">
            <a:avLst/>
          </a:prstGeom>
          <a:noFill/>
        </p:spPr>
        <p:txBody>
          <a:bodyPr wrap="none" rtlCol="0">
            <a:spAutoFit/>
          </a:bodyPr>
          <a:lstStyle/>
          <a:p>
            <a:r>
              <a:rPr lang="en-NZ" b="1" dirty="0" smtClean="0"/>
              <a:t>Encrypted message</a:t>
            </a:r>
            <a:endParaRPr lang="en-US" b="1" dirty="0"/>
          </a:p>
        </p:txBody>
      </p:sp>
      <p:sp>
        <p:nvSpPr>
          <p:cNvPr id="8" name="Rectangle 7"/>
          <p:cNvSpPr/>
          <p:nvPr/>
        </p:nvSpPr>
        <p:spPr>
          <a:xfrm>
            <a:off x="6357950" y="1357298"/>
            <a:ext cx="2143140" cy="23574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466459" y="1428736"/>
            <a:ext cx="192882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smtClean="0"/>
              <a:t>SERVER</a:t>
            </a:r>
            <a:endParaRPr lang="en-US" sz="2400" b="1" dirty="0"/>
          </a:p>
        </p:txBody>
      </p:sp>
      <p:sp>
        <p:nvSpPr>
          <p:cNvPr id="10" name="TextBox 9"/>
          <p:cNvSpPr txBox="1"/>
          <p:nvPr/>
        </p:nvSpPr>
        <p:spPr>
          <a:xfrm>
            <a:off x="6429388" y="2571744"/>
            <a:ext cx="1000132" cy="769441"/>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txBody>
          <a:bodyPr wrap="square" rtlCol="0">
            <a:spAutoFit/>
          </a:bodyPr>
          <a:lstStyle/>
          <a:p>
            <a:r>
              <a:rPr lang="en-NZ" sz="1100" dirty="0" smtClean="0"/>
              <a:t>Uses  its </a:t>
            </a:r>
            <a:r>
              <a:rPr lang="en-NZ" sz="1100" b="1" dirty="0" smtClean="0"/>
              <a:t>private key</a:t>
            </a:r>
            <a:r>
              <a:rPr lang="en-NZ" sz="1100" dirty="0" smtClean="0"/>
              <a:t> to decrypt the message</a:t>
            </a:r>
            <a:endParaRPr lang="en-US" sz="1100" dirty="0"/>
          </a:p>
        </p:txBody>
      </p:sp>
      <p:sp>
        <p:nvSpPr>
          <p:cNvPr id="11" name="TextBox 10"/>
          <p:cNvSpPr txBox="1"/>
          <p:nvPr/>
        </p:nvSpPr>
        <p:spPr>
          <a:xfrm>
            <a:off x="6072198" y="2143116"/>
            <a:ext cx="2046971" cy="369332"/>
          </a:xfrm>
          <a:prstGeom prst="rect">
            <a:avLst/>
          </a:prstGeom>
          <a:noFill/>
        </p:spPr>
        <p:txBody>
          <a:bodyPr wrap="none" rtlCol="0">
            <a:spAutoFit/>
          </a:bodyPr>
          <a:lstStyle/>
          <a:p>
            <a:r>
              <a:rPr lang="en-NZ" b="1" dirty="0" smtClean="0"/>
              <a:t>Decrypted message</a:t>
            </a:r>
            <a:endParaRPr lang="en-US" b="1" dirty="0"/>
          </a:p>
        </p:txBody>
      </p:sp>
      <p:sp>
        <p:nvSpPr>
          <p:cNvPr id="12" name="TextBox 11"/>
          <p:cNvSpPr txBox="1"/>
          <p:nvPr/>
        </p:nvSpPr>
        <p:spPr>
          <a:xfrm>
            <a:off x="714348" y="1000108"/>
            <a:ext cx="2143140" cy="369332"/>
          </a:xfrm>
          <a:prstGeom prst="rect">
            <a:avLst/>
          </a:prstGeom>
          <a:solidFill>
            <a:srgbClr val="92D050"/>
          </a:solidFill>
          <a:ln>
            <a:solidFill>
              <a:schemeClr val="tx1"/>
            </a:solidFill>
          </a:ln>
        </p:spPr>
        <p:txBody>
          <a:bodyPr wrap="square" rtlCol="0">
            <a:spAutoFit/>
          </a:bodyPr>
          <a:lstStyle/>
          <a:p>
            <a:pPr algn="ctr"/>
            <a:r>
              <a:rPr lang="en-NZ" b="1" dirty="0" smtClean="0"/>
              <a:t>clientWindows.cpp</a:t>
            </a:r>
            <a:endParaRPr lang="en-US" b="1" dirty="0"/>
          </a:p>
        </p:txBody>
      </p:sp>
      <p:sp>
        <p:nvSpPr>
          <p:cNvPr id="13" name="TextBox 12"/>
          <p:cNvSpPr txBox="1"/>
          <p:nvPr/>
        </p:nvSpPr>
        <p:spPr>
          <a:xfrm>
            <a:off x="6357950" y="1000108"/>
            <a:ext cx="2143140" cy="369332"/>
          </a:xfrm>
          <a:prstGeom prst="rect">
            <a:avLst/>
          </a:prstGeom>
          <a:solidFill>
            <a:srgbClr val="92D050"/>
          </a:solidFill>
          <a:ln>
            <a:solidFill>
              <a:schemeClr val="tx1"/>
            </a:solidFill>
          </a:ln>
        </p:spPr>
        <p:txBody>
          <a:bodyPr wrap="square" rtlCol="0">
            <a:spAutoFit/>
          </a:bodyPr>
          <a:lstStyle/>
          <a:p>
            <a:pPr algn="ctr"/>
            <a:r>
              <a:rPr lang="en-NZ" b="1" dirty="0" smtClean="0"/>
              <a:t>serverWindows.cpp</a:t>
            </a:r>
            <a:endParaRPr lang="en-US" b="1" dirty="0"/>
          </a:p>
        </p:txBody>
      </p:sp>
      <p:cxnSp>
        <p:nvCxnSpPr>
          <p:cNvPr id="15" name="Straight Connector 14"/>
          <p:cNvCxnSpPr/>
          <p:nvPr/>
        </p:nvCxnSpPr>
        <p:spPr>
          <a:xfrm>
            <a:off x="0" y="34290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00232" y="3286124"/>
            <a:ext cx="785818" cy="307777"/>
          </a:xfrm>
          <a:prstGeom prst="rect">
            <a:avLst/>
          </a:prstGeom>
          <a:solidFill>
            <a:srgbClr val="FFFF00"/>
          </a:solidFill>
          <a:ln>
            <a:solidFill>
              <a:schemeClr val="tx1"/>
            </a:solidFill>
          </a:ln>
        </p:spPr>
        <p:txBody>
          <a:bodyPr wrap="square" rtlCol="0">
            <a:spAutoFit/>
          </a:bodyPr>
          <a:lstStyle/>
          <a:p>
            <a:pPr algn="ctr"/>
            <a:r>
              <a:rPr lang="en-NZ" sz="1400" b="1" dirty="0" smtClean="0"/>
              <a:t>socket</a:t>
            </a:r>
            <a:endParaRPr lang="en-US" sz="1400" b="1" dirty="0"/>
          </a:p>
        </p:txBody>
      </p:sp>
      <p:sp>
        <p:nvSpPr>
          <p:cNvPr id="18" name="TextBox 17"/>
          <p:cNvSpPr txBox="1"/>
          <p:nvPr/>
        </p:nvSpPr>
        <p:spPr>
          <a:xfrm>
            <a:off x="7643834" y="3286124"/>
            <a:ext cx="785818" cy="307777"/>
          </a:xfrm>
          <a:prstGeom prst="rect">
            <a:avLst/>
          </a:prstGeom>
          <a:solidFill>
            <a:srgbClr val="FFFF00"/>
          </a:solidFill>
          <a:ln>
            <a:solidFill>
              <a:schemeClr val="tx1"/>
            </a:solidFill>
          </a:ln>
        </p:spPr>
        <p:txBody>
          <a:bodyPr wrap="square" rtlCol="0">
            <a:spAutoFit/>
          </a:bodyPr>
          <a:lstStyle/>
          <a:p>
            <a:pPr algn="ctr"/>
            <a:r>
              <a:rPr lang="en-NZ" sz="1400" b="1" dirty="0" smtClean="0"/>
              <a:t>socket</a:t>
            </a:r>
            <a:endParaRPr lang="en-US" sz="1400" b="1" dirty="0"/>
          </a:p>
        </p:txBody>
      </p:sp>
      <p:cxnSp>
        <p:nvCxnSpPr>
          <p:cNvPr id="22" name="Straight Arrow Connector 21"/>
          <p:cNvCxnSpPr/>
          <p:nvPr/>
        </p:nvCxnSpPr>
        <p:spPr>
          <a:xfrm rot="5400000" flipH="1" flipV="1">
            <a:off x="7465239" y="2607461"/>
            <a:ext cx="1357325" cy="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1643042" y="2571744"/>
            <a:ext cx="1429554" cy="79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7158" y="4000504"/>
            <a:ext cx="8429684" cy="523220"/>
          </a:xfrm>
          <a:prstGeom prst="rect">
            <a:avLst/>
          </a:prstGeom>
          <a:solidFill>
            <a:srgbClr val="FF0000"/>
          </a:solidFill>
          <a:ln>
            <a:solidFill>
              <a:srgbClr val="0000FF"/>
            </a:solidFill>
          </a:ln>
        </p:spPr>
        <p:txBody>
          <a:bodyPr wrap="square" rtlCol="0">
            <a:spAutoFit/>
          </a:bodyPr>
          <a:lstStyle/>
          <a:p>
            <a:r>
              <a:rPr lang="en-NZ" sz="2800" b="1" dirty="0" smtClean="0">
                <a:solidFill>
                  <a:srgbClr val="0000FF"/>
                </a:solidFill>
                <a:effectLst>
                  <a:outerShdw blurRad="38100" dist="38100" dir="2700000" algn="tl">
                    <a:srgbClr val="000000">
                      <a:alpha val="43137"/>
                    </a:srgbClr>
                  </a:outerShdw>
                </a:effectLst>
              </a:rPr>
              <a:t>TCP (</a:t>
            </a:r>
            <a:r>
              <a:rPr lang="en-NZ" sz="2800" b="1" dirty="0" smtClean="0">
                <a:effectLst>
                  <a:outerShdw blurRad="38100" dist="38100" dir="2700000" algn="tl">
                    <a:srgbClr val="000000">
                      <a:alpha val="43137"/>
                    </a:srgbClr>
                  </a:outerShdw>
                </a:effectLst>
              </a:rPr>
              <a:t>Transport Control Protocol</a:t>
            </a:r>
            <a:r>
              <a:rPr lang="en-NZ" sz="2800" b="1" dirty="0" smtClean="0">
                <a:solidFill>
                  <a:srgbClr val="0000FF"/>
                </a:solidFill>
                <a:effectLst>
                  <a:outerShdw blurRad="38100" dist="38100" dir="2700000" algn="tl">
                    <a:srgbClr val="000000">
                      <a:alpha val="43137"/>
                    </a:srgbClr>
                  </a:outerShdw>
                </a:effectLst>
              </a:rPr>
              <a:t>)</a:t>
            </a:r>
            <a:endParaRPr lang="en-US" sz="2800" b="1" dirty="0">
              <a:solidFill>
                <a:srgbClr val="0000FF"/>
              </a:solidFill>
              <a:effectLst>
                <a:outerShdw blurRad="38100" dist="38100" dir="2700000" algn="tl">
                  <a:srgbClr val="000000">
                    <a:alpha val="43137"/>
                  </a:srgbClr>
                </a:outerShdw>
              </a:effectLst>
            </a:endParaRPr>
          </a:p>
        </p:txBody>
      </p:sp>
      <p:sp>
        <p:nvSpPr>
          <p:cNvPr id="23" name="TextBox 22"/>
          <p:cNvSpPr txBox="1"/>
          <p:nvPr/>
        </p:nvSpPr>
        <p:spPr>
          <a:xfrm>
            <a:off x="357158" y="4500570"/>
            <a:ext cx="8429684" cy="1200329"/>
          </a:xfrm>
          <a:prstGeom prst="rect">
            <a:avLst/>
          </a:prstGeom>
          <a:noFill/>
          <a:ln>
            <a:solidFill>
              <a:srgbClr val="FF0000"/>
            </a:solidFill>
          </a:ln>
        </p:spPr>
        <p:txBody>
          <a:bodyPr wrap="square" rtlCol="0">
            <a:spAutoFit/>
          </a:bodyPr>
          <a:lstStyle/>
          <a:p>
            <a:r>
              <a:rPr lang="en-NZ" sz="2400" dirty="0" smtClean="0">
                <a:solidFill>
                  <a:srgbClr val="0000FF"/>
                </a:solidFill>
              </a:rPr>
              <a:t>–requires connection establishment</a:t>
            </a:r>
          </a:p>
          <a:p>
            <a:pPr>
              <a:buFontTx/>
              <a:buChar char="-"/>
            </a:pPr>
            <a:r>
              <a:rPr lang="en-NZ" sz="2400" dirty="0" smtClean="0">
                <a:solidFill>
                  <a:srgbClr val="0000FF"/>
                </a:solidFill>
              </a:rPr>
              <a:t> server uses the </a:t>
            </a:r>
            <a:r>
              <a:rPr lang="en-NZ" sz="2400" b="1" dirty="0" smtClean="0">
                <a:solidFill>
                  <a:srgbClr val="0000FF"/>
                </a:solidFill>
                <a:effectLst>
                  <a:outerShdw blurRad="38100" dist="38100" dir="2700000" algn="tl">
                    <a:srgbClr val="000000">
                      <a:alpha val="43137"/>
                    </a:srgbClr>
                  </a:outerShdw>
                </a:effectLst>
              </a:rPr>
              <a:t>listen() </a:t>
            </a:r>
            <a:r>
              <a:rPr lang="en-NZ" sz="2400" dirty="0" smtClean="0">
                <a:solidFill>
                  <a:srgbClr val="0000FF"/>
                </a:solidFill>
              </a:rPr>
              <a:t>function</a:t>
            </a:r>
          </a:p>
          <a:p>
            <a:pPr>
              <a:buFontTx/>
              <a:buChar char="-"/>
            </a:pPr>
            <a:r>
              <a:rPr lang="en-NZ" sz="2400" dirty="0">
                <a:solidFill>
                  <a:srgbClr val="0000FF"/>
                </a:solidFill>
              </a:rPr>
              <a:t> </a:t>
            </a:r>
            <a:r>
              <a:rPr lang="en-NZ" sz="2400" dirty="0" smtClean="0">
                <a:solidFill>
                  <a:srgbClr val="0000FF"/>
                </a:solidFill>
              </a:rPr>
              <a:t>server uses the </a:t>
            </a:r>
            <a:r>
              <a:rPr lang="en-NZ" sz="2400" b="1" dirty="0" smtClean="0">
                <a:solidFill>
                  <a:srgbClr val="0000FF"/>
                </a:solidFill>
                <a:effectLst>
                  <a:outerShdw blurRad="38100" dist="38100" dir="2700000" algn="tl">
                    <a:srgbClr val="000000">
                      <a:alpha val="43137"/>
                    </a:srgbClr>
                  </a:outerShdw>
                </a:effectLst>
              </a:rPr>
              <a:t>accept() </a:t>
            </a:r>
            <a:r>
              <a:rPr lang="en-NZ" sz="2400" dirty="0" smtClean="0">
                <a:solidFill>
                  <a:srgbClr val="0000FF"/>
                </a:solidFill>
              </a:rPr>
              <a:t>function</a:t>
            </a:r>
            <a:endParaRPr lang="en-US" sz="2400" dirty="0">
              <a:solidFill>
                <a:srgbClr val="0000FF"/>
              </a:solidFill>
            </a:endParaRPr>
          </a:p>
        </p:txBody>
      </p:sp>
    </p:spTree>
    <p:extLst>
      <p:ext uri="{BB962C8B-B14F-4D97-AF65-F5344CB8AC3E}">
        <p14:creationId xmlns:p14="http://schemas.microsoft.com/office/powerpoint/2010/main" val="477093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1000132"/>
          </a:xfrm>
          <a:gradFill>
            <a:gsLst>
              <a:gs pos="0">
                <a:srgbClr val="000000"/>
              </a:gs>
              <a:gs pos="39999">
                <a:srgbClr val="0A128C"/>
              </a:gs>
              <a:gs pos="70000">
                <a:srgbClr val="181CC7"/>
              </a:gs>
              <a:gs pos="88000">
                <a:srgbClr val="7005D4"/>
              </a:gs>
              <a:gs pos="100000">
                <a:srgbClr val="8C3D91"/>
              </a:gs>
            </a:gsLst>
            <a:lin ang="5400000" scaled="0"/>
          </a:gradFill>
        </p:spPr>
        <p:txBody>
          <a:bodyPr>
            <a:normAutofit/>
          </a:bodyPr>
          <a:lstStyle/>
          <a:p>
            <a:r>
              <a:rPr lang="en-NZ" sz="5400" b="1" dirty="0" smtClean="0">
                <a:solidFill>
                  <a:schemeClr val="bg1"/>
                </a:solidFill>
                <a:effectLst>
                  <a:outerShdw blurRad="38100" dist="38100" dir="2700000" algn="tl">
                    <a:srgbClr val="000000">
                      <a:alpha val="43137"/>
                    </a:srgbClr>
                  </a:outerShdw>
                </a:effectLst>
              </a:rPr>
              <a:t>Client - Server</a:t>
            </a:r>
            <a:endParaRPr lang="en-US" sz="5400" b="1" dirty="0">
              <a:solidFill>
                <a:schemeClr val="bg1"/>
              </a:solidFill>
              <a:effectLst>
                <a:outerShdw blurRad="38100" dist="38100" dir="2700000" algn="tl">
                  <a:srgbClr val="000000">
                    <a:alpha val="43137"/>
                  </a:srgbClr>
                </a:outerShdw>
              </a:effectLst>
            </a:endParaRPr>
          </a:p>
        </p:txBody>
      </p:sp>
      <p:sp>
        <p:nvSpPr>
          <p:cNvPr id="31" name="TextBox 30"/>
          <p:cNvSpPr txBox="1"/>
          <p:nvPr/>
        </p:nvSpPr>
        <p:spPr>
          <a:xfrm>
            <a:off x="6143636" y="4214818"/>
            <a:ext cx="1902893" cy="461665"/>
          </a:xfrm>
          <a:prstGeom prst="rect">
            <a:avLst/>
          </a:prstGeom>
          <a:noFill/>
          <a:ln>
            <a:solidFill>
              <a:srgbClr val="FF0000"/>
            </a:solidFill>
          </a:ln>
        </p:spPr>
        <p:txBody>
          <a:bodyPr wrap="none" rtlCol="0">
            <a:spAutoFit/>
          </a:bodyPr>
          <a:lstStyle/>
          <a:p>
            <a:r>
              <a:rPr lang="en-NZ" sz="2400" b="1" dirty="0" smtClean="0"/>
              <a:t>Server  </a:t>
            </a:r>
            <a:r>
              <a:rPr lang="en-NZ" sz="2400" b="1" dirty="0" smtClean="0">
                <a:solidFill>
                  <a:srgbClr val="0000FF"/>
                </a:solidFill>
                <a:effectLst>
                  <a:outerShdw blurRad="38100" dist="38100" dir="2700000" algn="tl">
                    <a:srgbClr val="000000">
                      <a:alpha val="43137"/>
                    </a:srgbClr>
                  </a:outerShdw>
                </a:effectLst>
              </a:rPr>
              <a:t>1234</a:t>
            </a:r>
            <a:r>
              <a:rPr lang="en-NZ" sz="2400" b="1" dirty="0" smtClean="0"/>
              <a:t>  </a:t>
            </a:r>
            <a:endParaRPr lang="en-US" sz="2400" b="1" dirty="0"/>
          </a:p>
        </p:txBody>
      </p:sp>
      <p:sp>
        <p:nvSpPr>
          <p:cNvPr id="33" name="TextBox 32"/>
          <p:cNvSpPr txBox="1"/>
          <p:nvPr/>
        </p:nvSpPr>
        <p:spPr>
          <a:xfrm>
            <a:off x="500034" y="4214818"/>
            <a:ext cx="3068789" cy="461665"/>
          </a:xfrm>
          <a:prstGeom prst="rect">
            <a:avLst/>
          </a:prstGeom>
          <a:noFill/>
          <a:ln>
            <a:solidFill>
              <a:srgbClr val="FF0000"/>
            </a:solidFill>
          </a:ln>
        </p:spPr>
        <p:txBody>
          <a:bodyPr wrap="none" rtlCol="0">
            <a:spAutoFit/>
          </a:bodyPr>
          <a:lstStyle/>
          <a:p>
            <a:r>
              <a:rPr lang="en-NZ" sz="2400" b="1" dirty="0" smtClean="0"/>
              <a:t>Client 127.0.0.1  </a:t>
            </a:r>
            <a:r>
              <a:rPr lang="en-NZ" sz="2400" b="1" dirty="0" smtClean="0">
                <a:solidFill>
                  <a:srgbClr val="0000FF"/>
                </a:solidFill>
                <a:effectLst>
                  <a:outerShdw blurRad="38100" dist="38100" dir="2700000" algn="tl">
                    <a:srgbClr val="000000">
                      <a:alpha val="43137"/>
                    </a:srgbClr>
                  </a:outerShdw>
                </a:effectLst>
              </a:rPr>
              <a:t>1234</a:t>
            </a:r>
            <a:r>
              <a:rPr lang="en-NZ" sz="2400" b="1" dirty="0" smtClean="0"/>
              <a:t> </a:t>
            </a:r>
            <a:endParaRPr lang="en-US" sz="2400" b="1" dirty="0"/>
          </a:p>
        </p:txBody>
      </p:sp>
      <p:sp>
        <p:nvSpPr>
          <p:cNvPr id="36" name="TextBox 35"/>
          <p:cNvSpPr txBox="1"/>
          <p:nvPr/>
        </p:nvSpPr>
        <p:spPr>
          <a:xfrm>
            <a:off x="285720" y="5657671"/>
            <a:ext cx="8429684" cy="1200329"/>
          </a:xfrm>
          <a:prstGeom prst="rect">
            <a:avLst/>
          </a:prstGeom>
          <a:noFill/>
          <a:ln>
            <a:solidFill>
              <a:srgbClr val="FF0000"/>
            </a:solidFill>
          </a:ln>
        </p:spPr>
        <p:txBody>
          <a:bodyPr wrap="square" rtlCol="0">
            <a:spAutoFit/>
          </a:bodyPr>
          <a:lstStyle/>
          <a:p>
            <a:r>
              <a:rPr lang="en-NZ" sz="2400" dirty="0" smtClean="0">
                <a:solidFill>
                  <a:srgbClr val="0000FF"/>
                </a:solidFill>
              </a:rPr>
              <a:t>You should run the server first, before running the client.  You can test your client and server using the same machine by using the example run above. </a:t>
            </a:r>
            <a:endParaRPr lang="en-US" sz="2400" dirty="0">
              <a:solidFill>
                <a:srgbClr val="0000FF"/>
              </a:solidFill>
            </a:endParaRPr>
          </a:p>
        </p:txBody>
      </p:sp>
      <p:sp>
        <p:nvSpPr>
          <p:cNvPr id="37" name="TextBox 36"/>
          <p:cNvSpPr txBox="1"/>
          <p:nvPr/>
        </p:nvSpPr>
        <p:spPr>
          <a:xfrm>
            <a:off x="0" y="3786190"/>
            <a:ext cx="1467068" cy="400110"/>
          </a:xfrm>
          <a:prstGeom prst="rect">
            <a:avLst/>
          </a:prstGeom>
          <a:noFill/>
        </p:spPr>
        <p:txBody>
          <a:bodyPr wrap="none" rtlCol="0">
            <a:spAutoFit/>
          </a:bodyPr>
          <a:lstStyle/>
          <a:p>
            <a:r>
              <a:rPr lang="en-NZ" sz="2000" b="1" dirty="0" smtClean="0"/>
              <a:t>Sample run:</a:t>
            </a:r>
            <a:endParaRPr lang="en-US" sz="2000" b="1" dirty="0"/>
          </a:p>
        </p:txBody>
      </p:sp>
      <p:sp>
        <p:nvSpPr>
          <p:cNvPr id="23" name="Line Callout 1 22"/>
          <p:cNvSpPr/>
          <p:nvPr/>
        </p:nvSpPr>
        <p:spPr>
          <a:xfrm>
            <a:off x="500034" y="4929198"/>
            <a:ext cx="3571900" cy="500066"/>
          </a:xfrm>
          <a:prstGeom prst="borderCallout1">
            <a:avLst>
              <a:gd name="adj1" fmla="val 4954"/>
              <a:gd name="adj2" fmla="val 71534"/>
              <a:gd name="adj3" fmla="val -69228"/>
              <a:gd name="adj4" fmla="val 71361"/>
            </a:avLst>
          </a:prstGeom>
          <a:solidFill>
            <a:srgbClr val="FFFF00"/>
          </a:solidFill>
          <a:ln w="34925">
            <a:solidFill>
              <a:srgbClr val="0000FF"/>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solidFill>
                  <a:schemeClr val="tx1"/>
                </a:solidFill>
              </a:rPr>
              <a:t>Server’s</a:t>
            </a:r>
            <a:r>
              <a:rPr lang="en-US" b="1" dirty="0" smtClean="0">
                <a:solidFill>
                  <a:schemeClr val="tx1"/>
                </a:solidFill>
              </a:rPr>
              <a:t> </a:t>
            </a:r>
            <a:r>
              <a:rPr lang="en-NZ" dirty="0" smtClean="0">
                <a:solidFill>
                  <a:srgbClr val="0000FF"/>
                </a:solidFill>
              </a:rPr>
              <a:t>Port number for listening</a:t>
            </a:r>
            <a:endParaRPr lang="en-US" b="1" dirty="0">
              <a:solidFill>
                <a:schemeClr val="tx1"/>
              </a:solidFill>
            </a:endParaRPr>
          </a:p>
        </p:txBody>
      </p:sp>
      <p:sp>
        <p:nvSpPr>
          <p:cNvPr id="25" name="Rectangle 24"/>
          <p:cNvSpPr/>
          <p:nvPr/>
        </p:nvSpPr>
        <p:spPr>
          <a:xfrm>
            <a:off x="7500958" y="3643314"/>
            <a:ext cx="1174809" cy="369332"/>
          </a:xfrm>
          <a:prstGeom prst="rect">
            <a:avLst/>
          </a:prstGeom>
        </p:spPr>
        <p:txBody>
          <a:bodyPr wrap="none">
            <a:spAutoFit/>
          </a:bodyPr>
          <a:lstStyle/>
          <a:p>
            <a:r>
              <a:rPr lang="en-NZ" b="1" dirty="0" smtClean="0">
                <a:effectLst>
                  <a:outerShdw blurRad="38100" dist="38100" dir="2700000" algn="tl">
                    <a:srgbClr val="000000">
                      <a:alpha val="43137"/>
                    </a:srgbClr>
                  </a:outerShdw>
                </a:effectLst>
              </a:rPr>
              <a:t>Port</a:t>
            </a:r>
            <a:r>
              <a:rPr lang="en-NZ" b="1" dirty="0" smtClean="0">
                <a:solidFill>
                  <a:srgbClr val="0000FF"/>
                </a:solidFill>
                <a:effectLst>
                  <a:outerShdw blurRad="38100" dist="38100" dir="2700000" algn="tl">
                    <a:srgbClr val="000000">
                      <a:alpha val="43137"/>
                    </a:srgbClr>
                  </a:outerShdw>
                </a:effectLst>
              </a:rPr>
              <a:t>: 1234</a:t>
            </a:r>
            <a:endParaRPr lang="en-US" dirty="0"/>
          </a:p>
        </p:txBody>
      </p:sp>
      <p:sp>
        <p:nvSpPr>
          <p:cNvPr id="26" name="Line Callout 1 25"/>
          <p:cNvSpPr/>
          <p:nvPr/>
        </p:nvSpPr>
        <p:spPr>
          <a:xfrm>
            <a:off x="5929322" y="5000636"/>
            <a:ext cx="2214578" cy="500066"/>
          </a:xfrm>
          <a:prstGeom prst="borderCallout1">
            <a:avLst>
              <a:gd name="adj1" fmla="val 4954"/>
              <a:gd name="adj2" fmla="val 71534"/>
              <a:gd name="adj3" fmla="val -74040"/>
              <a:gd name="adj4" fmla="val 71361"/>
            </a:avLst>
          </a:prstGeom>
          <a:solidFill>
            <a:srgbClr val="FFFF00"/>
          </a:solidFill>
          <a:ln w="34925">
            <a:solidFill>
              <a:srgbClr val="0000FF"/>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rgbClr val="0000FF"/>
                </a:solidFill>
              </a:rPr>
              <a:t>listening at Port </a:t>
            </a:r>
            <a:r>
              <a:rPr lang="en-NZ" b="1" dirty="0" smtClean="0">
                <a:solidFill>
                  <a:srgbClr val="0000FF"/>
                </a:solidFill>
              </a:rPr>
              <a:t>1234</a:t>
            </a:r>
            <a:endParaRPr lang="en-US" b="1" dirty="0">
              <a:solidFill>
                <a:schemeClr val="tx1"/>
              </a:solidFill>
            </a:endParaRPr>
          </a:p>
        </p:txBody>
      </p:sp>
      <p:sp>
        <p:nvSpPr>
          <p:cNvPr id="27" name="Rectangle 26"/>
          <p:cNvSpPr/>
          <p:nvPr/>
        </p:nvSpPr>
        <p:spPr>
          <a:xfrm>
            <a:off x="714348" y="1357298"/>
            <a:ext cx="2143140" cy="23574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22857" y="1428736"/>
            <a:ext cx="192882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smtClean="0"/>
              <a:t>CLIENT</a:t>
            </a:r>
            <a:endParaRPr lang="en-US" sz="2400" b="1" dirty="0"/>
          </a:p>
        </p:txBody>
      </p:sp>
      <p:sp>
        <p:nvSpPr>
          <p:cNvPr id="29" name="TextBox 28"/>
          <p:cNvSpPr txBox="1"/>
          <p:nvPr/>
        </p:nvSpPr>
        <p:spPr>
          <a:xfrm>
            <a:off x="785786" y="2714620"/>
            <a:ext cx="1099701" cy="600164"/>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txBody>
          <a:bodyPr wrap="square" rtlCol="0">
            <a:spAutoFit/>
          </a:bodyPr>
          <a:lstStyle/>
          <a:p>
            <a:r>
              <a:rPr lang="en-NZ" sz="1100" dirty="0" smtClean="0"/>
              <a:t>Uses the </a:t>
            </a:r>
            <a:r>
              <a:rPr lang="en-NZ" sz="1100" b="1" dirty="0" smtClean="0"/>
              <a:t>public key </a:t>
            </a:r>
            <a:r>
              <a:rPr lang="en-NZ" sz="1100" dirty="0" smtClean="0"/>
              <a:t>for encryption</a:t>
            </a:r>
            <a:endParaRPr lang="en-US" sz="1100" dirty="0"/>
          </a:p>
        </p:txBody>
      </p:sp>
      <p:sp>
        <p:nvSpPr>
          <p:cNvPr id="30" name="TextBox 29"/>
          <p:cNvSpPr txBox="1"/>
          <p:nvPr/>
        </p:nvSpPr>
        <p:spPr>
          <a:xfrm>
            <a:off x="214282" y="2000240"/>
            <a:ext cx="2021323" cy="369332"/>
          </a:xfrm>
          <a:prstGeom prst="rect">
            <a:avLst/>
          </a:prstGeom>
          <a:noFill/>
        </p:spPr>
        <p:txBody>
          <a:bodyPr wrap="none" rtlCol="0">
            <a:spAutoFit/>
          </a:bodyPr>
          <a:lstStyle/>
          <a:p>
            <a:r>
              <a:rPr lang="en-NZ" b="1" dirty="0" smtClean="0"/>
              <a:t>Encrypted message</a:t>
            </a:r>
            <a:endParaRPr lang="en-US" b="1" dirty="0"/>
          </a:p>
        </p:txBody>
      </p:sp>
      <p:sp>
        <p:nvSpPr>
          <p:cNvPr id="32" name="Rectangle 31"/>
          <p:cNvSpPr/>
          <p:nvPr/>
        </p:nvSpPr>
        <p:spPr>
          <a:xfrm>
            <a:off x="6357950" y="1357298"/>
            <a:ext cx="2143140" cy="23574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466459" y="1428736"/>
            <a:ext cx="192882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smtClean="0"/>
              <a:t>SERVER</a:t>
            </a:r>
            <a:endParaRPr lang="en-US" sz="2400" b="1" dirty="0"/>
          </a:p>
        </p:txBody>
      </p:sp>
      <p:sp>
        <p:nvSpPr>
          <p:cNvPr id="38" name="TextBox 37"/>
          <p:cNvSpPr txBox="1"/>
          <p:nvPr/>
        </p:nvSpPr>
        <p:spPr>
          <a:xfrm>
            <a:off x="6429388" y="2571744"/>
            <a:ext cx="1000132" cy="769441"/>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txBody>
          <a:bodyPr wrap="square" rtlCol="0">
            <a:spAutoFit/>
          </a:bodyPr>
          <a:lstStyle/>
          <a:p>
            <a:r>
              <a:rPr lang="en-NZ" sz="1100" dirty="0" smtClean="0"/>
              <a:t>Uses  its </a:t>
            </a:r>
            <a:r>
              <a:rPr lang="en-NZ" sz="1100" b="1" dirty="0" smtClean="0"/>
              <a:t>private key</a:t>
            </a:r>
            <a:r>
              <a:rPr lang="en-NZ" sz="1100" dirty="0" smtClean="0"/>
              <a:t> to decrypt the message</a:t>
            </a:r>
            <a:endParaRPr lang="en-US" sz="1100" dirty="0"/>
          </a:p>
        </p:txBody>
      </p:sp>
      <p:sp>
        <p:nvSpPr>
          <p:cNvPr id="39" name="TextBox 38"/>
          <p:cNvSpPr txBox="1"/>
          <p:nvPr/>
        </p:nvSpPr>
        <p:spPr>
          <a:xfrm>
            <a:off x="6072198" y="2000240"/>
            <a:ext cx="2046971" cy="369332"/>
          </a:xfrm>
          <a:prstGeom prst="rect">
            <a:avLst/>
          </a:prstGeom>
          <a:noFill/>
        </p:spPr>
        <p:txBody>
          <a:bodyPr wrap="none" rtlCol="0">
            <a:spAutoFit/>
          </a:bodyPr>
          <a:lstStyle/>
          <a:p>
            <a:r>
              <a:rPr lang="en-NZ" b="1" dirty="0" smtClean="0"/>
              <a:t>Decrypted message</a:t>
            </a:r>
            <a:endParaRPr lang="en-US" b="1" dirty="0"/>
          </a:p>
        </p:txBody>
      </p:sp>
      <p:sp>
        <p:nvSpPr>
          <p:cNvPr id="40" name="TextBox 39"/>
          <p:cNvSpPr txBox="1"/>
          <p:nvPr/>
        </p:nvSpPr>
        <p:spPr>
          <a:xfrm>
            <a:off x="714348" y="1000108"/>
            <a:ext cx="2143140" cy="369332"/>
          </a:xfrm>
          <a:prstGeom prst="rect">
            <a:avLst/>
          </a:prstGeom>
          <a:solidFill>
            <a:srgbClr val="92D050"/>
          </a:solidFill>
          <a:ln>
            <a:solidFill>
              <a:schemeClr val="tx1"/>
            </a:solidFill>
          </a:ln>
        </p:spPr>
        <p:txBody>
          <a:bodyPr wrap="square" rtlCol="0">
            <a:spAutoFit/>
          </a:bodyPr>
          <a:lstStyle/>
          <a:p>
            <a:pPr algn="ctr"/>
            <a:r>
              <a:rPr lang="en-NZ" b="1" dirty="0" smtClean="0"/>
              <a:t>clientWindows.cpp</a:t>
            </a:r>
            <a:endParaRPr lang="en-US" b="1" dirty="0"/>
          </a:p>
        </p:txBody>
      </p:sp>
      <p:sp>
        <p:nvSpPr>
          <p:cNvPr id="41" name="TextBox 40"/>
          <p:cNvSpPr txBox="1"/>
          <p:nvPr/>
        </p:nvSpPr>
        <p:spPr>
          <a:xfrm>
            <a:off x="6357950" y="1000108"/>
            <a:ext cx="2143140" cy="369332"/>
          </a:xfrm>
          <a:prstGeom prst="rect">
            <a:avLst/>
          </a:prstGeom>
          <a:solidFill>
            <a:srgbClr val="92D050"/>
          </a:solidFill>
          <a:ln>
            <a:solidFill>
              <a:schemeClr val="tx1"/>
            </a:solidFill>
          </a:ln>
        </p:spPr>
        <p:txBody>
          <a:bodyPr wrap="square" rtlCol="0">
            <a:spAutoFit/>
          </a:bodyPr>
          <a:lstStyle/>
          <a:p>
            <a:pPr algn="ctr"/>
            <a:r>
              <a:rPr lang="en-NZ" b="1" dirty="0" smtClean="0"/>
              <a:t>serverWindows.cpp</a:t>
            </a:r>
            <a:endParaRPr lang="en-US" b="1" dirty="0"/>
          </a:p>
        </p:txBody>
      </p:sp>
      <p:cxnSp>
        <p:nvCxnSpPr>
          <p:cNvPr id="42" name="Straight Connector 41"/>
          <p:cNvCxnSpPr/>
          <p:nvPr/>
        </p:nvCxnSpPr>
        <p:spPr>
          <a:xfrm>
            <a:off x="0" y="34290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000232" y="3286124"/>
            <a:ext cx="785818" cy="307777"/>
          </a:xfrm>
          <a:prstGeom prst="rect">
            <a:avLst/>
          </a:prstGeom>
          <a:solidFill>
            <a:srgbClr val="FFFF00"/>
          </a:solidFill>
          <a:ln>
            <a:solidFill>
              <a:schemeClr val="tx1"/>
            </a:solidFill>
          </a:ln>
        </p:spPr>
        <p:txBody>
          <a:bodyPr wrap="square" rtlCol="0">
            <a:spAutoFit/>
          </a:bodyPr>
          <a:lstStyle/>
          <a:p>
            <a:pPr algn="ctr"/>
            <a:r>
              <a:rPr lang="en-NZ" sz="1400" b="1" dirty="0" smtClean="0"/>
              <a:t>socket</a:t>
            </a:r>
            <a:endParaRPr lang="en-US" sz="1400" b="1" dirty="0"/>
          </a:p>
        </p:txBody>
      </p:sp>
      <p:sp>
        <p:nvSpPr>
          <p:cNvPr id="44" name="TextBox 43"/>
          <p:cNvSpPr txBox="1"/>
          <p:nvPr/>
        </p:nvSpPr>
        <p:spPr>
          <a:xfrm>
            <a:off x="7643834" y="3286124"/>
            <a:ext cx="785818" cy="307777"/>
          </a:xfrm>
          <a:prstGeom prst="rect">
            <a:avLst/>
          </a:prstGeom>
          <a:solidFill>
            <a:srgbClr val="FFFF00"/>
          </a:solidFill>
          <a:ln>
            <a:solidFill>
              <a:schemeClr val="tx1"/>
            </a:solidFill>
          </a:ln>
        </p:spPr>
        <p:txBody>
          <a:bodyPr wrap="square" rtlCol="0">
            <a:spAutoFit/>
          </a:bodyPr>
          <a:lstStyle/>
          <a:p>
            <a:pPr algn="ctr"/>
            <a:r>
              <a:rPr lang="en-NZ" sz="1400" b="1" dirty="0" smtClean="0"/>
              <a:t>socket</a:t>
            </a:r>
            <a:endParaRPr lang="en-US" sz="1400" b="1" dirty="0"/>
          </a:p>
        </p:txBody>
      </p:sp>
      <p:cxnSp>
        <p:nvCxnSpPr>
          <p:cNvPr id="45" name="Straight Arrow Connector 44"/>
          <p:cNvCxnSpPr/>
          <p:nvPr/>
        </p:nvCxnSpPr>
        <p:spPr>
          <a:xfrm rot="5400000" flipH="1" flipV="1">
            <a:off x="7465239" y="2607461"/>
            <a:ext cx="1357325" cy="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1643042" y="2571744"/>
            <a:ext cx="1429554" cy="79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619672" y="2492896"/>
            <a:ext cx="5998866" cy="1627833"/>
          </a:xfrm>
          <a:prstGeom prst="snip2Diag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4800" b="1" dirty="0" smtClean="0">
                <a:ln w="18415" cmpd="sng">
                  <a:solidFill>
                    <a:srgbClr val="FFFFFF"/>
                  </a:solidFill>
                  <a:prstDash val="solid"/>
                </a:ln>
                <a:solidFill>
                  <a:srgbClr val="0066FF"/>
                </a:solidFill>
                <a:effectLst>
                  <a:outerShdw blurRad="63500" dir="3600000" algn="tl" rotWithShape="0">
                    <a:srgbClr val="000000">
                      <a:alpha val="70000"/>
                    </a:srgbClr>
                  </a:outerShdw>
                </a:effectLst>
                <a:latin typeface="Arial" pitchFamily="34" charset="0"/>
                <a:cs typeface="Arial" pitchFamily="34" charset="0"/>
              </a:rPr>
              <a:t>Client</a:t>
            </a:r>
            <a:endParaRPr lang="en-US" sz="4800" b="1" dirty="0">
              <a:ln w="18415" cmpd="sng">
                <a:solidFill>
                  <a:srgbClr val="FFFFFF"/>
                </a:solidFill>
                <a:prstDash val="solid"/>
              </a:ln>
              <a:solidFill>
                <a:srgbClr val="0066FF"/>
              </a:solidFill>
              <a:effectLst>
                <a:outerShdw blurRad="63500" dir="3600000" algn="tl" rotWithShape="0">
                  <a:srgbClr val="000000">
                    <a:alpha val="70000"/>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2" name="AutoShape 24"/>
          <p:cNvSpPr>
            <a:spLocks noChangeArrowheads="1"/>
          </p:cNvSpPr>
          <p:nvPr/>
        </p:nvSpPr>
        <p:spPr bwMode="auto">
          <a:xfrm>
            <a:off x="1285852" y="4786322"/>
            <a:ext cx="6256338" cy="1128713"/>
          </a:xfrm>
          <a:prstGeom prst="roundRect">
            <a:avLst>
              <a:gd name="adj" fmla="val 139"/>
            </a:avLst>
          </a:prstGeom>
          <a:gradFill rotWithShape="1">
            <a:gsLst>
              <a:gs pos="0">
                <a:schemeClr val="bg1"/>
              </a:gs>
              <a:gs pos="100000">
                <a:srgbClr val="00B8FF">
                  <a:alpha val="30000"/>
                </a:srgbClr>
              </a:gs>
            </a:gsLst>
            <a:lin ang="2700000" scaled="1"/>
          </a:gradFill>
          <a:ln w="19050">
            <a:round/>
            <a:headEnd/>
            <a:tailEnd/>
          </a:ln>
          <a:effectLst/>
          <a:scene3d>
            <a:camera prst="legacyObliqueTopLeft"/>
            <a:lightRig rig="legacyFlat3" dir="t"/>
          </a:scene3d>
          <a:sp3d extrusionH="430200" prstMaterial="legacyMatte">
            <a:bevelT w="13500" h="13500" prst="angle"/>
            <a:bevelB w="13500" h="13500" prst="angle"/>
            <a:extrusionClr>
              <a:srgbClr val="00B8FF"/>
            </a:extrusionClr>
          </a:sp3d>
        </p:spPr>
        <p:txBody>
          <a:bodyPr wrap="none" anchor="ctr">
            <a:flatTx/>
          </a:bodyPr>
          <a:lstStyle/>
          <a:p>
            <a:endParaRPr lang="en-US" dirty="0">
              <a:solidFill>
                <a:srgbClr val="FF0000"/>
              </a:solidFill>
              <a:latin typeface="Arial" pitchFamily="34" charset="0"/>
              <a:cs typeface="Arial" pitchFamily="34" charset="0"/>
            </a:endParaRPr>
          </a:p>
        </p:txBody>
      </p:sp>
      <p:sp>
        <p:nvSpPr>
          <p:cNvPr id="17431" name="AutoShape 23"/>
          <p:cNvSpPr>
            <a:spLocks noChangeArrowheads="1"/>
          </p:cNvSpPr>
          <p:nvPr/>
        </p:nvSpPr>
        <p:spPr bwMode="auto">
          <a:xfrm>
            <a:off x="1604258" y="4910138"/>
            <a:ext cx="1323096" cy="710067"/>
          </a:xfrm>
          <a:prstGeom prst="roundRect">
            <a:avLst>
              <a:gd name="adj" fmla="val 190"/>
            </a:avLst>
          </a:prstGeom>
          <a:noFill/>
          <a:ln w="9525">
            <a:noFill/>
            <a:round/>
            <a:headEnd/>
            <a:tailEnd/>
          </a:ln>
        </p:spPr>
        <p:txBody>
          <a:bodyPr wrap="none" lIns="90000" tIns="46800" rIns="90000" bIns="46800">
            <a:spAutoFit/>
          </a:bodyPr>
          <a:lstStyle/>
          <a:p>
            <a:pPr algn="r">
              <a:buClr>
                <a:srgbClr val="3333CC"/>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FF0000"/>
                </a:solidFill>
                <a:latin typeface="Arial" pitchFamily="34" charset="0"/>
                <a:cs typeface="Arial" pitchFamily="34" charset="0"/>
              </a:rPr>
              <a:t>Magic</a:t>
            </a:r>
          </a:p>
          <a:p>
            <a:pPr algn="r">
              <a:buClr>
                <a:srgbClr val="3333CC"/>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FF0000"/>
                </a:solidFill>
                <a:latin typeface="Arial" pitchFamily="34" charset="0"/>
                <a:cs typeface="Arial" pitchFamily="34" charset="0"/>
              </a:rPr>
              <a:t>happens!</a:t>
            </a:r>
          </a:p>
        </p:txBody>
      </p:sp>
      <p:sp>
        <p:nvSpPr>
          <p:cNvPr id="17409" name="Rectangle 1"/>
          <p:cNvSpPr>
            <a:spLocks noGrp="1" noChangeArrowheads="1"/>
          </p:cNvSpPr>
          <p:nvPr>
            <p:ph type="title"/>
          </p:nvPr>
        </p:nvSpPr>
        <p:spPr>
          <a:xfrm>
            <a:off x="685800" y="228600"/>
            <a:ext cx="7772400" cy="762000"/>
          </a:xfrm>
          <a:gradFill rotWithShape="1">
            <a:gsLst>
              <a:gs pos="0">
                <a:srgbClr val="00B8FF"/>
              </a:gs>
              <a:gs pos="100000">
                <a:schemeClr val="bg1"/>
              </a:gs>
            </a:gsLst>
            <a:lin ang="2700000" scaled="1"/>
          </a:gradFill>
          <a:ln/>
          <a:scene3d>
            <a:camera prst="legacyObliqueBottomLeft"/>
            <a:lightRig rig="legacyFlat3" dir="t"/>
          </a:scene3d>
          <a:sp3d extrusionH="430200" prstMaterial="legacyMatte">
            <a:bevelT w="13500" h="13500" prst="angle"/>
            <a:bevelB w="13500" h="13500" prst="angle"/>
            <a:extrusionClr>
              <a:srgbClr val="00B8FF"/>
            </a:extrusionClr>
          </a:sp3d>
        </p:spPr>
        <p:txBody>
          <a:bodyPr vert="horz" lIns="91440" tIns="45720" rIns="91440" bIns="45720" rtlCol="0" anchor="ctr">
            <a:noAutofit/>
            <a:flatTx/>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0000"/>
                </a:solidFill>
                <a:effectLst>
                  <a:outerShdw blurRad="38100" dist="38100" dir="2700000" algn="tl">
                    <a:srgbClr val="000000"/>
                  </a:outerShdw>
                </a:effectLst>
              </a:rPr>
              <a:t>RSA: Encryption, decryption</a:t>
            </a:r>
          </a:p>
        </p:txBody>
      </p:sp>
      <p:sp>
        <p:nvSpPr>
          <p:cNvPr id="17410" name="AutoShape 2"/>
          <p:cNvSpPr>
            <a:spLocks noChangeArrowheads="1"/>
          </p:cNvSpPr>
          <p:nvPr/>
        </p:nvSpPr>
        <p:spPr bwMode="auto">
          <a:xfrm>
            <a:off x="642910" y="1500188"/>
            <a:ext cx="4708638" cy="371513"/>
          </a:xfrm>
          <a:prstGeom prst="roundRect">
            <a:avLst>
              <a:gd name="adj" fmla="val 347"/>
            </a:avLst>
          </a:prstGeom>
          <a:noFill/>
          <a:ln w="9525">
            <a:noFill/>
            <a:round/>
            <a:headEnd/>
            <a:tailEnd/>
          </a:ln>
        </p:spPr>
        <p:txBody>
          <a:bodyPr wrap="none" lIns="90000" tIns="46800" rIns="90000" bIns="46800">
            <a:spAutoFit/>
          </a:bodyPr>
          <a:lstStyle/>
          <a:p>
            <a:pPr>
              <a:buClr>
                <a:srgbClr val="3333CC"/>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3333CC"/>
                </a:solidFill>
                <a:latin typeface="Arial" pitchFamily="34" charset="0"/>
                <a:cs typeface="Arial" pitchFamily="34" charset="0"/>
              </a:rPr>
              <a:t>0.</a:t>
            </a:r>
            <a:r>
              <a:rPr lang="en-GB" dirty="0">
                <a:solidFill>
                  <a:schemeClr val="tx1"/>
                </a:solidFill>
                <a:latin typeface="Arial" pitchFamily="34" charset="0"/>
                <a:cs typeface="Arial" pitchFamily="34" charset="0"/>
              </a:rPr>
              <a:t>  Given (</a:t>
            </a:r>
            <a:r>
              <a:rPr lang="en-GB" b="1" i="1" dirty="0" err="1">
                <a:solidFill>
                  <a:srgbClr val="0000FF"/>
                </a:solidFill>
                <a:effectLst>
                  <a:outerShdw blurRad="38100" dist="38100" dir="2700000" algn="tl">
                    <a:srgbClr val="000000">
                      <a:alpha val="43137"/>
                    </a:srgbClr>
                  </a:outerShdw>
                </a:effectLst>
                <a:latin typeface="Arial" pitchFamily="34" charset="0"/>
                <a:cs typeface="Arial" pitchFamily="34" charset="0"/>
              </a:rPr>
              <a:t>n,e</a:t>
            </a:r>
            <a:r>
              <a:rPr lang="en-GB" dirty="0">
                <a:solidFill>
                  <a:schemeClr val="tx1"/>
                </a:solidFill>
                <a:latin typeface="Arial" pitchFamily="34" charset="0"/>
                <a:cs typeface="Arial" pitchFamily="34" charset="0"/>
              </a:rPr>
              <a:t>) and (</a:t>
            </a:r>
            <a:r>
              <a:rPr lang="en-GB" b="1" i="1" dirty="0" err="1">
                <a:solidFill>
                  <a:srgbClr val="0000FF"/>
                </a:solidFill>
                <a:effectLst>
                  <a:outerShdw blurRad="38100" dist="38100" dir="2700000" algn="tl">
                    <a:srgbClr val="000000">
                      <a:alpha val="43137"/>
                    </a:srgbClr>
                  </a:outerShdw>
                </a:effectLst>
                <a:latin typeface="Arial" pitchFamily="34" charset="0"/>
                <a:cs typeface="Arial" pitchFamily="34" charset="0"/>
              </a:rPr>
              <a:t>n,d</a:t>
            </a:r>
            <a:r>
              <a:rPr lang="en-GB" dirty="0">
                <a:solidFill>
                  <a:schemeClr val="tx1"/>
                </a:solidFill>
                <a:latin typeface="Arial" pitchFamily="34" charset="0"/>
                <a:cs typeface="Arial" pitchFamily="34" charset="0"/>
              </a:rPr>
              <a:t>) as computed above</a:t>
            </a:r>
          </a:p>
        </p:txBody>
      </p:sp>
      <p:grpSp>
        <p:nvGrpSpPr>
          <p:cNvPr id="2" name="Group 3"/>
          <p:cNvGrpSpPr>
            <a:grpSpLocks/>
          </p:cNvGrpSpPr>
          <p:nvPr/>
        </p:nvGrpSpPr>
        <p:grpSpPr bwMode="auto">
          <a:xfrm>
            <a:off x="669925" y="2179638"/>
            <a:ext cx="7575550" cy="876300"/>
            <a:chOff x="422" y="1373"/>
            <a:chExt cx="4772" cy="552"/>
          </a:xfrm>
        </p:grpSpPr>
        <p:sp>
          <p:nvSpPr>
            <p:cNvPr id="17412" name="AutoShape 4"/>
            <p:cNvSpPr>
              <a:spLocks noChangeArrowheads="1"/>
            </p:cNvSpPr>
            <p:nvPr/>
          </p:nvSpPr>
          <p:spPr bwMode="auto">
            <a:xfrm>
              <a:off x="422" y="1373"/>
              <a:ext cx="2645" cy="234"/>
            </a:xfrm>
            <a:prstGeom prst="roundRect">
              <a:avLst>
                <a:gd name="adj" fmla="val 361"/>
              </a:avLst>
            </a:prstGeom>
            <a:noFill/>
            <a:ln w="9525">
              <a:noFill/>
              <a:round/>
              <a:headEnd/>
              <a:tailEnd/>
            </a:ln>
          </p:spPr>
          <p:txBody>
            <a:bodyPr wrap="none" lIns="90000" tIns="46800" rIns="90000" bIns="46800">
              <a:spAutoFit/>
            </a:bodyPr>
            <a:lstStyle/>
            <a:p>
              <a:pPr>
                <a:buClr>
                  <a:srgbClr val="3333CC"/>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3333CC"/>
                  </a:solidFill>
                  <a:latin typeface="Comic Sans MS" pitchFamily="64" charset="0"/>
                </a:rPr>
                <a:t>1.</a:t>
              </a:r>
              <a:r>
                <a:rPr lang="en-GB" dirty="0">
                  <a:solidFill>
                    <a:schemeClr val="tx1"/>
                  </a:solidFill>
                  <a:latin typeface="Comic Sans MS" pitchFamily="64" charset="0"/>
                </a:rPr>
                <a:t> </a:t>
              </a:r>
              <a:r>
                <a:rPr lang="en-GB" u="sng" dirty="0">
                  <a:solidFill>
                    <a:schemeClr val="tx1"/>
                  </a:solidFill>
                  <a:latin typeface="Comic Sans MS" pitchFamily="64" charset="0"/>
                </a:rPr>
                <a:t>To </a:t>
              </a:r>
              <a:r>
                <a:rPr lang="en-GB" b="1" u="sng" dirty="0">
                  <a:solidFill>
                    <a:schemeClr val="tx1"/>
                  </a:solidFill>
                  <a:effectLst>
                    <a:outerShdw blurRad="38100" dist="38100" dir="2700000" algn="tl">
                      <a:srgbClr val="000000">
                        <a:alpha val="43137"/>
                      </a:srgbClr>
                    </a:outerShdw>
                  </a:effectLst>
                  <a:latin typeface="Comic Sans MS" pitchFamily="64" charset="0"/>
                </a:rPr>
                <a:t>encrypt</a:t>
              </a:r>
              <a:r>
                <a:rPr lang="en-GB" u="sng" dirty="0">
                  <a:solidFill>
                    <a:schemeClr val="tx1"/>
                  </a:solidFill>
                  <a:effectLst>
                    <a:outerShdw blurRad="38100" dist="38100" dir="2700000" algn="tl">
                      <a:srgbClr val="000000">
                        <a:alpha val="43137"/>
                      </a:srgbClr>
                    </a:outerShdw>
                  </a:effectLst>
                  <a:latin typeface="Comic Sans MS" pitchFamily="64" charset="0"/>
                </a:rPr>
                <a:t> </a:t>
              </a:r>
              <a:r>
                <a:rPr lang="en-GB" u="sng" dirty="0">
                  <a:solidFill>
                    <a:schemeClr val="tx1"/>
                  </a:solidFill>
                  <a:latin typeface="Comic Sans MS" pitchFamily="64" charset="0"/>
                </a:rPr>
                <a:t>bit pattern, </a:t>
              </a:r>
              <a:r>
                <a:rPr lang="en-GB" i="1" u="sng" dirty="0">
                  <a:solidFill>
                    <a:schemeClr val="tx1"/>
                  </a:solidFill>
                  <a:latin typeface="Comic Sans MS" pitchFamily="64" charset="0"/>
                </a:rPr>
                <a:t>m</a:t>
              </a:r>
              <a:r>
                <a:rPr lang="en-GB" u="sng" dirty="0">
                  <a:solidFill>
                    <a:schemeClr val="tx1"/>
                  </a:solidFill>
                  <a:latin typeface="Comic Sans MS" pitchFamily="64" charset="0"/>
                </a:rPr>
                <a:t>, compute</a:t>
              </a:r>
            </a:p>
          </p:txBody>
        </p:sp>
        <p:grpSp>
          <p:nvGrpSpPr>
            <p:cNvPr id="3" name="Group 5"/>
            <p:cNvGrpSpPr>
              <a:grpSpLocks/>
            </p:cNvGrpSpPr>
            <p:nvPr/>
          </p:nvGrpSpPr>
          <p:grpSpPr bwMode="auto">
            <a:xfrm>
              <a:off x="578" y="1609"/>
              <a:ext cx="1451" cy="316"/>
              <a:chOff x="578" y="1609"/>
              <a:chExt cx="1451" cy="316"/>
            </a:xfrm>
          </p:grpSpPr>
          <p:sp>
            <p:nvSpPr>
              <p:cNvPr id="17414" name="Text Box 6"/>
              <p:cNvSpPr txBox="1">
                <a:spLocks noChangeArrowheads="1"/>
              </p:cNvSpPr>
              <p:nvPr/>
            </p:nvSpPr>
            <p:spPr bwMode="auto">
              <a:xfrm>
                <a:off x="578" y="1672"/>
                <a:ext cx="1451" cy="253"/>
              </a:xfrm>
              <a:prstGeom prst="rect">
                <a:avLst/>
              </a:prstGeom>
              <a:noFill/>
              <a:ln w="9525">
                <a:noFill/>
                <a:miter lim="800000"/>
                <a:headEnd/>
                <a:tailEnd/>
              </a:ln>
            </p:spPr>
            <p:txBody>
              <a:bodyPr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FF0000"/>
                    </a:solidFill>
                    <a:effectLst>
                      <a:outerShdw blurRad="38100" dist="38100" dir="2700000" algn="tl">
                        <a:srgbClr val="000000">
                          <a:alpha val="43137"/>
                        </a:srgbClr>
                      </a:outerShdw>
                    </a:effectLst>
                    <a:latin typeface="Arial" pitchFamily="34" charset="0"/>
                    <a:cs typeface="Arial" pitchFamily="34" charset="0"/>
                  </a:rPr>
                  <a:t>c = m   </a:t>
                </a:r>
                <a:r>
                  <a:rPr lang="en-GB" sz="2000" b="1" dirty="0">
                    <a:effectLst>
                      <a:outerShdw blurRad="38100" dist="38100" dir="2700000" algn="tl">
                        <a:srgbClr val="000000">
                          <a:alpha val="43137"/>
                        </a:srgbClr>
                      </a:outerShdw>
                    </a:effectLst>
                    <a:latin typeface="Arial" pitchFamily="34" charset="0"/>
                    <a:cs typeface="Arial" pitchFamily="34" charset="0"/>
                  </a:rPr>
                  <a:t>mod</a:t>
                </a:r>
                <a:r>
                  <a:rPr lang="en-GB" sz="2000" b="1" i="1" dirty="0">
                    <a:solidFill>
                      <a:srgbClr val="FF0000"/>
                    </a:solidFill>
                    <a:effectLst>
                      <a:outerShdw blurRad="38100" dist="38100" dir="2700000" algn="tl">
                        <a:srgbClr val="000000">
                          <a:alpha val="43137"/>
                        </a:srgbClr>
                      </a:outerShdw>
                    </a:effectLst>
                    <a:latin typeface="Arial" pitchFamily="34" charset="0"/>
                    <a:cs typeface="Arial" pitchFamily="34" charset="0"/>
                  </a:rPr>
                  <a:t>  n</a:t>
                </a:r>
              </a:p>
            </p:txBody>
          </p:sp>
          <p:sp>
            <p:nvSpPr>
              <p:cNvPr id="17415" name="AutoShape 7"/>
              <p:cNvSpPr>
                <a:spLocks noChangeArrowheads="1"/>
              </p:cNvSpPr>
              <p:nvPr/>
            </p:nvSpPr>
            <p:spPr bwMode="auto">
              <a:xfrm>
                <a:off x="1114" y="1609"/>
                <a:ext cx="196" cy="234"/>
              </a:xfrm>
              <a:prstGeom prst="roundRect">
                <a:avLst>
                  <a:gd name="adj" fmla="val 454"/>
                </a:avLst>
              </a:prstGeom>
              <a:noFill/>
              <a:ln w="9525">
                <a:noFill/>
                <a:round/>
                <a:headEnd/>
                <a:tailEnd/>
              </a:ln>
            </p:spPr>
            <p:txBody>
              <a:bodyPr wrap="none"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rgbClr val="0000FF"/>
                    </a:solidFill>
                    <a:latin typeface="Comic Sans MS" pitchFamily="64" charset="0"/>
                  </a:rPr>
                  <a:t>e</a:t>
                </a:r>
              </a:p>
            </p:txBody>
          </p:sp>
        </p:grpSp>
        <p:grpSp>
          <p:nvGrpSpPr>
            <p:cNvPr id="4" name="Group 8"/>
            <p:cNvGrpSpPr>
              <a:grpSpLocks/>
            </p:cNvGrpSpPr>
            <p:nvPr/>
          </p:nvGrpSpPr>
          <p:grpSpPr bwMode="auto">
            <a:xfrm>
              <a:off x="1981" y="1615"/>
              <a:ext cx="3213" cy="309"/>
              <a:chOff x="1981" y="1615"/>
              <a:chExt cx="3213" cy="309"/>
            </a:xfrm>
          </p:grpSpPr>
          <p:sp>
            <p:nvSpPr>
              <p:cNvPr id="17417" name="AutoShape 9"/>
              <p:cNvSpPr>
                <a:spLocks noChangeArrowheads="1"/>
              </p:cNvSpPr>
              <p:nvPr/>
            </p:nvSpPr>
            <p:spPr bwMode="auto">
              <a:xfrm>
                <a:off x="1981" y="1671"/>
                <a:ext cx="3213" cy="253"/>
              </a:xfrm>
              <a:prstGeom prst="roundRect">
                <a:avLst>
                  <a:gd name="adj" fmla="val 361"/>
                </a:avLst>
              </a:prstGeom>
              <a:noFill/>
              <a:ln w="9525">
                <a:noFill/>
                <a:round/>
                <a:headEnd/>
                <a:tailEnd/>
              </a:ln>
            </p:spPr>
            <p:txBody>
              <a:bodyPr wrap="none" lIns="90000" tIns="46800" rIns="90000" bIns="46800">
                <a:spAutoFit/>
              </a:bodyPr>
              <a:lstStyle/>
              <a:p>
                <a:pP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8000"/>
                    </a:solidFill>
                    <a:latin typeface="Arial" pitchFamily="34" charset="0"/>
                    <a:cs typeface="Arial" pitchFamily="34" charset="0"/>
                  </a:rPr>
                  <a:t>(i.e., remainder when </a:t>
                </a:r>
                <a:r>
                  <a:rPr lang="en-GB" sz="2000" b="1" dirty="0">
                    <a:latin typeface="Arial" pitchFamily="34" charset="0"/>
                    <a:cs typeface="Arial" pitchFamily="34" charset="0"/>
                  </a:rPr>
                  <a:t>m</a:t>
                </a:r>
                <a:r>
                  <a:rPr lang="en-GB" sz="2000" b="1" dirty="0">
                    <a:solidFill>
                      <a:srgbClr val="008000"/>
                    </a:solidFill>
                    <a:latin typeface="Arial" pitchFamily="34" charset="0"/>
                    <a:cs typeface="Arial" pitchFamily="34" charset="0"/>
                  </a:rPr>
                  <a:t>   is divided by </a:t>
                </a:r>
                <a:r>
                  <a:rPr lang="en-GB" sz="20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n</a:t>
                </a:r>
                <a:r>
                  <a:rPr lang="en-GB" sz="2000" dirty="0" smtClean="0">
                    <a:solidFill>
                      <a:schemeClr val="tx1"/>
                    </a:solidFill>
                    <a:latin typeface="Arial" pitchFamily="34" charset="0"/>
                    <a:cs typeface="Arial" pitchFamily="34" charset="0"/>
                  </a:rPr>
                  <a:t>)</a:t>
                </a:r>
                <a:endParaRPr lang="en-GB" sz="2000" dirty="0">
                  <a:solidFill>
                    <a:schemeClr val="tx1"/>
                  </a:solidFill>
                  <a:latin typeface="Arial" pitchFamily="34" charset="0"/>
                  <a:cs typeface="Arial" pitchFamily="34" charset="0"/>
                </a:endParaRPr>
              </a:p>
            </p:txBody>
          </p:sp>
          <p:sp>
            <p:nvSpPr>
              <p:cNvPr id="17418" name="AutoShape 10"/>
              <p:cNvSpPr>
                <a:spLocks noChangeArrowheads="1"/>
              </p:cNvSpPr>
              <p:nvPr/>
            </p:nvSpPr>
            <p:spPr bwMode="auto">
              <a:xfrm>
                <a:off x="3747" y="1615"/>
                <a:ext cx="196" cy="234"/>
              </a:xfrm>
              <a:prstGeom prst="roundRect">
                <a:avLst>
                  <a:gd name="adj" fmla="val 454"/>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rgbClr val="0000FF"/>
                    </a:solidFill>
                    <a:latin typeface="Comic Sans MS" pitchFamily="64" charset="0"/>
                  </a:rPr>
                  <a:t>e</a:t>
                </a:r>
              </a:p>
            </p:txBody>
          </p:sp>
        </p:grpSp>
      </p:grpSp>
      <p:sp>
        <p:nvSpPr>
          <p:cNvPr id="17419" name="AutoShape 11"/>
          <p:cNvSpPr>
            <a:spLocks noChangeArrowheads="1"/>
          </p:cNvSpPr>
          <p:nvPr/>
        </p:nvSpPr>
        <p:spPr bwMode="auto">
          <a:xfrm>
            <a:off x="669925" y="3449638"/>
            <a:ext cx="5181524" cy="371513"/>
          </a:xfrm>
          <a:prstGeom prst="roundRect">
            <a:avLst>
              <a:gd name="adj" fmla="val 347"/>
            </a:avLst>
          </a:prstGeom>
          <a:noFill/>
          <a:ln w="9525">
            <a:noFill/>
            <a:round/>
            <a:headEnd/>
            <a:tailEnd/>
          </a:ln>
        </p:spPr>
        <p:txBody>
          <a:bodyPr wrap="none" lIns="90000" tIns="46800" rIns="90000" bIns="46800">
            <a:spAutoFit/>
          </a:bodyPr>
          <a:lstStyle/>
          <a:p>
            <a:pPr>
              <a:buClr>
                <a:srgbClr val="3333CC"/>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3333CC"/>
                </a:solidFill>
                <a:latin typeface="Comic Sans MS" pitchFamily="64" charset="0"/>
              </a:rPr>
              <a:t>2.</a:t>
            </a:r>
            <a:r>
              <a:rPr lang="en-GB" dirty="0">
                <a:solidFill>
                  <a:schemeClr val="tx1"/>
                </a:solidFill>
                <a:latin typeface="Comic Sans MS" pitchFamily="64" charset="0"/>
              </a:rPr>
              <a:t> </a:t>
            </a:r>
            <a:r>
              <a:rPr lang="en-GB" u="sng" dirty="0">
                <a:solidFill>
                  <a:schemeClr val="tx1"/>
                </a:solidFill>
                <a:latin typeface="Comic Sans MS" pitchFamily="64" charset="0"/>
              </a:rPr>
              <a:t>To </a:t>
            </a:r>
            <a:r>
              <a:rPr lang="en-GB" b="1" u="sng" dirty="0">
                <a:solidFill>
                  <a:schemeClr val="tx1"/>
                </a:solidFill>
                <a:effectLst>
                  <a:outerShdw blurRad="38100" dist="38100" dir="2700000" algn="tl">
                    <a:srgbClr val="000000">
                      <a:alpha val="43137"/>
                    </a:srgbClr>
                  </a:outerShdw>
                </a:effectLst>
                <a:latin typeface="Comic Sans MS" pitchFamily="64" charset="0"/>
              </a:rPr>
              <a:t>decrypt</a:t>
            </a:r>
            <a:r>
              <a:rPr lang="en-GB" u="sng" dirty="0">
                <a:solidFill>
                  <a:schemeClr val="tx1"/>
                </a:solidFill>
                <a:latin typeface="Comic Sans MS" pitchFamily="64" charset="0"/>
              </a:rPr>
              <a:t> received bit pattern, </a:t>
            </a:r>
            <a:r>
              <a:rPr lang="en-GB" i="1" u="sng" dirty="0">
                <a:solidFill>
                  <a:schemeClr val="tx1"/>
                </a:solidFill>
                <a:latin typeface="Comic Sans MS" pitchFamily="64" charset="0"/>
              </a:rPr>
              <a:t>c</a:t>
            </a:r>
            <a:r>
              <a:rPr lang="en-GB" u="sng" dirty="0">
                <a:solidFill>
                  <a:schemeClr val="tx1"/>
                </a:solidFill>
                <a:latin typeface="Comic Sans MS" pitchFamily="64" charset="0"/>
              </a:rPr>
              <a:t>, compute</a:t>
            </a:r>
          </a:p>
        </p:txBody>
      </p:sp>
      <p:grpSp>
        <p:nvGrpSpPr>
          <p:cNvPr id="5" name="Group 12"/>
          <p:cNvGrpSpPr>
            <a:grpSpLocks/>
          </p:cNvGrpSpPr>
          <p:nvPr/>
        </p:nvGrpSpPr>
        <p:grpSpPr bwMode="auto">
          <a:xfrm>
            <a:off x="917575" y="3841755"/>
            <a:ext cx="2303463" cy="508001"/>
            <a:chOff x="578" y="2420"/>
            <a:chExt cx="1451" cy="320"/>
          </a:xfrm>
        </p:grpSpPr>
        <p:sp>
          <p:nvSpPr>
            <p:cNvPr id="17421" name="Text Box 13"/>
            <p:cNvSpPr txBox="1">
              <a:spLocks noChangeArrowheads="1"/>
            </p:cNvSpPr>
            <p:nvPr/>
          </p:nvSpPr>
          <p:spPr bwMode="auto">
            <a:xfrm>
              <a:off x="578" y="2487"/>
              <a:ext cx="1451" cy="253"/>
            </a:xfrm>
            <a:prstGeom prst="rect">
              <a:avLst/>
            </a:prstGeom>
            <a:noFill/>
            <a:ln w="9525">
              <a:noFill/>
              <a:miter lim="800000"/>
              <a:headEnd/>
              <a:tailEnd/>
            </a:ln>
          </p:spPr>
          <p:txBody>
            <a:bodyPr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FF0000"/>
                  </a:solidFill>
                  <a:effectLst>
                    <a:outerShdw blurRad="38100" dist="38100" dir="2700000" algn="tl">
                      <a:srgbClr val="000000">
                        <a:alpha val="43137"/>
                      </a:srgbClr>
                    </a:outerShdw>
                  </a:effectLst>
                  <a:latin typeface="Arial" pitchFamily="34" charset="0"/>
                  <a:cs typeface="Arial" pitchFamily="34" charset="0"/>
                </a:rPr>
                <a:t>m = c   </a:t>
              </a:r>
              <a:r>
                <a:rPr lang="en-GB" sz="2000" b="1" dirty="0">
                  <a:effectLst>
                    <a:outerShdw blurRad="38100" dist="38100" dir="2700000" algn="tl">
                      <a:srgbClr val="000000">
                        <a:alpha val="43137"/>
                      </a:srgbClr>
                    </a:outerShdw>
                  </a:effectLst>
                  <a:latin typeface="Arial" pitchFamily="34" charset="0"/>
                  <a:cs typeface="Arial" pitchFamily="34" charset="0"/>
                </a:rPr>
                <a:t>mod</a:t>
              </a:r>
              <a:r>
                <a:rPr lang="en-GB" sz="2000" b="1" i="1" dirty="0">
                  <a:solidFill>
                    <a:srgbClr val="FF0000"/>
                  </a:solidFill>
                  <a:effectLst>
                    <a:outerShdw blurRad="38100" dist="38100" dir="2700000" algn="tl">
                      <a:srgbClr val="000000">
                        <a:alpha val="43137"/>
                      </a:srgbClr>
                    </a:outerShdw>
                  </a:effectLst>
                  <a:latin typeface="Arial" pitchFamily="34" charset="0"/>
                  <a:cs typeface="Arial" pitchFamily="34" charset="0"/>
                </a:rPr>
                <a:t>  n</a:t>
              </a:r>
            </a:p>
          </p:txBody>
        </p:sp>
        <p:sp>
          <p:nvSpPr>
            <p:cNvPr id="17422" name="AutoShape 14"/>
            <p:cNvSpPr>
              <a:spLocks noChangeArrowheads="1"/>
            </p:cNvSpPr>
            <p:nvPr/>
          </p:nvSpPr>
          <p:spPr bwMode="auto">
            <a:xfrm>
              <a:off x="1110" y="2420"/>
              <a:ext cx="203" cy="234"/>
            </a:xfrm>
            <a:prstGeom prst="roundRect">
              <a:avLst>
                <a:gd name="adj" fmla="val 435"/>
              </a:avLst>
            </a:prstGeom>
            <a:noFill/>
            <a:ln w="9525">
              <a:noFill/>
              <a:round/>
              <a:headEnd/>
              <a:tailEnd/>
            </a:ln>
          </p:spPr>
          <p:txBody>
            <a:bodyPr wrap="none"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rgbClr val="0000FF"/>
                  </a:solidFill>
                  <a:effectLst>
                    <a:outerShdw blurRad="38100" dist="38100" dir="2700000" algn="tl">
                      <a:srgbClr val="000000">
                        <a:alpha val="43137"/>
                      </a:srgbClr>
                    </a:outerShdw>
                  </a:effectLst>
                  <a:latin typeface="Arial" pitchFamily="34" charset="0"/>
                  <a:cs typeface="Arial" pitchFamily="34" charset="0"/>
                </a:rPr>
                <a:t>d</a:t>
              </a:r>
            </a:p>
          </p:txBody>
        </p:sp>
      </p:grpSp>
      <p:sp>
        <p:nvSpPr>
          <p:cNvPr id="17423" name="AutoShape 15"/>
          <p:cNvSpPr>
            <a:spLocks noChangeArrowheads="1"/>
          </p:cNvSpPr>
          <p:nvPr/>
        </p:nvSpPr>
        <p:spPr bwMode="auto">
          <a:xfrm>
            <a:off x="3109913" y="3933825"/>
            <a:ext cx="5016415" cy="402291"/>
          </a:xfrm>
          <a:prstGeom prst="roundRect">
            <a:avLst>
              <a:gd name="adj" fmla="val 347"/>
            </a:avLst>
          </a:prstGeom>
          <a:noFill/>
          <a:ln w="9525">
            <a:noFill/>
            <a:round/>
            <a:headEnd/>
            <a:tailEnd/>
          </a:ln>
        </p:spPr>
        <p:txBody>
          <a:bodyPr wrap="none" lIns="90000" tIns="46800" rIns="90000" bIns="46800">
            <a:spAutoFit/>
          </a:bodyPr>
          <a:lstStyle/>
          <a:p>
            <a:pP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8000"/>
                </a:solidFill>
                <a:latin typeface="Arial" pitchFamily="34" charset="0"/>
                <a:cs typeface="Arial" pitchFamily="34" charset="0"/>
              </a:rPr>
              <a:t>(i.e., remainder when </a:t>
            </a:r>
            <a:r>
              <a:rPr lang="en-GB" sz="2000" b="1" dirty="0">
                <a:latin typeface="Arial" pitchFamily="34" charset="0"/>
                <a:cs typeface="Arial" pitchFamily="34" charset="0"/>
              </a:rPr>
              <a:t>c</a:t>
            </a:r>
            <a:r>
              <a:rPr lang="en-GB" sz="2000" b="1" dirty="0">
                <a:solidFill>
                  <a:srgbClr val="008000"/>
                </a:solidFill>
                <a:latin typeface="Arial" pitchFamily="34" charset="0"/>
                <a:cs typeface="Arial" pitchFamily="34" charset="0"/>
              </a:rPr>
              <a:t>   is divided by </a:t>
            </a:r>
            <a:r>
              <a:rPr lang="en-GB" sz="2000" b="1" i="1" dirty="0">
                <a:solidFill>
                  <a:srgbClr val="FF0000"/>
                </a:solidFill>
                <a:effectLst>
                  <a:outerShdw blurRad="38100" dist="38100" dir="2700000" algn="tl">
                    <a:srgbClr val="000000">
                      <a:alpha val="43137"/>
                    </a:srgbClr>
                  </a:outerShdw>
                </a:effectLst>
                <a:latin typeface="Arial" pitchFamily="34" charset="0"/>
                <a:cs typeface="Arial" pitchFamily="34" charset="0"/>
              </a:rPr>
              <a:t>n</a:t>
            </a:r>
            <a:r>
              <a:rPr lang="en-GB" sz="2000" b="1" dirty="0">
                <a:solidFill>
                  <a:srgbClr val="008000"/>
                </a:solidFill>
                <a:latin typeface="Arial" pitchFamily="34" charset="0"/>
                <a:cs typeface="Arial" pitchFamily="34" charset="0"/>
              </a:rPr>
              <a:t>)</a:t>
            </a:r>
          </a:p>
        </p:txBody>
      </p:sp>
      <p:sp>
        <p:nvSpPr>
          <p:cNvPr id="17424" name="AutoShape 16"/>
          <p:cNvSpPr>
            <a:spLocks noChangeArrowheads="1"/>
          </p:cNvSpPr>
          <p:nvPr/>
        </p:nvSpPr>
        <p:spPr bwMode="auto">
          <a:xfrm>
            <a:off x="5828227" y="3828302"/>
            <a:ext cx="318013" cy="371513"/>
          </a:xfrm>
          <a:prstGeom prst="roundRect">
            <a:avLst>
              <a:gd name="adj" fmla="val 435"/>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rgbClr val="0000FF"/>
                </a:solidFill>
                <a:latin typeface="Comic Sans MS" pitchFamily="64" charset="0"/>
              </a:rPr>
              <a:t>d</a:t>
            </a:r>
          </a:p>
        </p:txBody>
      </p:sp>
      <p:grpSp>
        <p:nvGrpSpPr>
          <p:cNvPr id="6" name="Group 18"/>
          <p:cNvGrpSpPr>
            <a:grpSpLocks/>
          </p:cNvGrpSpPr>
          <p:nvPr/>
        </p:nvGrpSpPr>
        <p:grpSpPr bwMode="auto">
          <a:xfrm>
            <a:off x="3070225" y="5029204"/>
            <a:ext cx="3935413" cy="550863"/>
            <a:chOff x="1868" y="3101"/>
            <a:chExt cx="2479" cy="347"/>
          </a:xfrm>
        </p:grpSpPr>
        <p:sp>
          <p:nvSpPr>
            <p:cNvPr id="17427" name="Text Box 19"/>
            <p:cNvSpPr txBox="1">
              <a:spLocks noChangeArrowheads="1"/>
            </p:cNvSpPr>
            <p:nvPr/>
          </p:nvSpPr>
          <p:spPr bwMode="auto">
            <a:xfrm>
              <a:off x="1868" y="3194"/>
              <a:ext cx="1710" cy="253"/>
            </a:xfrm>
            <a:prstGeom prst="rect">
              <a:avLst/>
            </a:prstGeom>
            <a:noFill/>
            <a:ln w="9525">
              <a:noFill/>
              <a:miter lim="800000"/>
              <a:headEnd/>
              <a:tailEnd/>
            </a:ln>
          </p:spPr>
          <p:txBody>
            <a:bodyPr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chemeClr val="tx1"/>
                  </a:solidFill>
                  <a:latin typeface="Arial" pitchFamily="34" charset="0"/>
                  <a:cs typeface="Arial" pitchFamily="34" charset="0"/>
                </a:rPr>
                <a:t>m  =  (m   </a:t>
              </a:r>
              <a:r>
                <a:rPr lang="en-GB" sz="2000" b="1" dirty="0">
                  <a:solidFill>
                    <a:schemeClr val="tx1"/>
                  </a:solidFill>
                  <a:latin typeface="Arial" pitchFamily="34" charset="0"/>
                  <a:cs typeface="Arial" pitchFamily="34" charset="0"/>
                </a:rPr>
                <a:t>mod</a:t>
              </a:r>
              <a:r>
                <a:rPr lang="en-GB" sz="2000" b="1" i="1" dirty="0">
                  <a:solidFill>
                    <a:schemeClr val="tx1"/>
                  </a:solidFill>
                  <a:latin typeface="Arial" pitchFamily="34" charset="0"/>
                  <a:cs typeface="Arial" pitchFamily="34" charset="0"/>
                </a:rPr>
                <a:t>  n)</a:t>
              </a:r>
            </a:p>
          </p:txBody>
        </p:sp>
        <p:sp>
          <p:nvSpPr>
            <p:cNvPr id="17428" name="AutoShape 20"/>
            <p:cNvSpPr>
              <a:spLocks noChangeArrowheads="1"/>
            </p:cNvSpPr>
            <p:nvPr/>
          </p:nvSpPr>
          <p:spPr bwMode="auto">
            <a:xfrm>
              <a:off x="2617" y="3120"/>
              <a:ext cx="195" cy="234"/>
            </a:xfrm>
            <a:prstGeom prst="roundRect">
              <a:avLst>
                <a:gd name="adj" fmla="val 454"/>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rgbClr val="0000FF"/>
                  </a:solidFill>
                  <a:latin typeface="Arial" pitchFamily="34" charset="0"/>
                  <a:cs typeface="Arial" pitchFamily="34" charset="0"/>
                </a:rPr>
                <a:t>e</a:t>
              </a:r>
            </a:p>
          </p:txBody>
        </p:sp>
        <p:sp>
          <p:nvSpPr>
            <p:cNvPr id="17429" name="Text Box 21"/>
            <p:cNvSpPr txBox="1">
              <a:spLocks noChangeArrowheads="1"/>
            </p:cNvSpPr>
            <p:nvPr/>
          </p:nvSpPr>
          <p:spPr bwMode="auto">
            <a:xfrm>
              <a:off x="3533" y="3195"/>
              <a:ext cx="814" cy="253"/>
            </a:xfrm>
            <a:prstGeom prst="rect">
              <a:avLst/>
            </a:prstGeom>
            <a:noFill/>
            <a:ln w="9525">
              <a:noFill/>
              <a:miter lim="800000"/>
              <a:headEnd/>
              <a:tailEnd/>
            </a:ln>
          </p:spPr>
          <p:txBody>
            <a:bodyPr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chemeClr val="tx1"/>
                  </a:solidFill>
                  <a:latin typeface="Arial" pitchFamily="34" charset="0"/>
                  <a:cs typeface="Arial" pitchFamily="34" charset="0"/>
                </a:rPr>
                <a:t> </a:t>
              </a:r>
              <a:r>
                <a:rPr lang="en-GB" sz="2000" b="1" dirty="0">
                  <a:solidFill>
                    <a:schemeClr val="tx1"/>
                  </a:solidFill>
                  <a:latin typeface="Arial" pitchFamily="34" charset="0"/>
                  <a:cs typeface="Arial" pitchFamily="34" charset="0"/>
                </a:rPr>
                <a:t>mod</a:t>
              </a:r>
              <a:r>
                <a:rPr lang="en-GB" sz="2000" b="1" i="1" dirty="0">
                  <a:solidFill>
                    <a:schemeClr val="tx1"/>
                  </a:solidFill>
                  <a:latin typeface="Arial" pitchFamily="34" charset="0"/>
                  <a:cs typeface="Arial" pitchFamily="34" charset="0"/>
                </a:rPr>
                <a:t>  n</a:t>
              </a:r>
            </a:p>
          </p:txBody>
        </p:sp>
        <p:sp>
          <p:nvSpPr>
            <p:cNvPr id="17430" name="AutoShape 22"/>
            <p:cNvSpPr>
              <a:spLocks noChangeArrowheads="1"/>
            </p:cNvSpPr>
            <p:nvPr/>
          </p:nvSpPr>
          <p:spPr bwMode="auto">
            <a:xfrm>
              <a:off x="3354" y="3101"/>
              <a:ext cx="203" cy="234"/>
            </a:xfrm>
            <a:prstGeom prst="roundRect">
              <a:avLst>
                <a:gd name="adj" fmla="val 435"/>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rgbClr val="0000FF"/>
                  </a:solidFill>
                  <a:latin typeface="Arial" pitchFamily="34" charset="0"/>
                  <a:cs typeface="Arial" pitchFamily="34" charset="0"/>
                </a:rPr>
                <a:t>d</a:t>
              </a:r>
            </a:p>
          </p:txBody>
        </p:sp>
      </p:gr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1000132"/>
          </a:xfrm>
          <a:gradFill>
            <a:gsLst>
              <a:gs pos="0">
                <a:srgbClr val="000000"/>
              </a:gs>
              <a:gs pos="39999">
                <a:srgbClr val="0A128C"/>
              </a:gs>
              <a:gs pos="70000">
                <a:srgbClr val="181CC7"/>
              </a:gs>
              <a:gs pos="88000">
                <a:srgbClr val="7005D4"/>
              </a:gs>
              <a:gs pos="100000">
                <a:srgbClr val="8C3D91"/>
              </a:gs>
            </a:gsLst>
            <a:lin ang="5400000" scaled="0"/>
          </a:gradFill>
        </p:spPr>
        <p:txBody>
          <a:bodyPr>
            <a:normAutofit/>
          </a:bodyPr>
          <a:lstStyle/>
          <a:p>
            <a:pPr lvl="0">
              <a:defRPr/>
            </a:pPr>
            <a:r>
              <a:rPr lang="en-NZ" sz="4800" b="1" dirty="0" smtClean="0">
                <a:solidFill>
                  <a:schemeClr val="bg1"/>
                </a:solidFill>
                <a:effectLst>
                  <a:outerShdw blurRad="38100" dist="38100" dir="2700000" algn="tl">
                    <a:srgbClr val="000000">
                      <a:alpha val="43137"/>
                    </a:srgbClr>
                  </a:outerShdw>
                </a:effectLst>
              </a:rPr>
              <a:t>Reading characters from </a:t>
            </a:r>
            <a:r>
              <a:rPr lang="en-NZ" sz="4800" b="1" dirty="0" err="1" smtClean="0">
                <a:solidFill>
                  <a:srgbClr val="FFFF00"/>
                </a:solidFill>
                <a:effectLst>
                  <a:outerShdw blurRad="38100" dist="38100" dir="2700000" algn="tl">
                    <a:srgbClr val="000000">
                      <a:alpha val="43137"/>
                    </a:srgbClr>
                  </a:outerShdw>
                </a:effectLst>
              </a:rPr>
              <a:t>stdin</a:t>
            </a:r>
            <a:endParaRPr lang="en-US" sz="4800" b="1" dirty="0">
              <a:solidFill>
                <a:srgbClr val="FFFF00"/>
              </a:solidFill>
              <a:effectLst>
                <a:outerShdw blurRad="38100" dist="38100" dir="2700000" algn="tl">
                  <a:srgbClr val="000000">
                    <a:alpha val="43137"/>
                  </a:srgbClr>
                </a:outerShdw>
              </a:effectLst>
            </a:endParaRPr>
          </a:p>
        </p:txBody>
      </p:sp>
      <p:sp>
        <p:nvSpPr>
          <p:cNvPr id="25" name="TextBox 24"/>
          <p:cNvSpPr txBox="1"/>
          <p:nvPr/>
        </p:nvSpPr>
        <p:spPr>
          <a:xfrm>
            <a:off x="571472" y="1071547"/>
            <a:ext cx="8293730" cy="3093154"/>
          </a:xfrm>
          <a:prstGeom prst="rect">
            <a:avLst/>
          </a:prstGeom>
          <a:noFill/>
        </p:spPr>
        <p:txBody>
          <a:bodyPr wrap="square" rtlCol="0">
            <a:spAutoFit/>
          </a:bodyPr>
          <a:lstStyle/>
          <a:p>
            <a:r>
              <a:rPr lang="en-NZ" sz="2000" dirty="0" smtClean="0"/>
              <a:t>get string from stream</a:t>
            </a:r>
            <a:endParaRPr lang="en-NZ" sz="2000" b="1" dirty="0" smtClean="0"/>
          </a:p>
          <a:p>
            <a:r>
              <a:rPr lang="en-NZ" sz="1200" dirty="0" smtClean="0"/>
              <a:t> </a:t>
            </a:r>
          </a:p>
          <a:p>
            <a:r>
              <a:rPr lang="en-NZ" sz="2800" b="1" dirty="0" smtClean="0"/>
              <a:t>char*</a:t>
            </a:r>
            <a:r>
              <a:rPr lang="en-NZ" sz="2800" b="1" dirty="0" smtClean="0">
                <a:solidFill>
                  <a:srgbClr val="0000FF"/>
                </a:solidFill>
              </a:rPr>
              <a:t> </a:t>
            </a:r>
            <a:r>
              <a:rPr lang="en-NZ" sz="2800" b="1" dirty="0" err="1" smtClean="0">
                <a:solidFill>
                  <a:srgbClr val="0000FF"/>
                </a:solidFill>
              </a:rPr>
              <a:t>f</a:t>
            </a:r>
            <a:r>
              <a:rPr lang="en-NZ" sz="2800" b="1" dirty="0" err="1" smtClean="0">
                <a:solidFill>
                  <a:srgbClr val="0000FF"/>
                </a:solidFill>
                <a:effectLst>
                  <a:outerShdw blurRad="38100" dist="38100" dir="2700000" algn="tl">
                    <a:srgbClr val="000000">
                      <a:alpha val="43137"/>
                    </a:srgbClr>
                  </a:outerShdw>
                </a:effectLst>
              </a:rPr>
              <a:t>gets</a:t>
            </a:r>
            <a:r>
              <a:rPr lang="en-NZ" sz="2800" b="1" dirty="0" smtClean="0">
                <a:solidFill>
                  <a:srgbClr val="0000FF"/>
                </a:solidFill>
              </a:rPr>
              <a:t>(</a:t>
            </a:r>
            <a:r>
              <a:rPr lang="en-NZ" sz="2800" dirty="0" smtClean="0"/>
              <a:t>char* </a:t>
            </a:r>
            <a:r>
              <a:rPr lang="en-NZ" sz="2800" b="1" dirty="0" err="1" smtClean="0"/>
              <a:t>send_buffer</a:t>
            </a:r>
            <a:r>
              <a:rPr lang="en-NZ" sz="2800" b="1" dirty="0" smtClean="0"/>
              <a:t>, </a:t>
            </a:r>
            <a:r>
              <a:rPr lang="en-NZ" sz="2800" b="1" dirty="0" err="1" smtClean="0"/>
              <a:t>int</a:t>
            </a:r>
            <a:r>
              <a:rPr lang="en-NZ" sz="2800" b="1" dirty="0" smtClean="0"/>
              <a:t> </a:t>
            </a:r>
            <a:r>
              <a:rPr lang="en-NZ" sz="2800" b="1" dirty="0" err="1" smtClean="0"/>
              <a:t>num</a:t>
            </a:r>
            <a:r>
              <a:rPr lang="en-NZ" sz="2800" b="1" dirty="0" smtClean="0"/>
              <a:t>, FILE *stream</a:t>
            </a:r>
            <a:r>
              <a:rPr lang="en-NZ" sz="2800" b="1" dirty="0" smtClean="0">
                <a:solidFill>
                  <a:srgbClr val="0000FF"/>
                </a:solidFill>
              </a:rPr>
              <a:t>)</a:t>
            </a:r>
            <a:endParaRPr lang="en-NZ" sz="2400" dirty="0" smtClean="0"/>
          </a:p>
          <a:p>
            <a:pPr lvl="1">
              <a:buFont typeface="Arial" pitchFamily="34" charset="0"/>
              <a:buChar char="•"/>
            </a:pPr>
            <a:r>
              <a:rPr lang="en-NZ" sz="2000" b="1" dirty="0" smtClean="0">
                <a:solidFill>
                  <a:srgbClr val="0000FF"/>
                </a:solidFill>
              </a:rPr>
              <a:t> reads characters from stream until (num-1) characters have been read or until it encounters:</a:t>
            </a:r>
          </a:p>
          <a:p>
            <a:pPr lvl="2">
              <a:buFont typeface="Arial" pitchFamily="34" charset="0"/>
              <a:buChar char="•"/>
            </a:pPr>
            <a:r>
              <a:rPr lang="en-NZ" sz="2000" b="1" dirty="0" smtClean="0">
                <a:solidFill>
                  <a:srgbClr val="0000FF"/>
                </a:solidFill>
              </a:rPr>
              <a:t> </a:t>
            </a:r>
            <a:r>
              <a:rPr lang="en-NZ" sz="2000" dirty="0" smtClean="0"/>
              <a:t>a </a:t>
            </a:r>
            <a:r>
              <a:rPr lang="en-NZ" sz="2000" b="1" dirty="0" smtClean="0">
                <a:solidFill>
                  <a:srgbClr val="FF0000"/>
                </a:solidFill>
                <a:effectLst>
                  <a:outerShdw blurRad="38100" dist="38100" dir="2700000" algn="tl">
                    <a:srgbClr val="000000">
                      <a:alpha val="43137"/>
                    </a:srgbClr>
                  </a:outerShdw>
                </a:effectLst>
              </a:rPr>
              <a:t>new line character </a:t>
            </a:r>
            <a:r>
              <a:rPr lang="en-NZ" sz="2000" dirty="0" smtClean="0"/>
              <a:t>(copied into </a:t>
            </a:r>
            <a:r>
              <a:rPr lang="en-NZ" sz="2000" dirty="0" err="1" smtClean="0"/>
              <a:t>send_buffer</a:t>
            </a:r>
            <a:r>
              <a:rPr lang="en-NZ" sz="2000" dirty="0" smtClean="0"/>
              <a:t>)</a:t>
            </a:r>
          </a:p>
          <a:p>
            <a:pPr lvl="2">
              <a:buFont typeface="Arial" pitchFamily="34" charset="0"/>
              <a:buChar char="•"/>
            </a:pPr>
            <a:r>
              <a:rPr lang="en-NZ" sz="2000" b="1" dirty="0" smtClean="0">
                <a:solidFill>
                  <a:srgbClr val="0000FF"/>
                </a:solidFill>
              </a:rPr>
              <a:t> a NULL-termination character (</a:t>
            </a:r>
            <a:r>
              <a:rPr lang="en-NZ" sz="2000" b="1" dirty="0" smtClean="0">
                <a:solidFill>
                  <a:srgbClr val="FF0000"/>
                </a:solidFill>
              </a:rPr>
              <a:t>‘\0’</a:t>
            </a:r>
            <a:r>
              <a:rPr lang="en-NZ" sz="2000" b="1" dirty="0" smtClean="0">
                <a:solidFill>
                  <a:srgbClr val="0000FF"/>
                </a:solidFill>
              </a:rPr>
              <a:t>) is automatically appended</a:t>
            </a:r>
          </a:p>
          <a:p>
            <a:pPr lvl="2">
              <a:buFont typeface="Arial" pitchFamily="34" charset="0"/>
              <a:buChar char="•"/>
            </a:pPr>
            <a:r>
              <a:rPr lang="en-NZ" sz="2000" dirty="0" smtClean="0"/>
              <a:t> if an error occurs, a NULL pointer is returned</a:t>
            </a:r>
          </a:p>
          <a:p>
            <a:pPr lvl="2"/>
            <a:endParaRPr lang="en-US" sz="1100" dirty="0" smtClean="0"/>
          </a:p>
          <a:p>
            <a:r>
              <a:rPr lang="en-NZ" sz="2400" b="1" dirty="0" err="1" smtClean="0">
                <a:solidFill>
                  <a:srgbClr val="0000FF"/>
                </a:solidFill>
              </a:rPr>
              <a:t>strlen</a:t>
            </a:r>
            <a:r>
              <a:rPr lang="en-NZ" sz="2400" b="1" dirty="0" smtClean="0">
                <a:solidFill>
                  <a:srgbClr val="0000FF"/>
                </a:solidFill>
              </a:rPr>
              <a:t>()</a:t>
            </a:r>
            <a:r>
              <a:rPr lang="en-NZ" sz="2000" dirty="0" smtClean="0"/>
              <a:t> – counts the number of characters excluding the NULL-character</a:t>
            </a:r>
          </a:p>
        </p:txBody>
      </p:sp>
      <p:sp>
        <p:nvSpPr>
          <p:cNvPr id="33" name="Rectangle 32"/>
          <p:cNvSpPr/>
          <p:nvPr/>
        </p:nvSpPr>
        <p:spPr>
          <a:xfrm>
            <a:off x="6929454" y="1071546"/>
            <a:ext cx="192882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smtClean="0"/>
              <a:t>CLIENT</a:t>
            </a:r>
            <a:endParaRPr lang="en-US" sz="2400" b="1" dirty="0"/>
          </a:p>
        </p:txBody>
      </p:sp>
      <p:sp>
        <p:nvSpPr>
          <p:cNvPr id="38" name="TextBox 37"/>
          <p:cNvSpPr txBox="1"/>
          <p:nvPr/>
        </p:nvSpPr>
        <p:spPr>
          <a:xfrm>
            <a:off x="2734708" y="4242906"/>
            <a:ext cx="479970" cy="461665"/>
          </a:xfrm>
          <a:prstGeom prst="rect">
            <a:avLst/>
          </a:prstGeom>
          <a:noFill/>
          <a:ln w="15875">
            <a:solidFill>
              <a:srgbClr val="FF0000"/>
            </a:solidFill>
          </a:ln>
        </p:spPr>
        <p:txBody>
          <a:bodyPr wrap="square" rtlCol="0">
            <a:spAutoFit/>
          </a:bodyPr>
          <a:lstStyle/>
          <a:p>
            <a:pPr algn="ctr"/>
            <a:r>
              <a:rPr lang="en-NZ" sz="2400" dirty="0" smtClean="0"/>
              <a:t>A</a:t>
            </a:r>
            <a:endParaRPr lang="en-US" sz="2400" dirty="0"/>
          </a:p>
        </p:txBody>
      </p:sp>
      <p:sp>
        <p:nvSpPr>
          <p:cNvPr id="40" name="TextBox 39"/>
          <p:cNvSpPr txBox="1"/>
          <p:nvPr/>
        </p:nvSpPr>
        <p:spPr>
          <a:xfrm>
            <a:off x="2734708" y="4709347"/>
            <a:ext cx="479970" cy="461665"/>
          </a:xfrm>
          <a:prstGeom prst="rect">
            <a:avLst/>
          </a:prstGeom>
          <a:noFill/>
          <a:ln w="15875">
            <a:solidFill>
              <a:srgbClr val="FF0000"/>
            </a:solidFill>
          </a:ln>
        </p:spPr>
        <p:txBody>
          <a:bodyPr wrap="square" rtlCol="0">
            <a:spAutoFit/>
          </a:bodyPr>
          <a:lstStyle/>
          <a:p>
            <a:pPr algn="ctr"/>
            <a:r>
              <a:rPr lang="en-NZ" sz="2400" dirty="0" smtClean="0"/>
              <a:t>B</a:t>
            </a:r>
            <a:endParaRPr lang="en-US" sz="2400" dirty="0"/>
          </a:p>
        </p:txBody>
      </p:sp>
      <p:sp>
        <p:nvSpPr>
          <p:cNvPr id="41" name="TextBox 40"/>
          <p:cNvSpPr txBox="1"/>
          <p:nvPr/>
        </p:nvSpPr>
        <p:spPr>
          <a:xfrm>
            <a:off x="2734708" y="5168226"/>
            <a:ext cx="479970" cy="461665"/>
          </a:xfrm>
          <a:prstGeom prst="rect">
            <a:avLst/>
          </a:prstGeom>
          <a:noFill/>
          <a:ln w="15875">
            <a:solidFill>
              <a:srgbClr val="FF0000"/>
            </a:solidFill>
          </a:ln>
        </p:spPr>
        <p:txBody>
          <a:bodyPr wrap="square" rtlCol="0">
            <a:spAutoFit/>
          </a:bodyPr>
          <a:lstStyle/>
          <a:p>
            <a:pPr algn="ctr"/>
            <a:r>
              <a:rPr lang="en-NZ" sz="2400" dirty="0" smtClean="0"/>
              <a:t>C</a:t>
            </a:r>
            <a:endParaRPr lang="en-US" sz="2400" dirty="0"/>
          </a:p>
        </p:txBody>
      </p:sp>
      <p:sp>
        <p:nvSpPr>
          <p:cNvPr id="43" name="TextBox 42"/>
          <p:cNvSpPr txBox="1"/>
          <p:nvPr/>
        </p:nvSpPr>
        <p:spPr>
          <a:xfrm>
            <a:off x="2734708" y="5643578"/>
            <a:ext cx="500066" cy="338554"/>
          </a:xfrm>
          <a:prstGeom prst="rect">
            <a:avLst/>
          </a:prstGeom>
          <a:noFill/>
          <a:ln w="15875">
            <a:solidFill>
              <a:srgbClr val="FF0000"/>
            </a:solidFill>
          </a:ln>
        </p:spPr>
        <p:txBody>
          <a:bodyPr wrap="square" rtlCol="0">
            <a:spAutoFit/>
          </a:bodyPr>
          <a:lstStyle/>
          <a:p>
            <a:pPr algn="ctr"/>
            <a:r>
              <a:rPr lang="en-NZ" sz="1600" dirty="0" smtClean="0"/>
              <a:t>‘\n’</a:t>
            </a:r>
            <a:endParaRPr lang="en-US" sz="1600" dirty="0"/>
          </a:p>
        </p:txBody>
      </p:sp>
      <p:sp>
        <p:nvSpPr>
          <p:cNvPr id="44" name="TextBox 43"/>
          <p:cNvSpPr txBox="1"/>
          <p:nvPr/>
        </p:nvSpPr>
        <p:spPr>
          <a:xfrm>
            <a:off x="2734708" y="5976054"/>
            <a:ext cx="500066" cy="338554"/>
          </a:xfrm>
          <a:prstGeom prst="rect">
            <a:avLst/>
          </a:prstGeom>
          <a:noFill/>
          <a:ln w="15875">
            <a:solidFill>
              <a:srgbClr val="FF0000"/>
            </a:solidFill>
          </a:ln>
        </p:spPr>
        <p:txBody>
          <a:bodyPr wrap="square" rtlCol="0">
            <a:spAutoFit/>
          </a:bodyPr>
          <a:lstStyle/>
          <a:p>
            <a:pPr algn="ctr"/>
            <a:r>
              <a:rPr lang="en-NZ" sz="1600" dirty="0" smtClean="0"/>
              <a:t>‘\0’</a:t>
            </a:r>
            <a:endParaRPr lang="en-US" sz="1600" dirty="0"/>
          </a:p>
        </p:txBody>
      </p:sp>
      <p:sp>
        <p:nvSpPr>
          <p:cNvPr id="45" name="Left Brace 44"/>
          <p:cNvSpPr/>
          <p:nvPr/>
        </p:nvSpPr>
        <p:spPr>
          <a:xfrm rot="10800000">
            <a:off x="7215206" y="4214818"/>
            <a:ext cx="285752" cy="1798092"/>
          </a:xfrm>
          <a:prstGeom prst="leftBrace">
            <a:avLst/>
          </a:prstGeom>
          <a:ln>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245208" y="6357958"/>
            <a:ext cx="3469668" cy="461665"/>
          </a:xfrm>
          <a:prstGeom prst="rect">
            <a:avLst/>
          </a:prstGeom>
          <a:noFill/>
        </p:spPr>
        <p:txBody>
          <a:bodyPr wrap="none" rtlCol="0">
            <a:spAutoFit/>
          </a:bodyPr>
          <a:lstStyle/>
          <a:p>
            <a:r>
              <a:rPr lang="en-NZ" sz="2400" b="1" dirty="0" smtClean="0">
                <a:solidFill>
                  <a:srgbClr val="008000"/>
                </a:solidFill>
                <a:effectLst>
                  <a:outerShdw blurRad="38100" dist="38100" dir="2700000" algn="tl">
                    <a:srgbClr val="000000">
                      <a:alpha val="43137"/>
                    </a:srgbClr>
                  </a:outerShdw>
                </a:effectLst>
              </a:rPr>
              <a:t>User entry from keyboard</a:t>
            </a:r>
            <a:endParaRPr lang="en-US" sz="2400" b="1" dirty="0">
              <a:solidFill>
                <a:srgbClr val="008000"/>
              </a:solidFill>
              <a:effectLst>
                <a:outerShdw blurRad="38100" dist="38100" dir="2700000" algn="tl">
                  <a:srgbClr val="000000">
                    <a:alpha val="43137"/>
                  </a:srgbClr>
                </a:outerShdw>
              </a:effectLst>
            </a:endParaRPr>
          </a:p>
        </p:txBody>
      </p:sp>
      <p:sp>
        <p:nvSpPr>
          <p:cNvPr id="47" name="Rectangle 46"/>
          <p:cNvSpPr/>
          <p:nvPr/>
        </p:nvSpPr>
        <p:spPr>
          <a:xfrm>
            <a:off x="7858148" y="5000636"/>
            <a:ext cx="1153521" cy="369332"/>
          </a:xfrm>
          <a:prstGeom prst="rect">
            <a:avLst/>
          </a:prstGeom>
        </p:spPr>
        <p:txBody>
          <a:bodyPr wrap="none">
            <a:spAutoFit/>
          </a:bodyPr>
          <a:lstStyle/>
          <a:p>
            <a:r>
              <a:rPr lang="en-NZ" b="1" dirty="0" err="1" smtClean="0">
                <a:solidFill>
                  <a:srgbClr val="0000FF"/>
                </a:solidFill>
              </a:rPr>
              <a:t>strlen</a:t>
            </a:r>
            <a:r>
              <a:rPr lang="en-NZ" b="1" dirty="0" smtClean="0">
                <a:solidFill>
                  <a:srgbClr val="0000FF"/>
                </a:solidFill>
              </a:rPr>
              <a:t>()=4</a:t>
            </a:r>
            <a:r>
              <a:rPr lang="en-NZ" sz="1600" dirty="0" smtClean="0"/>
              <a:t> </a:t>
            </a:r>
            <a:endParaRPr lang="en-US" dirty="0"/>
          </a:p>
        </p:txBody>
      </p:sp>
      <p:sp>
        <p:nvSpPr>
          <p:cNvPr id="56" name="TextBox 55"/>
          <p:cNvSpPr txBox="1"/>
          <p:nvPr/>
        </p:nvSpPr>
        <p:spPr>
          <a:xfrm>
            <a:off x="6143636" y="5681955"/>
            <a:ext cx="500066" cy="338554"/>
          </a:xfrm>
          <a:prstGeom prst="rect">
            <a:avLst/>
          </a:prstGeom>
          <a:noFill/>
          <a:ln w="15875">
            <a:solidFill>
              <a:srgbClr val="FF0000"/>
            </a:solidFill>
          </a:ln>
        </p:spPr>
        <p:txBody>
          <a:bodyPr wrap="square" rtlCol="0">
            <a:spAutoFit/>
          </a:bodyPr>
          <a:lstStyle/>
          <a:p>
            <a:pPr algn="ctr"/>
            <a:r>
              <a:rPr lang="en-NZ" sz="1600" dirty="0" smtClean="0"/>
              <a:t>‘\n’</a:t>
            </a:r>
            <a:endParaRPr lang="en-US" sz="1600" dirty="0"/>
          </a:p>
        </p:txBody>
      </p:sp>
      <p:sp>
        <p:nvSpPr>
          <p:cNvPr id="57" name="TextBox 56"/>
          <p:cNvSpPr txBox="1"/>
          <p:nvPr/>
        </p:nvSpPr>
        <p:spPr>
          <a:xfrm>
            <a:off x="6143636" y="6014431"/>
            <a:ext cx="500066" cy="338554"/>
          </a:xfrm>
          <a:prstGeom prst="rect">
            <a:avLst/>
          </a:prstGeom>
          <a:noFill/>
          <a:ln w="15875">
            <a:solidFill>
              <a:srgbClr val="FF0000"/>
            </a:solidFill>
          </a:ln>
        </p:spPr>
        <p:txBody>
          <a:bodyPr wrap="square" rtlCol="0">
            <a:spAutoFit/>
          </a:bodyPr>
          <a:lstStyle/>
          <a:p>
            <a:pPr algn="ctr"/>
            <a:r>
              <a:rPr lang="en-NZ" sz="1600" dirty="0" smtClean="0"/>
              <a:t>‘\0’</a:t>
            </a:r>
            <a:endParaRPr lang="en-US" sz="1600" dirty="0"/>
          </a:p>
        </p:txBody>
      </p:sp>
      <p:sp>
        <p:nvSpPr>
          <p:cNvPr id="58" name="TextBox 57"/>
          <p:cNvSpPr txBox="1"/>
          <p:nvPr/>
        </p:nvSpPr>
        <p:spPr>
          <a:xfrm>
            <a:off x="5480598" y="6361167"/>
            <a:ext cx="1732590" cy="461665"/>
          </a:xfrm>
          <a:prstGeom prst="rect">
            <a:avLst/>
          </a:prstGeom>
          <a:noFill/>
        </p:spPr>
        <p:txBody>
          <a:bodyPr wrap="none" rtlCol="0">
            <a:spAutoFit/>
          </a:bodyPr>
          <a:lstStyle/>
          <a:p>
            <a:r>
              <a:rPr lang="en-NZ" sz="2400" b="1" dirty="0" err="1" smtClean="0">
                <a:solidFill>
                  <a:srgbClr val="0000FF"/>
                </a:solidFill>
                <a:effectLst>
                  <a:outerShdw blurRad="38100" dist="38100" dir="2700000" algn="tl">
                    <a:srgbClr val="000000">
                      <a:alpha val="43137"/>
                    </a:srgbClr>
                  </a:outerShdw>
                </a:effectLst>
              </a:rPr>
              <a:t>send_buffer</a:t>
            </a:r>
            <a:endParaRPr lang="en-US" sz="2400" b="1" dirty="0">
              <a:solidFill>
                <a:srgbClr val="0000FF"/>
              </a:solidFill>
              <a:effectLst>
                <a:outerShdw blurRad="38100" dist="38100" dir="2700000" algn="tl">
                  <a:srgbClr val="000000">
                    <a:alpha val="43137"/>
                  </a:srgbClr>
                </a:outerShdw>
              </a:effectLst>
            </a:endParaRPr>
          </a:p>
        </p:txBody>
      </p:sp>
      <p:sp>
        <p:nvSpPr>
          <p:cNvPr id="62" name="TextBox 61"/>
          <p:cNvSpPr txBox="1"/>
          <p:nvPr/>
        </p:nvSpPr>
        <p:spPr>
          <a:xfrm>
            <a:off x="3341620" y="4286256"/>
            <a:ext cx="301686" cy="369332"/>
          </a:xfrm>
          <a:prstGeom prst="rect">
            <a:avLst/>
          </a:prstGeom>
          <a:noFill/>
        </p:spPr>
        <p:txBody>
          <a:bodyPr wrap="none" rtlCol="0">
            <a:spAutoFit/>
          </a:bodyPr>
          <a:lstStyle/>
          <a:p>
            <a:r>
              <a:rPr lang="en-NZ" dirty="0" smtClean="0">
                <a:solidFill>
                  <a:srgbClr val="008000"/>
                </a:solidFill>
              </a:rPr>
              <a:t>0</a:t>
            </a:r>
            <a:endParaRPr lang="en-US" dirty="0">
              <a:solidFill>
                <a:srgbClr val="008000"/>
              </a:solidFill>
            </a:endParaRPr>
          </a:p>
        </p:txBody>
      </p:sp>
      <p:sp>
        <p:nvSpPr>
          <p:cNvPr id="63" name="TextBox 62"/>
          <p:cNvSpPr txBox="1"/>
          <p:nvPr/>
        </p:nvSpPr>
        <p:spPr>
          <a:xfrm>
            <a:off x="3341620" y="4714884"/>
            <a:ext cx="301686" cy="369332"/>
          </a:xfrm>
          <a:prstGeom prst="rect">
            <a:avLst/>
          </a:prstGeom>
          <a:noFill/>
        </p:spPr>
        <p:txBody>
          <a:bodyPr wrap="none" rtlCol="0">
            <a:spAutoFit/>
          </a:bodyPr>
          <a:lstStyle/>
          <a:p>
            <a:r>
              <a:rPr lang="en-NZ" dirty="0" smtClean="0">
                <a:solidFill>
                  <a:srgbClr val="008000"/>
                </a:solidFill>
              </a:rPr>
              <a:t>1</a:t>
            </a:r>
            <a:endParaRPr lang="en-US" dirty="0">
              <a:solidFill>
                <a:srgbClr val="008000"/>
              </a:solidFill>
            </a:endParaRPr>
          </a:p>
        </p:txBody>
      </p:sp>
      <p:sp>
        <p:nvSpPr>
          <p:cNvPr id="64" name="TextBox 63"/>
          <p:cNvSpPr txBox="1"/>
          <p:nvPr/>
        </p:nvSpPr>
        <p:spPr>
          <a:xfrm>
            <a:off x="3341620" y="5202808"/>
            <a:ext cx="301686" cy="369332"/>
          </a:xfrm>
          <a:prstGeom prst="rect">
            <a:avLst/>
          </a:prstGeom>
          <a:noFill/>
        </p:spPr>
        <p:txBody>
          <a:bodyPr wrap="none" rtlCol="0">
            <a:spAutoFit/>
          </a:bodyPr>
          <a:lstStyle/>
          <a:p>
            <a:r>
              <a:rPr lang="en-NZ" dirty="0" smtClean="0">
                <a:solidFill>
                  <a:srgbClr val="008000"/>
                </a:solidFill>
              </a:rPr>
              <a:t>2</a:t>
            </a:r>
            <a:endParaRPr lang="en-US" dirty="0">
              <a:solidFill>
                <a:srgbClr val="008000"/>
              </a:solidFill>
            </a:endParaRPr>
          </a:p>
        </p:txBody>
      </p:sp>
      <p:sp>
        <p:nvSpPr>
          <p:cNvPr id="65" name="TextBox 64"/>
          <p:cNvSpPr txBox="1"/>
          <p:nvPr/>
        </p:nvSpPr>
        <p:spPr>
          <a:xfrm>
            <a:off x="3357554" y="5643578"/>
            <a:ext cx="301686" cy="369332"/>
          </a:xfrm>
          <a:prstGeom prst="rect">
            <a:avLst/>
          </a:prstGeom>
          <a:noFill/>
        </p:spPr>
        <p:txBody>
          <a:bodyPr wrap="none" rtlCol="0">
            <a:spAutoFit/>
          </a:bodyPr>
          <a:lstStyle/>
          <a:p>
            <a:r>
              <a:rPr lang="en-NZ" dirty="0" smtClean="0">
                <a:solidFill>
                  <a:srgbClr val="008000"/>
                </a:solidFill>
              </a:rPr>
              <a:t>3</a:t>
            </a:r>
            <a:endParaRPr lang="en-US" dirty="0">
              <a:solidFill>
                <a:srgbClr val="008000"/>
              </a:solidFill>
            </a:endParaRPr>
          </a:p>
        </p:txBody>
      </p:sp>
      <p:sp>
        <p:nvSpPr>
          <p:cNvPr id="66" name="TextBox 65"/>
          <p:cNvSpPr txBox="1"/>
          <p:nvPr/>
        </p:nvSpPr>
        <p:spPr>
          <a:xfrm>
            <a:off x="3341620" y="5929330"/>
            <a:ext cx="301686" cy="369332"/>
          </a:xfrm>
          <a:prstGeom prst="rect">
            <a:avLst/>
          </a:prstGeom>
          <a:noFill/>
        </p:spPr>
        <p:txBody>
          <a:bodyPr wrap="none" rtlCol="0">
            <a:spAutoFit/>
          </a:bodyPr>
          <a:lstStyle/>
          <a:p>
            <a:r>
              <a:rPr lang="en-NZ" dirty="0" smtClean="0">
                <a:solidFill>
                  <a:srgbClr val="008000"/>
                </a:solidFill>
              </a:rPr>
              <a:t>4</a:t>
            </a:r>
            <a:endParaRPr lang="en-US" dirty="0">
              <a:solidFill>
                <a:srgbClr val="008000"/>
              </a:solidFill>
            </a:endParaRPr>
          </a:p>
        </p:txBody>
      </p:sp>
      <p:sp>
        <p:nvSpPr>
          <p:cNvPr id="67" name="TextBox 66"/>
          <p:cNvSpPr txBox="1"/>
          <p:nvPr/>
        </p:nvSpPr>
        <p:spPr>
          <a:xfrm>
            <a:off x="6786578" y="4298398"/>
            <a:ext cx="301686" cy="369332"/>
          </a:xfrm>
          <a:prstGeom prst="rect">
            <a:avLst/>
          </a:prstGeom>
          <a:noFill/>
        </p:spPr>
        <p:txBody>
          <a:bodyPr wrap="none" rtlCol="0">
            <a:spAutoFit/>
          </a:bodyPr>
          <a:lstStyle/>
          <a:p>
            <a:r>
              <a:rPr lang="en-NZ" dirty="0" smtClean="0">
                <a:solidFill>
                  <a:srgbClr val="008000"/>
                </a:solidFill>
              </a:rPr>
              <a:t>0</a:t>
            </a:r>
            <a:endParaRPr lang="en-US" dirty="0">
              <a:solidFill>
                <a:srgbClr val="008000"/>
              </a:solidFill>
            </a:endParaRPr>
          </a:p>
        </p:txBody>
      </p:sp>
      <p:sp>
        <p:nvSpPr>
          <p:cNvPr id="68" name="TextBox 67"/>
          <p:cNvSpPr txBox="1"/>
          <p:nvPr/>
        </p:nvSpPr>
        <p:spPr>
          <a:xfrm>
            <a:off x="6786578" y="4727026"/>
            <a:ext cx="301686" cy="369332"/>
          </a:xfrm>
          <a:prstGeom prst="rect">
            <a:avLst/>
          </a:prstGeom>
          <a:noFill/>
        </p:spPr>
        <p:txBody>
          <a:bodyPr wrap="none" rtlCol="0">
            <a:spAutoFit/>
          </a:bodyPr>
          <a:lstStyle/>
          <a:p>
            <a:r>
              <a:rPr lang="en-NZ" dirty="0" smtClean="0">
                <a:solidFill>
                  <a:srgbClr val="008000"/>
                </a:solidFill>
              </a:rPr>
              <a:t>1</a:t>
            </a:r>
            <a:endParaRPr lang="en-US" dirty="0">
              <a:solidFill>
                <a:srgbClr val="008000"/>
              </a:solidFill>
            </a:endParaRPr>
          </a:p>
        </p:txBody>
      </p:sp>
      <p:sp>
        <p:nvSpPr>
          <p:cNvPr id="69" name="TextBox 68"/>
          <p:cNvSpPr txBox="1"/>
          <p:nvPr/>
        </p:nvSpPr>
        <p:spPr>
          <a:xfrm>
            <a:off x="6786578" y="5214950"/>
            <a:ext cx="301686" cy="369332"/>
          </a:xfrm>
          <a:prstGeom prst="rect">
            <a:avLst/>
          </a:prstGeom>
          <a:noFill/>
        </p:spPr>
        <p:txBody>
          <a:bodyPr wrap="none" rtlCol="0">
            <a:spAutoFit/>
          </a:bodyPr>
          <a:lstStyle/>
          <a:p>
            <a:r>
              <a:rPr lang="en-NZ" dirty="0" smtClean="0">
                <a:solidFill>
                  <a:srgbClr val="008000"/>
                </a:solidFill>
              </a:rPr>
              <a:t>2</a:t>
            </a:r>
            <a:endParaRPr lang="en-US" dirty="0">
              <a:solidFill>
                <a:srgbClr val="008000"/>
              </a:solidFill>
            </a:endParaRPr>
          </a:p>
        </p:txBody>
      </p:sp>
      <p:sp>
        <p:nvSpPr>
          <p:cNvPr id="70" name="TextBox 69"/>
          <p:cNvSpPr txBox="1"/>
          <p:nvPr/>
        </p:nvSpPr>
        <p:spPr>
          <a:xfrm>
            <a:off x="6802512" y="5655720"/>
            <a:ext cx="301686" cy="369332"/>
          </a:xfrm>
          <a:prstGeom prst="rect">
            <a:avLst/>
          </a:prstGeom>
          <a:noFill/>
        </p:spPr>
        <p:txBody>
          <a:bodyPr wrap="none" rtlCol="0">
            <a:spAutoFit/>
          </a:bodyPr>
          <a:lstStyle/>
          <a:p>
            <a:r>
              <a:rPr lang="en-NZ" dirty="0" smtClean="0">
                <a:solidFill>
                  <a:srgbClr val="008000"/>
                </a:solidFill>
              </a:rPr>
              <a:t>3</a:t>
            </a:r>
            <a:endParaRPr lang="en-US" dirty="0">
              <a:solidFill>
                <a:srgbClr val="008000"/>
              </a:solidFill>
            </a:endParaRPr>
          </a:p>
        </p:txBody>
      </p:sp>
      <p:sp>
        <p:nvSpPr>
          <p:cNvPr id="71" name="TextBox 70"/>
          <p:cNvSpPr txBox="1"/>
          <p:nvPr/>
        </p:nvSpPr>
        <p:spPr>
          <a:xfrm>
            <a:off x="6786578" y="5941472"/>
            <a:ext cx="301686" cy="369332"/>
          </a:xfrm>
          <a:prstGeom prst="rect">
            <a:avLst/>
          </a:prstGeom>
          <a:noFill/>
        </p:spPr>
        <p:txBody>
          <a:bodyPr wrap="none" rtlCol="0">
            <a:spAutoFit/>
          </a:bodyPr>
          <a:lstStyle/>
          <a:p>
            <a:r>
              <a:rPr lang="en-NZ" dirty="0" smtClean="0">
                <a:solidFill>
                  <a:srgbClr val="008000"/>
                </a:solidFill>
              </a:rPr>
              <a:t>4</a:t>
            </a:r>
            <a:endParaRPr lang="en-US" dirty="0">
              <a:solidFill>
                <a:srgbClr val="008000"/>
              </a:solidFill>
            </a:endParaRPr>
          </a:p>
        </p:txBody>
      </p:sp>
      <p:sp>
        <p:nvSpPr>
          <p:cNvPr id="72" name="TextBox 71"/>
          <p:cNvSpPr txBox="1"/>
          <p:nvPr/>
        </p:nvSpPr>
        <p:spPr>
          <a:xfrm>
            <a:off x="6151375" y="4286256"/>
            <a:ext cx="479970" cy="461665"/>
          </a:xfrm>
          <a:prstGeom prst="rect">
            <a:avLst/>
          </a:prstGeom>
          <a:noFill/>
          <a:ln w="15875">
            <a:solidFill>
              <a:srgbClr val="FF0000"/>
            </a:solidFill>
          </a:ln>
        </p:spPr>
        <p:txBody>
          <a:bodyPr wrap="square" rtlCol="0">
            <a:spAutoFit/>
          </a:bodyPr>
          <a:lstStyle/>
          <a:p>
            <a:pPr algn="ctr"/>
            <a:r>
              <a:rPr lang="en-NZ" sz="2400" dirty="0" smtClean="0"/>
              <a:t>A</a:t>
            </a:r>
            <a:endParaRPr lang="en-US" sz="2400" dirty="0"/>
          </a:p>
        </p:txBody>
      </p:sp>
      <p:sp>
        <p:nvSpPr>
          <p:cNvPr id="73" name="TextBox 72"/>
          <p:cNvSpPr txBox="1"/>
          <p:nvPr/>
        </p:nvSpPr>
        <p:spPr>
          <a:xfrm>
            <a:off x="6151375" y="4752697"/>
            <a:ext cx="479970" cy="461665"/>
          </a:xfrm>
          <a:prstGeom prst="rect">
            <a:avLst/>
          </a:prstGeom>
          <a:noFill/>
          <a:ln w="15875">
            <a:solidFill>
              <a:srgbClr val="FF0000"/>
            </a:solidFill>
          </a:ln>
        </p:spPr>
        <p:txBody>
          <a:bodyPr wrap="square" rtlCol="0">
            <a:spAutoFit/>
          </a:bodyPr>
          <a:lstStyle/>
          <a:p>
            <a:pPr algn="ctr"/>
            <a:r>
              <a:rPr lang="en-NZ" sz="2400" dirty="0" smtClean="0"/>
              <a:t>B</a:t>
            </a:r>
            <a:endParaRPr lang="en-US" sz="2400" dirty="0"/>
          </a:p>
        </p:txBody>
      </p:sp>
      <p:sp>
        <p:nvSpPr>
          <p:cNvPr id="74" name="TextBox 73"/>
          <p:cNvSpPr txBox="1"/>
          <p:nvPr/>
        </p:nvSpPr>
        <p:spPr>
          <a:xfrm>
            <a:off x="6151375" y="5211576"/>
            <a:ext cx="479970" cy="461665"/>
          </a:xfrm>
          <a:prstGeom prst="rect">
            <a:avLst/>
          </a:prstGeom>
          <a:noFill/>
          <a:ln w="15875">
            <a:solidFill>
              <a:srgbClr val="FF0000"/>
            </a:solidFill>
          </a:ln>
        </p:spPr>
        <p:txBody>
          <a:bodyPr wrap="square" rtlCol="0">
            <a:spAutoFit/>
          </a:bodyPr>
          <a:lstStyle/>
          <a:p>
            <a:pPr algn="ctr"/>
            <a:r>
              <a:rPr lang="en-NZ" sz="2400" dirty="0" smtClean="0"/>
              <a:t>C</a:t>
            </a:r>
            <a:endParaRPr lang="en-US" sz="2400" dirty="0"/>
          </a:p>
        </p:txBody>
      </p:sp>
      <p:sp>
        <p:nvSpPr>
          <p:cNvPr id="75" name="Right Arrow 74"/>
          <p:cNvSpPr/>
          <p:nvPr/>
        </p:nvSpPr>
        <p:spPr>
          <a:xfrm>
            <a:off x="4000496" y="4929198"/>
            <a:ext cx="1643074" cy="42862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1000132"/>
          </a:xfrm>
          <a:gradFill>
            <a:gsLst>
              <a:gs pos="0">
                <a:srgbClr val="000000"/>
              </a:gs>
              <a:gs pos="39999">
                <a:srgbClr val="0A128C"/>
              </a:gs>
              <a:gs pos="70000">
                <a:srgbClr val="181CC7"/>
              </a:gs>
              <a:gs pos="88000">
                <a:srgbClr val="7005D4"/>
              </a:gs>
              <a:gs pos="100000">
                <a:srgbClr val="8C3D91"/>
              </a:gs>
            </a:gsLst>
            <a:lin ang="5400000" scaled="0"/>
          </a:gradFill>
        </p:spPr>
        <p:txBody>
          <a:bodyPr>
            <a:noAutofit/>
          </a:bodyPr>
          <a:lstStyle/>
          <a:p>
            <a:pPr lvl="0">
              <a:defRPr/>
            </a:pPr>
            <a:r>
              <a:rPr lang="en-NZ" sz="3600" b="1" dirty="0" smtClean="0">
                <a:solidFill>
                  <a:schemeClr val="bg1"/>
                </a:solidFill>
                <a:effectLst>
                  <a:outerShdw blurRad="38100" dist="38100" dir="2700000" algn="tl">
                    <a:srgbClr val="000000">
                      <a:alpha val="43137"/>
                    </a:srgbClr>
                  </a:outerShdw>
                </a:effectLst>
              </a:rPr>
              <a:t>Define your own </a:t>
            </a:r>
            <a:r>
              <a:rPr lang="en-NZ" sz="3600" b="1" dirty="0" smtClean="0">
                <a:solidFill>
                  <a:srgbClr val="FF0000"/>
                </a:solidFill>
                <a:effectLst>
                  <a:outerShdw blurRad="38100" dist="38100" dir="2700000" algn="tl">
                    <a:srgbClr val="000000">
                      <a:alpha val="43137"/>
                    </a:srgbClr>
                  </a:outerShdw>
                </a:effectLst>
              </a:rPr>
              <a:t>encryption</a:t>
            </a:r>
            <a:r>
              <a:rPr lang="en-NZ" sz="3600" b="1" dirty="0" smtClean="0">
                <a:solidFill>
                  <a:schemeClr val="bg1"/>
                </a:solidFill>
                <a:effectLst>
                  <a:outerShdw blurRad="38100" dist="38100" dir="2700000" algn="tl">
                    <a:srgbClr val="000000">
                      <a:alpha val="43137"/>
                    </a:srgbClr>
                  </a:outerShdw>
                </a:effectLst>
              </a:rPr>
              <a:t>, </a:t>
            </a:r>
            <a:r>
              <a:rPr lang="en-NZ" sz="3600" b="1" dirty="0" smtClean="0">
                <a:solidFill>
                  <a:srgbClr val="FFFF00"/>
                </a:solidFill>
                <a:effectLst>
                  <a:outerShdw blurRad="38100" dist="38100" dir="2700000" algn="tl">
                    <a:srgbClr val="000000">
                      <a:alpha val="43137"/>
                    </a:srgbClr>
                  </a:outerShdw>
                </a:effectLst>
              </a:rPr>
              <a:t>decryption</a:t>
            </a:r>
            <a:r>
              <a:rPr lang="en-NZ" sz="3600" b="1" dirty="0" smtClean="0">
                <a:solidFill>
                  <a:schemeClr val="bg1"/>
                </a:solidFill>
                <a:effectLst>
                  <a:outerShdw blurRad="38100" dist="38100" dir="2700000" algn="tl">
                    <a:srgbClr val="000000">
                      <a:alpha val="43137"/>
                    </a:srgbClr>
                  </a:outerShdw>
                </a:effectLst>
              </a:rPr>
              <a:t> keys</a:t>
            </a:r>
            <a:endParaRPr lang="en-US" sz="3600" b="1" dirty="0">
              <a:solidFill>
                <a:srgbClr val="FFFF00"/>
              </a:solidFill>
              <a:effectLst>
                <a:outerShdw blurRad="38100" dist="38100" dir="2700000" algn="tl">
                  <a:srgbClr val="000000">
                    <a:alpha val="43137"/>
                  </a:srgbClr>
                </a:outerShdw>
              </a:effectLst>
            </a:endParaRPr>
          </a:p>
        </p:txBody>
      </p:sp>
      <p:sp>
        <p:nvSpPr>
          <p:cNvPr id="25" name="TextBox 24"/>
          <p:cNvSpPr txBox="1"/>
          <p:nvPr/>
        </p:nvSpPr>
        <p:spPr>
          <a:xfrm>
            <a:off x="428596" y="2000240"/>
            <a:ext cx="8358246" cy="1384995"/>
          </a:xfrm>
          <a:prstGeom prst="rect">
            <a:avLst/>
          </a:prstGeom>
          <a:noFill/>
          <a:ln>
            <a:solidFill>
              <a:srgbClr val="FF0000"/>
            </a:solidFill>
          </a:ln>
        </p:spPr>
        <p:txBody>
          <a:bodyPr wrap="square" rtlCol="0">
            <a:spAutoFit/>
          </a:bodyPr>
          <a:lstStyle/>
          <a:p>
            <a:pPr>
              <a:buFont typeface="Arial" pitchFamily="34" charset="0"/>
              <a:buChar char="•"/>
            </a:pPr>
            <a:r>
              <a:rPr lang="en-NZ" sz="2800" dirty="0" smtClean="0"/>
              <a:t> Keep in mind that the result of the encryption and decryption operations is bounded by the computed variable </a:t>
            </a:r>
            <a:r>
              <a:rPr lang="en-NZ" sz="2800" b="1" dirty="0" smtClean="0">
                <a:solidFill>
                  <a:srgbClr val="FF0000"/>
                </a:solidFill>
                <a:effectLst>
                  <a:outerShdw blurRad="38100" dist="38100" dir="2700000" algn="tl">
                    <a:srgbClr val="000000">
                      <a:alpha val="43137"/>
                    </a:srgbClr>
                  </a:outerShdw>
                </a:effectLst>
              </a:rPr>
              <a:t>n</a:t>
            </a:r>
            <a:r>
              <a:rPr lang="en-NZ" sz="2800" dirty="0" smtClean="0"/>
              <a:t>.</a:t>
            </a:r>
          </a:p>
        </p:txBody>
      </p:sp>
      <p:sp>
        <p:nvSpPr>
          <p:cNvPr id="31" name="Text Box 6"/>
          <p:cNvSpPr txBox="1">
            <a:spLocks noChangeArrowheads="1"/>
          </p:cNvSpPr>
          <p:nvPr/>
        </p:nvSpPr>
        <p:spPr bwMode="auto">
          <a:xfrm>
            <a:off x="4197363" y="3728408"/>
            <a:ext cx="2303463" cy="463846"/>
          </a:xfrm>
          <a:prstGeom prst="rect">
            <a:avLst/>
          </a:prstGeom>
          <a:noFill/>
          <a:ln w="9525">
            <a:noFill/>
            <a:miter lim="800000"/>
            <a:headEnd/>
            <a:tailEnd/>
          </a:ln>
        </p:spPr>
        <p:txBody>
          <a:bodyPr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c = </a:t>
            </a:r>
            <a:r>
              <a:rPr lang="en-GB" sz="2400" b="1" i="1" dirty="0">
                <a:solidFill>
                  <a:srgbClr val="7030A0"/>
                </a:solidFill>
                <a:effectLst>
                  <a:outerShdw blurRad="38100" dist="38100" dir="2700000" algn="tl">
                    <a:srgbClr val="000000">
                      <a:alpha val="43137"/>
                    </a:srgbClr>
                  </a:outerShdw>
                </a:effectLst>
                <a:latin typeface="Arial" pitchFamily="34" charset="0"/>
                <a:cs typeface="Arial" pitchFamily="34" charset="0"/>
              </a:rPr>
              <a:t>m</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dirty="0">
                <a:effectLst>
                  <a:outerShdw blurRad="38100" dist="38100" dir="2700000" algn="tl">
                    <a:srgbClr val="000000">
                      <a:alpha val="43137"/>
                    </a:srgbClr>
                  </a:outerShdw>
                </a:effectLst>
                <a:latin typeface="Arial" pitchFamily="34" charset="0"/>
                <a:cs typeface="Arial" pitchFamily="34" charset="0"/>
              </a:rPr>
              <a:t>mod</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n</a:t>
            </a:r>
          </a:p>
        </p:txBody>
      </p:sp>
      <p:sp>
        <p:nvSpPr>
          <p:cNvPr id="32" name="AutoShape 7"/>
          <p:cNvSpPr>
            <a:spLocks noChangeArrowheads="1"/>
          </p:cNvSpPr>
          <p:nvPr/>
        </p:nvSpPr>
        <p:spPr bwMode="auto">
          <a:xfrm>
            <a:off x="5022604" y="3657600"/>
            <a:ext cx="311150" cy="371475"/>
          </a:xfrm>
          <a:prstGeom prst="roundRect">
            <a:avLst>
              <a:gd name="adj" fmla="val 454"/>
            </a:avLst>
          </a:prstGeom>
          <a:noFill/>
          <a:ln w="9525">
            <a:noFill/>
            <a:round/>
            <a:headEnd/>
            <a:tailEnd/>
          </a:ln>
        </p:spPr>
        <p:txBody>
          <a:bodyPr wrap="none"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rgbClr val="0000FF"/>
                </a:solidFill>
                <a:latin typeface="Comic Sans MS" pitchFamily="64" charset="0"/>
              </a:rPr>
              <a:t>e</a:t>
            </a:r>
          </a:p>
        </p:txBody>
      </p:sp>
      <p:sp>
        <p:nvSpPr>
          <p:cNvPr id="34" name="TextBox 33"/>
          <p:cNvSpPr txBox="1"/>
          <p:nvPr/>
        </p:nvSpPr>
        <p:spPr>
          <a:xfrm>
            <a:off x="2554289" y="3728408"/>
            <a:ext cx="1629870" cy="400110"/>
          </a:xfrm>
          <a:prstGeom prst="rect">
            <a:avLst/>
          </a:prstGeom>
          <a:noFill/>
        </p:spPr>
        <p:txBody>
          <a:bodyPr wrap="none" rtlCol="0">
            <a:spAutoFit/>
          </a:bodyPr>
          <a:lstStyle/>
          <a:p>
            <a:r>
              <a:rPr lang="en-NZ" sz="2000" b="1" dirty="0" smtClean="0">
                <a:solidFill>
                  <a:srgbClr val="009900"/>
                </a:solidFill>
                <a:effectLst>
                  <a:outerShdw blurRad="38100" dist="38100" dir="2700000" algn="tl">
                    <a:srgbClr val="000000">
                      <a:alpha val="43137"/>
                    </a:srgbClr>
                  </a:outerShdw>
                </a:effectLst>
              </a:rPr>
              <a:t>ENCRYPTION:</a:t>
            </a:r>
            <a:endParaRPr lang="en-US" sz="2000" b="1" dirty="0">
              <a:solidFill>
                <a:srgbClr val="009900"/>
              </a:solidFill>
              <a:effectLst>
                <a:outerShdw blurRad="38100" dist="38100" dir="2700000" algn="tl">
                  <a:srgbClr val="000000">
                    <a:alpha val="43137"/>
                  </a:srgbClr>
                </a:outerShdw>
              </a:effectLst>
            </a:endParaRPr>
          </a:p>
        </p:txBody>
      </p:sp>
      <p:sp>
        <p:nvSpPr>
          <p:cNvPr id="35" name="Text Box 6"/>
          <p:cNvSpPr txBox="1">
            <a:spLocks noChangeArrowheads="1"/>
          </p:cNvSpPr>
          <p:nvPr/>
        </p:nvSpPr>
        <p:spPr bwMode="auto">
          <a:xfrm>
            <a:off x="4196609" y="4299912"/>
            <a:ext cx="2303463" cy="463846"/>
          </a:xfrm>
          <a:prstGeom prst="rect">
            <a:avLst/>
          </a:prstGeom>
          <a:noFill/>
          <a:ln w="9525">
            <a:noFill/>
            <a:miter lim="800000"/>
            <a:headEnd/>
            <a:tailEnd/>
          </a:ln>
        </p:spPr>
        <p:txBody>
          <a:bodyPr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i="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m</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c   </a:t>
            </a:r>
            <a:r>
              <a:rPr lang="en-GB" sz="2400" b="1" dirty="0">
                <a:effectLst>
                  <a:outerShdw blurRad="38100" dist="38100" dir="2700000" algn="tl">
                    <a:srgbClr val="000000">
                      <a:alpha val="43137"/>
                    </a:srgbClr>
                  </a:outerShdw>
                </a:effectLst>
                <a:latin typeface="Arial" pitchFamily="34" charset="0"/>
                <a:cs typeface="Arial" pitchFamily="34" charset="0"/>
              </a:rPr>
              <a:t>mod</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n</a:t>
            </a:r>
          </a:p>
        </p:txBody>
      </p:sp>
      <p:sp>
        <p:nvSpPr>
          <p:cNvPr id="36" name="TextBox 35"/>
          <p:cNvSpPr txBox="1"/>
          <p:nvPr/>
        </p:nvSpPr>
        <p:spPr>
          <a:xfrm>
            <a:off x="2553535" y="4299912"/>
            <a:ext cx="1619674" cy="400110"/>
          </a:xfrm>
          <a:prstGeom prst="rect">
            <a:avLst/>
          </a:prstGeom>
          <a:noFill/>
        </p:spPr>
        <p:txBody>
          <a:bodyPr wrap="none" rtlCol="0">
            <a:spAutoFit/>
          </a:bodyPr>
          <a:lstStyle/>
          <a:p>
            <a:r>
              <a:rPr lang="en-NZ" sz="2000" b="1" dirty="0" smtClean="0">
                <a:solidFill>
                  <a:srgbClr val="009900"/>
                </a:solidFill>
                <a:effectLst>
                  <a:outerShdw blurRad="38100" dist="38100" dir="2700000" algn="tl">
                    <a:srgbClr val="000000">
                      <a:alpha val="43137"/>
                    </a:srgbClr>
                  </a:outerShdw>
                </a:effectLst>
              </a:rPr>
              <a:t>DECRYPTION:</a:t>
            </a:r>
            <a:endParaRPr lang="en-US" sz="2000" b="1" dirty="0">
              <a:solidFill>
                <a:srgbClr val="009900"/>
              </a:solidFill>
              <a:effectLst>
                <a:outerShdw blurRad="38100" dist="38100" dir="2700000" algn="tl">
                  <a:srgbClr val="000000">
                    <a:alpha val="43137"/>
                  </a:srgbClr>
                </a:outerShdw>
              </a:effectLst>
            </a:endParaRPr>
          </a:p>
        </p:txBody>
      </p:sp>
      <p:sp>
        <p:nvSpPr>
          <p:cNvPr id="37" name="AutoShape 7"/>
          <p:cNvSpPr>
            <a:spLocks noChangeArrowheads="1"/>
          </p:cNvSpPr>
          <p:nvPr/>
        </p:nvSpPr>
        <p:spPr bwMode="auto">
          <a:xfrm>
            <a:off x="5017015" y="4238215"/>
            <a:ext cx="332440" cy="402291"/>
          </a:xfrm>
          <a:prstGeom prst="roundRect">
            <a:avLst>
              <a:gd name="adj" fmla="val 454"/>
            </a:avLst>
          </a:prstGeom>
          <a:noFill/>
          <a:ln w="9525">
            <a:noFill/>
            <a:round/>
            <a:headEnd/>
            <a:tailEnd/>
          </a:ln>
        </p:spPr>
        <p:txBody>
          <a:bodyPr wrap="none"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0000FF"/>
                </a:solidFill>
                <a:latin typeface="Comic Sans MS" pitchFamily="64" charset="0"/>
              </a:rPr>
              <a:t>d</a:t>
            </a:r>
            <a:endParaRPr lang="en-GB" sz="2000" b="1" i="1" dirty="0">
              <a:solidFill>
                <a:srgbClr val="0000FF"/>
              </a:solidFill>
              <a:latin typeface="Comic Sans MS" pitchFamily="64" charset="0"/>
            </a:endParaRPr>
          </a:p>
        </p:txBody>
      </p:sp>
      <p:sp>
        <p:nvSpPr>
          <p:cNvPr id="133" name="Text Box 6"/>
          <p:cNvSpPr txBox="1">
            <a:spLocks noChangeArrowheads="1"/>
          </p:cNvSpPr>
          <p:nvPr/>
        </p:nvSpPr>
        <p:spPr bwMode="auto">
          <a:xfrm>
            <a:off x="428596" y="1357298"/>
            <a:ext cx="8358246" cy="525401"/>
          </a:xfrm>
          <a:prstGeom prst="rect">
            <a:avLst/>
          </a:prstGeom>
          <a:noFill/>
          <a:ln w="9525">
            <a:solidFill>
              <a:srgbClr val="FF0000"/>
            </a:solidFill>
            <a:miter lim="800000"/>
            <a:headEnd/>
            <a:tailEnd/>
          </a:ln>
        </p:spPr>
        <p:txBody>
          <a:bodyPr wrap="square" lIns="90000" tIns="46800" rIns="90000" bIns="46800">
            <a:spAutoFit/>
          </a:bodyPr>
          <a:lstStyle/>
          <a:p>
            <a:pPr>
              <a:buClr>
                <a:srgbClr val="FF0000"/>
              </a:buClr>
              <a:buSzPct val="100000"/>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i="1" dirty="0" smtClean="0">
                <a:latin typeface="Arial" pitchFamily="34" charset="0"/>
                <a:cs typeface="Arial" pitchFamily="34" charset="0"/>
              </a:rPr>
              <a:t> What are the values for </a:t>
            </a:r>
            <a:r>
              <a:rPr lang="en-GB" sz="2800" b="1" i="1" dirty="0" smtClean="0">
                <a:solidFill>
                  <a:srgbClr val="0000FF"/>
                </a:solidFill>
                <a:effectLst>
                  <a:outerShdw blurRad="38100" dist="38100" dir="2700000" algn="tl">
                    <a:srgbClr val="000000">
                      <a:alpha val="43137"/>
                    </a:srgbClr>
                  </a:outerShdw>
                </a:effectLst>
                <a:latin typeface="Arial" pitchFamily="34" charset="0"/>
                <a:cs typeface="Arial" pitchFamily="34" charset="0"/>
              </a:rPr>
              <a:t>p</a:t>
            </a:r>
            <a:r>
              <a:rPr lang="en-GB" sz="2800" b="1" i="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GB" sz="2800" b="1" i="1" dirty="0" smtClean="0">
                <a:solidFill>
                  <a:srgbClr val="FFC000"/>
                </a:solidFill>
                <a:effectLst>
                  <a:outerShdw blurRad="38100" dist="38100" dir="2700000" algn="tl">
                    <a:srgbClr val="000000">
                      <a:alpha val="43137"/>
                    </a:srgbClr>
                  </a:outerShdw>
                </a:effectLst>
                <a:latin typeface="Arial" pitchFamily="34" charset="0"/>
                <a:cs typeface="Arial" pitchFamily="34" charset="0"/>
              </a:rPr>
              <a:t>q</a:t>
            </a:r>
            <a:r>
              <a:rPr lang="en-GB" sz="2800" b="1" i="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endParaRPr lang="en-GB" sz="2800" b="1" i="1" dirty="0">
              <a:solidFill>
                <a:srgbClr val="FF0000"/>
              </a:solidFill>
              <a:effectLst>
                <a:outerShdw blurRad="38100" dist="38100" dir="2700000" algn="tl">
                  <a:srgbClr val="000000">
                    <a:alpha val="43137"/>
                  </a:srgbClr>
                </a:outerShdw>
              </a:effectLst>
              <a:latin typeface="Arial" pitchFamily="34" charset="0"/>
              <a:cs typeface="Arial" pitchFamily="34" charset="0"/>
            </a:endParaRPr>
          </a:p>
        </p:txBody>
      </p:sp>
      <p:sp>
        <p:nvSpPr>
          <p:cNvPr id="135" name="TextBox 134"/>
          <p:cNvSpPr txBox="1"/>
          <p:nvPr/>
        </p:nvSpPr>
        <p:spPr>
          <a:xfrm>
            <a:off x="1000100" y="5786454"/>
            <a:ext cx="5271123" cy="461665"/>
          </a:xfrm>
          <a:prstGeom prst="rect">
            <a:avLst/>
          </a:prstGeom>
          <a:solidFill>
            <a:srgbClr val="FFFFCC"/>
          </a:solidFill>
          <a:ln>
            <a:solidFill>
              <a:srgbClr val="00B0F0"/>
            </a:solidFill>
          </a:ln>
          <a:effectLst>
            <a:outerShdw blurRad="50800" dist="38100" dir="8100000" algn="tr" rotWithShape="0">
              <a:prstClr val="black">
                <a:alpha val="40000"/>
              </a:prstClr>
            </a:outerShdw>
          </a:effectLst>
        </p:spPr>
        <p:txBody>
          <a:bodyPr wrap="none" rtlCol="0">
            <a:spAutoFit/>
          </a:bodyPr>
          <a:lstStyle/>
          <a:p>
            <a:r>
              <a:rPr lang="en-NZ" sz="2400" dirty="0" smtClean="0"/>
              <a:t>e.g. Try this:   </a:t>
            </a:r>
            <a:r>
              <a:rPr lang="en-NZ" sz="2400" b="1" dirty="0" smtClean="0"/>
              <a:t>e = 3, n = 25777, d = 16971</a:t>
            </a:r>
            <a:endParaRPr lang="en-US" sz="2400" b="1" dirty="0"/>
          </a:p>
        </p:txBody>
      </p:sp>
      <p:sp>
        <p:nvSpPr>
          <p:cNvPr id="3" name="TextBox 2"/>
          <p:cNvSpPr txBox="1"/>
          <p:nvPr/>
        </p:nvSpPr>
        <p:spPr>
          <a:xfrm>
            <a:off x="914400" y="5029200"/>
            <a:ext cx="7153300" cy="646331"/>
          </a:xfrm>
          <a:prstGeom prst="rect">
            <a:avLst/>
          </a:prstGeom>
          <a:noFill/>
        </p:spPr>
        <p:txBody>
          <a:bodyPr wrap="square" rtlCol="0">
            <a:spAutoFit/>
          </a:bodyPr>
          <a:lstStyle/>
          <a:p>
            <a:r>
              <a:rPr lang="en-NZ" dirty="0" smtClean="0"/>
              <a:t>Aim for a relatively big number, to make the encryption and decryption results interesting.</a:t>
            </a:r>
            <a:endParaRPr lang="en-NZ"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1000132"/>
          </a:xfrm>
          <a:gradFill>
            <a:gsLst>
              <a:gs pos="0">
                <a:srgbClr val="000000"/>
              </a:gs>
              <a:gs pos="39999">
                <a:srgbClr val="0A128C"/>
              </a:gs>
              <a:gs pos="70000">
                <a:srgbClr val="181CC7"/>
              </a:gs>
              <a:gs pos="88000">
                <a:srgbClr val="7005D4"/>
              </a:gs>
              <a:gs pos="100000">
                <a:srgbClr val="8C3D91"/>
              </a:gs>
            </a:gsLst>
            <a:lin ang="5400000" scaled="0"/>
          </a:gradFill>
        </p:spPr>
        <p:txBody>
          <a:bodyPr>
            <a:noAutofit/>
          </a:bodyPr>
          <a:lstStyle/>
          <a:p>
            <a:pPr lvl="0">
              <a:defRPr/>
            </a:pPr>
            <a:r>
              <a:rPr lang="en-NZ" sz="3600" b="1" dirty="0" smtClean="0">
                <a:solidFill>
                  <a:schemeClr val="bg1"/>
                </a:solidFill>
                <a:effectLst>
                  <a:outerShdw blurRad="38100" dist="38100" dir="2700000" algn="tl">
                    <a:srgbClr val="000000">
                      <a:alpha val="43137"/>
                    </a:srgbClr>
                  </a:outerShdw>
                </a:effectLst>
              </a:rPr>
              <a:t>Define your own </a:t>
            </a:r>
            <a:r>
              <a:rPr lang="en-NZ" sz="3600" b="1" dirty="0" smtClean="0">
                <a:solidFill>
                  <a:srgbClr val="FF0000"/>
                </a:solidFill>
                <a:effectLst>
                  <a:outerShdw blurRad="38100" dist="38100" dir="2700000" algn="tl">
                    <a:srgbClr val="000000">
                      <a:alpha val="43137"/>
                    </a:srgbClr>
                  </a:outerShdw>
                </a:effectLst>
              </a:rPr>
              <a:t>encryption</a:t>
            </a:r>
            <a:r>
              <a:rPr lang="en-NZ" sz="3600" b="1" dirty="0" smtClean="0">
                <a:solidFill>
                  <a:schemeClr val="bg1"/>
                </a:solidFill>
                <a:effectLst>
                  <a:outerShdw blurRad="38100" dist="38100" dir="2700000" algn="tl">
                    <a:srgbClr val="000000">
                      <a:alpha val="43137"/>
                    </a:srgbClr>
                  </a:outerShdw>
                </a:effectLst>
              </a:rPr>
              <a:t>, </a:t>
            </a:r>
            <a:r>
              <a:rPr lang="en-NZ" sz="3600" b="1" dirty="0" smtClean="0">
                <a:solidFill>
                  <a:srgbClr val="FFFF00"/>
                </a:solidFill>
                <a:effectLst>
                  <a:outerShdw blurRad="38100" dist="38100" dir="2700000" algn="tl">
                    <a:srgbClr val="000000">
                      <a:alpha val="43137"/>
                    </a:srgbClr>
                  </a:outerShdw>
                </a:effectLst>
              </a:rPr>
              <a:t>decryption</a:t>
            </a:r>
            <a:r>
              <a:rPr lang="en-NZ" sz="3600" b="1" dirty="0" smtClean="0">
                <a:solidFill>
                  <a:schemeClr val="bg1"/>
                </a:solidFill>
                <a:effectLst>
                  <a:outerShdw blurRad="38100" dist="38100" dir="2700000" algn="tl">
                    <a:srgbClr val="000000">
                      <a:alpha val="43137"/>
                    </a:srgbClr>
                  </a:outerShdw>
                </a:effectLst>
              </a:rPr>
              <a:t> keys</a:t>
            </a:r>
            <a:endParaRPr lang="en-US" sz="3600" b="1" dirty="0">
              <a:solidFill>
                <a:srgbClr val="FFFF00"/>
              </a:solidFill>
              <a:effectLst>
                <a:outerShdw blurRad="38100" dist="38100" dir="2700000" algn="tl">
                  <a:srgbClr val="000000">
                    <a:alpha val="43137"/>
                  </a:srgbClr>
                </a:outerShdw>
              </a:effectLst>
            </a:endParaRPr>
          </a:p>
        </p:txBody>
      </p:sp>
      <p:sp>
        <p:nvSpPr>
          <p:cNvPr id="31" name="Text Box 6"/>
          <p:cNvSpPr txBox="1">
            <a:spLocks noChangeArrowheads="1"/>
          </p:cNvSpPr>
          <p:nvPr/>
        </p:nvSpPr>
        <p:spPr bwMode="auto">
          <a:xfrm>
            <a:off x="4158428" y="1975808"/>
            <a:ext cx="2303463" cy="463846"/>
          </a:xfrm>
          <a:prstGeom prst="rect">
            <a:avLst/>
          </a:prstGeom>
          <a:noFill/>
          <a:ln w="9525">
            <a:noFill/>
            <a:miter lim="800000"/>
            <a:headEnd/>
            <a:tailEnd/>
          </a:ln>
        </p:spPr>
        <p:txBody>
          <a:bodyPr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c = </a:t>
            </a:r>
            <a:r>
              <a:rPr lang="en-GB" sz="2400" b="1" i="1" dirty="0">
                <a:solidFill>
                  <a:srgbClr val="7030A0"/>
                </a:solidFill>
                <a:effectLst>
                  <a:outerShdw blurRad="38100" dist="38100" dir="2700000" algn="tl">
                    <a:srgbClr val="000000">
                      <a:alpha val="43137"/>
                    </a:srgbClr>
                  </a:outerShdw>
                </a:effectLst>
                <a:latin typeface="Arial" pitchFamily="34" charset="0"/>
                <a:cs typeface="Arial" pitchFamily="34" charset="0"/>
              </a:rPr>
              <a:t>m</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dirty="0">
                <a:effectLst>
                  <a:outerShdw blurRad="38100" dist="38100" dir="2700000" algn="tl">
                    <a:srgbClr val="000000">
                      <a:alpha val="43137"/>
                    </a:srgbClr>
                  </a:outerShdw>
                </a:effectLst>
                <a:latin typeface="Arial" pitchFamily="34" charset="0"/>
                <a:cs typeface="Arial" pitchFamily="34" charset="0"/>
              </a:rPr>
              <a:t>mod</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n</a:t>
            </a:r>
          </a:p>
        </p:txBody>
      </p:sp>
      <p:sp>
        <p:nvSpPr>
          <p:cNvPr id="32" name="AutoShape 7"/>
          <p:cNvSpPr>
            <a:spLocks noChangeArrowheads="1"/>
          </p:cNvSpPr>
          <p:nvPr/>
        </p:nvSpPr>
        <p:spPr bwMode="auto">
          <a:xfrm>
            <a:off x="4983669" y="1905000"/>
            <a:ext cx="311150" cy="371475"/>
          </a:xfrm>
          <a:prstGeom prst="roundRect">
            <a:avLst>
              <a:gd name="adj" fmla="val 454"/>
            </a:avLst>
          </a:prstGeom>
          <a:noFill/>
          <a:ln w="9525">
            <a:noFill/>
            <a:round/>
            <a:headEnd/>
            <a:tailEnd/>
          </a:ln>
        </p:spPr>
        <p:txBody>
          <a:bodyPr wrap="none"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rgbClr val="0000FF"/>
                </a:solidFill>
                <a:latin typeface="Comic Sans MS" pitchFamily="64" charset="0"/>
              </a:rPr>
              <a:t>e</a:t>
            </a:r>
          </a:p>
        </p:txBody>
      </p:sp>
      <p:sp>
        <p:nvSpPr>
          <p:cNvPr id="34" name="TextBox 33"/>
          <p:cNvSpPr txBox="1"/>
          <p:nvPr/>
        </p:nvSpPr>
        <p:spPr>
          <a:xfrm>
            <a:off x="2515354" y="1975808"/>
            <a:ext cx="1629870" cy="400110"/>
          </a:xfrm>
          <a:prstGeom prst="rect">
            <a:avLst/>
          </a:prstGeom>
          <a:noFill/>
        </p:spPr>
        <p:txBody>
          <a:bodyPr wrap="none" rtlCol="0">
            <a:spAutoFit/>
          </a:bodyPr>
          <a:lstStyle/>
          <a:p>
            <a:r>
              <a:rPr lang="en-NZ" sz="2000" b="1" dirty="0" smtClean="0">
                <a:solidFill>
                  <a:srgbClr val="009900"/>
                </a:solidFill>
                <a:effectLst>
                  <a:outerShdw blurRad="38100" dist="38100" dir="2700000" algn="tl">
                    <a:srgbClr val="000000">
                      <a:alpha val="43137"/>
                    </a:srgbClr>
                  </a:outerShdw>
                </a:effectLst>
              </a:rPr>
              <a:t>ENCRYPTION:</a:t>
            </a:r>
            <a:endParaRPr lang="en-US" sz="2000" b="1" dirty="0">
              <a:solidFill>
                <a:srgbClr val="009900"/>
              </a:solidFill>
              <a:effectLst>
                <a:outerShdw blurRad="38100" dist="38100" dir="2700000" algn="tl">
                  <a:srgbClr val="000000">
                    <a:alpha val="43137"/>
                  </a:srgbClr>
                </a:outerShdw>
              </a:effectLst>
            </a:endParaRPr>
          </a:p>
        </p:txBody>
      </p:sp>
      <p:sp>
        <p:nvSpPr>
          <p:cNvPr id="35" name="Text Box 6"/>
          <p:cNvSpPr txBox="1">
            <a:spLocks noChangeArrowheads="1"/>
          </p:cNvSpPr>
          <p:nvPr/>
        </p:nvSpPr>
        <p:spPr bwMode="auto">
          <a:xfrm>
            <a:off x="4157674" y="2547312"/>
            <a:ext cx="2303463" cy="463846"/>
          </a:xfrm>
          <a:prstGeom prst="rect">
            <a:avLst/>
          </a:prstGeom>
          <a:noFill/>
          <a:ln w="9525">
            <a:noFill/>
            <a:miter lim="800000"/>
            <a:headEnd/>
            <a:tailEnd/>
          </a:ln>
        </p:spPr>
        <p:txBody>
          <a:bodyPr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i="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m</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c   </a:t>
            </a:r>
            <a:r>
              <a:rPr lang="en-GB" sz="2400" b="1" dirty="0">
                <a:effectLst>
                  <a:outerShdw blurRad="38100" dist="38100" dir="2700000" algn="tl">
                    <a:srgbClr val="000000">
                      <a:alpha val="43137"/>
                    </a:srgbClr>
                  </a:outerShdw>
                </a:effectLst>
                <a:latin typeface="Arial" pitchFamily="34" charset="0"/>
                <a:cs typeface="Arial" pitchFamily="34" charset="0"/>
              </a:rPr>
              <a:t>mod</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n</a:t>
            </a:r>
          </a:p>
        </p:txBody>
      </p:sp>
      <p:sp>
        <p:nvSpPr>
          <p:cNvPr id="36" name="TextBox 35"/>
          <p:cNvSpPr txBox="1"/>
          <p:nvPr/>
        </p:nvSpPr>
        <p:spPr>
          <a:xfrm>
            <a:off x="2514600" y="2547312"/>
            <a:ext cx="1619674" cy="400110"/>
          </a:xfrm>
          <a:prstGeom prst="rect">
            <a:avLst/>
          </a:prstGeom>
          <a:noFill/>
        </p:spPr>
        <p:txBody>
          <a:bodyPr wrap="none" rtlCol="0">
            <a:spAutoFit/>
          </a:bodyPr>
          <a:lstStyle/>
          <a:p>
            <a:r>
              <a:rPr lang="en-NZ" sz="2000" b="1" dirty="0" smtClean="0">
                <a:solidFill>
                  <a:srgbClr val="009900"/>
                </a:solidFill>
                <a:effectLst>
                  <a:outerShdw blurRad="38100" dist="38100" dir="2700000" algn="tl">
                    <a:srgbClr val="000000">
                      <a:alpha val="43137"/>
                    </a:srgbClr>
                  </a:outerShdw>
                </a:effectLst>
              </a:rPr>
              <a:t>DECRYPTION:</a:t>
            </a:r>
            <a:endParaRPr lang="en-US" sz="2000" b="1" dirty="0">
              <a:solidFill>
                <a:srgbClr val="009900"/>
              </a:solidFill>
              <a:effectLst>
                <a:outerShdw blurRad="38100" dist="38100" dir="2700000" algn="tl">
                  <a:srgbClr val="000000">
                    <a:alpha val="43137"/>
                  </a:srgbClr>
                </a:outerShdw>
              </a:effectLst>
            </a:endParaRPr>
          </a:p>
        </p:txBody>
      </p:sp>
      <p:sp>
        <p:nvSpPr>
          <p:cNvPr id="37" name="AutoShape 7"/>
          <p:cNvSpPr>
            <a:spLocks noChangeArrowheads="1"/>
          </p:cNvSpPr>
          <p:nvPr/>
        </p:nvSpPr>
        <p:spPr bwMode="auto">
          <a:xfrm>
            <a:off x="4978080" y="2485615"/>
            <a:ext cx="332440" cy="402291"/>
          </a:xfrm>
          <a:prstGeom prst="roundRect">
            <a:avLst>
              <a:gd name="adj" fmla="val 454"/>
            </a:avLst>
          </a:prstGeom>
          <a:noFill/>
          <a:ln w="9525">
            <a:noFill/>
            <a:round/>
            <a:headEnd/>
            <a:tailEnd/>
          </a:ln>
        </p:spPr>
        <p:txBody>
          <a:bodyPr wrap="none"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0000FF"/>
                </a:solidFill>
                <a:latin typeface="Comic Sans MS" pitchFamily="64" charset="0"/>
              </a:rPr>
              <a:t>d</a:t>
            </a:r>
            <a:endParaRPr lang="en-GB" sz="2000" b="1" i="1" dirty="0">
              <a:solidFill>
                <a:srgbClr val="0000FF"/>
              </a:solidFill>
              <a:latin typeface="Comic Sans MS" pitchFamily="64" charset="0"/>
            </a:endParaRPr>
          </a:p>
        </p:txBody>
      </p:sp>
      <p:sp>
        <p:nvSpPr>
          <p:cNvPr id="134" name="TextBox 133"/>
          <p:cNvSpPr txBox="1"/>
          <p:nvPr/>
        </p:nvSpPr>
        <p:spPr>
          <a:xfrm>
            <a:off x="428596" y="3525510"/>
            <a:ext cx="8358246" cy="2246769"/>
          </a:xfrm>
          <a:prstGeom prst="rect">
            <a:avLst/>
          </a:prstGeom>
          <a:noFill/>
          <a:ln>
            <a:solidFill>
              <a:srgbClr val="FF0000"/>
            </a:solidFill>
          </a:ln>
        </p:spPr>
        <p:txBody>
          <a:bodyPr wrap="square" rtlCol="0">
            <a:spAutoFit/>
          </a:bodyPr>
          <a:lstStyle/>
          <a:p>
            <a:pPr>
              <a:buFont typeface="Arial" pitchFamily="34" charset="0"/>
              <a:buChar char="•"/>
            </a:pPr>
            <a:r>
              <a:rPr lang="en-NZ" sz="2800" dirty="0" smtClean="0"/>
              <a:t> </a:t>
            </a:r>
            <a:r>
              <a:rPr lang="en-NZ" sz="2800" b="1" dirty="0" smtClean="0">
                <a:solidFill>
                  <a:srgbClr val="FF0000"/>
                </a:solidFill>
                <a:effectLst>
                  <a:outerShdw blurRad="38100" dist="38100" dir="2700000" algn="tl">
                    <a:srgbClr val="000000">
                      <a:alpha val="43137"/>
                    </a:srgbClr>
                  </a:outerShdw>
                </a:effectLst>
              </a:rPr>
              <a:t>n</a:t>
            </a:r>
            <a:r>
              <a:rPr lang="en-NZ" sz="2800" dirty="0" smtClean="0"/>
              <a:t> affects the </a:t>
            </a:r>
            <a:r>
              <a:rPr lang="en-NZ" sz="2800" b="1" dirty="0" smtClean="0">
                <a:solidFill>
                  <a:srgbClr val="0000FF"/>
                </a:solidFill>
                <a:effectLst>
                  <a:outerShdw blurRad="38100" dist="38100" dir="2700000" algn="tl">
                    <a:srgbClr val="000000">
                      <a:alpha val="43137"/>
                    </a:srgbClr>
                  </a:outerShdw>
                </a:effectLst>
              </a:rPr>
              <a:t>size of your valid character set</a:t>
            </a:r>
            <a:r>
              <a:rPr lang="en-NZ" sz="2800" dirty="0" smtClean="0"/>
              <a:t>.  </a:t>
            </a:r>
          </a:p>
          <a:p>
            <a:r>
              <a:rPr lang="en-NZ" sz="2800" dirty="0" smtClean="0"/>
              <a:t> </a:t>
            </a:r>
          </a:p>
          <a:p>
            <a:pPr>
              <a:buFont typeface="Arial" pitchFamily="34" charset="0"/>
              <a:buChar char="•"/>
            </a:pPr>
            <a:r>
              <a:rPr lang="en-NZ" sz="2800" dirty="0" smtClean="0"/>
              <a:t> Therefore, you need to pick your keys and </a:t>
            </a:r>
            <a:r>
              <a:rPr lang="en-NZ" sz="2800" b="1" dirty="0" smtClean="0">
                <a:solidFill>
                  <a:srgbClr val="0000FF"/>
                </a:solidFill>
              </a:rPr>
              <a:t>nonce</a:t>
            </a:r>
            <a:r>
              <a:rPr lang="en-NZ" sz="2800" dirty="0" smtClean="0"/>
              <a:t> carefully so that all possible characters can be mapped after </a:t>
            </a:r>
            <a:r>
              <a:rPr lang="en-NZ" sz="2800" b="1" dirty="0" smtClean="0">
                <a:solidFill>
                  <a:srgbClr val="0000FF"/>
                </a:solidFill>
              </a:rPr>
              <a:t>encryption</a:t>
            </a:r>
            <a:r>
              <a:rPr lang="en-NZ" sz="2800" dirty="0" smtClean="0"/>
              <a:t> and </a:t>
            </a:r>
            <a:r>
              <a:rPr lang="en-NZ" sz="2800" b="1" dirty="0" smtClean="0">
                <a:solidFill>
                  <a:srgbClr val="0000FF"/>
                </a:solidFill>
              </a:rPr>
              <a:t>decryption</a:t>
            </a:r>
            <a:r>
              <a:rPr lang="en-NZ" sz="2800" dirty="0" smtClean="0"/>
              <a:t> operations.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1000132"/>
          </a:xfrm>
          <a:gradFill>
            <a:gsLst>
              <a:gs pos="0">
                <a:srgbClr val="000000"/>
              </a:gs>
              <a:gs pos="39999">
                <a:srgbClr val="0A128C"/>
              </a:gs>
              <a:gs pos="70000">
                <a:srgbClr val="181CC7"/>
              </a:gs>
              <a:gs pos="88000">
                <a:srgbClr val="7005D4"/>
              </a:gs>
              <a:gs pos="100000">
                <a:srgbClr val="8C3D91"/>
              </a:gs>
            </a:gsLst>
            <a:lin ang="5400000" scaled="0"/>
          </a:gradFill>
        </p:spPr>
        <p:txBody>
          <a:bodyPr>
            <a:noAutofit/>
          </a:bodyPr>
          <a:lstStyle/>
          <a:p>
            <a:pPr lvl="0">
              <a:defRPr/>
            </a:pPr>
            <a:r>
              <a:rPr lang="en-NZ" sz="4000" b="1" dirty="0" smtClean="0">
                <a:solidFill>
                  <a:schemeClr val="bg1"/>
                </a:solidFill>
                <a:effectLst>
                  <a:outerShdw blurRad="38100" dist="38100" dir="2700000" algn="tl">
                    <a:srgbClr val="000000">
                      <a:alpha val="43137"/>
                    </a:srgbClr>
                  </a:outerShdw>
                </a:effectLst>
              </a:rPr>
              <a:t>3 Sets of </a:t>
            </a:r>
            <a:r>
              <a:rPr lang="en-NZ" sz="4000" b="1" dirty="0" smtClean="0">
                <a:solidFill>
                  <a:srgbClr val="FF0000"/>
                </a:solidFill>
                <a:effectLst>
                  <a:outerShdw blurRad="38100" dist="38100" dir="2700000" algn="tl">
                    <a:srgbClr val="000000">
                      <a:alpha val="43137"/>
                    </a:srgbClr>
                  </a:outerShdw>
                </a:effectLst>
              </a:rPr>
              <a:t>encryption</a:t>
            </a:r>
            <a:r>
              <a:rPr lang="en-NZ" sz="4000" b="1" dirty="0" smtClean="0">
                <a:solidFill>
                  <a:schemeClr val="bg1"/>
                </a:solidFill>
                <a:effectLst>
                  <a:outerShdw blurRad="38100" dist="38100" dir="2700000" algn="tl">
                    <a:srgbClr val="000000">
                      <a:alpha val="43137"/>
                    </a:srgbClr>
                  </a:outerShdw>
                </a:effectLst>
              </a:rPr>
              <a:t>, </a:t>
            </a:r>
            <a:r>
              <a:rPr lang="en-NZ" sz="4000" b="1" dirty="0" smtClean="0">
                <a:solidFill>
                  <a:srgbClr val="FFFF00"/>
                </a:solidFill>
                <a:effectLst>
                  <a:outerShdw blurRad="38100" dist="38100" dir="2700000" algn="tl">
                    <a:srgbClr val="000000">
                      <a:alpha val="43137"/>
                    </a:srgbClr>
                  </a:outerShdw>
                </a:effectLst>
              </a:rPr>
              <a:t>decryption</a:t>
            </a:r>
            <a:r>
              <a:rPr lang="en-NZ" sz="4000" b="1" dirty="0" smtClean="0">
                <a:solidFill>
                  <a:schemeClr val="bg1"/>
                </a:solidFill>
                <a:effectLst>
                  <a:outerShdw blurRad="38100" dist="38100" dir="2700000" algn="tl">
                    <a:srgbClr val="000000">
                      <a:alpha val="43137"/>
                    </a:srgbClr>
                  </a:outerShdw>
                </a:effectLst>
              </a:rPr>
              <a:t> keys</a:t>
            </a:r>
            <a:endParaRPr lang="en-US" sz="4000" b="1" dirty="0">
              <a:solidFill>
                <a:srgbClr val="FFFF00"/>
              </a:solidFill>
              <a:effectLst>
                <a:outerShdw blurRad="38100" dist="38100" dir="2700000" algn="tl">
                  <a:srgbClr val="000000">
                    <a:alpha val="43137"/>
                  </a:srgbClr>
                </a:outerShdw>
              </a:effectLst>
            </a:endParaRPr>
          </a:p>
        </p:txBody>
      </p:sp>
      <p:sp>
        <p:nvSpPr>
          <p:cNvPr id="13" name="Text Box 6"/>
          <p:cNvSpPr txBox="1">
            <a:spLocks noChangeArrowheads="1"/>
          </p:cNvSpPr>
          <p:nvPr/>
        </p:nvSpPr>
        <p:spPr bwMode="auto">
          <a:xfrm>
            <a:off x="4158428" y="1975808"/>
            <a:ext cx="2303463" cy="463846"/>
          </a:xfrm>
          <a:prstGeom prst="rect">
            <a:avLst/>
          </a:prstGeom>
          <a:noFill/>
          <a:ln w="9525">
            <a:noFill/>
            <a:miter lim="800000"/>
            <a:headEnd/>
            <a:tailEnd/>
          </a:ln>
        </p:spPr>
        <p:txBody>
          <a:bodyPr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c = </a:t>
            </a:r>
            <a:r>
              <a:rPr lang="en-GB" sz="2400" b="1" i="1" dirty="0">
                <a:solidFill>
                  <a:srgbClr val="7030A0"/>
                </a:solidFill>
                <a:effectLst>
                  <a:outerShdw blurRad="38100" dist="38100" dir="2700000" algn="tl">
                    <a:srgbClr val="000000">
                      <a:alpha val="43137"/>
                    </a:srgbClr>
                  </a:outerShdw>
                </a:effectLst>
                <a:latin typeface="Arial" pitchFamily="34" charset="0"/>
                <a:cs typeface="Arial" pitchFamily="34" charset="0"/>
              </a:rPr>
              <a:t>m</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dirty="0">
                <a:effectLst>
                  <a:outerShdw blurRad="38100" dist="38100" dir="2700000" algn="tl">
                    <a:srgbClr val="000000">
                      <a:alpha val="43137"/>
                    </a:srgbClr>
                  </a:outerShdw>
                </a:effectLst>
                <a:latin typeface="Arial" pitchFamily="34" charset="0"/>
                <a:cs typeface="Arial" pitchFamily="34" charset="0"/>
              </a:rPr>
              <a:t>mod</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n</a:t>
            </a:r>
          </a:p>
        </p:txBody>
      </p:sp>
      <p:sp>
        <p:nvSpPr>
          <p:cNvPr id="14" name="AutoShape 7"/>
          <p:cNvSpPr>
            <a:spLocks noChangeArrowheads="1"/>
          </p:cNvSpPr>
          <p:nvPr/>
        </p:nvSpPr>
        <p:spPr bwMode="auto">
          <a:xfrm>
            <a:off x="4983669" y="1905000"/>
            <a:ext cx="311150" cy="371475"/>
          </a:xfrm>
          <a:prstGeom prst="roundRect">
            <a:avLst>
              <a:gd name="adj" fmla="val 454"/>
            </a:avLst>
          </a:prstGeom>
          <a:noFill/>
          <a:ln w="9525">
            <a:noFill/>
            <a:round/>
            <a:headEnd/>
            <a:tailEnd/>
          </a:ln>
        </p:spPr>
        <p:txBody>
          <a:bodyPr wrap="none"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rgbClr val="0000FF"/>
                </a:solidFill>
                <a:latin typeface="Comic Sans MS" pitchFamily="64" charset="0"/>
              </a:rPr>
              <a:t>e</a:t>
            </a:r>
          </a:p>
        </p:txBody>
      </p:sp>
      <p:sp>
        <p:nvSpPr>
          <p:cNvPr id="15" name="TextBox 14"/>
          <p:cNvSpPr txBox="1"/>
          <p:nvPr/>
        </p:nvSpPr>
        <p:spPr>
          <a:xfrm>
            <a:off x="2515354" y="1975808"/>
            <a:ext cx="1629870" cy="400110"/>
          </a:xfrm>
          <a:prstGeom prst="rect">
            <a:avLst/>
          </a:prstGeom>
          <a:noFill/>
        </p:spPr>
        <p:txBody>
          <a:bodyPr wrap="none" rtlCol="0">
            <a:spAutoFit/>
          </a:bodyPr>
          <a:lstStyle/>
          <a:p>
            <a:r>
              <a:rPr lang="en-NZ" sz="2000" b="1" dirty="0" smtClean="0">
                <a:solidFill>
                  <a:srgbClr val="009900"/>
                </a:solidFill>
                <a:effectLst>
                  <a:outerShdw blurRad="38100" dist="38100" dir="2700000" algn="tl">
                    <a:srgbClr val="000000">
                      <a:alpha val="43137"/>
                    </a:srgbClr>
                  </a:outerShdw>
                </a:effectLst>
              </a:rPr>
              <a:t>ENCRYPTION:</a:t>
            </a:r>
            <a:endParaRPr lang="en-US" sz="2000" b="1" dirty="0">
              <a:solidFill>
                <a:srgbClr val="009900"/>
              </a:solidFill>
              <a:effectLst>
                <a:outerShdw blurRad="38100" dist="38100" dir="2700000" algn="tl">
                  <a:srgbClr val="000000">
                    <a:alpha val="43137"/>
                  </a:srgbClr>
                </a:outerShdw>
              </a:effectLst>
            </a:endParaRPr>
          </a:p>
        </p:txBody>
      </p:sp>
      <p:sp>
        <p:nvSpPr>
          <p:cNvPr id="16" name="Text Box 6"/>
          <p:cNvSpPr txBox="1">
            <a:spLocks noChangeArrowheads="1"/>
          </p:cNvSpPr>
          <p:nvPr/>
        </p:nvSpPr>
        <p:spPr bwMode="auto">
          <a:xfrm>
            <a:off x="4157674" y="2547312"/>
            <a:ext cx="2303463" cy="463846"/>
          </a:xfrm>
          <a:prstGeom prst="rect">
            <a:avLst/>
          </a:prstGeom>
          <a:noFill/>
          <a:ln w="9525">
            <a:noFill/>
            <a:miter lim="800000"/>
            <a:headEnd/>
            <a:tailEnd/>
          </a:ln>
        </p:spPr>
        <p:txBody>
          <a:bodyPr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i="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m</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c   </a:t>
            </a:r>
            <a:r>
              <a:rPr lang="en-GB" sz="2400" b="1" dirty="0">
                <a:effectLst>
                  <a:outerShdw blurRad="38100" dist="38100" dir="2700000" algn="tl">
                    <a:srgbClr val="000000">
                      <a:alpha val="43137"/>
                    </a:srgbClr>
                  </a:outerShdw>
                </a:effectLst>
                <a:latin typeface="Arial" pitchFamily="34" charset="0"/>
                <a:cs typeface="Arial" pitchFamily="34" charset="0"/>
              </a:rPr>
              <a:t>mod</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n</a:t>
            </a:r>
          </a:p>
        </p:txBody>
      </p:sp>
      <p:sp>
        <p:nvSpPr>
          <p:cNvPr id="17" name="TextBox 16"/>
          <p:cNvSpPr txBox="1"/>
          <p:nvPr/>
        </p:nvSpPr>
        <p:spPr>
          <a:xfrm>
            <a:off x="2514600" y="2547312"/>
            <a:ext cx="1619674" cy="400110"/>
          </a:xfrm>
          <a:prstGeom prst="rect">
            <a:avLst/>
          </a:prstGeom>
          <a:noFill/>
        </p:spPr>
        <p:txBody>
          <a:bodyPr wrap="none" rtlCol="0">
            <a:spAutoFit/>
          </a:bodyPr>
          <a:lstStyle/>
          <a:p>
            <a:r>
              <a:rPr lang="en-NZ" sz="2000" b="1" dirty="0" smtClean="0">
                <a:solidFill>
                  <a:srgbClr val="009900"/>
                </a:solidFill>
                <a:effectLst>
                  <a:outerShdw blurRad="38100" dist="38100" dir="2700000" algn="tl">
                    <a:srgbClr val="000000">
                      <a:alpha val="43137"/>
                    </a:srgbClr>
                  </a:outerShdw>
                </a:effectLst>
              </a:rPr>
              <a:t>DECRYPTION:</a:t>
            </a:r>
            <a:endParaRPr lang="en-US" sz="2000" b="1" dirty="0">
              <a:solidFill>
                <a:srgbClr val="009900"/>
              </a:solidFill>
              <a:effectLst>
                <a:outerShdw blurRad="38100" dist="38100" dir="2700000" algn="tl">
                  <a:srgbClr val="000000">
                    <a:alpha val="43137"/>
                  </a:srgbClr>
                </a:outerShdw>
              </a:effectLst>
            </a:endParaRPr>
          </a:p>
        </p:txBody>
      </p:sp>
      <p:sp>
        <p:nvSpPr>
          <p:cNvPr id="18" name="AutoShape 7"/>
          <p:cNvSpPr>
            <a:spLocks noChangeArrowheads="1"/>
          </p:cNvSpPr>
          <p:nvPr/>
        </p:nvSpPr>
        <p:spPr bwMode="auto">
          <a:xfrm>
            <a:off x="4978080" y="2485615"/>
            <a:ext cx="332440" cy="402291"/>
          </a:xfrm>
          <a:prstGeom prst="roundRect">
            <a:avLst>
              <a:gd name="adj" fmla="val 454"/>
            </a:avLst>
          </a:prstGeom>
          <a:noFill/>
          <a:ln w="9525">
            <a:noFill/>
            <a:round/>
            <a:headEnd/>
            <a:tailEnd/>
          </a:ln>
        </p:spPr>
        <p:txBody>
          <a:bodyPr wrap="none"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0000FF"/>
                </a:solidFill>
                <a:latin typeface="Comic Sans MS" pitchFamily="64" charset="0"/>
              </a:rPr>
              <a:t>d</a:t>
            </a:r>
            <a:endParaRPr lang="en-GB" sz="2000" b="1" i="1" dirty="0">
              <a:solidFill>
                <a:srgbClr val="0000FF"/>
              </a:solidFill>
              <a:latin typeface="Comic Sans MS" pitchFamily="6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1000132"/>
          </a:xfrm>
          <a:gradFill>
            <a:gsLst>
              <a:gs pos="0">
                <a:srgbClr val="000000"/>
              </a:gs>
              <a:gs pos="39999">
                <a:srgbClr val="0A128C"/>
              </a:gs>
              <a:gs pos="70000">
                <a:srgbClr val="181CC7"/>
              </a:gs>
              <a:gs pos="88000">
                <a:srgbClr val="7005D4"/>
              </a:gs>
              <a:gs pos="100000">
                <a:srgbClr val="8C3D91"/>
              </a:gs>
            </a:gsLst>
            <a:lin ang="5400000" scaled="0"/>
          </a:gradFill>
        </p:spPr>
        <p:txBody>
          <a:bodyPr>
            <a:noAutofit/>
          </a:bodyPr>
          <a:lstStyle/>
          <a:p>
            <a:pPr lvl="0">
              <a:defRPr/>
            </a:pPr>
            <a:r>
              <a:rPr lang="en-NZ" sz="4000" b="1" dirty="0" smtClean="0">
                <a:solidFill>
                  <a:schemeClr val="bg1"/>
                </a:solidFill>
                <a:effectLst>
                  <a:outerShdw blurRad="38100" dist="38100" dir="2700000" algn="tl">
                    <a:srgbClr val="000000">
                      <a:alpha val="43137"/>
                    </a:srgbClr>
                  </a:outerShdw>
                </a:effectLst>
              </a:rPr>
              <a:t>Encryption Operation</a:t>
            </a:r>
            <a:endParaRPr lang="en-US" sz="4000" b="1" dirty="0">
              <a:solidFill>
                <a:srgbClr val="FFFF00"/>
              </a:solidFill>
              <a:effectLst>
                <a:outerShdw blurRad="38100" dist="38100" dir="2700000" algn="tl">
                  <a:srgbClr val="000000">
                    <a:alpha val="43137"/>
                  </a:srgbClr>
                </a:outerShdw>
              </a:effectLst>
            </a:endParaRPr>
          </a:p>
        </p:txBody>
      </p:sp>
      <p:sp>
        <p:nvSpPr>
          <p:cNvPr id="58" name="TextBox 57"/>
          <p:cNvSpPr txBox="1"/>
          <p:nvPr/>
        </p:nvSpPr>
        <p:spPr>
          <a:xfrm>
            <a:off x="685800" y="1981200"/>
            <a:ext cx="2619820" cy="461665"/>
          </a:xfrm>
          <a:prstGeom prst="rect">
            <a:avLst/>
          </a:prstGeom>
          <a:noFill/>
        </p:spPr>
        <p:txBody>
          <a:bodyPr wrap="none" rtlCol="0">
            <a:spAutoFit/>
          </a:bodyPr>
          <a:lstStyle/>
          <a:p>
            <a:r>
              <a:rPr lang="en-NZ" sz="2400" b="1" dirty="0" smtClean="0">
                <a:solidFill>
                  <a:srgbClr val="0000FF"/>
                </a:solidFill>
                <a:effectLst>
                  <a:outerShdw blurRad="38100" dist="38100" dir="2700000" algn="tl">
                    <a:srgbClr val="000000">
                      <a:alpha val="43137"/>
                    </a:srgbClr>
                  </a:outerShdw>
                </a:effectLst>
              </a:rPr>
              <a:t>ASCII Character Set</a:t>
            </a:r>
            <a:endParaRPr lang="en-US" sz="2400" b="1" dirty="0">
              <a:solidFill>
                <a:srgbClr val="0000FF"/>
              </a:solidFill>
              <a:effectLst>
                <a:outerShdw blurRad="38100" dist="38100" dir="2700000" algn="tl">
                  <a:srgbClr val="000000">
                    <a:alpha val="43137"/>
                  </a:srgbClr>
                </a:outerShdw>
              </a:effectLst>
            </a:endParaRPr>
          </a:p>
        </p:txBody>
      </p:sp>
      <p:sp>
        <p:nvSpPr>
          <p:cNvPr id="101" name="TextBox 100"/>
          <p:cNvSpPr txBox="1"/>
          <p:nvPr/>
        </p:nvSpPr>
        <p:spPr>
          <a:xfrm>
            <a:off x="2039220" y="4358685"/>
            <a:ext cx="500066" cy="276999"/>
          </a:xfrm>
          <a:prstGeom prst="rect">
            <a:avLst/>
          </a:prstGeom>
          <a:noFill/>
          <a:ln w="15875">
            <a:solidFill>
              <a:srgbClr val="FF0000"/>
            </a:solidFill>
          </a:ln>
        </p:spPr>
        <p:txBody>
          <a:bodyPr wrap="square" rtlCol="0">
            <a:spAutoFit/>
          </a:bodyPr>
          <a:lstStyle/>
          <a:p>
            <a:pPr algn="ctr"/>
            <a:r>
              <a:rPr lang="en-NZ" sz="1200" dirty="0" smtClean="0"/>
              <a:t>...</a:t>
            </a:r>
            <a:endParaRPr lang="en-US" sz="1200" dirty="0"/>
          </a:p>
        </p:txBody>
      </p:sp>
      <p:sp>
        <p:nvSpPr>
          <p:cNvPr id="103" name="TextBox 102"/>
          <p:cNvSpPr txBox="1"/>
          <p:nvPr/>
        </p:nvSpPr>
        <p:spPr>
          <a:xfrm>
            <a:off x="2043122" y="4636516"/>
            <a:ext cx="500066" cy="253916"/>
          </a:xfrm>
          <a:prstGeom prst="rect">
            <a:avLst/>
          </a:prstGeom>
          <a:noFill/>
          <a:ln w="15875">
            <a:solidFill>
              <a:srgbClr val="FF0000"/>
            </a:solidFill>
          </a:ln>
        </p:spPr>
        <p:txBody>
          <a:bodyPr wrap="square" rtlCol="0">
            <a:spAutoFit/>
          </a:bodyPr>
          <a:lstStyle/>
          <a:p>
            <a:pPr algn="ctr"/>
            <a:r>
              <a:rPr lang="en-NZ" sz="1050" dirty="0" smtClean="0"/>
              <a:t>space</a:t>
            </a:r>
            <a:endParaRPr lang="en-US" sz="1050" dirty="0"/>
          </a:p>
        </p:txBody>
      </p:sp>
      <p:sp>
        <p:nvSpPr>
          <p:cNvPr id="104" name="TextBox 103"/>
          <p:cNvSpPr txBox="1"/>
          <p:nvPr/>
        </p:nvSpPr>
        <p:spPr>
          <a:xfrm>
            <a:off x="2543188" y="4888133"/>
            <a:ext cx="458780" cy="307777"/>
          </a:xfrm>
          <a:prstGeom prst="rect">
            <a:avLst/>
          </a:prstGeom>
          <a:noFill/>
        </p:spPr>
        <p:txBody>
          <a:bodyPr wrap="none" rtlCol="0">
            <a:spAutoFit/>
          </a:bodyPr>
          <a:lstStyle/>
          <a:p>
            <a:r>
              <a:rPr lang="en-NZ" sz="1400" dirty="0" smtClean="0">
                <a:solidFill>
                  <a:srgbClr val="008000"/>
                </a:solidFill>
              </a:rPr>
              <a:t>199</a:t>
            </a:r>
            <a:endParaRPr lang="en-US" sz="1400" dirty="0">
              <a:solidFill>
                <a:srgbClr val="008000"/>
              </a:solidFill>
            </a:endParaRPr>
          </a:p>
        </p:txBody>
      </p:sp>
      <p:sp>
        <p:nvSpPr>
          <p:cNvPr id="105" name="TextBox 104"/>
          <p:cNvSpPr txBox="1"/>
          <p:nvPr/>
        </p:nvSpPr>
        <p:spPr>
          <a:xfrm>
            <a:off x="2043122" y="5146038"/>
            <a:ext cx="500066" cy="261610"/>
          </a:xfrm>
          <a:prstGeom prst="rect">
            <a:avLst/>
          </a:prstGeom>
          <a:noFill/>
          <a:ln w="15875">
            <a:solidFill>
              <a:srgbClr val="FF0000"/>
            </a:solidFill>
          </a:ln>
        </p:spPr>
        <p:txBody>
          <a:bodyPr wrap="square" rtlCol="0">
            <a:spAutoFit/>
          </a:bodyPr>
          <a:lstStyle/>
          <a:p>
            <a:pPr algn="ctr"/>
            <a:r>
              <a:rPr lang="en-NZ" sz="1100" dirty="0" smtClean="0"/>
              <a:t>#</a:t>
            </a:r>
            <a:endParaRPr lang="en-US" sz="1100" dirty="0"/>
          </a:p>
        </p:txBody>
      </p:sp>
      <p:sp>
        <p:nvSpPr>
          <p:cNvPr id="106" name="TextBox 105"/>
          <p:cNvSpPr txBox="1"/>
          <p:nvPr/>
        </p:nvSpPr>
        <p:spPr>
          <a:xfrm>
            <a:off x="2543188" y="5126511"/>
            <a:ext cx="458780" cy="307777"/>
          </a:xfrm>
          <a:prstGeom prst="rect">
            <a:avLst/>
          </a:prstGeom>
          <a:noFill/>
        </p:spPr>
        <p:txBody>
          <a:bodyPr wrap="none" rtlCol="0">
            <a:spAutoFit/>
          </a:bodyPr>
          <a:lstStyle/>
          <a:p>
            <a:r>
              <a:rPr lang="en-NZ" sz="1400" dirty="0" smtClean="0">
                <a:solidFill>
                  <a:srgbClr val="008000"/>
                </a:solidFill>
              </a:rPr>
              <a:t>255</a:t>
            </a:r>
            <a:endParaRPr lang="en-US" sz="1400" dirty="0">
              <a:solidFill>
                <a:srgbClr val="008000"/>
              </a:solidFill>
            </a:endParaRPr>
          </a:p>
        </p:txBody>
      </p:sp>
      <p:sp>
        <p:nvSpPr>
          <p:cNvPr id="110" name="TextBox 109"/>
          <p:cNvSpPr txBox="1"/>
          <p:nvPr/>
        </p:nvSpPr>
        <p:spPr>
          <a:xfrm>
            <a:off x="2043122" y="4884350"/>
            <a:ext cx="500066" cy="261610"/>
          </a:xfrm>
          <a:prstGeom prst="rect">
            <a:avLst/>
          </a:prstGeom>
          <a:noFill/>
          <a:ln w="15875">
            <a:solidFill>
              <a:srgbClr val="FF0000"/>
            </a:solidFill>
          </a:ln>
        </p:spPr>
        <p:txBody>
          <a:bodyPr wrap="square" rtlCol="0">
            <a:spAutoFit/>
          </a:bodyPr>
          <a:lstStyle/>
          <a:p>
            <a:pPr algn="ctr"/>
            <a:r>
              <a:rPr lang="en-NZ" sz="1100" dirty="0" smtClean="0"/>
              <a:t>^</a:t>
            </a:r>
            <a:endParaRPr lang="en-US" sz="1100" dirty="0"/>
          </a:p>
        </p:txBody>
      </p:sp>
      <p:sp>
        <p:nvSpPr>
          <p:cNvPr id="111" name="TextBox 110"/>
          <p:cNvSpPr txBox="1"/>
          <p:nvPr/>
        </p:nvSpPr>
        <p:spPr>
          <a:xfrm>
            <a:off x="2543188" y="4338654"/>
            <a:ext cx="319318" cy="307777"/>
          </a:xfrm>
          <a:prstGeom prst="rect">
            <a:avLst/>
          </a:prstGeom>
          <a:noFill/>
        </p:spPr>
        <p:txBody>
          <a:bodyPr wrap="none" rtlCol="0">
            <a:spAutoFit/>
          </a:bodyPr>
          <a:lstStyle/>
          <a:p>
            <a:r>
              <a:rPr lang="en-NZ" sz="1400" dirty="0" smtClean="0">
                <a:solidFill>
                  <a:srgbClr val="008000"/>
                </a:solidFill>
              </a:rPr>
              <a:t>...</a:t>
            </a:r>
            <a:endParaRPr lang="en-US" sz="1400" dirty="0">
              <a:solidFill>
                <a:srgbClr val="008000"/>
              </a:solidFill>
            </a:endParaRPr>
          </a:p>
        </p:txBody>
      </p:sp>
      <p:sp>
        <p:nvSpPr>
          <p:cNvPr id="112" name="TextBox 111"/>
          <p:cNvSpPr txBox="1"/>
          <p:nvPr/>
        </p:nvSpPr>
        <p:spPr>
          <a:xfrm>
            <a:off x="2543188" y="4602381"/>
            <a:ext cx="458780" cy="307777"/>
          </a:xfrm>
          <a:prstGeom prst="rect">
            <a:avLst/>
          </a:prstGeom>
          <a:noFill/>
        </p:spPr>
        <p:txBody>
          <a:bodyPr wrap="none" rtlCol="0">
            <a:spAutoFit/>
          </a:bodyPr>
          <a:lstStyle/>
          <a:p>
            <a:r>
              <a:rPr lang="en-NZ" sz="1400" dirty="0" smtClean="0">
                <a:solidFill>
                  <a:srgbClr val="008000"/>
                </a:solidFill>
              </a:rPr>
              <a:t>253</a:t>
            </a:r>
            <a:endParaRPr lang="en-US" sz="1400" dirty="0">
              <a:solidFill>
                <a:srgbClr val="008000"/>
              </a:solidFill>
            </a:endParaRPr>
          </a:p>
        </p:txBody>
      </p:sp>
      <p:sp>
        <p:nvSpPr>
          <p:cNvPr id="113" name="TextBox 112"/>
          <p:cNvSpPr txBox="1"/>
          <p:nvPr/>
        </p:nvSpPr>
        <p:spPr>
          <a:xfrm>
            <a:off x="2043122" y="3299147"/>
            <a:ext cx="500066" cy="276999"/>
          </a:xfrm>
          <a:prstGeom prst="rect">
            <a:avLst/>
          </a:prstGeom>
          <a:noFill/>
          <a:ln w="15875">
            <a:solidFill>
              <a:srgbClr val="FF0000"/>
            </a:solidFill>
          </a:ln>
        </p:spPr>
        <p:txBody>
          <a:bodyPr wrap="square" rtlCol="0">
            <a:spAutoFit/>
          </a:bodyPr>
          <a:lstStyle/>
          <a:p>
            <a:pPr algn="ctr"/>
            <a:r>
              <a:rPr lang="en-NZ" sz="1200" dirty="0" smtClean="0"/>
              <a:t>...</a:t>
            </a:r>
            <a:endParaRPr lang="en-US" sz="1200" dirty="0"/>
          </a:p>
        </p:txBody>
      </p:sp>
      <p:sp>
        <p:nvSpPr>
          <p:cNvPr id="114" name="TextBox 113"/>
          <p:cNvSpPr txBox="1"/>
          <p:nvPr/>
        </p:nvSpPr>
        <p:spPr>
          <a:xfrm>
            <a:off x="2047024" y="3576978"/>
            <a:ext cx="500066" cy="261610"/>
          </a:xfrm>
          <a:prstGeom prst="rect">
            <a:avLst/>
          </a:prstGeom>
          <a:noFill/>
          <a:ln w="15875">
            <a:solidFill>
              <a:srgbClr val="FF0000"/>
            </a:solidFill>
          </a:ln>
        </p:spPr>
        <p:txBody>
          <a:bodyPr wrap="square" rtlCol="0">
            <a:spAutoFit/>
          </a:bodyPr>
          <a:lstStyle/>
          <a:p>
            <a:pPr algn="ctr"/>
            <a:r>
              <a:rPr lang="en-NZ" sz="1100" dirty="0" smtClean="0"/>
              <a:t>0</a:t>
            </a:r>
            <a:endParaRPr lang="en-US" sz="1100" dirty="0"/>
          </a:p>
        </p:txBody>
      </p:sp>
      <p:sp>
        <p:nvSpPr>
          <p:cNvPr id="115" name="TextBox 114"/>
          <p:cNvSpPr txBox="1"/>
          <p:nvPr/>
        </p:nvSpPr>
        <p:spPr>
          <a:xfrm>
            <a:off x="2547090" y="3828595"/>
            <a:ext cx="458780" cy="307777"/>
          </a:xfrm>
          <a:prstGeom prst="rect">
            <a:avLst/>
          </a:prstGeom>
          <a:noFill/>
        </p:spPr>
        <p:txBody>
          <a:bodyPr wrap="none" rtlCol="0">
            <a:spAutoFit/>
          </a:bodyPr>
          <a:lstStyle/>
          <a:p>
            <a:r>
              <a:rPr lang="en-NZ" sz="1400" dirty="0" smtClean="0">
                <a:solidFill>
                  <a:srgbClr val="008000"/>
                </a:solidFill>
              </a:rPr>
              <a:t>210</a:t>
            </a:r>
            <a:endParaRPr lang="en-US" sz="1400" dirty="0">
              <a:solidFill>
                <a:srgbClr val="008000"/>
              </a:solidFill>
            </a:endParaRPr>
          </a:p>
        </p:txBody>
      </p:sp>
      <p:sp>
        <p:nvSpPr>
          <p:cNvPr id="116" name="TextBox 115"/>
          <p:cNvSpPr txBox="1"/>
          <p:nvPr/>
        </p:nvSpPr>
        <p:spPr>
          <a:xfrm>
            <a:off x="2047024" y="4100354"/>
            <a:ext cx="500066" cy="261610"/>
          </a:xfrm>
          <a:prstGeom prst="rect">
            <a:avLst/>
          </a:prstGeom>
          <a:noFill/>
          <a:ln w="15875">
            <a:solidFill>
              <a:srgbClr val="FF0000"/>
            </a:solidFill>
          </a:ln>
        </p:spPr>
        <p:txBody>
          <a:bodyPr wrap="square" rtlCol="0">
            <a:spAutoFit/>
          </a:bodyPr>
          <a:lstStyle/>
          <a:p>
            <a:pPr algn="ctr"/>
            <a:r>
              <a:rPr lang="en-NZ" sz="1100" dirty="0" smtClean="0"/>
              <a:t>2</a:t>
            </a:r>
            <a:endParaRPr lang="en-US" sz="1100" dirty="0"/>
          </a:p>
        </p:txBody>
      </p:sp>
      <p:sp>
        <p:nvSpPr>
          <p:cNvPr id="117" name="TextBox 116"/>
          <p:cNvSpPr txBox="1"/>
          <p:nvPr/>
        </p:nvSpPr>
        <p:spPr>
          <a:xfrm>
            <a:off x="2547090" y="4066973"/>
            <a:ext cx="367408" cy="307777"/>
          </a:xfrm>
          <a:prstGeom prst="rect">
            <a:avLst/>
          </a:prstGeom>
          <a:noFill/>
        </p:spPr>
        <p:txBody>
          <a:bodyPr wrap="none" rtlCol="0">
            <a:spAutoFit/>
          </a:bodyPr>
          <a:lstStyle/>
          <a:p>
            <a:r>
              <a:rPr lang="en-NZ" sz="1400" dirty="0" smtClean="0">
                <a:solidFill>
                  <a:srgbClr val="008000"/>
                </a:solidFill>
              </a:rPr>
              <a:t>25</a:t>
            </a:r>
            <a:endParaRPr lang="en-US" sz="1400" dirty="0">
              <a:solidFill>
                <a:srgbClr val="008000"/>
              </a:solidFill>
            </a:endParaRPr>
          </a:p>
        </p:txBody>
      </p:sp>
      <p:sp>
        <p:nvSpPr>
          <p:cNvPr id="118" name="TextBox 117"/>
          <p:cNvSpPr txBox="1"/>
          <p:nvPr/>
        </p:nvSpPr>
        <p:spPr>
          <a:xfrm>
            <a:off x="2047024" y="3838666"/>
            <a:ext cx="500066" cy="261610"/>
          </a:xfrm>
          <a:prstGeom prst="rect">
            <a:avLst/>
          </a:prstGeom>
          <a:noFill/>
          <a:ln w="15875">
            <a:solidFill>
              <a:srgbClr val="FF0000"/>
            </a:solidFill>
          </a:ln>
        </p:spPr>
        <p:txBody>
          <a:bodyPr wrap="square" rtlCol="0">
            <a:spAutoFit/>
          </a:bodyPr>
          <a:lstStyle/>
          <a:p>
            <a:pPr algn="ctr"/>
            <a:r>
              <a:rPr lang="en-NZ" sz="1100" dirty="0" smtClean="0"/>
              <a:t>1</a:t>
            </a:r>
            <a:endParaRPr lang="en-US" sz="1100" dirty="0"/>
          </a:p>
        </p:txBody>
      </p:sp>
      <p:sp>
        <p:nvSpPr>
          <p:cNvPr id="119" name="TextBox 118"/>
          <p:cNvSpPr txBox="1"/>
          <p:nvPr/>
        </p:nvSpPr>
        <p:spPr>
          <a:xfrm>
            <a:off x="2547090" y="3279116"/>
            <a:ext cx="319318" cy="307777"/>
          </a:xfrm>
          <a:prstGeom prst="rect">
            <a:avLst/>
          </a:prstGeom>
          <a:noFill/>
        </p:spPr>
        <p:txBody>
          <a:bodyPr wrap="none" rtlCol="0">
            <a:spAutoFit/>
          </a:bodyPr>
          <a:lstStyle/>
          <a:p>
            <a:r>
              <a:rPr lang="en-NZ" sz="1400" dirty="0" smtClean="0">
                <a:solidFill>
                  <a:srgbClr val="008000"/>
                </a:solidFill>
              </a:rPr>
              <a:t>...</a:t>
            </a:r>
            <a:endParaRPr lang="en-US" sz="1400" dirty="0">
              <a:solidFill>
                <a:srgbClr val="008000"/>
              </a:solidFill>
            </a:endParaRPr>
          </a:p>
        </p:txBody>
      </p:sp>
      <p:sp>
        <p:nvSpPr>
          <p:cNvPr id="120" name="TextBox 119"/>
          <p:cNvSpPr txBox="1"/>
          <p:nvPr/>
        </p:nvSpPr>
        <p:spPr>
          <a:xfrm>
            <a:off x="2547090" y="3542843"/>
            <a:ext cx="458780" cy="307777"/>
          </a:xfrm>
          <a:prstGeom prst="rect">
            <a:avLst/>
          </a:prstGeom>
          <a:noFill/>
        </p:spPr>
        <p:txBody>
          <a:bodyPr wrap="none" rtlCol="0">
            <a:spAutoFit/>
          </a:bodyPr>
          <a:lstStyle/>
          <a:p>
            <a:r>
              <a:rPr lang="en-NZ" sz="1400" dirty="0" smtClean="0">
                <a:solidFill>
                  <a:srgbClr val="008000"/>
                </a:solidFill>
              </a:rPr>
              <a:t>100</a:t>
            </a:r>
            <a:endParaRPr lang="en-US" sz="1400" dirty="0">
              <a:solidFill>
                <a:srgbClr val="008000"/>
              </a:solidFill>
            </a:endParaRPr>
          </a:p>
        </p:txBody>
      </p:sp>
      <p:sp>
        <p:nvSpPr>
          <p:cNvPr id="121" name="TextBox 120"/>
          <p:cNvSpPr txBox="1"/>
          <p:nvPr/>
        </p:nvSpPr>
        <p:spPr>
          <a:xfrm>
            <a:off x="2043122" y="2501297"/>
            <a:ext cx="500066" cy="276999"/>
          </a:xfrm>
          <a:prstGeom prst="rect">
            <a:avLst/>
          </a:prstGeom>
          <a:noFill/>
          <a:ln w="15875">
            <a:solidFill>
              <a:srgbClr val="FF0000"/>
            </a:solidFill>
          </a:ln>
        </p:spPr>
        <p:txBody>
          <a:bodyPr wrap="square" rtlCol="0">
            <a:spAutoFit/>
          </a:bodyPr>
          <a:lstStyle/>
          <a:p>
            <a:pPr algn="ctr"/>
            <a:r>
              <a:rPr lang="en-NZ" sz="1200" dirty="0" smtClean="0"/>
              <a:t>a</a:t>
            </a:r>
            <a:endParaRPr lang="en-US" sz="1200" dirty="0"/>
          </a:p>
        </p:txBody>
      </p:sp>
      <p:sp>
        <p:nvSpPr>
          <p:cNvPr id="122" name="TextBox 121"/>
          <p:cNvSpPr txBox="1"/>
          <p:nvPr/>
        </p:nvSpPr>
        <p:spPr>
          <a:xfrm>
            <a:off x="2047024" y="2779128"/>
            <a:ext cx="500066" cy="261610"/>
          </a:xfrm>
          <a:prstGeom prst="rect">
            <a:avLst/>
          </a:prstGeom>
          <a:noFill/>
          <a:ln w="15875">
            <a:solidFill>
              <a:srgbClr val="FF0000"/>
            </a:solidFill>
          </a:ln>
        </p:spPr>
        <p:txBody>
          <a:bodyPr wrap="square" rtlCol="0">
            <a:spAutoFit/>
          </a:bodyPr>
          <a:lstStyle/>
          <a:p>
            <a:pPr algn="ctr"/>
            <a:r>
              <a:rPr lang="en-NZ" sz="1100" dirty="0" smtClean="0"/>
              <a:t>b</a:t>
            </a:r>
            <a:endParaRPr lang="en-US" sz="1100" dirty="0"/>
          </a:p>
        </p:txBody>
      </p:sp>
      <p:sp>
        <p:nvSpPr>
          <p:cNvPr id="123" name="TextBox 122"/>
          <p:cNvSpPr txBox="1"/>
          <p:nvPr/>
        </p:nvSpPr>
        <p:spPr>
          <a:xfrm>
            <a:off x="2547090" y="3030745"/>
            <a:ext cx="276038" cy="307777"/>
          </a:xfrm>
          <a:prstGeom prst="rect">
            <a:avLst/>
          </a:prstGeom>
          <a:noFill/>
        </p:spPr>
        <p:txBody>
          <a:bodyPr wrap="none" rtlCol="0">
            <a:spAutoFit/>
          </a:bodyPr>
          <a:lstStyle/>
          <a:p>
            <a:r>
              <a:rPr lang="en-NZ" sz="1400" dirty="0" smtClean="0">
                <a:solidFill>
                  <a:srgbClr val="008000"/>
                </a:solidFill>
              </a:rPr>
              <a:t>9</a:t>
            </a:r>
            <a:endParaRPr lang="en-US" sz="1400" dirty="0">
              <a:solidFill>
                <a:srgbClr val="008000"/>
              </a:solidFill>
            </a:endParaRPr>
          </a:p>
        </p:txBody>
      </p:sp>
      <p:sp>
        <p:nvSpPr>
          <p:cNvPr id="124" name="TextBox 123"/>
          <p:cNvSpPr txBox="1"/>
          <p:nvPr/>
        </p:nvSpPr>
        <p:spPr>
          <a:xfrm>
            <a:off x="2047024" y="3040816"/>
            <a:ext cx="500066" cy="261610"/>
          </a:xfrm>
          <a:prstGeom prst="rect">
            <a:avLst/>
          </a:prstGeom>
          <a:noFill/>
          <a:ln w="15875">
            <a:solidFill>
              <a:srgbClr val="FF0000"/>
            </a:solidFill>
          </a:ln>
        </p:spPr>
        <p:txBody>
          <a:bodyPr wrap="square" rtlCol="0">
            <a:spAutoFit/>
          </a:bodyPr>
          <a:lstStyle/>
          <a:p>
            <a:pPr algn="ctr"/>
            <a:r>
              <a:rPr lang="en-NZ" sz="1100" dirty="0" smtClean="0"/>
              <a:t>c</a:t>
            </a:r>
            <a:endParaRPr lang="en-US" sz="1100" dirty="0"/>
          </a:p>
        </p:txBody>
      </p:sp>
      <p:sp>
        <p:nvSpPr>
          <p:cNvPr id="125" name="TextBox 124"/>
          <p:cNvSpPr txBox="1"/>
          <p:nvPr/>
        </p:nvSpPr>
        <p:spPr>
          <a:xfrm>
            <a:off x="2547090" y="2481266"/>
            <a:ext cx="276038" cy="307777"/>
          </a:xfrm>
          <a:prstGeom prst="rect">
            <a:avLst/>
          </a:prstGeom>
          <a:noFill/>
        </p:spPr>
        <p:txBody>
          <a:bodyPr wrap="none" rtlCol="0">
            <a:spAutoFit/>
          </a:bodyPr>
          <a:lstStyle/>
          <a:p>
            <a:r>
              <a:rPr lang="en-NZ" sz="1400" dirty="0" smtClean="0">
                <a:solidFill>
                  <a:srgbClr val="008000"/>
                </a:solidFill>
              </a:rPr>
              <a:t>7</a:t>
            </a:r>
            <a:endParaRPr lang="en-US" sz="1400" dirty="0">
              <a:solidFill>
                <a:srgbClr val="008000"/>
              </a:solidFill>
            </a:endParaRPr>
          </a:p>
        </p:txBody>
      </p:sp>
      <p:sp>
        <p:nvSpPr>
          <p:cNvPr id="126" name="TextBox 125"/>
          <p:cNvSpPr txBox="1"/>
          <p:nvPr/>
        </p:nvSpPr>
        <p:spPr>
          <a:xfrm>
            <a:off x="2547090" y="2744993"/>
            <a:ext cx="367408" cy="307777"/>
          </a:xfrm>
          <a:prstGeom prst="rect">
            <a:avLst/>
          </a:prstGeom>
          <a:noFill/>
        </p:spPr>
        <p:txBody>
          <a:bodyPr wrap="none" rtlCol="0">
            <a:spAutoFit/>
          </a:bodyPr>
          <a:lstStyle/>
          <a:p>
            <a:r>
              <a:rPr lang="en-NZ" sz="1400" dirty="0" smtClean="0">
                <a:solidFill>
                  <a:srgbClr val="008000"/>
                </a:solidFill>
              </a:rPr>
              <a:t>62</a:t>
            </a:r>
            <a:endParaRPr lang="en-US" sz="1400" dirty="0">
              <a:solidFill>
                <a:srgbClr val="008000"/>
              </a:solidFill>
            </a:endParaRPr>
          </a:p>
        </p:txBody>
      </p:sp>
      <p:sp>
        <p:nvSpPr>
          <p:cNvPr id="129" name="Arc 128"/>
          <p:cNvSpPr/>
          <p:nvPr/>
        </p:nvSpPr>
        <p:spPr>
          <a:xfrm>
            <a:off x="2828940" y="2624142"/>
            <a:ext cx="1928826" cy="928694"/>
          </a:xfrm>
          <a:prstGeom prst="arc">
            <a:avLst>
              <a:gd name="adj1" fmla="val 1147204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1" name="Freeform 130"/>
          <p:cNvSpPr/>
          <p:nvPr/>
        </p:nvSpPr>
        <p:spPr>
          <a:xfrm>
            <a:off x="2886100" y="3327985"/>
            <a:ext cx="1937084" cy="914400"/>
          </a:xfrm>
          <a:custGeom>
            <a:avLst/>
            <a:gdLst>
              <a:gd name="connsiteX0" fmla="*/ 1937084 w 1937084"/>
              <a:gd name="connsiteY0" fmla="*/ 0 h 914400"/>
              <a:gd name="connsiteX1" fmla="*/ 1431758 w 1937084"/>
              <a:gd name="connsiteY1" fmla="*/ 577516 h 914400"/>
              <a:gd name="connsiteX2" fmla="*/ 0 w 1937084"/>
              <a:gd name="connsiteY2" fmla="*/ 914400 h 914400"/>
            </a:gdLst>
            <a:ahLst/>
            <a:cxnLst>
              <a:cxn ang="0">
                <a:pos x="connsiteX0" y="connsiteY0"/>
              </a:cxn>
              <a:cxn ang="0">
                <a:pos x="connsiteX1" y="connsiteY1"/>
              </a:cxn>
              <a:cxn ang="0">
                <a:pos x="connsiteX2" y="connsiteY2"/>
              </a:cxn>
            </a:cxnLst>
            <a:rect l="l" t="t" r="r" b="b"/>
            <a:pathLst>
              <a:path w="1937084" h="914400">
                <a:moveTo>
                  <a:pt x="1937084" y="0"/>
                </a:moveTo>
                <a:cubicBezTo>
                  <a:pt x="1845844" y="212558"/>
                  <a:pt x="1754605" y="425116"/>
                  <a:pt x="1431758" y="577516"/>
                </a:cubicBezTo>
                <a:cubicBezTo>
                  <a:pt x="1108911" y="729916"/>
                  <a:pt x="554455" y="822158"/>
                  <a:pt x="0" y="9144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p:cNvSpPr txBox="1"/>
          <p:nvPr/>
        </p:nvSpPr>
        <p:spPr>
          <a:xfrm>
            <a:off x="4084502" y="3030745"/>
            <a:ext cx="1001941" cy="369332"/>
          </a:xfrm>
          <a:prstGeom prst="rect">
            <a:avLst/>
          </a:prstGeom>
          <a:solidFill>
            <a:srgbClr val="FFC000"/>
          </a:solidFill>
          <a:ln>
            <a:solidFill>
              <a:srgbClr val="FF0000"/>
            </a:solidFill>
          </a:ln>
        </p:spPr>
        <p:txBody>
          <a:bodyPr wrap="none" rtlCol="0">
            <a:spAutoFit/>
          </a:bodyPr>
          <a:lstStyle/>
          <a:p>
            <a:r>
              <a:rPr lang="en-NZ" b="1" dirty="0" smtClean="0"/>
              <a:t>RSA-CBC</a:t>
            </a:r>
            <a:endParaRPr lang="en-US" b="1" dirty="0"/>
          </a:p>
        </p:txBody>
      </p:sp>
      <p:sp>
        <p:nvSpPr>
          <p:cNvPr id="132" name="TextBox 131"/>
          <p:cNvSpPr txBox="1"/>
          <p:nvPr/>
        </p:nvSpPr>
        <p:spPr>
          <a:xfrm>
            <a:off x="5186394" y="2481266"/>
            <a:ext cx="3571900" cy="1569660"/>
          </a:xfrm>
          <a:prstGeom prst="rect">
            <a:avLst/>
          </a:prstGeom>
          <a:noFill/>
          <a:ln>
            <a:solidFill>
              <a:srgbClr val="FF0000"/>
            </a:solidFill>
          </a:ln>
        </p:spPr>
        <p:txBody>
          <a:bodyPr wrap="square" rtlCol="0">
            <a:spAutoFit/>
          </a:bodyPr>
          <a:lstStyle/>
          <a:p>
            <a:r>
              <a:rPr lang="en-NZ" sz="2400" dirty="0" smtClean="0">
                <a:solidFill>
                  <a:srgbClr val="0000FF"/>
                </a:solidFill>
                <a:latin typeface="Arial" pitchFamily="34" charset="0"/>
                <a:cs typeface="Arial" pitchFamily="34" charset="0"/>
              </a:rPr>
              <a:t>The encryption algorithm will assign a new index number to any given character</a:t>
            </a:r>
            <a:endParaRPr lang="en-US" sz="2400" dirty="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a:gradFill rotWithShape="1">
            <a:gsLst>
              <a:gs pos="0">
                <a:srgbClr val="00B8FF"/>
              </a:gs>
              <a:gs pos="100000">
                <a:schemeClr val="bg1"/>
              </a:gs>
            </a:gsLst>
            <a:lin ang="2700000" scaled="1"/>
          </a:gradFill>
          <a:ln/>
          <a:scene3d>
            <a:camera prst="legacyObliqueBottomLeft"/>
            <a:lightRig rig="legacyFlat3" dir="t"/>
          </a:scene3d>
          <a:sp3d extrusionH="430200" prstMaterial="legacyMatte">
            <a:bevelT w="13500" h="13500" prst="angle"/>
            <a:bevelB w="13500" h="13500" prst="angle"/>
            <a:extrusionClr>
              <a:srgbClr val="00B8FF"/>
            </a:extrusionClr>
          </a:sp3d>
        </p:spPr>
        <p:txBody>
          <a:bodyPr vert="horz" lIns="91440" tIns="45720" rIns="91440" bIns="45720" rtlCol="0" anchor="ctr">
            <a:normAutofit/>
            <a:flatTx/>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smtClean="0">
                <a:solidFill>
                  <a:srgbClr val="FF0000"/>
                </a:solidFill>
                <a:effectLst>
                  <a:outerShdw blurRad="38100" dist="38100" dir="2700000" algn="tl">
                    <a:srgbClr val="000000"/>
                  </a:outerShdw>
                </a:effectLst>
              </a:rPr>
              <a:t>Advanced Reading</a:t>
            </a:r>
          </a:p>
        </p:txBody>
      </p:sp>
      <p:sp>
        <p:nvSpPr>
          <p:cNvPr id="3" name="Content Placeholder 2"/>
          <p:cNvSpPr>
            <a:spLocks noGrp="1"/>
          </p:cNvSpPr>
          <p:nvPr>
            <p:ph sz="half" idx="1"/>
          </p:nvPr>
        </p:nvSpPr>
        <p:spPr>
          <a:xfrm>
            <a:off x="457200" y="1600200"/>
            <a:ext cx="8229600" cy="4525963"/>
          </a:xfrm>
        </p:spPr>
        <p:txBody>
          <a:bodyPr/>
          <a:lstStyle/>
          <a:p>
            <a:r>
              <a:rPr lang="en-US" dirty="0" smtClean="0">
                <a:hlinkClick r:id="rId2"/>
              </a:rPr>
              <a:t>http://www.di-mgt.com.au/rsa_alg.html#KALI93</a:t>
            </a:r>
            <a:endParaRPr lang="en-US" dirty="0" smtClean="0"/>
          </a:p>
          <a:p>
            <a:r>
              <a:rPr lang="en-US" dirty="0" smtClean="0"/>
              <a:t>The Handbook of Applied Cryptography</a:t>
            </a:r>
          </a:p>
          <a:p>
            <a:pPr lvl="1"/>
            <a:r>
              <a:rPr lang="en-US" dirty="0" smtClean="0"/>
              <a:t>http://cacr.uwaterloo.ca/hac/</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619672" y="2492896"/>
            <a:ext cx="5998866" cy="1627833"/>
          </a:xfrm>
          <a:prstGeom prst="snip2Diag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4800" b="1" dirty="0" smtClean="0">
                <a:ln w="18415" cmpd="sng">
                  <a:solidFill>
                    <a:srgbClr val="FFFFFF"/>
                  </a:solidFill>
                  <a:prstDash val="solid"/>
                </a:ln>
                <a:solidFill>
                  <a:srgbClr val="0066FF"/>
                </a:solidFill>
                <a:effectLst>
                  <a:outerShdw blurRad="63500" dir="3600000" algn="tl" rotWithShape="0">
                    <a:srgbClr val="000000">
                      <a:alpha val="70000"/>
                    </a:srgbClr>
                  </a:outerShdw>
                </a:effectLst>
                <a:latin typeface="Arial" pitchFamily="34" charset="0"/>
                <a:cs typeface="Arial" pitchFamily="34" charset="0"/>
              </a:rPr>
              <a:t>The End</a:t>
            </a:r>
            <a:endParaRPr lang="en-US" sz="4800" b="1" dirty="0">
              <a:ln w="18415" cmpd="sng">
                <a:solidFill>
                  <a:srgbClr val="FFFFFF"/>
                </a:solidFill>
                <a:prstDash val="solid"/>
              </a:ln>
              <a:solidFill>
                <a:srgbClr val="0066FF"/>
              </a:solidFill>
              <a:effectLst>
                <a:outerShdw blurRad="63500" dir="3600000" algn="tl" rotWithShape="0">
                  <a:srgbClr val="000000">
                    <a:alpha val="70000"/>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685800" y="142852"/>
            <a:ext cx="7772400" cy="695348"/>
          </a:xfrm>
          <a:gradFill rotWithShape="1">
            <a:gsLst>
              <a:gs pos="0">
                <a:srgbClr val="00B8FF"/>
              </a:gs>
              <a:gs pos="100000">
                <a:schemeClr val="bg1"/>
              </a:gs>
            </a:gsLst>
            <a:lin ang="2700000" scaled="1"/>
          </a:gradFill>
          <a:ln/>
          <a:scene3d>
            <a:camera prst="legacyObliqueBottomLeft"/>
            <a:lightRig rig="legacyFlat3" dir="t"/>
          </a:scene3d>
          <a:sp3d extrusionH="430200" prstMaterial="legacyMatte">
            <a:bevelT w="13500" h="13500" prst="angle"/>
            <a:bevelB w="13500" h="13500" prst="angle"/>
            <a:extrusionClr>
              <a:srgbClr val="00B8FF"/>
            </a:extrusionClr>
          </a:sp3d>
        </p:spPr>
        <p:txBody>
          <a:bodyPr vert="horz" lIns="91440" tIns="45720" rIns="91440" bIns="45720" rtlCol="0" anchor="ctr">
            <a:noAutofit/>
            <a:flatTx/>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FF0000"/>
                </a:solidFill>
                <a:effectLst>
                  <a:outerShdw blurRad="38100" dist="38100" dir="2700000" algn="tl">
                    <a:srgbClr val="000000"/>
                  </a:outerShdw>
                </a:effectLst>
              </a:rPr>
              <a:t>RSA example:</a:t>
            </a:r>
          </a:p>
        </p:txBody>
      </p:sp>
      <p:sp>
        <p:nvSpPr>
          <p:cNvPr id="18434" name="AutoShape 2"/>
          <p:cNvSpPr>
            <a:spLocks noChangeArrowheads="1"/>
          </p:cNvSpPr>
          <p:nvPr/>
        </p:nvSpPr>
        <p:spPr bwMode="auto">
          <a:xfrm>
            <a:off x="533400" y="1300163"/>
            <a:ext cx="5972638" cy="463846"/>
          </a:xfrm>
          <a:prstGeom prst="roundRect">
            <a:avLst>
              <a:gd name="adj" fmla="val 347"/>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chemeClr val="tx1"/>
                </a:solidFill>
                <a:latin typeface="Arial" pitchFamily="34" charset="0"/>
                <a:cs typeface="Arial" pitchFamily="34" charset="0"/>
              </a:rPr>
              <a:t>Bob chooses </a:t>
            </a:r>
            <a:r>
              <a:rPr lang="en-GB" sz="2400" b="1" i="1" dirty="0">
                <a:solidFill>
                  <a:srgbClr val="0000FF"/>
                </a:solidFill>
                <a:effectLst>
                  <a:outerShdw blurRad="38100" dist="38100" dir="2700000" algn="tl">
                    <a:srgbClr val="000000">
                      <a:alpha val="43137"/>
                    </a:srgbClr>
                  </a:outerShdw>
                </a:effectLst>
                <a:latin typeface="Arial" pitchFamily="34" charset="0"/>
                <a:cs typeface="Arial" pitchFamily="34" charset="0"/>
              </a:rPr>
              <a:t>p</a:t>
            </a:r>
            <a:r>
              <a:rPr lang="en-GB" sz="2400" i="1" dirty="0">
                <a:solidFill>
                  <a:schemeClr val="tx1"/>
                </a:solidFill>
                <a:latin typeface="Arial" pitchFamily="34" charset="0"/>
                <a:cs typeface="Arial" pitchFamily="34" charset="0"/>
              </a:rPr>
              <a:t>=5, </a:t>
            </a:r>
            <a:r>
              <a:rPr lang="en-GB" sz="2400" b="1" i="1" dirty="0">
                <a:solidFill>
                  <a:srgbClr val="0000FF"/>
                </a:solidFill>
                <a:effectLst>
                  <a:outerShdw blurRad="38100" dist="38100" dir="2700000" algn="tl">
                    <a:srgbClr val="000000">
                      <a:alpha val="43137"/>
                    </a:srgbClr>
                  </a:outerShdw>
                </a:effectLst>
                <a:latin typeface="Arial" pitchFamily="34" charset="0"/>
                <a:cs typeface="Arial" pitchFamily="34" charset="0"/>
              </a:rPr>
              <a:t>q</a:t>
            </a:r>
            <a:r>
              <a:rPr lang="en-GB" sz="2400" i="1" dirty="0">
                <a:solidFill>
                  <a:schemeClr val="tx1"/>
                </a:solidFill>
                <a:latin typeface="Arial" pitchFamily="34" charset="0"/>
                <a:cs typeface="Arial" pitchFamily="34" charset="0"/>
              </a:rPr>
              <a:t>=7</a:t>
            </a:r>
            <a:r>
              <a:rPr lang="en-GB" sz="2400" dirty="0">
                <a:solidFill>
                  <a:schemeClr val="tx1"/>
                </a:solidFill>
                <a:latin typeface="Arial" pitchFamily="34" charset="0"/>
                <a:cs typeface="Arial" pitchFamily="34" charset="0"/>
              </a:rPr>
              <a:t>.  Then </a:t>
            </a:r>
            <a:r>
              <a:rPr lang="en-GB" sz="2400" b="1" i="1" dirty="0">
                <a:solidFill>
                  <a:srgbClr val="0000FF"/>
                </a:solidFill>
                <a:effectLst>
                  <a:outerShdw blurRad="38100" dist="38100" dir="2700000" algn="tl">
                    <a:srgbClr val="000000">
                      <a:alpha val="43137"/>
                    </a:srgbClr>
                  </a:outerShdw>
                </a:effectLst>
                <a:latin typeface="Arial" pitchFamily="34" charset="0"/>
                <a:cs typeface="Arial" pitchFamily="34" charset="0"/>
              </a:rPr>
              <a:t>n</a:t>
            </a:r>
            <a:r>
              <a:rPr lang="en-GB" sz="2400" i="1" dirty="0">
                <a:solidFill>
                  <a:schemeClr val="tx1"/>
                </a:solidFill>
                <a:latin typeface="Arial" pitchFamily="34" charset="0"/>
                <a:cs typeface="Arial" pitchFamily="34" charset="0"/>
              </a:rPr>
              <a:t>=35, </a:t>
            </a:r>
            <a:r>
              <a:rPr lang="en-GB" sz="2400" b="1" i="1" dirty="0">
                <a:solidFill>
                  <a:srgbClr val="0000FF"/>
                </a:solidFill>
                <a:effectLst>
                  <a:outerShdw blurRad="38100" dist="38100" dir="2700000" algn="tl">
                    <a:srgbClr val="000000">
                      <a:alpha val="43137"/>
                    </a:srgbClr>
                  </a:outerShdw>
                </a:effectLst>
                <a:latin typeface="Arial" pitchFamily="34" charset="0"/>
                <a:cs typeface="Arial" pitchFamily="34" charset="0"/>
              </a:rPr>
              <a:t>z</a:t>
            </a:r>
            <a:r>
              <a:rPr lang="en-GB" sz="2400" i="1" dirty="0">
                <a:solidFill>
                  <a:schemeClr val="tx1"/>
                </a:solidFill>
                <a:latin typeface="Arial" pitchFamily="34" charset="0"/>
                <a:cs typeface="Arial" pitchFamily="34" charset="0"/>
              </a:rPr>
              <a:t>=24</a:t>
            </a:r>
            <a:r>
              <a:rPr lang="en-GB" sz="2400" dirty="0">
                <a:solidFill>
                  <a:schemeClr val="tx1"/>
                </a:solidFill>
                <a:latin typeface="Arial" pitchFamily="34" charset="0"/>
                <a:cs typeface="Arial" pitchFamily="34" charset="0"/>
              </a:rPr>
              <a:t>.</a:t>
            </a:r>
          </a:p>
        </p:txBody>
      </p:sp>
      <p:sp>
        <p:nvSpPr>
          <p:cNvPr id="18435" name="AutoShape 3"/>
          <p:cNvSpPr>
            <a:spLocks noChangeArrowheads="1"/>
          </p:cNvSpPr>
          <p:nvPr/>
        </p:nvSpPr>
        <p:spPr bwMode="auto">
          <a:xfrm>
            <a:off x="2312988" y="1724025"/>
            <a:ext cx="5209031" cy="1571842"/>
          </a:xfrm>
          <a:prstGeom prst="roundRect">
            <a:avLst>
              <a:gd name="adj" fmla="val 130"/>
            </a:avLst>
          </a:prstGeom>
          <a:noFill/>
          <a:ln w="9525">
            <a:noFill/>
            <a:round/>
            <a:headEnd/>
            <a:tailEnd/>
          </a:ln>
        </p:spPr>
        <p:txBody>
          <a:bodyPr wrap="none" lIns="90000" tIns="46800" rIns="90000" bIns="46800">
            <a:spAutoFit/>
          </a:bodyPr>
          <a:lstStyle/>
          <a:p>
            <a:pP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i="1" dirty="0">
                <a:solidFill>
                  <a:srgbClr val="0000FF"/>
                </a:solidFill>
                <a:effectLst>
                  <a:outerShdw blurRad="38100" dist="38100" dir="2700000" algn="tl">
                    <a:srgbClr val="000000">
                      <a:alpha val="43137"/>
                    </a:srgbClr>
                  </a:outerShdw>
                </a:effectLst>
                <a:latin typeface="Arial" pitchFamily="34" charset="0"/>
                <a:cs typeface="Arial" pitchFamily="34" charset="0"/>
              </a:rPr>
              <a:t>e</a:t>
            </a:r>
            <a:r>
              <a:rPr lang="en-GB" sz="2400" i="1" dirty="0">
                <a:solidFill>
                  <a:schemeClr val="tx1"/>
                </a:solidFill>
                <a:latin typeface="Arial" pitchFamily="34" charset="0"/>
                <a:cs typeface="Arial" pitchFamily="34" charset="0"/>
              </a:rPr>
              <a:t>=5</a:t>
            </a:r>
            <a:r>
              <a:rPr lang="en-GB" sz="2400" dirty="0">
                <a:solidFill>
                  <a:schemeClr val="tx1"/>
                </a:solidFill>
                <a:latin typeface="Arial" pitchFamily="34" charset="0"/>
                <a:cs typeface="Arial" pitchFamily="34" charset="0"/>
              </a:rPr>
              <a:t>  (</a:t>
            </a:r>
            <a:r>
              <a:rPr lang="en-GB" sz="2400" dirty="0">
                <a:solidFill>
                  <a:srgbClr val="008000"/>
                </a:solidFill>
                <a:latin typeface="Arial" pitchFamily="34" charset="0"/>
                <a:cs typeface="Arial" pitchFamily="34" charset="0"/>
              </a:rPr>
              <a:t>so </a:t>
            </a:r>
            <a:r>
              <a:rPr lang="en-GB" sz="2400" b="1" i="1" dirty="0">
                <a:solidFill>
                  <a:srgbClr val="008000"/>
                </a:solidFill>
                <a:latin typeface="Arial" pitchFamily="34" charset="0"/>
                <a:cs typeface="Arial" pitchFamily="34" charset="0"/>
              </a:rPr>
              <a:t>e</a:t>
            </a:r>
            <a:r>
              <a:rPr lang="en-GB" sz="2400" i="1" dirty="0">
                <a:solidFill>
                  <a:srgbClr val="008000"/>
                </a:solidFill>
                <a:latin typeface="Arial" pitchFamily="34" charset="0"/>
                <a:cs typeface="Arial" pitchFamily="34" charset="0"/>
              </a:rPr>
              <a:t>, </a:t>
            </a:r>
            <a:r>
              <a:rPr lang="en-GB" sz="2400" b="1" i="1" dirty="0">
                <a:solidFill>
                  <a:srgbClr val="008000"/>
                </a:solidFill>
                <a:latin typeface="Arial" pitchFamily="34" charset="0"/>
                <a:cs typeface="Arial" pitchFamily="34" charset="0"/>
              </a:rPr>
              <a:t>z</a:t>
            </a:r>
            <a:r>
              <a:rPr lang="en-GB" sz="2400" dirty="0">
                <a:solidFill>
                  <a:srgbClr val="008000"/>
                </a:solidFill>
                <a:latin typeface="Arial" pitchFamily="34" charset="0"/>
                <a:cs typeface="Arial" pitchFamily="34" charset="0"/>
              </a:rPr>
              <a:t> relatively prime</a:t>
            </a:r>
            <a:r>
              <a:rPr lang="en-GB" sz="2400" dirty="0">
                <a:solidFill>
                  <a:schemeClr val="tx1"/>
                </a:solidFill>
                <a:latin typeface="Arial" pitchFamily="34" charset="0"/>
                <a:cs typeface="Arial" pitchFamily="34" charset="0"/>
              </a:rPr>
              <a:t>).</a:t>
            </a:r>
          </a:p>
          <a:p>
            <a:pP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i="1" dirty="0">
                <a:solidFill>
                  <a:srgbClr val="0000FF"/>
                </a:solidFill>
                <a:effectLst>
                  <a:outerShdw blurRad="38100" dist="38100" dir="2700000" algn="tl">
                    <a:srgbClr val="000000">
                      <a:alpha val="43137"/>
                    </a:srgbClr>
                  </a:outerShdw>
                </a:effectLst>
                <a:latin typeface="Arial" pitchFamily="34" charset="0"/>
                <a:cs typeface="Arial" pitchFamily="34" charset="0"/>
              </a:rPr>
              <a:t>d</a:t>
            </a:r>
            <a:r>
              <a:rPr lang="en-GB" sz="2400" i="1" dirty="0">
                <a:solidFill>
                  <a:schemeClr val="tx1"/>
                </a:solidFill>
                <a:latin typeface="Arial" pitchFamily="34" charset="0"/>
                <a:cs typeface="Arial" pitchFamily="34" charset="0"/>
              </a:rPr>
              <a:t>=29</a:t>
            </a:r>
            <a:r>
              <a:rPr lang="en-GB" sz="2400" dirty="0">
                <a:solidFill>
                  <a:schemeClr val="tx1"/>
                </a:solidFill>
                <a:latin typeface="Arial" pitchFamily="34" charset="0"/>
                <a:cs typeface="Arial" pitchFamily="34" charset="0"/>
              </a:rPr>
              <a:t> (</a:t>
            </a:r>
            <a:r>
              <a:rPr lang="en-GB" sz="2400" dirty="0">
                <a:solidFill>
                  <a:srgbClr val="008000"/>
                </a:solidFill>
                <a:latin typeface="Arial" pitchFamily="34" charset="0"/>
                <a:cs typeface="Arial" pitchFamily="34" charset="0"/>
              </a:rPr>
              <a:t>so </a:t>
            </a:r>
            <a:r>
              <a:rPr lang="en-GB" sz="2400" b="1" i="1" dirty="0">
                <a:solidFill>
                  <a:srgbClr val="008000"/>
                </a:solidFill>
                <a:latin typeface="Arial" pitchFamily="34" charset="0"/>
                <a:cs typeface="Arial" pitchFamily="34" charset="0"/>
              </a:rPr>
              <a:t>ed-1</a:t>
            </a:r>
            <a:r>
              <a:rPr lang="en-GB" sz="2400" dirty="0">
                <a:solidFill>
                  <a:srgbClr val="008000"/>
                </a:solidFill>
                <a:latin typeface="Arial" pitchFamily="34" charset="0"/>
                <a:cs typeface="Arial" pitchFamily="34" charset="0"/>
              </a:rPr>
              <a:t> exactly divisible by </a:t>
            </a:r>
            <a:r>
              <a:rPr lang="en-GB" sz="2400" dirty="0" smtClean="0">
                <a:solidFill>
                  <a:srgbClr val="008000"/>
                </a:solidFill>
                <a:latin typeface="Arial" pitchFamily="34" charset="0"/>
                <a:cs typeface="Arial" pitchFamily="34" charset="0"/>
              </a:rPr>
              <a:t>z</a:t>
            </a:r>
            <a:r>
              <a:rPr lang="en-GB" sz="2400" dirty="0" smtClean="0">
                <a:solidFill>
                  <a:schemeClr val="tx1"/>
                </a:solidFill>
                <a:latin typeface="Arial" pitchFamily="34" charset="0"/>
                <a:cs typeface="Arial" pitchFamily="34" charset="0"/>
              </a:rPr>
              <a:t>)</a:t>
            </a:r>
          </a:p>
          <a:p>
            <a:pP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smtClean="0">
                <a:solidFill>
                  <a:srgbClr val="008000"/>
                </a:solidFill>
                <a:latin typeface="Arial" pitchFamily="34" charset="0"/>
                <a:cs typeface="Arial" pitchFamily="34" charset="0"/>
              </a:rPr>
              <a:t>	         (equivalently, </a:t>
            </a:r>
            <a:r>
              <a:rPr lang="en-GB" sz="2400" b="1" i="1" dirty="0" err="1" smtClean="0">
                <a:solidFill>
                  <a:srgbClr val="008000"/>
                </a:solidFill>
                <a:latin typeface="Arial" pitchFamily="34" charset="0"/>
                <a:cs typeface="Arial" pitchFamily="34" charset="0"/>
              </a:rPr>
              <a:t>ed</a:t>
            </a:r>
            <a:r>
              <a:rPr lang="en-GB" sz="2400" dirty="0" smtClean="0">
                <a:solidFill>
                  <a:srgbClr val="008000"/>
                </a:solidFill>
                <a:latin typeface="Arial" pitchFamily="34" charset="0"/>
                <a:cs typeface="Arial" pitchFamily="34" charset="0"/>
              </a:rPr>
              <a:t> mod z = 1)</a:t>
            </a:r>
            <a:r>
              <a:rPr lang="en-GB" sz="2400" dirty="0" smtClean="0">
                <a:solidFill>
                  <a:schemeClr val="tx1"/>
                </a:solidFill>
                <a:latin typeface="Arial" pitchFamily="34" charset="0"/>
                <a:cs typeface="Arial" pitchFamily="34" charset="0"/>
              </a:rPr>
              <a:t>.</a:t>
            </a:r>
            <a:endParaRPr lang="en-GB" sz="2400" dirty="0">
              <a:solidFill>
                <a:schemeClr val="tx1"/>
              </a:solidFill>
              <a:latin typeface="Arial" pitchFamily="34" charset="0"/>
              <a:cs typeface="Arial" pitchFamily="34" charset="0"/>
            </a:endParaRPr>
          </a:p>
          <a:p>
            <a:pP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chemeClr val="tx1"/>
                </a:solidFill>
                <a:latin typeface="Arial" pitchFamily="34" charset="0"/>
                <a:cs typeface="Arial" pitchFamily="34" charset="0"/>
              </a:rPr>
              <a:t> </a:t>
            </a:r>
          </a:p>
        </p:txBody>
      </p:sp>
      <p:sp>
        <p:nvSpPr>
          <p:cNvPr id="18436" name="AutoShape 4"/>
          <p:cNvSpPr>
            <a:spLocks noChangeArrowheads="1"/>
          </p:cNvSpPr>
          <p:nvPr/>
        </p:nvSpPr>
        <p:spPr bwMode="auto">
          <a:xfrm>
            <a:off x="2012950" y="3335338"/>
            <a:ext cx="750824" cy="402291"/>
          </a:xfrm>
          <a:prstGeom prst="roundRect">
            <a:avLst>
              <a:gd name="adj" fmla="val 347"/>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latin typeface="Arial" pitchFamily="34" charset="0"/>
                <a:cs typeface="Arial" pitchFamily="34" charset="0"/>
              </a:rPr>
              <a:t>letter</a:t>
            </a:r>
          </a:p>
        </p:txBody>
      </p:sp>
      <p:sp>
        <p:nvSpPr>
          <p:cNvPr id="18437" name="AutoShape 5"/>
          <p:cNvSpPr>
            <a:spLocks noChangeArrowheads="1"/>
          </p:cNvSpPr>
          <p:nvPr/>
        </p:nvSpPr>
        <p:spPr bwMode="auto">
          <a:xfrm>
            <a:off x="3602038" y="3311525"/>
            <a:ext cx="394958" cy="402291"/>
          </a:xfrm>
          <a:prstGeom prst="roundRect">
            <a:avLst>
              <a:gd name="adj" fmla="val 375"/>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latin typeface="Arial" pitchFamily="34" charset="0"/>
                <a:cs typeface="Arial" pitchFamily="34" charset="0"/>
              </a:rPr>
              <a:t>m</a:t>
            </a:r>
          </a:p>
        </p:txBody>
      </p:sp>
      <p:sp>
        <p:nvSpPr>
          <p:cNvPr id="18438" name="AutoShape 6"/>
          <p:cNvSpPr>
            <a:spLocks noChangeArrowheads="1"/>
          </p:cNvSpPr>
          <p:nvPr/>
        </p:nvSpPr>
        <p:spPr bwMode="auto">
          <a:xfrm>
            <a:off x="4859338" y="3321050"/>
            <a:ext cx="394958" cy="402291"/>
          </a:xfrm>
          <a:prstGeom prst="roundRect">
            <a:avLst>
              <a:gd name="adj" fmla="val 375"/>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latin typeface="Arial" pitchFamily="34" charset="0"/>
                <a:cs typeface="Arial" pitchFamily="34" charset="0"/>
              </a:rPr>
              <a:t>m</a:t>
            </a:r>
          </a:p>
        </p:txBody>
      </p:sp>
      <p:sp>
        <p:nvSpPr>
          <p:cNvPr id="18439" name="AutoShape 7"/>
          <p:cNvSpPr>
            <a:spLocks noChangeArrowheads="1"/>
          </p:cNvSpPr>
          <p:nvPr/>
        </p:nvSpPr>
        <p:spPr bwMode="auto">
          <a:xfrm>
            <a:off x="5081588" y="3179763"/>
            <a:ext cx="324426" cy="402291"/>
          </a:xfrm>
          <a:prstGeom prst="roundRect">
            <a:avLst>
              <a:gd name="adj" fmla="val 454"/>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latin typeface="Arial" pitchFamily="34" charset="0"/>
                <a:cs typeface="Arial" pitchFamily="34" charset="0"/>
              </a:rPr>
              <a:t>e</a:t>
            </a:r>
          </a:p>
        </p:txBody>
      </p:sp>
      <p:grpSp>
        <p:nvGrpSpPr>
          <p:cNvPr id="2" name="Group 8"/>
          <p:cNvGrpSpPr>
            <a:grpSpLocks/>
          </p:cNvGrpSpPr>
          <p:nvPr/>
        </p:nvGrpSpPr>
        <p:grpSpPr bwMode="auto">
          <a:xfrm>
            <a:off x="6496052" y="3190881"/>
            <a:ext cx="1736726" cy="530226"/>
            <a:chOff x="4092" y="2010"/>
            <a:chExt cx="1094" cy="334"/>
          </a:xfrm>
        </p:grpSpPr>
        <p:sp>
          <p:nvSpPr>
            <p:cNvPr id="18441" name="AutoShape 9"/>
            <p:cNvSpPr>
              <a:spLocks noChangeArrowheads="1"/>
            </p:cNvSpPr>
            <p:nvPr/>
          </p:nvSpPr>
          <p:spPr bwMode="auto">
            <a:xfrm>
              <a:off x="4092" y="2091"/>
              <a:ext cx="1094" cy="253"/>
            </a:xfrm>
            <a:prstGeom prst="roundRect">
              <a:avLst>
                <a:gd name="adj" fmla="val 347"/>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latin typeface="Arial" pitchFamily="34" charset="0"/>
                  <a:cs typeface="Arial" pitchFamily="34" charset="0"/>
                </a:rPr>
                <a:t>c = m  mod  n</a:t>
              </a:r>
            </a:p>
          </p:txBody>
        </p:sp>
        <p:sp>
          <p:nvSpPr>
            <p:cNvPr id="18442" name="AutoShape 10"/>
            <p:cNvSpPr>
              <a:spLocks noChangeArrowheads="1"/>
            </p:cNvSpPr>
            <p:nvPr/>
          </p:nvSpPr>
          <p:spPr bwMode="auto">
            <a:xfrm>
              <a:off x="4477" y="2010"/>
              <a:ext cx="204" cy="253"/>
            </a:xfrm>
            <a:prstGeom prst="roundRect">
              <a:avLst>
                <a:gd name="adj" fmla="val 454"/>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latin typeface="Arial" pitchFamily="34" charset="0"/>
                  <a:cs typeface="Arial" pitchFamily="34" charset="0"/>
                </a:rPr>
                <a:t>e</a:t>
              </a:r>
            </a:p>
          </p:txBody>
        </p:sp>
      </p:grpSp>
      <p:sp>
        <p:nvSpPr>
          <p:cNvPr id="18443" name="AutoShape 11"/>
          <p:cNvSpPr>
            <a:spLocks noChangeArrowheads="1"/>
          </p:cNvSpPr>
          <p:nvPr/>
        </p:nvSpPr>
        <p:spPr bwMode="auto">
          <a:xfrm>
            <a:off x="2366963" y="3810000"/>
            <a:ext cx="265114" cy="380746"/>
          </a:xfrm>
          <a:prstGeom prst="roundRect">
            <a:avLst>
              <a:gd name="adj" fmla="val 630"/>
            </a:avLst>
          </a:prstGeom>
          <a:noFill/>
          <a:ln w="9525">
            <a:noFill/>
            <a:round/>
            <a:headEnd/>
            <a:tailEnd/>
          </a:ln>
        </p:spPr>
        <p:txBody>
          <a:bodyPr wrap="none" lIns="90000" tIns="46800" rIns="90000" bIns="46800">
            <a:spAutoFit/>
          </a:bodyPr>
          <a:lstStyle/>
          <a:p>
            <a:pPr algn="ctr">
              <a:lnSpc>
                <a:spcPct val="93000"/>
              </a:lnSpc>
              <a:buClr>
                <a:srgbClr val="FF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FF"/>
                </a:solidFill>
                <a:latin typeface="Script MT Bold" pitchFamily="66" charset="0"/>
                <a:cs typeface="Arial" pitchFamily="34" charset="0"/>
              </a:rPr>
              <a:t>l</a:t>
            </a:r>
            <a:endParaRPr lang="en-GB" sz="2000" dirty="0">
              <a:solidFill>
                <a:srgbClr val="0000FF"/>
              </a:solidFill>
              <a:latin typeface="Script MT Bold" pitchFamily="66" charset="0"/>
              <a:cs typeface="Arial" pitchFamily="34" charset="0"/>
            </a:endParaRPr>
          </a:p>
        </p:txBody>
      </p:sp>
      <p:sp>
        <p:nvSpPr>
          <p:cNvPr id="18444" name="AutoShape 12"/>
          <p:cNvSpPr>
            <a:spLocks noChangeArrowheads="1"/>
          </p:cNvSpPr>
          <p:nvPr/>
        </p:nvSpPr>
        <p:spPr bwMode="auto">
          <a:xfrm>
            <a:off x="3513138" y="3832225"/>
            <a:ext cx="467092" cy="380746"/>
          </a:xfrm>
          <a:prstGeom prst="roundRect">
            <a:avLst>
              <a:gd name="adj" fmla="val 347"/>
            </a:avLst>
          </a:prstGeom>
          <a:noFill/>
          <a:ln w="9525">
            <a:noFill/>
            <a:round/>
            <a:headEnd/>
            <a:tailEnd/>
          </a:ln>
        </p:spPr>
        <p:txBody>
          <a:bodyPr wrap="none" lIns="90000" tIns="46800" rIns="90000" bIns="46800">
            <a:spAutoFit/>
          </a:bodyPr>
          <a:lstStyle/>
          <a:p>
            <a:pPr algn="ctr">
              <a:lnSpc>
                <a:spcPct val="93000"/>
              </a:lnSpc>
              <a:buClr>
                <a:srgbClr val="FF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Arial" pitchFamily="34" charset="0"/>
                <a:cs typeface="Arial" pitchFamily="34" charset="0"/>
              </a:rPr>
              <a:t>12</a:t>
            </a:r>
          </a:p>
        </p:txBody>
      </p:sp>
      <p:sp>
        <p:nvSpPr>
          <p:cNvPr id="18445" name="AutoShape 13"/>
          <p:cNvSpPr>
            <a:spLocks noChangeArrowheads="1"/>
          </p:cNvSpPr>
          <p:nvPr/>
        </p:nvSpPr>
        <p:spPr bwMode="auto">
          <a:xfrm>
            <a:off x="4470400" y="3824288"/>
            <a:ext cx="1037761" cy="380746"/>
          </a:xfrm>
          <a:prstGeom prst="roundRect">
            <a:avLst>
              <a:gd name="adj" fmla="val 347"/>
            </a:avLst>
          </a:prstGeom>
          <a:noFill/>
          <a:ln w="9525">
            <a:noFill/>
            <a:round/>
            <a:headEnd/>
            <a:tailEnd/>
          </a:ln>
        </p:spPr>
        <p:txBody>
          <a:bodyPr wrap="none" lIns="90000" tIns="46800" rIns="90000" bIns="46800">
            <a:spAutoFit/>
          </a:bodyPr>
          <a:lstStyle/>
          <a:p>
            <a:pPr algn="ctr">
              <a:lnSpc>
                <a:spcPct val="93000"/>
              </a:lnSpc>
              <a:buClr>
                <a:srgbClr val="FF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Arial" pitchFamily="34" charset="0"/>
                <a:cs typeface="Arial" pitchFamily="34" charset="0"/>
              </a:rPr>
              <a:t>248832</a:t>
            </a:r>
          </a:p>
        </p:txBody>
      </p:sp>
      <p:sp>
        <p:nvSpPr>
          <p:cNvPr id="18446" name="AutoShape 14"/>
          <p:cNvSpPr>
            <a:spLocks noChangeArrowheads="1"/>
          </p:cNvSpPr>
          <p:nvPr/>
        </p:nvSpPr>
        <p:spPr bwMode="auto">
          <a:xfrm>
            <a:off x="7408863" y="3822700"/>
            <a:ext cx="467092" cy="380746"/>
          </a:xfrm>
          <a:prstGeom prst="roundRect">
            <a:avLst>
              <a:gd name="adj" fmla="val 347"/>
            </a:avLst>
          </a:prstGeom>
          <a:noFill/>
          <a:ln w="9525">
            <a:noFill/>
            <a:round/>
            <a:headEnd/>
            <a:tailEnd/>
          </a:ln>
        </p:spPr>
        <p:txBody>
          <a:bodyPr wrap="none" lIns="90000" tIns="46800" rIns="90000" bIns="46800">
            <a:spAutoFit/>
          </a:bodyPr>
          <a:lstStyle/>
          <a:p>
            <a:pPr algn="ctr">
              <a:lnSpc>
                <a:spcPct val="93000"/>
              </a:lnSpc>
              <a:buClr>
                <a:srgbClr val="FF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Arial" pitchFamily="34" charset="0"/>
                <a:cs typeface="Arial" pitchFamily="34" charset="0"/>
              </a:rPr>
              <a:t>17</a:t>
            </a:r>
          </a:p>
        </p:txBody>
      </p:sp>
      <p:sp>
        <p:nvSpPr>
          <p:cNvPr id="18447" name="AutoShape 15"/>
          <p:cNvSpPr>
            <a:spLocks noChangeArrowheads="1"/>
          </p:cNvSpPr>
          <p:nvPr/>
        </p:nvSpPr>
        <p:spPr bwMode="auto">
          <a:xfrm>
            <a:off x="2130425" y="4732338"/>
            <a:ext cx="309999" cy="402291"/>
          </a:xfrm>
          <a:prstGeom prst="roundRect">
            <a:avLst>
              <a:gd name="adj" fmla="val 463"/>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latin typeface="Arial" pitchFamily="34" charset="0"/>
                <a:cs typeface="Arial" pitchFamily="34" charset="0"/>
              </a:rPr>
              <a:t>c</a:t>
            </a:r>
          </a:p>
        </p:txBody>
      </p:sp>
      <p:grpSp>
        <p:nvGrpSpPr>
          <p:cNvPr id="3" name="Group 16"/>
          <p:cNvGrpSpPr>
            <a:grpSpLocks/>
          </p:cNvGrpSpPr>
          <p:nvPr/>
        </p:nvGrpSpPr>
        <p:grpSpPr bwMode="auto">
          <a:xfrm>
            <a:off x="5845177" y="4657734"/>
            <a:ext cx="1736726" cy="530226"/>
            <a:chOff x="3682" y="2934"/>
            <a:chExt cx="1094" cy="334"/>
          </a:xfrm>
        </p:grpSpPr>
        <p:sp>
          <p:nvSpPr>
            <p:cNvPr id="18449" name="AutoShape 17"/>
            <p:cNvSpPr>
              <a:spLocks noChangeArrowheads="1"/>
            </p:cNvSpPr>
            <p:nvPr/>
          </p:nvSpPr>
          <p:spPr bwMode="auto">
            <a:xfrm>
              <a:off x="3682" y="3015"/>
              <a:ext cx="1094" cy="253"/>
            </a:xfrm>
            <a:prstGeom prst="roundRect">
              <a:avLst>
                <a:gd name="adj" fmla="val 347"/>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latin typeface="Arial" pitchFamily="34" charset="0"/>
                  <a:cs typeface="Arial" pitchFamily="34" charset="0"/>
                </a:rPr>
                <a:t>m = c  mod  n</a:t>
              </a:r>
            </a:p>
          </p:txBody>
        </p:sp>
        <p:sp>
          <p:nvSpPr>
            <p:cNvPr id="18450" name="AutoShape 18"/>
            <p:cNvSpPr>
              <a:spLocks noChangeArrowheads="1"/>
            </p:cNvSpPr>
            <p:nvPr/>
          </p:nvSpPr>
          <p:spPr bwMode="auto">
            <a:xfrm>
              <a:off x="4066" y="2934"/>
              <a:ext cx="204" cy="253"/>
            </a:xfrm>
            <a:prstGeom prst="roundRect">
              <a:avLst>
                <a:gd name="adj" fmla="val 435"/>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latin typeface="Arial" pitchFamily="34" charset="0"/>
                  <a:cs typeface="Arial" pitchFamily="34" charset="0"/>
                </a:rPr>
                <a:t>d</a:t>
              </a:r>
            </a:p>
          </p:txBody>
        </p:sp>
      </p:grpSp>
      <p:sp>
        <p:nvSpPr>
          <p:cNvPr id="18451" name="AutoShape 19"/>
          <p:cNvSpPr>
            <a:spLocks noChangeArrowheads="1"/>
          </p:cNvSpPr>
          <p:nvPr/>
        </p:nvSpPr>
        <p:spPr bwMode="auto">
          <a:xfrm>
            <a:off x="1979613" y="5159375"/>
            <a:ext cx="467092" cy="380746"/>
          </a:xfrm>
          <a:prstGeom prst="roundRect">
            <a:avLst>
              <a:gd name="adj" fmla="val 347"/>
            </a:avLst>
          </a:prstGeom>
          <a:noFill/>
          <a:ln w="9525">
            <a:noFill/>
            <a:round/>
            <a:headEnd/>
            <a:tailEnd/>
          </a:ln>
        </p:spPr>
        <p:txBody>
          <a:bodyPr wrap="none" lIns="90000" tIns="46800" rIns="90000" bIns="46800">
            <a:spAutoFit/>
          </a:bodyPr>
          <a:lstStyle/>
          <a:p>
            <a:pPr algn="ctr">
              <a:lnSpc>
                <a:spcPct val="93000"/>
              </a:lnSpc>
              <a:buClr>
                <a:srgbClr val="FF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Arial" pitchFamily="34" charset="0"/>
                <a:cs typeface="Arial" pitchFamily="34" charset="0"/>
              </a:rPr>
              <a:t>17</a:t>
            </a:r>
          </a:p>
        </p:txBody>
      </p:sp>
      <p:sp>
        <p:nvSpPr>
          <p:cNvPr id="18452" name="AutoShape 20"/>
          <p:cNvSpPr>
            <a:spLocks noChangeArrowheads="1"/>
          </p:cNvSpPr>
          <p:nvPr/>
        </p:nvSpPr>
        <p:spPr bwMode="auto">
          <a:xfrm>
            <a:off x="1219200" y="5684838"/>
            <a:ext cx="7685607" cy="380746"/>
          </a:xfrm>
          <a:prstGeom prst="roundRect">
            <a:avLst>
              <a:gd name="adj" fmla="val 431"/>
            </a:avLst>
          </a:prstGeom>
          <a:noFill/>
          <a:ln w="9525">
            <a:noFill/>
            <a:round/>
            <a:headEnd/>
            <a:tailEnd/>
          </a:ln>
        </p:spPr>
        <p:txBody>
          <a:bodyPr wrap="none" lIns="90000" tIns="46800" rIns="90000" bIns="46800">
            <a:spAutoFit/>
          </a:bodyPr>
          <a:lstStyle/>
          <a:p>
            <a:pPr algn="ctr">
              <a:lnSpc>
                <a:spcPct val="93000"/>
              </a:lnSpc>
              <a:buClr>
                <a:srgbClr val="FF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FF0000"/>
                </a:solidFill>
                <a:latin typeface="Arial" pitchFamily="34" charset="0"/>
                <a:cs typeface="Arial" pitchFamily="34" charset="0"/>
              </a:rPr>
              <a:t>481968572106750915091411825223072000 </a:t>
            </a:r>
            <a:r>
              <a:rPr lang="en-GB" sz="2000" b="1" dirty="0">
                <a:solidFill>
                  <a:srgbClr val="008000"/>
                </a:solidFill>
                <a:effectLst>
                  <a:outerShdw blurRad="38100" dist="38100" dir="2700000" algn="tl">
                    <a:srgbClr val="000000">
                      <a:alpha val="43137"/>
                    </a:srgbClr>
                  </a:outerShdw>
                </a:effectLst>
                <a:latin typeface="Arial" pitchFamily="34" charset="0"/>
                <a:cs typeface="Arial" pitchFamily="34" charset="0"/>
              </a:rPr>
              <a:t>- too big !! </a:t>
            </a:r>
            <a:r>
              <a:rPr lang="en-GB" sz="2000" dirty="0">
                <a:solidFill>
                  <a:srgbClr val="FF0000"/>
                </a:solidFill>
                <a:latin typeface="Arial" pitchFamily="34" charset="0"/>
                <a:cs typeface="Arial" pitchFamily="34" charset="0"/>
              </a:rPr>
              <a:t>(</a:t>
            </a:r>
            <a:r>
              <a:rPr lang="en-GB" sz="2000" b="1" dirty="0" err="1">
                <a:solidFill>
                  <a:srgbClr val="0000FF"/>
                </a:solidFill>
                <a:effectLst>
                  <a:outerShdw blurRad="38100" dist="38100" dir="2700000" algn="tl">
                    <a:srgbClr val="000000">
                      <a:alpha val="43137"/>
                    </a:srgbClr>
                  </a:outerShdw>
                </a:effectLst>
                <a:latin typeface="Arial" pitchFamily="34" charset="0"/>
                <a:cs typeface="Arial" pitchFamily="34" charset="0"/>
              </a:rPr>
              <a:t>int</a:t>
            </a:r>
            <a:r>
              <a:rPr lang="en-GB" sz="2000" dirty="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000" dirty="0">
                <a:solidFill>
                  <a:srgbClr val="FF0000"/>
                </a:solidFill>
                <a:latin typeface="Arial" pitchFamily="34" charset="0"/>
                <a:cs typeface="Arial" pitchFamily="34" charset="0"/>
              </a:rPr>
              <a:t>type)</a:t>
            </a:r>
          </a:p>
        </p:txBody>
      </p:sp>
      <p:sp>
        <p:nvSpPr>
          <p:cNvPr id="18453" name="AutoShape 21"/>
          <p:cNvSpPr>
            <a:spLocks noChangeArrowheads="1"/>
          </p:cNvSpPr>
          <p:nvPr/>
        </p:nvSpPr>
        <p:spPr bwMode="auto">
          <a:xfrm>
            <a:off x="6580188" y="5172075"/>
            <a:ext cx="467092" cy="380746"/>
          </a:xfrm>
          <a:prstGeom prst="roundRect">
            <a:avLst>
              <a:gd name="adj" fmla="val 347"/>
            </a:avLst>
          </a:prstGeom>
          <a:noFill/>
          <a:ln w="9525">
            <a:noFill/>
            <a:round/>
            <a:headEnd/>
            <a:tailEnd/>
          </a:ln>
        </p:spPr>
        <p:txBody>
          <a:bodyPr wrap="none" lIns="90000" tIns="46800" rIns="90000" bIns="46800">
            <a:spAutoFit/>
          </a:bodyPr>
          <a:lstStyle/>
          <a:p>
            <a:pPr algn="ctr">
              <a:lnSpc>
                <a:spcPct val="93000"/>
              </a:lnSpc>
              <a:buClr>
                <a:srgbClr val="FF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Arial" pitchFamily="34" charset="0"/>
                <a:cs typeface="Arial" pitchFamily="34" charset="0"/>
              </a:rPr>
              <a:t>12</a:t>
            </a:r>
          </a:p>
        </p:txBody>
      </p:sp>
      <p:grpSp>
        <p:nvGrpSpPr>
          <p:cNvPr id="4" name="Group 22"/>
          <p:cNvGrpSpPr>
            <a:grpSpLocks/>
          </p:cNvGrpSpPr>
          <p:nvPr/>
        </p:nvGrpSpPr>
        <p:grpSpPr bwMode="auto">
          <a:xfrm>
            <a:off x="3530607" y="4627571"/>
            <a:ext cx="474664" cy="555626"/>
            <a:chOff x="2224" y="2915"/>
            <a:chExt cx="299" cy="350"/>
          </a:xfrm>
        </p:grpSpPr>
        <p:sp>
          <p:nvSpPr>
            <p:cNvPr id="18455" name="AutoShape 23"/>
            <p:cNvSpPr>
              <a:spLocks noChangeArrowheads="1"/>
            </p:cNvSpPr>
            <p:nvPr/>
          </p:nvSpPr>
          <p:spPr bwMode="auto">
            <a:xfrm>
              <a:off x="2224" y="3012"/>
              <a:ext cx="195" cy="253"/>
            </a:xfrm>
            <a:prstGeom prst="roundRect">
              <a:avLst>
                <a:gd name="adj" fmla="val 463"/>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latin typeface="Arial" pitchFamily="34" charset="0"/>
                  <a:cs typeface="Arial" pitchFamily="34" charset="0"/>
                </a:rPr>
                <a:t>c</a:t>
              </a:r>
            </a:p>
          </p:txBody>
        </p:sp>
        <p:sp>
          <p:nvSpPr>
            <p:cNvPr id="18456" name="AutoShape 24"/>
            <p:cNvSpPr>
              <a:spLocks noChangeArrowheads="1"/>
            </p:cNvSpPr>
            <p:nvPr/>
          </p:nvSpPr>
          <p:spPr bwMode="auto">
            <a:xfrm>
              <a:off x="2319" y="2915"/>
              <a:ext cx="204" cy="253"/>
            </a:xfrm>
            <a:prstGeom prst="roundRect">
              <a:avLst>
                <a:gd name="adj" fmla="val 435"/>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latin typeface="Arial" pitchFamily="34" charset="0"/>
                  <a:cs typeface="Arial" pitchFamily="34" charset="0"/>
                </a:rPr>
                <a:t>d</a:t>
              </a:r>
            </a:p>
          </p:txBody>
        </p:sp>
      </p:grpSp>
      <p:sp>
        <p:nvSpPr>
          <p:cNvPr id="18457" name="AutoShape 25"/>
          <p:cNvSpPr>
            <a:spLocks noChangeArrowheads="1"/>
          </p:cNvSpPr>
          <p:nvPr/>
        </p:nvSpPr>
        <p:spPr bwMode="auto">
          <a:xfrm>
            <a:off x="7867650" y="4768850"/>
            <a:ext cx="750824" cy="402291"/>
          </a:xfrm>
          <a:prstGeom prst="roundRect">
            <a:avLst>
              <a:gd name="adj" fmla="val 347"/>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latin typeface="Arial" pitchFamily="34" charset="0"/>
                <a:cs typeface="Arial" pitchFamily="34" charset="0"/>
              </a:rPr>
              <a:t>letter</a:t>
            </a:r>
          </a:p>
        </p:txBody>
      </p:sp>
      <p:sp>
        <p:nvSpPr>
          <p:cNvPr id="18458" name="AutoShape 26"/>
          <p:cNvSpPr>
            <a:spLocks noChangeArrowheads="1"/>
          </p:cNvSpPr>
          <p:nvPr/>
        </p:nvSpPr>
        <p:spPr bwMode="auto">
          <a:xfrm>
            <a:off x="8221663" y="5243513"/>
            <a:ext cx="265114" cy="380746"/>
          </a:xfrm>
          <a:prstGeom prst="roundRect">
            <a:avLst>
              <a:gd name="adj" fmla="val 630"/>
            </a:avLst>
          </a:prstGeom>
          <a:noFill/>
          <a:ln w="9525">
            <a:noFill/>
            <a:round/>
            <a:headEnd/>
            <a:tailEnd/>
          </a:ln>
        </p:spPr>
        <p:txBody>
          <a:bodyPr wrap="none" lIns="90000" tIns="46800" rIns="90000" bIns="46800">
            <a:spAutoFit/>
          </a:bodyPr>
          <a:lstStyle/>
          <a:p>
            <a:pPr algn="ctr">
              <a:lnSpc>
                <a:spcPct val="93000"/>
              </a:lnSpc>
              <a:buClr>
                <a:srgbClr val="FF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FF"/>
                </a:solidFill>
                <a:latin typeface="Script MT Bold" pitchFamily="66" charset="0"/>
                <a:cs typeface="Arial" pitchFamily="34" charset="0"/>
              </a:rPr>
              <a:t>l</a:t>
            </a:r>
          </a:p>
        </p:txBody>
      </p:sp>
      <p:sp>
        <p:nvSpPr>
          <p:cNvPr id="18459" name="AutoShape 27"/>
          <p:cNvSpPr>
            <a:spLocks noChangeArrowheads="1"/>
          </p:cNvSpPr>
          <p:nvPr/>
        </p:nvSpPr>
        <p:spPr bwMode="auto">
          <a:xfrm>
            <a:off x="180975" y="3603625"/>
            <a:ext cx="1396834" cy="463846"/>
          </a:xfrm>
          <a:prstGeom prst="roundRect">
            <a:avLst>
              <a:gd name="adj" fmla="val 347"/>
            </a:avLst>
          </a:prstGeom>
          <a:noFill/>
          <a:ln w="9525">
            <a:solidFill>
              <a:srgbClr val="FF0000"/>
            </a:solidFill>
            <a:round/>
            <a:headEnd/>
            <a:tailEnd/>
          </a:ln>
        </p:spPr>
        <p:txBody>
          <a:bodyPr wrap="none" lIns="90000" tIns="46800" rIns="90000" bIns="46800">
            <a:spAutoFit/>
          </a:bodyPr>
          <a:lstStyle/>
          <a:p>
            <a:pPr algn="ctr">
              <a:buClr>
                <a:srgbClr val="3333CC"/>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3333CC"/>
                </a:solidFill>
                <a:effectLst>
                  <a:outerShdw blurRad="38100" dist="38100" dir="2700000" algn="tl">
                    <a:srgbClr val="000000">
                      <a:alpha val="43137"/>
                    </a:srgbClr>
                  </a:outerShdw>
                </a:effectLst>
                <a:latin typeface="Arial" pitchFamily="34" charset="0"/>
                <a:cs typeface="Arial" pitchFamily="34" charset="0"/>
              </a:rPr>
              <a:t>encrypt:</a:t>
            </a:r>
          </a:p>
        </p:txBody>
      </p:sp>
      <p:sp>
        <p:nvSpPr>
          <p:cNvPr id="18460" name="AutoShape 28"/>
          <p:cNvSpPr>
            <a:spLocks noChangeArrowheads="1"/>
          </p:cNvSpPr>
          <p:nvPr/>
        </p:nvSpPr>
        <p:spPr bwMode="auto">
          <a:xfrm>
            <a:off x="228600" y="4895850"/>
            <a:ext cx="1396834" cy="463846"/>
          </a:xfrm>
          <a:prstGeom prst="roundRect">
            <a:avLst>
              <a:gd name="adj" fmla="val 347"/>
            </a:avLst>
          </a:prstGeom>
          <a:noFill/>
          <a:ln w="9525">
            <a:solidFill>
              <a:srgbClr val="FF0000"/>
            </a:solidFill>
            <a:round/>
            <a:headEnd/>
            <a:tailEnd/>
          </a:ln>
        </p:spPr>
        <p:txBody>
          <a:bodyPr wrap="none" lIns="90000" tIns="46800" rIns="90000" bIns="46800">
            <a:spAutoFit/>
          </a:bodyPr>
          <a:lstStyle/>
          <a:p>
            <a:pPr algn="ctr">
              <a:buClr>
                <a:srgbClr val="3333CC"/>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3333CC"/>
                </a:solidFill>
                <a:effectLst>
                  <a:outerShdw blurRad="38100" dist="38100" dir="2700000" algn="tl">
                    <a:srgbClr val="000000">
                      <a:alpha val="43137"/>
                    </a:srgbClr>
                  </a:outerShdw>
                </a:effectLst>
                <a:latin typeface="Arial" pitchFamily="34" charset="0"/>
                <a:cs typeface="Arial" pitchFamily="34" charset="0"/>
              </a:rPr>
              <a:t>decrypt:</a:t>
            </a:r>
          </a:p>
        </p:txBody>
      </p:sp>
      <p:sp>
        <p:nvSpPr>
          <p:cNvPr id="18461" name="AutoShape 29"/>
          <p:cNvSpPr>
            <a:spLocks noChangeArrowheads="1"/>
          </p:cNvSpPr>
          <p:nvPr/>
        </p:nvSpPr>
        <p:spPr bwMode="auto">
          <a:xfrm>
            <a:off x="3305175" y="5014913"/>
            <a:ext cx="181822" cy="685445"/>
          </a:xfrm>
          <a:prstGeom prst="roundRect">
            <a:avLst>
              <a:gd name="adj" fmla="val 861"/>
            </a:avLst>
          </a:prstGeom>
          <a:noFill/>
          <a:ln w="9525">
            <a:noFill/>
            <a:round/>
            <a:headEnd/>
            <a:tailEnd/>
          </a:ln>
        </p:spPr>
        <p:txBody>
          <a:bodyPr wrap="none" lIns="90000" tIns="46800" rIns="90000" bIns="46800">
            <a:spAutoFit/>
          </a:bodyPr>
          <a:lstStyle/>
          <a:p>
            <a:pPr algn="ct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a:solidFill>
                <a:schemeClr val="tx1"/>
              </a:solidFill>
              <a:latin typeface="Arial" pitchFamily="34" charset="0"/>
              <a:cs typeface="Arial" pitchFamily="34" charset="0"/>
            </a:endParaRPr>
          </a:p>
          <a:p>
            <a:pPr algn="ct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a:solidFill>
                <a:schemeClr val="tx1"/>
              </a:solidFill>
              <a:latin typeface="Arial" pitchFamily="34" charset="0"/>
              <a:cs typeface="Arial" pitchFamily="34" charset="0"/>
            </a:endParaRPr>
          </a:p>
        </p:txBody>
      </p:sp>
      <p:grpSp>
        <p:nvGrpSpPr>
          <p:cNvPr id="5" name="Group 30"/>
          <p:cNvGrpSpPr>
            <a:grpSpLocks/>
          </p:cNvGrpSpPr>
          <p:nvPr/>
        </p:nvGrpSpPr>
        <p:grpSpPr bwMode="auto">
          <a:xfrm>
            <a:off x="454025" y="5473710"/>
            <a:ext cx="474664" cy="555626"/>
            <a:chOff x="286" y="3448"/>
            <a:chExt cx="299" cy="350"/>
          </a:xfrm>
        </p:grpSpPr>
        <p:sp>
          <p:nvSpPr>
            <p:cNvPr id="18463" name="AutoShape 31"/>
            <p:cNvSpPr>
              <a:spLocks noChangeArrowheads="1"/>
            </p:cNvSpPr>
            <p:nvPr/>
          </p:nvSpPr>
          <p:spPr bwMode="auto">
            <a:xfrm>
              <a:off x="286" y="3545"/>
              <a:ext cx="195" cy="253"/>
            </a:xfrm>
            <a:prstGeom prst="roundRect">
              <a:avLst>
                <a:gd name="adj" fmla="val 463"/>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u="sng">
                  <a:solidFill>
                    <a:schemeClr val="tx1"/>
                  </a:solidFill>
                  <a:latin typeface="Arial" pitchFamily="34" charset="0"/>
                  <a:cs typeface="Arial" pitchFamily="34" charset="0"/>
                </a:rPr>
                <a:t>c</a:t>
              </a:r>
            </a:p>
          </p:txBody>
        </p:sp>
        <p:sp>
          <p:nvSpPr>
            <p:cNvPr id="18464" name="AutoShape 32"/>
            <p:cNvSpPr>
              <a:spLocks noChangeArrowheads="1"/>
            </p:cNvSpPr>
            <p:nvPr/>
          </p:nvSpPr>
          <p:spPr bwMode="auto">
            <a:xfrm>
              <a:off x="381" y="3448"/>
              <a:ext cx="204" cy="253"/>
            </a:xfrm>
            <a:prstGeom prst="roundRect">
              <a:avLst>
                <a:gd name="adj" fmla="val 435"/>
              </a:avLst>
            </a:prstGeom>
            <a:noFill/>
            <a:ln w="9525">
              <a:noFill/>
              <a:round/>
              <a:headEnd/>
              <a:tailEnd/>
            </a:ln>
          </p:spPr>
          <p:txBody>
            <a:bodyPr wrap="none" lIns="90000" tIns="46800" rIns="90000" bIns="46800">
              <a:spAutoFit/>
            </a:bodyPr>
            <a:lstStyle/>
            <a:p>
              <a:pPr algn="ctr">
                <a:buClr>
                  <a:srgbClr val="00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chemeClr val="tx1"/>
                  </a:solidFill>
                  <a:latin typeface="Arial" pitchFamily="34" charset="0"/>
                  <a:cs typeface="Arial" pitchFamily="34" charset="0"/>
                </a:rPr>
                <a:t>d</a:t>
              </a:r>
            </a:p>
          </p:txBody>
        </p:sp>
      </p:grpSp>
      <p:sp>
        <p:nvSpPr>
          <p:cNvPr id="18465" name="AutoShape 33"/>
          <p:cNvSpPr>
            <a:spLocks noChangeArrowheads="1"/>
          </p:cNvSpPr>
          <p:nvPr/>
        </p:nvSpPr>
        <p:spPr bwMode="auto">
          <a:xfrm>
            <a:off x="928688" y="5657850"/>
            <a:ext cx="330838" cy="377669"/>
          </a:xfrm>
          <a:prstGeom prst="roundRect">
            <a:avLst>
              <a:gd name="adj" fmla="val 444"/>
            </a:avLst>
          </a:prstGeom>
          <a:noFill/>
          <a:ln w="9525">
            <a:noFill/>
            <a:round/>
            <a:headEnd/>
            <a:tailEnd/>
          </a:ln>
        </p:spPr>
        <p:txBody>
          <a:bodyPr wrap="none" lIns="90000" tIns="46800" rIns="90000" bIns="46800">
            <a:spAutoFit/>
          </a:bodyPr>
          <a:lstStyle/>
          <a:p>
            <a:pPr algn="ct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chemeClr val="tx1"/>
                </a:solidFill>
                <a:latin typeface="Arial" pitchFamily="34" charset="0"/>
                <a:cs typeface="Arial" pitchFamily="34" charset="0"/>
              </a:rPr>
              <a:t>=</a:t>
            </a:r>
          </a:p>
        </p:txBody>
      </p:sp>
      <p:sp>
        <p:nvSpPr>
          <p:cNvPr id="18467" name="Line 35"/>
          <p:cNvSpPr>
            <a:spLocks noChangeShapeType="1"/>
          </p:cNvSpPr>
          <p:nvPr/>
        </p:nvSpPr>
        <p:spPr bwMode="auto">
          <a:xfrm>
            <a:off x="0" y="4495800"/>
            <a:ext cx="9144000" cy="0"/>
          </a:xfrm>
          <a:prstGeom prst="line">
            <a:avLst/>
          </a:prstGeom>
          <a:noFill/>
          <a:ln w="9525">
            <a:solidFill>
              <a:schemeClr val="tx1"/>
            </a:solidFill>
            <a:round/>
            <a:headEnd/>
            <a:tailEnd/>
          </a:ln>
          <a:effectLst/>
        </p:spPr>
        <p:txBody>
          <a:bodyPr/>
          <a:lstStyle/>
          <a:p>
            <a:endParaRPr lang="en-US" sz="200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ChangeArrowheads="1"/>
          </p:cNvSpPr>
          <p:nvPr/>
        </p:nvSpPr>
        <p:spPr bwMode="auto">
          <a:xfrm>
            <a:off x="533400" y="1600200"/>
            <a:ext cx="5562600" cy="4800600"/>
          </a:xfrm>
          <a:prstGeom prst="rect">
            <a:avLst/>
          </a:prstGeom>
          <a:gradFill rotWithShape="1">
            <a:gsLst>
              <a:gs pos="0">
                <a:srgbClr val="00B8FF"/>
              </a:gs>
              <a:gs pos="50000">
                <a:schemeClr val="bg1"/>
              </a:gs>
              <a:gs pos="100000">
                <a:srgbClr val="00B8FF"/>
              </a:gs>
            </a:gsLst>
            <a:lin ang="2700000" scaled="1"/>
          </a:gradFill>
          <a:ln w="9525">
            <a:solidFill>
              <a:schemeClr val="tx1"/>
            </a:solidFill>
            <a:miter lim="800000"/>
            <a:headEnd/>
            <a:tailEnd/>
          </a:ln>
          <a:effectLst/>
        </p:spPr>
        <p:txBody>
          <a:bodyPr wrap="none" anchor="ctr"/>
          <a:lstStyle/>
          <a:p>
            <a:endParaRPr lang="en-US" sz="3200"/>
          </a:p>
        </p:txBody>
      </p:sp>
      <p:sp>
        <p:nvSpPr>
          <p:cNvPr id="20481" name="Rectangle 1"/>
          <p:cNvSpPr>
            <a:spLocks noGrp="1" noChangeArrowheads="1"/>
          </p:cNvSpPr>
          <p:nvPr>
            <p:ph type="title"/>
          </p:nvPr>
        </p:nvSpPr>
        <p:spPr>
          <a:xfrm>
            <a:off x="0" y="0"/>
            <a:ext cx="9144000" cy="928670"/>
          </a:xfrm>
          <a:gradFill>
            <a:gsLst>
              <a:gs pos="0">
                <a:srgbClr val="000000"/>
              </a:gs>
              <a:gs pos="39999">
                <a:srgbClr val="0A128C"/>
              </a:gs>
              <a:gs pos="70000">
                <a:srgbClr val="181CC7"/>
              </a:gs>
              <a:gs pos="88000">
                <a:srgbClr val="7005D4"/>
              </a:gs>
              <a:gs pos="100000">
                <a:srgbClr val="8C3D91"/>
              </a:gs>
            </a:gsLst>
            <a:lin ang="5400000" scaled="0"/>
          </a:gradFill>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400" b="1" dirty="0" smtClean="0">
                <a:solidFill>
                  <a:schemeClr val="bg1"/>
                </a:solidFill>
                <a:effectLst>
                  <a:outerShdw blurRad="38100" dist="38100" dir="2700000" algn="tl">
                    <a:srgbClr val="000000">
                      <a:alpha val="43137"/>
                    </a:srgbClr>
                  </a:outerShdw>
                </a:effectLst>
              </a:rPr>
              <a:t>How to solve this problem:</a:t>
            </a:r>
          </a:p>
        </p:txBody>
      </p:sp>
      <p:sp>
        <p:nvSpPr>
          <p:cNvPr id="20482" name="Rectangle 2"/>
          <p:cNvSpPr>
            <a:spLocks noGrp="1" noChangeArrowheads="1"/>
          </p:cNvSpPr>
          <p:nvPr>
            <p:ph type="subTitle" idx="4294967295"/>
          </p:nvPr>
        </p:nvSpPr>
        <p:spPr bwMode="auto">
          <a:xfrm>
            <a:off x="1371600" y="3886200"/>
            <a:ext cx="6400800" cy="1752600"/>
          </a:xfrm>
          <a:prstGeom prst="rect">
            <a:avLst/>
          </a:prstGeom>
          <a:noFill/>
          <a:ln/>
        </p:spPr>
        <p:txBody>
          <a:bodyPr lIns="90000" tIns="46800" rIns="90000" bIns="46800"/>
          <a:lstStyle/>
          <a:p>
            <a:pPr marL="0" indent="0" algn="ctr">
              <a:buFont typeface="ZapfDingbats" pitchFamily="80"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 </a:t>
            </a:r>
          </a:p>
        </p:txBody>
      </p:sp>
      <p:sp>
        <p:nvSpPr>
          <p:cNvPr id="20483" name="Text Box 3"/>
          <p:cNvSpPr txBox="1">
            <a:spLocks noChangeArrowheads="1"/>
          </p:cNvSpPr>
          <p:nvPr/>
        </p:nvSpPr>
        <p:spPr bwMode="auto">
          <a:xfrm>
            <a:off x="803275" y="938213"/>
            <a:ext cx="7837488" cy="5476885"/>
          </a:xfrm>
          <a:prstGeom prst="rect">
            <a:avLst/>
          </a:prstGeom>
          <a:noFill/>
          <a:ln w="9525">
            <a:noFill/>
            <a:miter lim="800000"/>
            <a:headEnd/>
            <a:tailEnd/>
          </a:ln>
        </p:spPr>
        <p:txBody>
          <a:bodyPr lIns="90000" tIns="46800" rIns="90000" bIns="46800">
            <a:spAutoFit/>
          </a:bodyPr>
          <a:lstStyle/>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dirty="0">
                <a:solidFill>
                  <a:srgbClr val="FF0000"/>
                </a:solidFill>
              </a:rPr>
              <a:t>Repeated Squaring: </a:t>
            </a:r>
            <a:r>
              <a:rPr lang="en-GB" sz="2800" b="1" dirty="0">
                <a:solidFill>
                  <a:srgbClr val="000000"/>
                </a:solidFill>
              </a:rPr>
              <a:t>calculate </a:t>
            </a:r>
            <a:r>
              <a:rPr lang="en-GB" sz="2800" b="1" dirty="0">
                <a:solidFill>
                  <a:srgbClr val="0000FF"/>
                </a:solidFill>
                <a:effectLst>
                  <a:outerShdw blurRad="38100" dist="38100" dir="2700000" algn="tl">
                    <a:srgbClr val="000000">
                      <a:alpha val="43137"/>
                    </a:srgbClr>
                  </a:outerShdw>
                </a:effectLst>
                <a:latin typeface="Arial" pitchFamily="34" charset="0"/>
                <a:cs typeface="Arial" pitchFamily="34" charset="0"/>
              </a:rPr>
              <a:t>y = x </a:t>
            </a:r>
            <a:r>
              <a:rPr lang="en-GB" sz="2800" b="1" baseline="33000" dirty="0">
                <a:solidFill>
                  <a:srgbClr val="0000FF"/>
                </a:solidFill>
                <a:effectLst>
                  <a:outerShdw blurRad="38100" dist="38100" dir="2700000" algn="tl">
                    <a:srgbClr val="000000">
                      <a:alpha val="43137"/>
                    </a:srgbClr>
                  </a:outerShdw>
                </a:effectLst>
                <a:latin typeface="Arial" pitchFamily="34" charset="0"/>
                <a:cs typeface="Arial" pitchFamily="34" charset="0"/>
              </a:rPr>
              <a:t>e</a:t>
            </a:r>
            <a:r>
              <a:rPr lang="en-GB" sz="2800" b="1" dirty="0">
                <a:solidFill>
                  <a:srgbClr val="0000FF"/>
                </a:solidFill>
                <a:effectLst>
                  <a:outerShdw blurRad="38100" dist="38100" dir="2700000" algn="tl">
                    <a:srgbClr val="000000">
                      <a:alpha val="43137"/>
                    </a:srgbClr>
                  </a:outerShdw>
                </a:effectLst>
                <a:latin typeface="Arial" pitchFamily="34" charset="0"/>
                <a:cs typeface="Arial" pitchFamily="34" charset="0"/>
              </a:rPr>
              <a:t> </a:t>
            </a:r>
            <a:r>
              <a:rPr lang="en-GB" sz="2800" b="1" dirty="0">
                <a:latin typeface="Arial" pitchFamily="34" charset="0"/>
                <a:cs typeface="Arial" pitchFamily="34" charset="0"/>
              </a:rPr>
              <a:t>mod</a:t>
            </a:r>
            <a:r>
              <a:rPr lang="en-GB" sz="2800" b="1" dirty="0">
                <a:solidFill>
                  <a:srgbClr val="0000FF"/>
                </a:solidFill>
                <a:effectLst>
                  <a:outerShdw blurRad="38100" dist="38100" dir="2700000" algn="tl">
                    <a:srgbClr val="000000">
                      <a:alpha val="43137"/>
                    </a:srgbClr>
                  </a:outerShdw>
                </a:effectLst>
                <a:latin typeface="Arial" pitchFamily="34" charset="0"/>
                <a:cs typeface="Arial" pitchFamily="34" charset="0"/>
              </a:rPr>
              <a:t> n </a:t>
            </a:r>
            <a:r>
              <a:rPr lang="en-GB" sz="2000" b="1" dirty="0">
                <a:solidFill>
                  <a:srgbClr val="0000FF"/>
                </a:solidFill>
                <a:effectLst>
                  <a:outerShdw blurRad="38100" dist="38100" dir="2700000" algn="tl">
                    <a:srgbClr val="000000">
                      <a:alpha val="43137"/>
                    </a:srgbClr>
                  </a:outerShdw>
                </a:effectLst>
                <a:latin typeface="Arial" pitchFamily="34" charset="0"/>
                <a:cs typeface="Arial" pitchFamily="34" charset="0"/>
              </a:rPr>
              <a:t> </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a:solidFill>
                <a:schemeClr val="tx1"/>
              </a:solidFill>
            </a:endParaRP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chemeClr val="tx1"/>
                </a:solidFill>
              </a:rPr>
              <a:t>long </a:t>
            </a:r>
            <a:r>
              <a:rPr lang="en-GB" sz="2400" b="1" dirty="0" err="1" smtClean="0">
                <a:solidFill>
                  <a:srgbClr val="FF0000"/>
                </a:solidFill>
                <a:effectLst>
                  <a:outerShdw blurRad="38100" dist="38100" dir="2700000" algn="tl">
                    <a:srgbClr val="000000"/>
                  </a:outerShdw>
                </a:effectLst>
              </a:rPr>
              <a:t>repeatSquare</a:t>
            </a:r>
            <a:r>
              <a:rPr lang="en-GB" sz="2000" dirty="0"/>
              <a:t>(long </a:t>
            </a:r>
            <a:r>
              <a:rPr lang="en-GB" sz="2000" b="1" dirty="0" smtClean="0">
                <a:solidFill>
                  <a:schemeClr val="tx1"/>
                </a:solidFill>
                <a:effectLst>
                  <a:outerShdw blurRad="38100" dist="38100" dir="2700000" algn="tl">
                    <a:srgbClr val="000000">
                      <a:alpha val="43137"/>
                    </a:srgbClr>
                  </a:outerShdw>
                </a:effectLst>
              </a:rPr>
              <a:t>x</a:t>
            </a:r>
            <a:r>
              <a:rPr lang="en-GB" sz="2000" dirty="0">
                <a:solidFill>
                  <a:schemeClr val="tx1"/>
                </a:solidFill>
              </a:rPr>
              <a:t>, </a:t>
            </a:r>
            <a:r>
              <a:rPr lang="en-GB" sz="2000" dirty="0"/>
              <a:t>long </a:t>
            </a:r>
            <a:r>
              <a:rPr lang="en-GB" sz="2000" b="1" dirty="0" smtClean="0">
                <a:solidFill>
                  <a:schemeClr val="tx1"/>
                </a:solidFill>
                <a:effectLst>
                  <a:outerShdw blurRad="38100" dist="38100" dir="2700000" algn="tl">
                    <a:srgbClr val="000000">
                      <a:alpha val="43137"/>
                    </a:srgbClr>
                  </a:outerShdw>
                </a:effectLst>
              </a:rPr>
              <a:t>e</a:t>
            </a:r>
            <a:r>
              <a:rPr lang="en-GB" sz="2000" dirty="0">
                <a:solidFill>
                  <a:schemeClr val="tx1"/>
                </a:solidFill>
              </a:rPr>
              <a:t>, </a:t>
            </a:r>
            <a:r>
              <a:rPr lang="en-GB" sz="2000" dirty="0"/>
              <a:t>long </a:t>
            </a:r>
            <a:r>
              <a:rPr lang="en-GB" sz="2000" b="1" dirty="0" smtClean="0">
                <a:solidFill>
                  <a:schemeClr val="tx1"/>
                </a:solidFill>
                <a:effectLst>
                  <a:outerShdw blurRad="38100" dist="38100" dir="2700000" algn="tl">
                    <a:srgbClr val="000000">
                      <a:alpha val="43137"/>
                    </a:srgbClr>
                  </a:outerShdw>
                </a:effectLst>
              </a:rPr>
              <a:t>n</a:t>
            </a:r>
            <a:r>
              <a:rPr lang="en-GB" sz="2000" dirty="0">
                <a:solidFill>
                  <a:schemeClr val="tx1"/>
                </a:solidFill>
              </a:rPr>
              <a:t>) {</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a:solidFill>
                <a:schemeClr val="tx1"/>
              </a:solidFill>
            </a:endParaRP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rPr>
              <a:t>	y=1;</a:t>
            </a:r>
            <a:r>
              <a:rPr lang="en-GB" sz="2000" dirty="0">
                <a:solidFill>
                  <a:srgbClr val="0000FF"/>
                </a:solidFill>
              </a:rPr>
              <a:t>//initialize y to 1, very important</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rPr>
              <a:t>	while (e &gt;  0) {</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rPr>
              <a:t>		if (( e % 2 ) == 0) {</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rPr>
              <a:t>			x = (x*x) % n;</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rPr>
              <a:t>			e = e/2;</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rPr>
              <a:t>		}</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rPr>
              <a:t>		else {</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rPr>
              <a:t>			y = (x*y) % n;</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rPr>
              <a:t>			e = e-1;</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rPr>
              <a:t>		}</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rPr>
              <a:t>	}</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rPr>
              <a:t>	return y; </a:t>
            </a:r>
            <a:r>
              <a:rPr lang="en-GB" sz="2000" dirty="0">
                <a:solidFill>
                  <a:srgbClr val="0000FF"/>
                </a:solidFill>
              </a:rPr>
              <a:t>//the result is stored in y</a:t>
            </a:r>
          </a:p>
          <a:p>
            <a: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chemeClr val="tx1"/>
                </a:solidFill>
              </a:rPr>
              <a:t>}</a:t>
            </a:r>
          </a:p>
        </p:txBody>
      </p:sp>
      <p:pic>
        <p:nvPicPr>
          <p:cNvPr id="20487" name="Picture 7" descr="j0234687"/>
          <p:cNvPicPr>
            <a:picLocks noChangeAspect="1" noChangeArrowheads="1" noCrop="1"/>
          </p:cNvPicPr>
          <p:nvPr/>
        </p:nvPicPr>
        <p:blipFill>
          <a:blip r:embed="rId3"/>
          <a:srcRect/>
          <a:stretch>
            <a:fillRect/>
          </a:stretch>
        </p:blipFill>
        <p:spPr bwMode="auto">
          <a:xfrm>
            <a:off x="7974013" y="6169025"/>
            <a:ext cx="1169987" cy="688975"/>
          </a:xfrm>
          <a:prstGeom prst="rect">
            <a:avLst/>
          </a:prstGeom>
          <a:noFill/>
          <a:ln w="9525">
            <a:noFill/>
            <a:miter lim="800000"/>
            <a:headEnd/>
            <a:tailEnd/>
          </a:ln>
        </p:spPr>
      </p:pic>
      <p:sp>
        <p:nvSpPr>
          <p:cNvPr id="20488" name="AutoShape 8"/>
          <p:cNvSpPr>
            <a:spLocks noChangeArrowheads="1"/>
          </p:cNvSpPr>
          <p:nvPr/>
        </p:nvSpPr>
        <p:spPr bwMode="auto">
          <a:xfrm>
            <a:off x="5638800" y="4800600"/>
            <a:ext cx="2590800" cy="990600"/>
          </a:xfrm>
          <a:prstGeom prst="wedgeRoundRectCallout">
            <a:avLst>
              <a:gd name="adj1" fmla="val 42864"/>
              <a:gd name="adj2" fmla="val 118884"/>
              <a:gd name="adj3" fmla="val 16667"/>
            </a:avLst>
          </a:prstGeom>
          <a:gradFill rotWithShape="1">
            <a:gsLst>
              <a:gs pos="0">
                <a:schemeClr val="bg1"/>
              </a:gs>
              <a:gs pos="100000">
                <a:schemeClr val="bg1">
                  <a:gamma/>
                  <a:shade val="46275"/>
                  <a:invGamma/>
                </a:schemeClr>
              </a:gs>
            </a:gsLst>
            <a:path path="rect">
              <a:fillToRect l="50000" t="50000" r="50000" b="50000"/>
            </a:path>
          </a:gradFill>
          <a:ln w="9525">
            <a:solidFill>
              <a:schemeClr val="tx1"/>
            </a:solidFill>
            <a:miter lim="800000"/>
            <a:headEnd/>
            <a:tailEnd/>
          </a:ln>
          <a:effectLst/>
        </p:spPr>
        <p:txBody>
          <a:bodyPr/>
          <a:lstStyle/>
          <a:p>
            <a:pPr algn="ctr" eaLnBrk="1" hangingPunct="1"/>
            <a:r>
              <a:rPr lang="en-US" sz="1800" dirty="0" smtClean="0">
                <a:solidFill>
                  <a:schemeClr val="tx1"/>
                </a:solidFill>
                <a:latin typeface="Arial" charset="0"/>
              </a:rPr>
              <a:t>Use </a:t>
            </a:r>
            <a:r>
              <a:rPr lang="en-US" sz="1800" dirty="0" err="1" smtClean="0">
                <a:solidFill>
                  <a:schemeClr val="tx1"/>
                </a:solidFill>
                <a:latin typeface="Arial" charset="0"/>
              </a:rPr>
              <a:t>repeatSquare</a:t>
            </a:r>
            <a:r>
              <a:rPr lang="en-US" sz="1800" dirty="0" smtClean="0">
                <a:solidFill>
                  <a:schemeClr val="tx1"/>
                </a:solidFill>
                <a:latin typeface="Arial" charset="0"/>
              </a:rPr>
              <a:t> for both encryption and decryption</a:t>
            </a:r>
            <a:endParaRPr lang="en-US" sz="1000" dirty="0">
              <a:solidFill>
                <a:schemeClr val="tx1"/>
              </a:solidFill>
              <a:latin typeface="Arial" charset="0"/>
            </a:endParaRPr>
          </a:p>
        </p:txBody>
      </p:sp>
      <p:sp>
        <p:nvSpPr>
          <p:cNvPr id="8" name="Text Box 6"/>
          <p:cNvSpPr txBox="1">
            <a:spLocks noChangeArrowheads="1"/>
          </p:cNvSpPr>
          <p:nvPr/>
        </p:nvSpPr>
        <p:spPr bwMode="auto">
          <a:xfrm>
            <a:off x="6349621" y="2133600"/>
            <a:ext cx="2532063" cy="463846"/>
          </a:xfrm>
          <a:prstGeom prst="rect">
            <a:avLst/>
          </a:prstGeom>
          <a:solidFill>
            <a:srgbClr val="FFFFCC"/>
          </a:solidFill>
          <a:ln w="9525">
            <a:solidFill>
              <a:srgbClr val="00B0F0"/>
            </a:solidFill>
            <a:miter lim="800000"/>
            <a:headEnd/>
            <a:tailEnd/>
          </a:ln>
          <a:effectLst>
            <a:outerShdw blurRad="50800" dist="38100" dir="8100000" algn="tr" rotWithShape="0">
              <a:prstClr val="black">
                <a:alpha val="40000"/>
              </a:prstClr>
            </a:outerShdw>
          </a:effectLst>
        </p:spPr>
        <p:txBody>
          <a:bodyPr wrap="square"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c = </a:t>
            </a:r>
            <a:r>
              <a:rPr lang="en-GB" sz="2400" b="1" i="1" dirty="0" smtClean="0">
                <a:solidFill>
                  <a:srgbClr val="008000"/>
                </a:solidFill>
                <a:effectLst>
                  <a:outerShdw blurRad="38100" dist="38100" dir="2700000" algn="tl">
                    <a:srgbClr val="000000">
                      <a:alpha val="43137"/>
                    </a:srgbClr>
                  </a:outerShdw>
                </a:effectLst>
                <a:latin typeface="Arial" pitchFamily="34" charset="0"/>
                <a:cs typeface="Arial" pitchFamily="34" charset="0"/>
              </a:rPr>
              <a:t>m</a:t>
            </a:r>
            <a:r>
              <a:rPr lang="en-GB" sz="2400" b="1" i="1" baseline="30000" dirty="0" smtClean="0">
                <a:solidFill>
                  <a:srgbClr val="0000FF"/>
                </a:solidFill>
                <a:effectLst>
                  <a:outerShdw blurRad="38100" dist="38100" dir="2700000" algn="tl">
                    <a:srgbClr val="000000">
                      <a:alpha val="43137"/>
                    </a:srgbClr>
                  </a:outerShdw>
                </a:effectLst>
                <a:latin typeface="Arial" pitchFamily="34" charset="0"/>
                <a:cs typeface="Arial" pitchFamily="34" charset="0"/>
              </a:rPr>
              <a:t>e</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dirty="0" smtClean="0">
                <a:effectLst>
                  <a:outerShdw blurRad="38100" dist="38100" dir="2700000" algn="tl">
                    <a:srgbClr val="000000">
                      <a:alpha val="43137"/>
                    </a:srgbClr>
                  </a:outerShdw>
                </a:effectLst>
                <a:latin typeface="Arial" pitchFamily="34" charset="0"/>
                <a:cs typeface="Arial" pitchFamily="34" charset="0"/>
              </a:rPr>
              <a:t>mod</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i="1" dirty="0">
                <a:solidFill>
                  <a:srgbClr val="7030A0"/>
                </a:solidFill>
                <a:effectLst>
                  <a:outerShdw blurRad="38100" dist="38100" dir="2700000" algn="tl">
                    <a:srgbClr val="000000">
                      <a:alpha val="43137"/>
                    </a:srgbClr>
                  </a:outerShdw>
                </a:effectLst>
                <a:latin typeface="Arial" pitchFamily="34" charset="0"/>
                <a:cs typeface="Arial" pitchFamily="34" charset="0"/>
              </a:rPr>
              <a:t>n</a:t>
            </a:r>
          </a:p>
        </p:txBody>
      </p:sp>
      <p:sp>
        <p:nvSpPr>
          <p:cNvPr id="9" name="Text Box 6"/>
          <p:cNvSpPr txBox="1">
            <a:spLocks noChangeArrowheads="1"/>
          </p:cNvSpPr>
          <p:nvPr/>
        </p:nvSpPr>
        <p:spPr bwMode="auto">
          <a:xfrm>
            <a:off x="6349620" y="2895600"/>
            <a:ext cx="2532063" cy="463846"/>
          </a:xfrm>
          <a:prstGeom prst="rect">
            <a:avLst/>
          </a:prstGeom>
          <a:solidFill>
            <a:srgbClr val="FFFFCC"/>
          </a:solidFill>
          <a:ln w="9525">
            <a:solidFill>
              <a:srgbClr val="00B0F0"/>
            </a:solidFill>
            <a:miter lim="800000"/>
            <a:headEnd/>
            <a:tailEnd/>
          </a:ln>
          <a:effectLst>
            <a:outerShdw blurRad="50800" dist="38100" dir="8100000" algn="tr" rotWithShape="0">
              <a:prstClr val="black">
                <a:alpha val="40000"/>
              </a:prstClr>
            </a:outerShdw>
          </a:effectLst>
        </p:spPr>
        <p:txBody>
          <a:bodyPr wrap="square" lIns="90000" tIns="46800" rIns="90000" bIns="46800">
            <a:spAutoFit/>
          </a:bodyPr>
          <a:lstStyle/>
          <a:p>
            <a:pPr algn="ctr">
              <a:buClr>
                <a:srgbClr val="FF0000"/>
              </a:buClr>
              <a:buSzPct val="100000"/>
              <a:buFont typeface="Comic Sans MS" pitchFamily="6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i="1" dirty="0" smtClean="0">
                <a:solidFill>
                  <a:srgbClr val="008000"/>
                </a:solidFill>
                <a:effectLst>
                  <a:outerShdw blurRad="38100" dist="38100" dir="2700000" algn="tl">
                    <a:srgbClr val="000000">
                      <a:alpha val="43137"/>
                    </a:srgbClr>
                  </a:outerShdw>
                </a:effectLst>
                <a:latin typeface="Arial" pitchFamily="34" charset="0"/>
                <a:cs typeface="Arial" pitchFamily="34" charset="0"/>
              </a:rPr>
              <a:t>m</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i="1" dirty="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c</a:t>
            </a:r>
            <a:r>
              <a:rPr lang="en-GB" sz="2400" b="1" i="1" baseline="30000" dirty="0" smtClean="0">
                <a:solidFill>
                  <a:srgbClr val="0000FF"/>
                </a:solidFill>
                <a:effectLst>
                  <a:outerShdw blurRad="38100" dist="38100" dir="2700000" algn="tl">
                    <a:srgbClr val="000000">
                      <a:alpha val="43137"/>
                    </a:srgbClr>
                  </a:outerShdw>
                </a:effectLst>
                <a:latin typeface="Arial" pitchFamily="34" charset="0"/>
                <a:cs typeface="Arial" pitchFamily="34" charset="0"/>
              </a:rPr>
              <a:t>d</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dirty="0" smtClean="0">
                <a:effectLst>
                  <a:outerShdw blurRad="38100" dist="38100" dir="2700000" algn="tl">
                    <a:srgbClr val="000000">
                      <a:alpha val="43137"/>
                    </a:srgbClr>
                  </a:outerShdw>
                </a:effectLst>
                <a:latin typeface="Arial" pitchFamily="34" charset="0"/>
                <a:cs typeface="Arial" pitchFamily="34" charset="0"/>
              </a:rPr>
              <a:t>mod</a:t>
            </a:r>
            <a:r>
              <a:rPr lang="en-GB" sz="2400"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GB" sz="2400" b="1" i="1" dirty="0">
                <a:solidFill>
                  <a:srgbClr val="7030A0"/>
                </a:solidFill>
                <a:effectLst>
                  <a:outerShdw blurRad="38100" dist="38100" dir="2700000" algn="tl">
                    <a:srgbClr val="000000">
                      <a:alpha val="43137"/>
                    </a:srgbClr>
                  </a:outerShdw>
                </a:effectLst>
                <a:latin typeface="Arial" pitchFamily="34" charset="0"/>
                <a:cs typeface="Arial" pitchFamily="34" charset="0"/>
              </a:rPr>
              <a:t>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487"/>
                                        </p:tgtEl>
                                        <p:attrNameLst>
                                          <p:attrName>style.visibility</p:attrName>
                                        </p:attrNameLst>
                                      </p:cBhvr>
                                      <p:to>
                                        <p:strVal val="visible"/>
                                      </p:to>
                                    </p:set>
                                    <p:animEffect transition="in" filter="slide(fromBottom)">
                                      <p:cBhvr>
                                        <p:cTn id="7" dur="500"/>
                                        <p:tgtEl>
                                          <p:spTgt spid="20487"/>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0488"/>
                                        </p:tgtEl>
                                        <p:attrNameLst>
                                          <p:attrName>style.visibility</p:attrName>
                                        </p:attrNameLst>
                                      </p:cBhvr>
                                      <p:to>
                                        <p:strVal val="visible"/>
                                      </p:to>
                                    </p:set>
                                    <p:animEffect transition="in" filter="slide(fromBottom)">
                                      <p:cBhvr>
                                        <p:cTn id="11"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Summary of Techniques</a:t>
            </a:r>
            <a:endParaRPr lang="en-NZ" dirty="0"/>
          </a:p>
        </p:txBody>
      </p:sp>
      <p:sp>
        <p:nvSpPr>
          <p:cNvPr id="3" name="TextBox 2"/>
          <p:cNvSpPr txBox="1"/>
          <p:nvPr/>
        </p:nvSpPr>
        <p:spPr>
          <a:xfrm>
            <a:off x="304800" y="2560022"/>
            <a:ext cx="4033476" cy="369332"/>
          </a:xfrm>
          <a:prstGeom prst="rect">
            <a:avLst/>
          </a:prstGeom>
          <a:solidFill>
            <a:srgbClr val="FF0000"/>
          </a:solidFill>
          <a:ln>
            <a:solidFill>
              <a:srgbClr val="00B0F0"/>
            </a:solidFill>
          </a:ln>
          <a:effectLst>
            <a:outerShdw blurRad="50800" dist="38100" dir="8100000" algn="tr" rotWithShape="0">
              <a:prstClr val="black">
                <a:alpha val="40000"/>
              </a:prstClr>
            </a:outerShdw>
          </a:effectLst>
        </p:spPr>
        <p:txBody>
          <a:bodyPr wrap="square" rtlCol="0">
            <a:spAutoFit/>
          </a:bodyPr>
          <a:lstStyle/>
          <a:p>
            <a:r>
              <a:rPr lang="en-NZ" dirty="0" smtClean="0">
                <a:solidFill>
                  <a:schemeClr val="bg1"/>
                </a:solidFill>
                <a:effectLst>
                  <a:outerShdw blurRad="38100" dist="38100" dir="2700000" algn="tl">
                    <a:srgbClr val="000000">
                      <a:alpha val="43137"/>
                    </a:srgbClr>
                  </a:outerShdw>
                </a:effectLst>
                <a:latin typeface="Arial" pitchFamily="34" charset="0"/>
                <a:cs typeface="Arial" pitchFamily="34" charset="0"/>
              </a:rPr>
              <a:t>Check</a:t>
            </a:r>
            <a:r>
              <a:rPr lang="en-NZ" dirty="0" smtClean="0">
                <a:effectLst>
                  <a:outerShdw blurRad="38100" dist="38100" dir="2700000" algn="tl">
                    <a:srgbClr val="000000">
                      <a:alpha val="43137"/>
                    </a:srgbClr>
                  </a:outerShdw>
                </a:effectLst>
                <a:latin typeface="Arial" pitchFamily="34" charset="0"/>
                <a:cs typeface="Arial" pitchFamily="34" charset="0"/>
              </a:rPr>
              <a:t> if </a:t>
            </a:r>
            <a:r>
              <a:rPr lang="en-NZ"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e</a:t>
            </a:r>
            <a:r>
              <a:rPr lang="en-NZ" dirty="0" smtClean="0">
                <a:effectLst>
                  <a:outerShdw blurRad="38100" dist="38100" dir="2700000" algn="tl">
                    <a:srgbClr val="000000">
                      <a:alpha val="43137"/>
                    </a:srgbClr>
                  </a:outerShdw>
                </a:effectLst>
                <a:latin typeface="Arial" pitchFamily="34" charset="0"/>
                <a:cs typeface="Arial" pitchFamily="34" charset="0"/>
              </a:rPr>
              <a:t> &amp; </a:t>
            </a:r>
            <a:r>
              <a:rPr lang="en-NZ"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z</a:t>
            </a:r>
            <a:r>
              <a:rPr lang="en-NZ" dirty="0" smtClean="0">
                <a:effectLst>
                  <a:outerShdw blurRad="38100" dist="38100" dir="2700000" algn="tl">
                    <a:srgbClr val="000000">
                      <a:alpha val="43137"/>
                    </a:srgbClr>
                  </a:outerShdw>
                </a:effectLst>
                <a:latin typeface="Arial" pitchFamily="34" charset="0"/>
                <a:cs typeface="Arial" pitchFamily="34" charset="0"/>
              </a:rPr>
              <a:t> are </a:t>
            </a:r>
            <a:r>
              <a:rPr lang="en-NZ"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coprimes</a:t>
            </a:r>
            <a:r>
              <a:rPr lang="en-NZ" dirty="0" smtClean="0">
                <a:effectLst>
                  <a:outerShdw blurRad="38100" dist="38100" dir="2700000" algn="tl">
                    <a:srgbClr val="000000">
                      <a:alpha val="43137"/>
                    </a:srgbClr>
                  </a:outerShdw>
                </a:effectLst>
                <a:latin typeface="Arial" pitchFamily="34" charset="0"/>
                <a:cs typeface="Arial" pitchFamily="34" charset="0"/>
              </a:rPr>
              <a:t>.</a:t>
            </a:r>
            <a:endParaRPr lang="en-NZ" b="1" dirty="0">
              <a:effectLst>
                <a:outerShdw blurRad="38100" dist="38100" dir="2700000" algn="tl">
                  <a:srgbClr val="000000">
                    <a:alpha val="43137"/>
                  </a:srgbClr>
                </a:outerShdw>
              </a:effectLst>
              <a:latin typeface="Arial" pitchFamily="34" charset="0"/>
              <a:cs typeface="Arial" pitchFamily="34" charset="0"/>
            </a:endParaRPr>
          </a:p>
        </p:txBody>
      </p:sp>
      <p:sp>
        <p:nvSpPr>
          <p:cNvPr id="4" name="Rectangle 3"/>
          <p:cNvSpPr/>
          <p:nvPr/>
        </p:nvSpPr>
        <p:spPr>
          <a:xfrm>
            <a:off x="4490676" y="2560022"/>
            <a:ext cx="4380366" cy="461665"/>
          </a:xfrm>
          <a:prstGeom prst="rect">
            <a:avLst/>
          </a:prstGeom>
          <a:solidFill>
            <a:srgbClr val="00B0F0"/>
          </a:solidFill>
        </p:spPr>
        <p:txBody>
          <a:bodyPr wrap="square">
            <a:spAutoFit/>
          </a:bodyPr>
          <a:lstStyle/>
          <a:p>
            <a:r>
              <a:rPr lang="en-GB" dirty="0">
                <a:latin typeface="Arial" pitchFamily="34" charset="0"/>
                <a:cs typeface="Arial" pitchFamily="34" charset="0"/>
              </a:rPr>
              <a:t>Euclidean Algorithm </a:t>
            </a:r>
            <a:r>
              <a:rPr lang="en-GB" dirty="0" err="1" smtClean="0">
                <a:latin typeface="Arial" pitchFamily="34" charset="0"/>
                <a:cs typeface="Arial" pitchFamily="34" charset="0"/>
              </a:rPr>
              <a:t>gcd</a:t>
            </a:r>
            <a:r>
              <a:rPr lang="en-GB" dirty="0" smtClean="0">
                <a:latin typeface="Arial" pitchFamily="34" charset="0"/>
                <a:cs typeface="Arial" pitchFamily="34" charset="0"/>
              </a:rPr>
              <a:t>(</a:t>
            </a:r>
            <a:r>
              <a:rPr lang="en-GB" dirty="0" err="1" smtClean="0">
                <a:latin typeface="Arial" pitchFamily="34" charset="0"/>
                <a:cs typeface="Arial" pitchFamily="34" charset="0"/>
              </a:rPr>
              <a:t>e,z</a:t>
            </a:r>
            <a:r>
              <a:rPr lang="en-GB" dirty="0" smtClean="0">
                <a:latin typeface="Arial" pitchFamily="34" charset="0"/>
                <a:cs typeface="Arial" pitchFamily="34" charset="0"/>
              </a:rPr>
              <a:t>):</a:t>
            </a:r>
            <a:endParaRPr lang="en-NZ" dirty="0"/>
          </a:p>
        </p:txBody>
      </p:sp>
      <p:sp>
        <p:nvSpPr>
          <p:cNvPr id="5" name="Rectangle 4"/>
          <p:cNvSpPr/>
          <p:nvPr/>
        </p:nvSpPr>
        <p:spPr>
          <a:xfrm>
            <a:off x="853659" y="4114800"/>
            <a:ext cx="3472425" cy="523220"/>
          </a:xfrm>
          <a:prstGeom prst="rect">
            <a:avLst/>
          </a:prstGeom>
          <a:solidFill>
            <a:srgbClr val="C6E6A2"/>
          </a:solidFill>
          <a:ln>
            <a:solidFill>
              <a:srgbClr val="00B0F0"/>
            </a:solidFill>
          </a:ln>
          <a:effectLst>
            <a:outerShdw blurRad="50800" dist="38100" dir="8100000" algn="tr" rotWithShape="0">
              <a:prstClr val="black">
                <a:alpha val="40000"/>
              </a:prstClr>
            </a:outerShdw>
          </a:effectLst>
        </p:spPr>
        <p:txBody>
          <a:bodyPr wrap="none">
            <a:spAutoFit/>
          </a:bodyP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err="1" smtClean="0">
                <a:solidFill>
                  <a:srgbClr val="FF0000"/>
                </a:solidFill>
                <a:latin typeface="Arial" pitchFamily="34" charset="0"/>
                <a:ea typeface="Luxi Sans" charset="0"/>
                <a:cs typeface="Arial" pitchFamily="34" charset="0"/>
              </a:rPr>
              <a:t>z</a:t>
            </a:r>
            <a:r>
              <a:rPr lang="en-GB" sz="2800" dirty="0" err="1" smtClean="0">
                <a:solidFill>
                  <a:srgbClr val="0000FF"/>
                </a:solidFill>
                <a:latin typeface="Arial" pitchFamily="34" charset="0"/>
                <a:ea typeface="Luxi Sans" charset="0"/>
                <a:cs typeface="Arial" pitchFamily="34" charset="0"/>
              </a:rPr>
              <a:t>x</a:t>
            </a:r>
            <a:r>
              <a:rPr lang="en-GB" sz="2800" dirty="0" smtClean="0">
                <a:solidFill>
                  <a:srgbClr val="0000FF"/>
                </a:solidFill>
                <a:latin typeface="Arial" pitchFamily="34" charset="0"/>
                <a:ea typeface="Luxi Sans" charset="0"/>
                <a:cs typeface="Arial" pitchFamily="34" charset="0"/>
              </a:rPr>
              <a:t> </a:t>
            </a:r>
            <a:r>
              <a:rPr lang="en-GB" sz="2800" dirty="0">
                <a:solidFill>
                  <a:srgbClr val="0000FF"/>
                </a:solidFill>
                <a:latin typeface="Arial" pitchFamily="34" charset="0"/>
                <a:ea typeface="Luxi Sans" charset="0"/>
                <a:cs typeface="Arial" pitchFamily="34" charset="0"/>
              </a:rPr>
              <a:t>+ </a:t>
            </a:r>
            <a:r>
              <a:rPr lang="en-GB" sz="2800" b="1" dirty="0" err="1" smtClean="0">
                <a:solidFill>
                  <a:srgbClr val="FF0000"/>
                </a:solidFill>
                <a:latin typeface="Arial" pitchFamily="34" charset="0"/>
                <a:ea typeface="Luxi Sans" charset="0"/>
                <a:cs typeface="Arial" pitchFamily="34" charset="0"/>
              </a:rPr>
              <a:t>e</a:t>
            </a:r>
            <a:r>
              <a:rPr lang="en-GB" sz="2800" b="1" dirty="0" err="1" smtClean="0">
                <a:solidFill>
                  <a:schemeClr val="tx1"/>
                </a:solidFill>
                <a:latin typeface="Arial" pitchFamily="34" charset="0"/>
                <a:ea typeface="Luxi Sans" charset="0"/>
                <a:cs typeface="Arial" pitchFamily="34" charset="0"/>
              </a:rPr>
              <a:t>d</a:t>
            </a:r>
            <a:r>
              <a:rPr lang="en-GB" sz="2800" dirty="0" smtClean="0">
                <a:solidFill>
                  <a:srgbClr val="0000FF"/>
                </a:solidFill>
                <a:latin typeface="Arial" pitchFamily="34" charset="0"/>
                <a:ea typeface="Luxi Sans" charset="0"/>
                <a:cs typeface="Arial" pitchFamily="34" charset="0"/>
              </a:rPr>
              <a:t> </a:t>
            </a:r>
            <a:r>
              <a:rPr lang="en-GB" sz="2800" dirty="0">
                <a:solidFill>
                  <a:srgbClr val="0000FF"/>
                </a:solidFill>
                <a:latin typeface="Arial" pitchFamily="34" charset="0"/>
                <a:ea typeface="Luxi Sans" charset="0"/>
                <a:cs typeface="Arial" pitchFamily="34" charset="0"/>
              </a:rPr>
              <a:t>= </a:t>
            </a:r>
            <a:r>
              <a:rPr lang="en-GB" sz="2800" dirty="0" err="1" smtClean="0">
                <a:solidFill>
                  <a:srgbClr val="0000FF"/>
                </a:solidFill>
                <a:latin typeface="Arial" pitchFamily="34" charset="0"/>
                <a:ea typeface="Luxi Sans" charset="0"/>
                <a:cs typeface="Arial" pitchFamily="34" charset="0"/>
              </a:rPr>
              <a:t>gcd</a:t>
            </a:r>
            <a:r>
              <a:rPr lang="en-GB" sz="2800" dirty="0" smtClean="0">
                <a:solidFill>
                  <a:srgbClr val="0000FF"/>
                </a:solidFill>
                <a:latin typeface="Arial" pitchFamily="34" charset="0"/>
                <a:ea typeface="Luxi Sans" charset="0"/>
                <a:cs typeface="Arial" pitchFamily="34" charset="0"/>
              </a:rPr>
              <a:t>(</a:t>
            </a:r>
            <a:r>
              <a:rPr lang="en-GB" sz="2800" dirty="0" err="1" smtClean="0">
                <a:solidFill>
                  <a:srgbClr val="0000FF"/>
                </a:solidFill>
                <a:latin typeface="Arial" pitchFamily="34" charset="0"/>
                <a:ea typeface="Luxi Sans" charset="0"/>
                <a:cs typeface="Arial" pitchFamily="34" charset="0"/>
              </a:rPr>
              <a:t>z,e</a:t>
            </a:r>
            <a:r>
              <a:rPr lang="en-GB" sz="2800" dirty="0" smtClean="0">
                <a:solidFill>
                  <a:srgbClr val="0000FF"/>
                </a:solidFill>
                <a:latin typeface="Arial" pitchFamily="34" charset="0"/>
                <a:ea typeface="Luxi Sans" charset="0"/>
                <a:cs typeface="Arial" pitchFamily="34" charset="0"/>
              </a:rPr>
              <a:t>)=1</a:t>
            </a:r>
            <a:endParaRPr lang="en-GB" sz="2800" dirty="0">
              <a:solidFill>
                <a:srgbClr val="0000FF"/>
              </a:solidFill>
              <a:latin typeface="Arial" pitchFamily="34" charset="0"/>
              <a:ea typeface="Luxi Sans" charset="0"/>
              <a:cs typeface="Arial" pitchFamily="34" charset="0"/>
            </a:endParaRPr>
          </a:p>
        </p:txBody>
      </p:sp>
      <p:sp>
        <p:nvSpPr>
          <p:cNvPr id="6" name="TextBox 5"/>
          <p:cNvSpPr txBox="1"/>
          <p:nvPr/>
        </p:nvSpPr>
        <p:spPr>
          <a:xfrm>
            <a:off x="304800" y="3576225"/>
            <a:ext cx="4033476" cy="369332"/>
          </a:xfrm>
          <a:prstGeom prst="rect">
            <a:avLst/>
          </a:prstGeom>
          <a:solidFill>
            <a:srgbClr val="FF0000"/>
          </a:solidFill>
          <a:ln>
            <a:solidFill>
              <a:srgbClr val="00B0F0"/>
            </a:solidFill>
          </a:ln>
          <a:effectLst>
            <a:outerShdw blurRad="50800" dist="38100" dir="8100000" algn="tr" rotWithShape="0">
              <a:prstClr val="black">
                <a:alpha val="40000"/>
              </a:prstClr>
            </a:outerShdw>
          </a:effectLst>
        </p:spPr>
        <p:txBody>
          <a:bodyPr wrap="square" rtlCol="0">
            <a:spAutoFit/>
          </a:bodyPr>
          <a:lstStyle/>
          <a:p>
            <a:r>
              <a:rPr lang="en-NZ" dirty="0" smtClean="0">
                <a:solidFill>
                  <a:schemeClr val="bg1"/>
                </a:solidFill>
                <a:effectLst>
                  <a:outerShdw blurRad="38100" dist="38100" dir="2700000" algn="tl">
                    <a:srgbClr val="000000">
                      <a:alpha val="43137"/>
                    </a:srgbClr>
                  </a:outerShdw>
                </a:effectLst>
                <a:latin typeface="Arial" pitchFamily="34" charset="0"/>
                <a:cs typeface="Arial" pitchFamily="34" charset="0"/>
              </a:rPr>
              <a:t>Solve</a:t>
            </a:r>
            <a:r>
              <a:rPr lang="en-NZ" dirty="0" smtClean="0">
                <a:effectLst>
                  <a:outerShdw blurRad="38100" dist="38100" dir="2700000" algn="tl">
                    <a:srgbClr val="000000">
                      <a:alpha val="43137"/>
                    </a:srgbClr>
                  </a:outerShdw>
                </a:effectLst>
                <a:latin typeface="Arial" pitchFamily="34" charset="0"/>
                <a:cs typeface="Arial" pitchFamily="34" charset="0"/>
              </a:rPr>
              <a:t> for </a:t>
            </a:r>
            <a:r>
              <a:rPr lang="en-NZ"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d</a:t>
            </a:r>
            <a:endParaRPr lang="en-NZ" b="1" dirty="0">
              <a:solidFill>
                <a:srgbClr val="FFFF00"/>
              </a:solidFill>
              <a:effectLst>
                <a:outerShdw blurRad="38100" dist="38100" dir="2700000" algn="tl">
                  <a:srgbClr val="000000">
                    <a:alpha val="43137"/>
                  </a:srgbClr>
                </a:outerShdw>
              </a:effectLst>
              <a:latin typeface="Arial" pitchFamily="34" charset="0"/>
              <a:cs typeface="Arial" pitchFamily="34" charset="0"/>
            </a:endParaRPr>
          </a:p>
        </p:txBody>
      </p:sp>
      <p:sp>
        <p:nvSpPr>
          <p:cNvPr id="7" name="Rectangle 6"/>
          <p:cNvSpPr/>
          <p:nvPr/>
        </p:nvSpPr>
        <p:spPr>
          <a:xfrm>
            <a:off x="4490676" y="3576935"/>
            <a:ext cx="4380366" cy="461665"/>
          </a:xfrm>
          <a:prstGeom prst="rect">
            <a:avLst/>
          </a:prstGeom>
          <a:solidFill>
            <a:srgbClr val="00B0F0"/>
          </a:solidFill>
        </p:spPr>
        <p:txBody>
          <a:bodyPr wrap="none">
            <a:spAutoFit/>
          </a:bodyPr>
          <a:lstStyle/>
          <a:p>
            <a:r>
              <a:rPr lang="en-GB" dirty="0" smtClean="0">
                <a:latin typeface="Arial" pitchFamily="34" charset="0"/>
                <a:cs typeface="Arial" pitchFamily="34" charset="0"/>
              </a:rPr>
              <a:t>Extended Euclidean Algorithm</a:t>
            </a:r>
            <a:endParaRPr lang="en-NZ" dirty="0"/>
          </a:p>
        </p:txBody>
      </p:sp>
      <p:sp>
        <p:nvSpPr>
          <p:cNvPr id="8" name="Rectangle 7"/>
          <p:cNvSpPr/>
          <p:nvPr/>
        </p:nvSpPr>
        <p:spPr>
          <a:xfrm>
            <a:off x="4724400" y="4145577"/>
            <a:ext cx="2707601" cy="461665"/>
          </a:xfrm>
          <a:prstGeom prst="rect">
            <a:avLst/>
          </a:prstGeom>
        </p:spPr>
        <p:txBody>
          <a:bodyPr wrap="none">
            <a:spAutoFit/>
          </a:bodyP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i="1" dirty="0" err="1">
                <a:solidFill>
                  <a:srgbClr val="000000"/>
                </a:solidFill>
                <a:latin typeface="Arial" pitchFamily="34" charset="0"/>
                <a:ea typeface="Luxi Sans" charset="0"/>
                <a:cs typeface="Arial" pitchFamily="34" charset="0"/>
              </a:rPr>
              <a:t>B</a:t>
            </a:r>
            <a:r>
              <a:rPr lang="en-GB" b="1" i="1" dirty="0" err="1">
                <a:solidFill>
                  <a:srgbClr val="000000"/>
                </a:solidFill>
                <a:latin typeface="Arial" pitchFamily="34" charset="0"/>
                <a:cs typeface="Arial" pitchFamily="34" charset="0"/>
              </a:rPr>
              <a:t>é</a:t>
            </a:r>
            <a:r>
              <a:rPr lang="en-GB" b="1" i="1" dirty="0" err="1">
                <a:solidFill>
                  <a:srgbClr val="000000"/>
                </a:solidFill>
                <a:latin typeface="Arial" pitchFamily="34" charset="0"/>
                <a:ea typeface="Luxi Sans" charset="0"/>
                <a:cs typeface="Arial" pitchFamily="34" charset="0"/>
              </a:rPr>
              <a:t>zout's</a:t>
            </a:r>
            <a:r>
              <a:rPr lang="en-GB" b="1" i="1" dirty="0">
                <a:solidFill>
                  <a:srgbClr val="000000"/>
                </a:solidFill>
                <a:latin typeface="Arial" pitchFamily="34" charset="0"/>
                <a:ea typeface="Luxi Sans" charset="0"/>
                <a:cs typeface="Arial" pitchFamily="34" charset="0"/>
              </a:rPr>
              <a:t> identity.</a:t>
            </a:r>
          </a:p>
        </p:txBody>
      </p:sp>
      <p:pic>
        <p:nvPicPr>
          <p:cNvPr id="9" name="Picture 7" descr="j0234687"/>
          <p:cNvPicPr>
            <a:picLocks noChangeAspect="1" noChangeArrowheads="1" noCrop="1"/>
          </p:cNvPicPr>
          <p:nvPr/>
        </p:nvPicPr>
        <p:blipFill>
          <a:blip r:embed="rId2"/>
          <a:srcRect/>
          <a:stretch>
            <a:fillRect/>
          </a:stretch>
        </p:blipFill>
        <p:spPr bwMode="auto">
          <a:xfrm>
            <a:off x="7974013" y="6169025"/>
            <a:ext cx="1169987" cy="688975"/>
          </a:xfrm>
          <a:prstGeom prst="rect">
            <a:avLst/>
          </a:prstGeom>
          <a:noFill/>
          <a:ln w="9525">
            <a:noFill/>
            <a:miter lim="800000"/>
            <a:headEnd/>
            <a:tailEnd/>
          </a:ln>
        </p:spPr>
      </p:pic>
      <p:sp>
        <p:nvSpPr>
          <p:cNvPr id="10" name="AutoShape 8"/>
          <p:cNvSpPr>
            <a:spLocks noChangeArrowheads="1"/>
          </p:cNvSpPr>
          <p:nvPr/>
        </p:nvSpPr>
        <p:spPr bwMode="auto">
          <a:xfrm>
            <a:off x="4800600" y="4953000"/>
            <a:ext cx="2914672" cy="1560512"/>
          </a:xfrm>
          <a:prstGeom prst="wedgeRoundRectCallout">
            <a:avLst>
              <a:gd name="adj1" fmla="val 60995"/>
              <a:gd name="adj2" fmla="val 43081"/>
              <a:gd name="adj3" fmla="val 16667"/>
            </a:avLst>
          </a:prstGeom>
          <a:gradFill rotWithShape="1">
            <a:gsLst>
              <a:gs pos="0">
                <a:schemeClr val="bg1"/>
              </a:gs>
              <a:gs pos="100000">
                <a:schemeClr val="bg1">
                  <a:gamma/>
                  <a:shade val="46275"/>
                  <a:invGamma/>
                </a:schemeClr>
              </a:gs>
            </a:gsLst>
            <a:path path="rect">
              <a:fillToRect l="50000" t="50000" r="50000" b="50000"/>
            </a:path>
          </a:gradFill>
          <a:ln w="9525">
            <a:solidFill>
              <a:schemeClr val="tx1"/>
            </a:solidFill>
            <a:miter lim="800000"/>
            <a:headEnd/>
            <a:tailEnd/>
          </a:ln>
          <a:effectLst/>
        </p:spPr>
        <p:txBody>
          <a:bodyPr/>
          <a:lstStyle/>
          <a:p>
            <a:pPr algn="ctr" eaLnBrk="1" hangingPunct="1"/>
            <a:r>
              <a:rPr lang="en-US" sz="1800" dirty="0" smtClean="0">
                <a:solidFill>
                  <a:schemeClr val="tx1"/>
                </a:solidFill>
                <a:latin typeface="Arial" charset="0"/>
              </a:rPr>
              <a:t>It’s not very difficult to implement both Algorithms for automatically generating the RSA keys.</a:t>
            </a:r>
            <a:endParaRPr lang="en-US" sz="1000" dirty="0">
              <a:solidFill>
                <a:schemeClr val="tx1"/>
              </a:solidFill>
              <a:latin typeface="Arial" charset="0"/>
            </a:endParaRPr>
          </a:p>
        </p:txBody>
      </p:sp>
      <p:sp>
        <p:nvSpPr>
          <p:cNvPr id="11" name="TextBox 10"/>
          <p:cNvSpPr txBox="1"/>
          <p:nvPr/>
        </p:nvSpPr>
        <p:spPr>
          <a:xfrm>
            <a:off x="1600200" y="5664086"/>
            <a:ext cx="2649636" cy="369332"/>
          </a:xfrm>
          <a:prstGeom prst="rect">
            <a:avLst/>
          </a:prstGeom>
          <a:noFill/>
        </p:spPr>
        <p:txBody>
          <a:bodyPr wrap="none" rtlCol="0">
            <a:spAutoFit/>
          </a:bodyPr>
          <a:lstStyle/>
          <a:p>
            <a:r>
              <a:rPr lang="en-AU" dirty="0" smtClean="0"/>
              <a:t>BONUS MARKS AVAILABLE</a:t>
            </a:r>
            <a:endParaRPr lang="en-AU" dirty="0"/>
          </a:p>
        </p:txBody>
      </p:sp>
    </p:spTree>
    <p:extLst>
      <p:ext uri="{BB962C8B-B14F-4D97-AF65-F5344CB8AC3E}">
        <p14:creationId xmlns:p14="http://schemas.microsoft.com/office/powerpoint/2010/main" val="51203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Bottom)">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0" y="0"/>
            <a:ext cx="9144000" cy="928670"/>
          </a:xfrm>
          <a:gradFill>
            <a:gsLst>
              <a:gs pos="0">
                <a:srgbClr val="000000"/>
              </a:gs>
              <a:gs pos="39999">
                <a:srgbClr val="0A128C"/>
              </a:gs>
              <a:gs pos="70000">
                <a:srgbClr val="181CC7"/>
              </a:gs>
              <a:gs pos="88000">
                <a:srgbClr val="7005D4"/>
              </a:gs>
              <a:gs pos="100000">
                <a:srgbClr val="8C3D91"/>
              </a:gs>
            </a:gsLst>
            <a:lin ang="5400000" scaled="0"/>
          </a:gradFill>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400" b="1" dirty="0" smtClean="0">
                <a:solidFill>
                  <a:srgbClr val="FFFF00"/>
                </a:solidFill>
                <a:effectLst>
                  <a:outerShdw blurRad="38100" dist="38100" dir="2700000" algn="tl">
                    <a:srgbClr val="000000">
                      <a:alpha val="43137"/>
                    </a:srgbClr>
                  </a:outerShdw>
                </a:effectLst>
              </a:rPr>
              <a:t>Real</a:t>
            </a:r>
            <a:r>
              <a:rPr lang="en-GB" sz="5400" b="1" dirty="0" smtClean="0">
                <a:solidFill>
                  <a:schemeClr val="bg1"/>
                </a:solidFill>
                <a:effectLst>
                  <a:outerShdw blurRad="38100" dist="38100" dir="2700000" algn="tl">
                    <a:srgbClr val="000000">
                      <a:alpha val="43137"/>
                    </a:srgbClr>
                  </a:outerShdw>
                </a:effectLst>
              </a:rPr>
              <a:t> example of </a:t>
            </a:r>
            <a:r>
              <a:rPr lang="en-GB" sz="5400" b="1" dirty="0" smtClean="0">
                <a:solidFill>
                  <a:srgbClr val="FF0000"/>
                </a:solidFill>
                <a:effectLst>
                  <a:outerShdw blurRad="38100" dist="38100" dir="2700000" algn="tl">
                    <a:srgbClr val="000000">
                      <a:alpha val="43137"/>
                    </a:srgbClr>
                  </a:outerShdw>
                </a:effectLst>
              </a:rPr>
              <a:t>RSA keys</a:t>
            </a:r>
          </a:p>
        </p:txBody>
      </p:sp>
      <p:sp>
        <p:nvSpPr>
          <p:cNvPr id="20482" name="Rectangle 2"/>
          <p:cNvSpPr>
            <a:spLocks noGrp="1" noChangeArrowheads="1"/>
          </p:cNvSpPr>
          <p:nvPr>
            <p:ph type="subTitle" idx="4294967295"/>
          </p:nvPr>
        </p:nvSpPr>
        <p:spPr bwMode="auto">
          <a:xfrm>
            <a:off x="1371600" y="3886200"/>
            <a:ext cx="6400800" cy="1752600"/>
          </a:xfrm>
          <a:prstGeom prst="rect">
            <a:avLst/>
          </a:prstGeom>
          <a:noFill/>
          <a:ln/>
        </p:spPr>
        <p:txBody>
          <a:bodyPr lIns="90000" tIns="46800" rIns="90000" bIns="46800"/>
          <a:lstStyle/>
          <a:p>
            <a:pPr marL="0" indent="0" algn="ctr">
              <a:buFont typeface="ZapfDingbats" pitchFamily="80"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 </a:t>
            </a:r>
          </a:p>
        </p:txBody>
      </p:sp>
      <p:sp>
        <p:nvSpPr>
          <p:cNvPr id="20483" name="Text Box 3"/>
          <p:cNvSpPr txBox="1">
            <a:spLocks noChangeArrowheads="1"/>
          </p:cNvSpPr>
          <p:nvPr/>
        </p:nvSpPr>
        <p:spPr bwMode="auto">
          <a:xfrm>
            <a:off x="163536" y="1571612"/>
            <a:ext cx="8909058" cy="4001994"/>
          </a:xfrm>
          <a:prstGeom prst="rect">
            <a:avLst/>
          </a:prstGeom>
          <a:noFill/>
          <a:ln w="9525">
            <a:noFill/>
            <a:miter lim="800000"/>
            <a:headEnd/>
            <a:tailEnd/>
          </a:ln>
        </p:spPr>
        <p:txBody>
          <a:bodyPr wrap="square" lIns="90000" tIns="46800" rIns="90000" bIns="46800">
            <a:spAutoFit/>
          </a:bodyPr>
          <a:lstStyle/>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solidFill>
                  <a:srgbClr val="FF0000"/>
                </a:solidFill>
                <a:effectLst>
                  <a:outerShdw blurRad="38100" dist="38100" dir="2700000" algn="tl">
                    <a:srgbClr val="000000">
                      <a:alpha val="43137"/>
                    </a:srgbClr>
                  </a:outerShdw>
                </a:effectLst>
              </a:rPr>
              <a:t>n</a:t>
            </a:r>
            <a:r>
              <a:rPr lang="en-GB" sz="2000" dirty="0" smtClean="0"/>
              <a:t>=</a:t>
            </a: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A9E167983F39D55FF2A093415EA6798985C8355D9A915BFB1D01DA197026170F</a:t>
            </a: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BDA522D035856D7A986614415CCFB7B7083B09C991B81969376DF9651E7BD9A9</a:t>
            </a: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3324A37F3BBBAF460186363432CB07035952FC858B3104B8CC18081448E64F1C</a:t>
            </a: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FB5D60C4E05C1F53D37F53D86901F105F87A70D1BE83C65F38CF1C2CAA6AA7EB</a:t>
            </a: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b="1" dirty="0" smtClean="0">
              <a:solidFill>
                <a:srgbClr val="FF0000"/>
              </a:solidFill>
              <a:effectLst>
                <a:outerShdw blurRad="38100" dist="38100" dir="2700000" algn="tl">
                  <a:srgbClr val="000000">
                    <a:alpha val="43137"/>
                  </a:srgbClr>
                </a:outerShdw>
              </a:effectLst>
            </a:endParaRP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solidFill>
                  <a:srgbClr val="FF0000"/>
                </a:solidFill>
                <a:effectLst>
                  <a:outerShdw blurRad="38100" dist="38100" dir="2700000" algn="tl">
                    <a:srgbClr val="000000">
                      <a:alpha val="43137"/>
                    </a:srgbClr>
                  </a:outerShdw>
                </a:effectLst>
              </a:rPr>
              <a:t>e</a:t>
            </a:r>
            <a:r>
              <a:rPr lang="en-GB" sz="2000" dirty="0" smtClean="0"/>
              <a:t>=010001</a:t>
            </a: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smtClean="0"/>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solidFill>
                  <a:srgbClr val="FF0000"/>
                </a:solidFill>
                <a:effectLst>
                  <a:outerShdw blurRad="38100" dist="38100" dir="2700000" algn="tl">
                    <a:srgbClr val="000000">
                      <a:alpha val="43137"/>
                    </a:srgbClr>
                  </a:outerShdw>
                </a:effectLst>
              </a:rPr>
              <a:t>d</a:t>
            </a:r>
            <a:r>
              <a:rPr lang="en-GB" sz="2000" dirty="0" smtClean="0"/>
              <a:t>=</a:t>
            </a: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67CD484C9A0D8F98C21B65FF22839C6DF0A6061DBCEDA7038894F21C6B0F8B35</a:t>
            </a: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DE0E827830CBE7BA6A56AD77C6EB517970790AA0F4FE45E0A9B2F419DA8798D6</a:t>
            </a: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308474E4FC596CC1C677DCA991D07C30A0A2C5085E217143FC0D073DF0FA6D14</a:t>
            </a: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9E4E63F01758791C4B981C3D3DB01BDFFA253BA3C02C9805F61009D887DB0319</a:t>
            </a:r>
          </a:p>
        </p:txBody>
      </p:sp>
      <p:pic>
        <p:nvPicPr>
          <p:cNvPr id="20487" name="Picture 7" descr="j0234687"/>
          <p:cNvPicPr>
            <a:picLocks noChangeAspect="1" noChangeArrowheads="1" noCrop="1"/>
          </p:cNvPicPr>
          <p:nvPr/>
        </p:nvPicPr>
        <p:blipFill>
          <a:blip r:embed="rId3"/>
          <a:srcRect/>
          <a:stretch>
            <a:fillRect/>
          </a:stretch>
        </p:blipFill>
        <p:spPr bwMode="auto">
          <a:xfrm>
            <a:off x="7974013" y="6169025"/>
            <a:ext cx="1169987" cy="688975"/>
          </a:xfrm>
          <a:prstGeom prst="rect">
            <a:avLst/>
          </a:prstGeom>
          <a:noFill/>
          <a:ln w="9525">
            <a:noFill/>
            <a:miter lim="800000"/>
            <a:headEnd/>
            <a:tailEnd/>
          </a:ln>
        </p:spPr>
      </p:pic>
      <p:sp>
        <p:nvSpPr>
          <p:cNvPr id="20488" name="AutoShape 8"/>
          <p:cNvSpPr>
            <a:spLocks noChangeArrowheads="1"/>
          </p:cNvSpPr>
          <p:nvPr/>
        </p:nvSpPr>
        <p:spPr bwMode="auto">
          <a:xfrm>
            <a:off x="6072198" y="5857892"/>
            <a:ext cx="1643074" cy="614362"/>
          </a:xfrm>
          <a:prstGeom prst="wedgeRoundRectCallout">
            <a:avLst>
              <a:gd name="adj1" fmla="val 72691"/>
              <a:gd name="adj2" fmla="val 55124"/>
              <a:gd name="adj3" fmla="val 16667"/>
            </a:avLst>
          </a:prstGeom>
          <a:gradFill rotWithShape="1">
            <a:gsLst>
              <a:gs pos="0">
                <a:schemeClr val="bg1"/>
              </a:gs>
              <a:gs pos="100000">
                <a:schemeClr val="bg1">
                  <a:gamma/>
                  <a:shade val="46275"/>
                  <a:invGamma/>
                </a:schemeClr>
              </a:gs>
            </a:gsLst>
            <a:path path="rect">
              <a:fillToRect l="50000" t="50000" r="50000" b="50000"/>
            </a:path>
          </a:gradFill>
          <a:ln w="9525">
            <a:solidFill>
              <a:schemeClr val="tx1"/>
            </a:solidFill>
            <a:miter lim="800000"/>
            <a:headEnd/>
            <a:tailEnd/>
          </a:ln>
          <a:effectLst/>
        </p:spPr>
        <p:txBody>
          <a:bodyPr/>
          <a:lstStyle/>
          <a:p>
            <a:pPr algn="ctr" eaLnBrk="1" hangingPunct="1"/>
            <a:r>
              <a:rPr lang="en-US" sz="1800" dirty="0" smtClean="0">
                <a:solidFill>
                  <a:schemeClr val="tx1"/>
                </a:solidFill>
                <a:latin typeface="Arial" charset="0"/>
              </a:rPr>
              <a:t>This is the real thing!</a:t>
            </a:r>
            <a:endParaRPr lang="en-US" sz="1000" dirty="0">
              <a:solidFill>
                <a:schemeClr val="tx1"/>
              </a:solidFill>
              <a:latin typeface="Arial" charset="0"/>
            </a:endParaRPr>
          </a:p>
        </p:txBody>
      </p:sp>
      <p:sp>
        <p:nvSpPr>
          <p:cNvPr id="8" name="TextBox 7"/>
          <p:cNvSpPr txBox="1"/>
          <p:nvPr/>
        </p:nvSpPr>
        <p:spPr>
          <a:xfrm>
            <a:off x="214282" y="6286520"/>
            <a:ext cx="5235600" cy="369332"/>
          </a:xfrm>
          <a:prstGeom prst="rect">
            <a:avLst/>
          </a:prstGeom>
          <a:noFill/>
        </p:spPr>
        <p:txBody>
          <a:bodyPr wrap="none" rtlCol="0">
            <a:spAutoFit/>
          </a:bodyPr>
          <a:lstStyle/>
          <a:p>
            <a:r>
              <a:rPr lang="en-US" dirty="0" smtClean="0">
                <a:hlinkClick r:id="rId4"/>
              </a:rPr>
              <a:t>http://www.di-mgt.com.au/rsa_alg.html#realexample</a:t>
            </a:r>
            <a:endParaRPr lang="en-US" dirty="0"/>
          </a:p>
        </p:txBody>
      </p:sp>
      <p:sp>
        <p:nvSpPr>
          <p:cNvPr id="9" name="TextBox 8"/>
          <p:cNvSpPr txBox="1"/>
          <p:nvPr/>
        </p:nvSpPr>
        <p:spPr>
          <a:xfrm>
            <a:off x="0" y="928670"/>
            <a:ext cx="9144000" cy="523220"/>
          </a:xfrm>
          <a:prstGeom prst="rect">
            <a:avLst/>
          </a:prstGeom>
          <a:solidFill>
            <a:srgbClr val="FFFF00"/>
          </a:solidFill>
          <a:ln>
            <a:solidFill>
              <a:srgbClr val="FF0000"/>
            </a:solidFill>
          </a:ln>
        </p:spPr>
        <p:txBody>
          <a:bodyPr wrap="square" rtlCol="0">
            <a:spAutoFit/>
          </a:bodyPr>
          <a:lstStyle/>
          <a:p>
            <a:r>
              <a:rPr lang="en-US" sz="2800" b="1" dirty="0" smtClean="0">
                <a:solidFill>
                  <a:srgbClr val="FF0000"/>
                </a:solidFill>
                <a:effectLst>
                  <a:outerShdw blurRad="38100" dist="38100" dir="2700000" algn="tl">
                    <a:srgbClr val="000000">
                      <a:alpha val="43137"/>
                    </a:srgbClr>
                  </a:outerShdw>
                </a:effectLst>
              </a:rPr>
              <a:t>1024-bit</a:t>
            </a:r>
            <a:r>
              <a:rPr lang="en-US" sz="2800" b="1" dirty="0" smtClean="0"/>
              <a:t> RSA </a:t>
            </a:r>
            <a:r>
              <a:rPr lang="en-US" sz="2800" b="1" dirty="0" smtClean="0">
                <a:solidFill>
                  <a:srgbClr val="0000FF"/>
                </a:solidFill>
                <a:effectLst>
                  <a:outerShdw blurRad="38100" dist="38100" dir="2700000" algn="tl">
                    <a:srgbClr val="000000">
                      <a:alpha val="43137"/>
                    </a:srgbClr>
                  </a:outerShdw>
                </a:effectLst>
              </a:rPr>
              <a:t>encryption key </a:t>
            </a:r>
            <a:r>
              <a:rPr lang="en-US" sz="2800" b="1" dirty="0" smtClean="0">
                <a:effectLst>
                  <a:outerShdw blurRad="38100" dist="38100" dir="2700000" algn="tl">
                    <a:srgbClr val="000000">
                      <a:alpha val="43137"/>
                    </a:srgbClr>
                  </a:outerShdw>
                </a:effectLst>
              </a:rPr>
              <a:t>(</a:t>
            </a:r>
            <a:r>
              <a:rPr lang="en-US" sz="2800" b="1" dirty="0" smtClean="0"/>
              <a:t>in hex format):</a:t>
            </a:r>
            <a:endParaRPr lang="en-US" sz="28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487"/>
                                        </p:tgtEl>
                                        <p:attrNameLst>
                                          <p:attrName>style.visibility</p:attrName>
                                        </p:attrNameLst>
                                      </p:cBhvr>
                                      <p:to>
                                        <p:strVal val="visible"/>
                                      </p:to>
                                    </p:set>
                                    <p:animEffect transition="in" filter="slide(fromBottom)">
                                      <p:cBhvr>
                                        <p:cTn id="7" dur="500"/>
                                        <p:tgtEl>
                                          <p:spTgt spid="20487"/>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0488"/>
                                        </p:tgtEl>
                                        <p:attrNameLst>
                                          <p:attrName>style.visibility</p:attrName>
                                        </p:attrNameLst>
                                      </p:cBhvr>
                                      <p:to>
                                        <p:strVal val="visible"/>
                                      </p:to>
                                    </p:set>
                                    <p:animEffect transition="in" filter="slide(fromBottom)">
                                      <p:cBhvr>
                                        <p:cTn id="11"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Small Keys</a:t>
            </a:r>
            <a:endParaRPr lang="en-NZ" dirty="0"/>
          </a:p>
        </p:txBody>
      </p:sp>
      <p:sp>
        <p:nvSpPr>
          <p:cNvPr id="3" name="Rectangle 2"/>
          <p:cNvSpPr/>
          <p:nvPr/>
        </p:nvSpPr>
        <p:spPr>
          <a:xfrm>
            <a:off x="5334000" y="1842113"/>
            <a:ext cx="2646040" cy="3693319"/>
          </a:xfrm>
          <a:prstGeom prst="rect">
            <a:avLst/>
          </a:prstGeom>
          <a:solidFill>
            <a:srgbClr val="FFABAB">
              <a:alpha val="21000"/>
            </a:srgbClr>
          </a:solidFill>
          <a:ln>
            <a:solidFill>
              <a:srgbClr val="FF0000"/>
            </a:solidFill>
          </a:ln>
        </p:spPr>
        <p:txBody>
          <a:bodyPr wrap="square">
            <a:spAutoFit/>
          </a:bodyPr>
          <a:lstStyle/>
          <a:p>
            <a:r>
              <a:rPr lang="en-NZ" dirty="0" smtClean="0"/>
              <a:t>N=77</a:t>
            </a:r>
          </a:p>
          <a:p>
            <a:endParaRPr lang="en-NZ" dirty="0" smtClean="0"/>
          </a:p>
          <a:p>
            <a:r>
              <a:rPr lang="en-NZ" dirty="0" smtClean="0"/>
              <a:t>e </a:t>
            </a:r>
            <a:r>
              <a:rPr lang="en-NZ" dirty="0"/>
              <a:t>= 7;</a:t>
            </a:r>
          </a:p>
          <a:p>
            <a:r>
              <a:rPr lang="en-NZ" dirty="0" smtClean="0"/>
              <a:t>d </a:t>
            </a:r>
            <a:r>
              <a:rPr lang="en-NZ" dirty="0"/>
              <a:t>= 43;</a:t>
            </a:r>
          </a:p>
          <a:p>
            <a:r>
              <a:rPr lang="en-NZ" dirty="0"/>
              <a:t>		</a:t>
            </a:r>
            <a:endParaRPr lang="en-NZ" dirty="0" smtClean="0"/>
          </a:p>
          <a:p>
            <a:r>
              <a:rPr lang="en-NZ" dirty="0" smtClean="0"/>
              <a:t>e </a:t>
            </a:r>
            <a:r>
              <a:rPr lang="en-NZ" dirty="0"/>
              <a:t>= 13;</a:t>
            </a:r>
          </a:p>
          <a:p>
            <a:r>
              <a:rPr lang="en-NZ" dirty="0" smtClean="0"/>
              <a:t>d </a:t>
            </a:r>
            <a:r>
              <a:rPr lang="en-NZ" dirty="0"/>
              <a:t>= 37;</a:t>
            </a:r>
          </a:p>
          <a:p>
            <a:endParaRPr lang="en-NZ" dirty="0" smtClean="0"/>
          </a:p>
          <a:p>
            <a:r>
              <a:rPr lang="en-NZ" dirty="0" smtClean="0"/>
              <a:t>e </a:t>
            </a:r>
            <a:r>
              <a:rPr lang="en-NZ" dirty="0"/>
              <a:t>= 17;</a:t>
            </a:r>
          </a:p>
          <a:p>
            <a:r>
              <a:rPr lang="en-NZ" dirty="0" smtClean="0"/>
              <a:t>d </a:t>
            </a:r>
            <a:r>
              <a:rPr lang="en-NZ" dirty="0"/>
              <a:t>= 53;</a:t>
            </a:r>
          </a:p>
          <a:p>
            <a:endParaRPr lang="en-NZ" dirty="0" smtClean="0"/>
          </a:p>
          <a:p>
            <a:r>
              <a:rPr lang="en-NZ" dirty="0" smtClean="0"/>
              <a:t>e </a:t>
            </a:r>
            <a:r>
              <a:rPr lang="en-NZ" dirty="0"/>
              <a:t>= 19;</a:t>
            </a:r>
          </a:p>
          <a:p>
            <a:r>
              <a:rPr lang="en-NZ" dirty="0" smtClean="0"/>
              <a:t>d </a:t>
            </a:r>
            <a:r>
              <a:rPr lang="en-NZ" dirty="0"/>
              <a:t>= 79;</a:t>
            </a:r>
          </a:p>
        </p:txBody>
      </p:sp>
      <p:sp>
        <p:nvSpPr>
          <p:cNvPr id="4" name="Rectangle 3"/>
          <p:cNvSpPr/>
          <p:nvPr/>
        </p:nvSpPr>
        <p:spPr>
          <a:xfrm>
            <a:off x="1676400" y="1447800"/>
            <a:ext cx="1905000" cy="1477328"/>
          </a:xfrm>
          <a:prstGeom prst="rect">
            <a:avLst/>
          </a:prstGeom>
          <a:solidFill>
            <a:schemeClr val="bg1">
              <a:alpha val="21000"/>
            </a:schemeClr>
          </a:solidFill>
          <a:ln w="41275">
            <a:solidFill>
              <a:srgbClr val="FF0000"/>
            </a:solidFill>
          </a:ln>
          <a:effectLst>
            <a:glow rad="139700">
              <a:schemeClr val="accent5">
                <a:satMod val="175000"/>
                <a:alpha val="40000"/>
              </a:schemeClr>
            </a:glow>
          </a:effectLst>
        </p:spPr>
        <p:txBody>
          <a:bodyPr wrap="square">
            <a:spAutoFit/>
          </a:bodyPr>
          <a:lstStyle/>
          <a:p>
            <a:r>
              <a:rPr lang="en-NZ" dirty="0"/>
              <a:t>p=173 and q=149 </a:t>
            </a:r>
            <a:endParaRPr lang="en-NZ" dirty="0" smtClean="0"/>
          </a:p>
          <a:p>
            <a:endParaRPr lang="en-NZ" dirty="0"/>
          </a:p>
          <a:p>
            <a:r>
              <a:rPr lang="en-NZ" dirty="0" smtClean="0"/>
              <a:t>e=3</a:t>
            </a:r>
            <a:r>
              <a:rPr lang="en-NZ" dirty="0"/>
              <a:t>;</a:t>
            </a:r>
          </a:p>
          <a:p>
            <a:r>
              <a:rPr lang="en-NZ" dirty="0"/>
              <a:t>d=16971;</a:t>
            </a:r>
          </a:p>
          <a:p>
            <a:r>
              <a:rPr lang="en-NZ" dirty="0"/>
              <a:t>n=25777;</a:t>
            </a:r>
          </a:p>
        </p:txBody>
      </p:sp>
      <p:sp>
        <p:nvSpPr>
          <p:cNvPr id="5" name="TextBox 4"/>
          <p:cNvSpPr txBox="1"/>
          <p:nvPr/>
        </p:nvSpPr>
        <p:spPr>
          <a:xfrm>
            <a:off x="1600200" y="2971800"/>
            <a:ext cx="2474716" cy="369332"/>
          </a:xfrm>
          <a:prstGeom prst="rect">
            <a:avLst/>
          </a:prstGeom>
          <a:noFill/>
        </p:spPr>
        <p:txBody>
          <a:bodyPr wrap="none" rtlCol="0">
            <a:spAutoFit/>
          </a:bodyPr>
          <a:lstStyle/>
          <a:p>
            <a:r>
              <a:rPr lang="en-NZ" dirty="0" smtClean="0"/>
              <a:t>Use bigger keys like this!</a:t>
            </a:r>
            <a:endParaRPr lang="en-NZ" dirty="0"/>
          </a:p>
        </p:txBody>
      </p:sp>
    </p:spTree>
    <p:extLst>
      <p:ext uri="{BB962C8B-B14F-4D97-AF65-F5344CB8AC3E}">
        <p14:creationId xmlns:p14="http://schemas.microsoft.com/office/powerpoint/2010/main" val="3310408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0" y="0"/>
            <a:ext cx="9144000" cy="928670"/>
          </a:xfrm>
          <a:gradFill>
            <a:gsLst>
              <a:gs pos="0">
                <a:srgbClr val="000000"/>
              </a:gs>
              <a:gs pos="39999">
                <a:srgbClr val="0A128C"/>
              </a:gs>
              <a:gs pos="70000">
                <a:srgbClr val="181CC7"/>
              </a:gs>
              <a:gs pos="88000">
                <a:srgbClr val="7005D4"/>
              </a:gs>
              <a:gs pos="100000">
                <a:srgbClr val="8C3D91"/>
              </a:gs>
            </a:gsLst>
            <a:lin ang="5400000" scaled="0"/>
          </a:gradFill>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400" b="1" dirty="0" smtClean="0">
                <a:solidFill>
                  <a:schemeClr val="bg1"/>
                </a:solidFill>
                <a:effectLst>
                  <a:outerShdw blurRad="38100" dist="38100" dir="2700000" algn="tl">
                    <a:srgbClr val="000000">
                      <a:alpha val="43137"/>
                    </a:srgbClr>
                  </a:outerShdw>
                </a:effectLst>
              </a:rPr>
              <a:t>Real example of RSA</a:t>
            </a:r>
          </a:p>
        </p:txBody>
      </p:sp>
      <p:sp>
        <p:nvSpPr>
          <p:cNvPr id="20482" name="Rectangle 2"/>
          <p:cNvSpPr>
            <a:spLocks noGrp="1" noChangeArrowheads="1"/>
          </p:cNvSpPr>
          <p:nvPr>
            <p:ph type="subTitle" idx="4294967295"/>
          </p:nvPr>
        </p:nvSpPr>
        <p:spPr bwMode="auto">
          <a:xfrm>
            <a:off x="1371600" y="3886200"/>
            <a:ext cx="6400800" cy="1752600"/>
          </a:xfrm>
          <a:prstGeom prst="rect">
            <a:avLst/>
          </a:prstGeom>
          <a:noFill/>
          <a:ln/>
        </p:spPr>
        <p:txBody>
          <a:bodyPr lIns="90000" tIns="46800" rIns="90000" bIns="46800"/>
          <a:lstStyle/>
          <a:p>
            <a:pPr marL="0" indent="0" algn="ctr">
              <a:buFont typeface="ZapfDingbats" pitchFamily="80"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 </a:t>
            </a:r>
          </a:p>
        </p:txBody>
      </p:sp>
      <p:sp>
        <p:nvSpPr>
          <p:cNvPr id="20483" name="Text Box 3"/>
          <p:cNvSpPr txBox="1">
            <a:spLocks noChangeArrowheads="1"/>
          </p:cNvSpPr>
          <p:nvPr/>
        </p:nvSpPr>
        <p:spPr bwMode="auto">
          <a:xfrm>
            <a:off x="571472" y="1214422"/>
            <a:ext cx="7837488" cy="3039295"/>
          </a:xfrm>
          <a:prstGeom prst="rect">
            <a:avLst/>
          </a:prstGeom>
          <a:noFill/>
          <a:ln w="9525">
            <a:noFill/>
            <a:miter lim="800000"/>
            <a:headEnd/>
            <a:tailEnd/>
          </a:ln>
        </p:spPr>
        <p:txBody>
          <a:bodyPr lIns="90000" tIns="46800" rIns="90000" bIns="46800">
            <a:spAutoFit/>
          </a:bodyPr>
          <a:lstStyle/>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smtClean="0">
                <a:solidFill>
                  <a:srgbClr val="FF0000"/>
                </a:solidFill>
                <a:effectLst>
                  <a:outerShdw blurRad="38100" dist="38100" dir="2700000" algn="tl">
                    <a:srgbClr val="000000">
                      <a:alpha val="43137"/>
                    </a:srgbClr>
                  </a:outerShdw>
                </a:effectLst>
              </a:rPr>
              <a:t>P</a:t>
            </a:r>
            <a:r>
              <a:rPr lang="en-GB" sz="2000" dirty="0" smtClean="0">
                <a:solidFill>
                  <a:schemeClr val="tx1"/>
                </a:solidFill>
              </a:rPr>
              <a:t> = 96130345313583504574191581280615427909309845594996215822583150879647940</a:t>
            </a: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smtClean="0">
              <a:solidFill>
                <a:schemeClr val="tx1"/>
              </a:solidFill>
            </a:endParaRP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dirty="0" smtClean="0">
                <a:solidFill>
                  <a:srgbClr val="FF0000"/>
                </a:solidFill>
                <a:effectLst>
                  <a:outerShdw blurRad="38100" dist="38100" dir="2700000" algn="tl">
                    <a:srgbClr val="000000">
                      <a:alpha val="43137"/>
                    </a:srgbClr>
                  </a:outerShdw>
                </a:effectLst>
              </a:rPr>
              <a:t>e</a:t>
            </a:r>
            <a:r>
              <a:rPr lang="en-GB" sz="2400" b="1" dirty="0" smtClean="0"/>
              <a:t> = 35535</a:t>
            </a: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smtClean="0">
                <a:solidFill>
                  <a:srgbClr val="FF0000"/>
                </a:solidFill>
                <a:effectLst>
                  <a:outerShdw blurRad="38100" dist="38100" dir="2700000" algn="tl">
                    <a:srgbClr val="000000">
                      <a:alpha val="43137"/>
                    </a:srgbClr>
                  </a:outerShdw>
                </a:effectLst>
              </a:rPr>
              <a:t>d</a:t>
            </a:r>
            <a:r>
              <a:rPr lang="en-GB" sz="2000" dirty="0" smtClean="0"/>
              <a:t> = 58008302860037763936093661289677917594669062089650962180422866111380593852</a:t>
            </a:r>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smtClean="0"/>
          </a:p>
          <a:p>
            <a:pPr>
              <a:lnSpc>
                <a:spcPct val="92000"/>
              </a:lnSpc>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a:solidFill>
                <a:schemeClr val="tx1"/>
              </a:solidFill>
            </a:endParaRPr>
          </a:p>
        </p:txBody>
      </p:sp>
      <p:sp>
        <p:nvSpPr>
          <p:cNvPr id="8" name="TextBox 7"/>
          <p:cNvSpPr txBox="1"/>
          <p:nvPr/>
        </p:nvSpPr>
        <p:spPr>
          <a:xfrm>
            <a:off x="785786" y="6286520"/>
            <a:ext cx="5235600" cy="369332"/>
          </a:xfrm>
          <a:prstGeom prst="rect">
            <a:avLst/>
          </a:prstGeom>
          <a:noFill/>
        </p:spPr>
        <p:txBody>
          <a:bodyPr wrap="none" rtlCol="0">
            <a:spAutoFit/>
          </a:bodyPr>
          <a:lstStyle/>
          <a:p>
            <a:r>
              <a:rPr lang="en-NZ" dirty="0" smtClean="0"/>
              <a:t>Data Communications and Networking by B. </a:t>
            </a:r>
            <a:r>
              <a:rPr lang="en-NZ" dirty="0" err="1" smtClean="0"/>
              <a:t>Forouzan</a:t>
            </a:r>
            <a:endParaRPr lang="en-US"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6615</TotalTime>
  <Words>3195</Words>
  <Application>Microsoft Office PowerPoint</Application>
  <PresentationFormat>On-screen Show (4:3)</PresentationFormat>
  <Paragraphs>623</Paragraphs>
  <Slides>36</Slides>
  <Notes>18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RSA with Cipher Block Chaining (RSA-CBC)</vt:lpstr>
      <vt:lpstr>RSA: Choosing keys</vt:lpstr>
      <vt:lpstr>RSA: Encryption, decryption</vt:lpstr>
      <vt:lpstr>RSA example:</vt:lpstr>
      <vt:lpstr>How to solve this problem:</vt:lpstr>
      <vt:lpstr>Summary of Techniques</vt:lpstr>
      <vt:lpstr>Real example of RSA keys</vt:lpstr>
      <vt:lpstr>Sample Small Keys</vt:lpstr>
      <vt:lpstr>Real example of RSA</vt:lpstr>
      <vt:lpstr>PowerPoint Presentation</vt:lpstr>
      <vt:lpstr>RSA with Cipher Block Chaining</vt:lpstr>
      <vt:lpstr>RSA with Cipher Block Chaining</vt:lpstr>
      <vt:lpstr>RSA with Cipher Block Chaining</vt:lpstr>
      <vt:lpstr>RSA with Cipher Block Chaining</vt:lpstr>
      <vt:lpstr>RSA with Cipher Block Chaining</vt:lpstr>
      <vt:lpstr>RSA with Cipher Block Chaining</vt:lpstr>
      <vt:lpstr>RSA with Cipher Block Chaining</vt:lpstr>
      <vt:lpstr>RSA with Cipher Block Chaining</vt:lpstr>
      <vt:lpstr>RSA with Cipher Block Chaining</vt:lpstr>
      <vt:lpstr>RSA with Cipher Block Chaining</vt:lpstr>
      <vt:lpstr>RSA with Cipher Block Chaining</vt:lpstr>
      <vt:lpstr>RSA with Cipher Block Chaining</vt:lpstr>
      <vt:lpstr>PowerPoint Presentation</vt:lpstr>
      <vt:lpstr>RSA with CBC</vt:lpstr>
      <vt:lpstr>     RSA_CBA Encryption</vt:lpstr>
      <vt:lpstr>    RSA_CBA Decryption</vt:lpstr>
      <vt:lpstr>Client - Server</vt:lpstr>
      <vt:lpstr>Client - Server</vt:lpstr>
      <vt:lpstr>PowerPoint Presentation</vt:lpstr>
      <vt:lpstr>Reading characters from stdin</vt:lpstr>
      <vt:lpstr>Define your own encryption, decryption keys</vt:lpstr>
      <vt:lpstr>Define your own encryption, decryption keys</vt:lpstr>
      <vt:lpstr>3 Sets of encryption, decryption keys</vt:lpstr>
      <vt:lpstr>Encryption Operation</vt:lpstr>
      <vt:lpstr>Advanced Reading</vt:lpstr>
      <vt:lpstr>PowerPoint Presentation</vt:lpstr>
    </vt:vector>
  </TitlesOfParts>
  <Company>Information Technology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Reliable Data Transfer Protocol</dc:title>
  <dc:creator>nhreyes</dc:creator>
  <cp:lastModifiedBy>Reyes, Napoleon</cp:lastModifiedBy>
  <cp:revision>225</cp:revision>
  <dcterms:created xsi:type="dcterms:W3CDTF">2011-05-07T09:49:56Z</dcterms:created>
  <dcterms:modified xsi:type="dcterms:W3CDTF">2017-05-18T05:08:33Z</dcterms:modified>
</cp:coreProperties>
</file>