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8" r:id="rId31"/>
    <p:sldId id="285" r:id="rId32"/>
    <p:sldId id="286"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53"/>
      </p:cViewPr>
      <p:guideLst>
        <p:guide orient="horz" pos="2160"/>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4B01-A9B7-45D0-9C16-668FC2C06A95}" type="datetimeFigureOut">
              <a:rPr lang="en-US" smtClean="0"/>
              <a:t>12/11/2014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D0EAB-4487-49C2-9C08-D03A310E5DB1}" type="slidenum">
              <a:rPr lang="en-US" smtClean="0"/>
              <a:t>‹#›</a:t>
            </a:fld>
            <a:endParaRPr lang="en-US"/>
          </a:p>
        </p:txBody>
      </p:sp>
    </p:spTree>
    <p:extLst>
      <p:ext uri="{BB962C8B-B14F-4D97-AF65-F5344CB8AC3E}">
        <p14:creationId xmlns:p14="http://schemas.microsoft.com/office/powerpoint/2010/main" val="27167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DD0EAB-4487-49C2-9C08-D03A310E5DB1}" type="slidenum">
              <a:rPr lang="en-US" smtClean="0"/>
              <a:t>1</a:t>
            </a:fld>
            <a:endParaRPr lang="en-US"/>
          </a:p>
        </p:txBody>
      </p:sp>
    </p:spTree>
    <p:extLst>
      <p:ext uri="{BB962C8B-B14F-4D97-AF65-F5344CB8AC3E}">
        <p14:creationId xmlns:p14="http://schemas.microsoft.com/office/powerpoint/2010/main" val="47030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730EF5A-8107-450D-8A6B-DC484BCAA032}" type="datetime1">
              <a:rPr lang="en-US" smtClean="0"/>
              <a:t>12/11/2014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8B9BC-7460-48F6-9DD6-DF21072AC144}" type="datetime1">
              <a:rPr lang="en-US" smtClean="0"/>
              <a:t>12/11/2014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F4745-6AC8-4539-8E93-6D2070CFFBF9}" type="datetime1">
              <a:rPr lang="en-US" smtClean="0"/>
              <a:t>12/11/2014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4A4244-D773-48B1-9D8B-BDD36E46EC6F}" type="datetime1">
              <a:rPr lang="en-US" smtClean="0"/>
              <a:t>12/11/2014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A1152-DAFF-4B77-AF86-87487FF4616D}" type="datetime1">
              <a:rPr lang="en-US" smtClean="0"/>
              <a:t>12/11/2014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A32167-ECE2-45A0-BB19-0CFC5543A4DE}" type="datetime1">
              <a:rPr lang="en-US" smtClean="0"/>
              <a:t>12/11/2014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38076-0EBF-43BB-A565-3A9BB699C943}" type="datetime1">
              <a:rPr lang="en-US" smtClean="0"/>
              <a:t>12/11/2014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291502-3CD8-461F-818C-0D9F91CC8BF3}" type="datetime1">
              <a:rPr lang="en-US" smtClean="0"/>
              <a:t>12/11/2014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85475-CFA5-490C-AEFC-3B1EA4AFE5CA}" type="datetime1">
              <a:rPr lang="en-US" smtClean="0"/>
              <a:t>12/11/2014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FFD346FD-0A2E-4FBB-966D-98AF1D4CBA11}" type="datetime1">
              <a:rPr lang="en-US" smtClean="0"/>
              <a:t>12/11/2014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82FA140-6DEC-4085-AB68-415CB890FF9C}" type="datetime1">
              <a:rPr lang="en-US" smtClean="0"/>
              <a:t>12/11/2014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0A7A316-6002-4A2F-BA87-1908594DA689}" type="datetime1">
              <a:rPr lang="en-US" smtClean="0"/>
              <a:t>12/11/2014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www.codingthearchitecture.com/presentations/jdays2012-just-enough-software-architecture" TargetMode="External"/><Relationship Id="rId3" Type="http://schemas.openxmlformats.org/officeDocument/2006/relationships/hyperlink" Target="https://leanpub.com/cqrs" TargetMode="External"/><Relationship Id="rId7" Type="http://schemas.openxmlformats.org/officeDocument/2006/relationships/hyperlink" Target="http://azure.microsoft.com/en-us/documentation/articles/cloud-services-how-to-scale/" TargetMode="External"/><Relationship Id="rId2" Type="http://schemas.openxmlformats.org/officeDocument/2006/relationships/hyperlink" Target="http://www.asp.net/aspnet/overview/developing-apps-with-windows-azure/building-real-world-cloud-apps-with-windows-azure/queue-centric-work-pattern" TargetMode="External"/><Relationship Id="rId1" Type="http://schemas.openxmlformats.org/officeDocument/2006/relationships/slideLayout" Target="../slideLayouts/slideLayout2.xml"/><Relationship Id="rId6" Type="http://schemas.openxmlformats.org/officeDocument/2006/relationships/hyperlink" Target="http://view.officeapps.live.com/op/view.aspx?src=http://video.ch9.ms/sessions/build/2014/3-626.pptx" TargetMode="External"/><Relationship Id="rId11" Type="http://schemas.openxmlformats.org/officeDocument/2006/relationships/hyperlink" Target="https://www.simple-talk.com/cloud/cloud-data/an-introduction-to-windows-azure-service-bus-brokered-messaging/" TargetMode="External"/><Relationship Id="rId5" Type="http://schemas.openxmlformats.org/officeDocument/2006/relationships/hyperlink" Target="http://msdn.microsoft.com/en-us/library/hh367519.aspx" TargetMode="External"/><Relationship Id="rId10" Type="http://schemas.openxmlformats.org/officeDocument/2006/relationships/hyperlink" Target="http://stackoverflow.com/questions/19618771/how-to-resolve-mvc4-twitter-bootstrap-project-fail-from-simple-nuget-installatio/20131339#20131339" TargetMode="External"/><Relationship Id="rId4" Type="http://schemas.openxmlformats.org/officeDocument/2006/relationships/hyperlink" Target="http://msdn.microsoft.com/en-us/library/ee732537.aspx" TargetMode="External"/><Relationship Id="rId9" Type="http://schemas.openxmlformats.org/officeDocument/2006/relationships/hyperlink" Target="https://www.macaw.nl/weblog/2013/5/setting-up-a-solution-with-mvc4-and-twitter-bootstr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On The Bus!!!</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Dylan Nicolini</a:t>
            </a:r>
          </a:p>
          <a:p>
            <a:r>
              <a:rPr lang="en-US" dirty="0" smtClean="0"/>
              <a:t>Western </a:t>
            </a:r>
            <a:r>
              <a:rPr lang="en-US" dirty="0"/>
              <a:t>Mass Microsoft Technology Users Group</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364008946"/>
      </p:ext>
    </p:extLst>
  </p:cSld>
  <p:clrMapOvr>
    <a:masterClrMapping/>
  </p:clrMapOvr>
  <mc:AlternateContent xmlns:mc="http://schemas.openxmlformats.org/markup-compatibility/2006" xmlns:p14="http://schemas.microsoft.com/office/powerpoint/2010/main">
    <mc:Choice Requires="p14">
      <p:transition spd="slow" p14:dur="2000" advTm="25100"/>
    </mc:Choice>
    <mc:Fallback xmlns="">
      <p:transition spd="slow" advTm="251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Fly-Away Airlines Quality Attributes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 </a:t>
            </a:r>
            <a:r>
              <a:rPr lang="en-US" dirty="0" smtClean="0"/>
              <a:t>The architecture team has </a:t>
            </a:r>
            <a:r>
              <a:rPr lang="en-US" dirty="0"/>
              <a:t>decided that scalability / availability, modifiability, performance </a:t>
            </a:r>
            <a:r>
              <a:rPr lang="en-US" dirty="0" smtClean="0"/>
              <a:t>and maintainability are </a:t>
            </a:r>
            <a:r>
              <a:rPr lang="en-US" dirty="0"/>
              <a:t>the primary quality attributes that </a:t>
            </a:r>
            <a:r>
              <a:rPr lang="en-US" dirty="0" smtClean="0"/>
              <a:t>the business is looking </a:t>
            </a:r>
            <a:r>
              <a:rPr lang="en-US" dirty="0"/>
              <a:t>to achieve</a:t>
            </a:r>
            <a:r>
              <a:rPr lang="en-US" dirty="0" smtClean="0"/>
              <a:t>. </a:t>
            </a:r>
          </a:p>
          <a:p>
            <a:pPr>
              <a:buFont typeface="Arial" panose="020B0604020202020204" pitchFamily="34" charset="0"/>
              <a:buChar char="•"/>
            </a:pPr>
            <a:r>
              <a:rPr lang="en-US" dirty="0" smtClean="0"/>
              <a:t> These are defined as the primary business drivers.</a:t>
            </a:r>
          </a:p>
          <a:p>
            <a:pPr>
              <a:buFont typeface="Arial" panose="020B0604020202020204" pitchFamily="34" charset="0"/>
              <a:buChar char="•"/>
            </a:pPr>
            <a:r>
              <a:rPr lang="en-US" dirty="0"/>
              <a:t> </a:t>
            </a:r>
            <a:r>
              <a:rPr lang="en-US" dirty="0" smtClean="0"/>
              <a:t>The architecture team recommends using the Azure Public Cloud Platform offered by Microsoft.</a:t>
            </a:r>
          </a:p>
          <a:p>
            <a:pPr>
              <a:buFont typeface="Arial" panose="020B0604020202020204" pitchFamily="34" charset="0"/>
              <a:buChar char="•"/>
            </a:pPr>
            <a:r>
              <a:rPr lang="en-US" dirty="0"/>
              <a:t> </a:t>
            </a:r>
            <a:r>
              <a:rPr lang="en-US" dirty="0" smtClean="0"/>
              <a:t>The architecture team recommends the following architecture patterns to be used:</a:t>
            </a:r>
          </a:p>
          <a:p>
            <a:pPr marL="4572" lvl="1" indent="0">
              <a:buNone/>
            </a:pPr>
            <a:r>
              <a:rPr lang="en-US" dirty="0" smtClean="0"/>
              <a:t>		Command-Query Responsibility Segregation (CQRS)</a:t>
            </a:r>
          </a:p>
          <a:p>
            <a:pPr marL="4572" lvl="1" indent="0">
              <a:buNone/>
            </a:pPr>
            <a:r>
              <a:rPr lang="en-US" dirty="0"/>
              <a:t>	</a:t>
            </a:r>
            <a:r>
              <a:rPr lang="en-US" dirty="0" smtClean="0"/>
              <a:t>	Event-Sourcing (ES)</a:t>
            </a:r>
          </a:p>
          <a:p>
            <a:pPr marL="4572" lvl="1" indent="0">
              <a:buNone/>
            </a:pPr>
            <a:r>
              <a:rPr lang="en-US" dirty="0"/>
              <a:t>	</a:t>
            </a:r>
            <a:r>
              <a:rPr lang="en-US" dirty="0" smtClean="0"/>
              <a:t>	Eventual Consistency</a:t>
            </a:r>
          </a:p>
          <a:p>
            <a:pPr marL="4572" lvl="1" indent="0">
              <a:buNone/>
            </a:pPr>
            <a:r>
              <a:rPr lang="en-US" dirty="0"/>
              <a:t>	</a:t>
            </a:r>
            <a:r>
              <a:rPr lang="en-US" dirty="0" smtClean="0"/>
              <a:t>	</a:t>
            </a:r>
          </a:p>
          <a:p>
            <a:pPr marL="4572" lvl="1" indent="0">
              <a:buNone/>
            </a:pP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00884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362835"/>
            <a:ext cx="10772775" cy="1658198"/>
          </a:xfrm>
        </p:spPr>
        <p:txBody>
          <a:bodyPr>
            <a:normAutofit/>
          </a:bodyPr>
          <a:lstStyle/>
          <a:p>
            <a:r>
              <a:rPr lang="en-US" sz="4800" dirty="0" smtClean="0"/>
              <a:t>Command – Query Responsibility Segregation</a:t>
            </a:r>
            <a:endParaRPr lang="en-US" sz="4800"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598556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US" dirty="0"/>
          </a:p>
        </p:txBody>
      </p:sp>
      <p:sp>
        <p:nvSpPr>
          <p:cNvPr id="3" name="Content Placeholder 2"/>
          <p:cNvSpPr>
            <a:spLocks noGrp="1"/>
          </p:cNvSpPr>
          <p:nvPr>
            <p:ph idx="1"/>
          </p:nvPr>
        </p:nvSpPr>
        <p:spPr/>
        <p:txBody>
          <a:bodyPr/>
          <a:lstStyle/>
          <a:p>
            <a:r>
              <a:rPr lang="en-US" dirty="0" smtClean="0"/>
              <a:t>What is CQRS?</a:t>
            </a:r>
          </a:p>
          <a:p>
            <a:pPr>
              <a:buFont typeface="Arial" panose="020B0604020202020204" pitchFamily="34" charset="0"/>
              <a:buChar char="•"/>
            </a:pPr>
            <a:r>
              <a:rPr lang="en-US" dirty="0"/>
              <a:t> </a:t>
            </a:r>
            <a:r>
              <a:rPr lang="en-US" dirty="0" smtClean="0"/>
              <a:t>CQRS stands for command-query responsibility segregation.</a:t>
            </a:r>
          </a:p>
          <a:p>
            <a:pPr>
              <a:buFont typeface="Arial" panose="020B0604020202020204" pitchFamily="34" charset="0"/>
              <a:buChar char="•"/>
            </a:pPr>
            <a:r>
              <a:rPr lang="en-US" dirty="0" smtClean="0"/>
              <a:t> This is an application of the principle Command – Query Separation (CQS).</a:t>
            </a:r>
          </a:p>
          <a:p>
            <a:pPr>
              <a:buFont typeface="Arial" panose="020B0604020202020204" pitchFamily="34" charset="0"/>
              <a:buChar char="•"/>
            </a:pPr>
            <a:r>
              <a:rPr lang="en-US" dirty="0"/>
              <a:t> </a:t>
            </a:r>
            <a:r>
              <a:rPr lang="en-US" dirty="0" smtClean="0"/>
              <a:t>Simply stated in C#, to use CQS principles the following must be done:</a:t>
            </a:r>
          </a:p>
          <a:p>
            <a:pPr>
              <a:buFont typeface="Arial" panose="020B0604020202020204" pitchFamily="34" charset="0"/>
              <a:buChar char="•"/>
            </a:pPr>
            <a:r>
              <a:rPr lang="en-US" dirty="0"/>
              <a:t> </a:t>
            </a:r>
            <a:r>
              <a:rPr lang="en-US" dirty="0" smtClean="0"/>
              <a:t>If a method modifies data, it’s return type must be void.</a:t>
            </a:r>
          </a:p>
          <a:p>
            <a:pPr>
              <a:buFont typeface="Arial" panose="020B0604020202020204" pitchFamily="34" charset="0"/>
              <a:buChar char="•"/>
            </a:pPr>
            <a:r>
              <a:rPr lang="en-US" dirty="0"/>
              <a:t> </a:t>
            </a:r>
            <a:r>
              <a:rPr lang="en-US" dirty="0" smtClean="0"/>
              <a:t>If a method returns data, it must not modify the data when doing so.</a:t>
            </a: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082111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CQRS is a pattern that is followed that is an application of the CQS principle.</a:t>
            </a:r>
          </a:p>
          <a:p>
            <a:pPr>
              <a:buFont typeface="Arial" panose="020B0604020202020204" pitchFamily="34" charset="0"/>
              <a:buChar char="•"/>
            </a:pPr>
            <a:r>
              <a:rPr lang="en-US" dirty="0"/>
              <a:t> </a:t>
            </a:r>
            <a:r>
              <a:rPr lang="en-US" dirty="0" smtClean="0"/>
              <a:t>This pattern is the CQS principle on steroids.</a:t>
            </a:r>
          </a:p>
          <a:p>
            <a:pPr>
              <a:buFont typeface="Arial" panose="020B0604020202020204" pitchFamily="34" charset="0"/>
              <a:buChar char="•"/>
            </a:pPr>
            <a:r>
              <a:rPr lang="en-US" dirty="0"/>
              <a:t> Segregate operations that read data from operations that update data by using separate interfaces. </a:t>
            </a:r>
            <a:endParaRPr lang="en-US" dirty="0" smtClean="0"/>
          </a:p>
          <a:p>
            <a:pPr>
              <a:buFont typeface="Arial" panose="020B0604020202020204" pitchFamily="34" charset="0"/>
              <a:buChar char="•"/>
            </a:pPr>
            <a:r>
              <a:rPr lang="en-US" dirty="0"/>
              <a:t> </a:t>
            </a:r>
            <a:r>
              <a:rPr lang="en-US" dirty="0" smtClean="0"/>
              <a:t>This </a:t>
            </a:r>
            <a:r>
              <a:rPr lang="en-US" dirty="0"/>
              <a:t>pattern can maximize performance, scalability, and security; support evolution of the system over time through higher flexibility; and prevent update commands from causing merge conflicts at the domain level</a:t>
            </a:r>
            <a:r>
              <a:rPr lang="en-US" dirty="0" smtClean="0"/>
              <a:t>.</a:t>
            </a:r>
          </a:p>
          <a:p>
            <a:pPr>
              <a:buFont typeface="Arial" panose="020B0604020202020204" pitchFamily="34" charset="0"/>
              <a:buChar char="•"/>
            </a:pPr>
            <a:r>
              <a:rPr lang="en-US" dirty="0"/>
              <a:t> </a:t>
            </a:r>
            <a:r>
              <a:rPr lang="en-US" dirty="0" smtClean="0"/>
              <a:t>Database models are often times optimized for reading and writing.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620503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US" dirty="0"/>
          </a:p>
        </p:txBody>
      </p:sp>
      <p:pic>
        <p:nvPicPr>
          <p:cNvPr id="4" name="Picture 2" descr="http://martinfowler.com/bliki/images/cqrs/cqr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7290" y="2011363"/>
            <a:ext cx="5171695" cy="3767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566209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741" y="2599901"/>
            <a:ext cx="10772775" cy="1658198"/>
          </a:xfrm>
        </p:spPr>
        <p:txBody>
          <a:bodyPr/>
          <a:lstStyle/>
          <a:p>
            <a:pPr algn="ctr"/>
            <a:r>
              <a:rPr lang="en-US" dirty="0" smtClean="0"/>
              <a:t>Event Sourcing</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670316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dirty="0" smtClean="0"/>
              <a:t> The </a:t>
            </a:r>
            <a:r>
              <a:rPr lang="en-US" dirty="0"/>
              <a:t>Event Sourcing pattern defines an approach to handling operations on data that is driven by a sequence of events, each of which is recorded in an append-only store</a:t>
            </a:r>
            <a:r>
              <a:rPr lang="en-US" dirty="0" smtClean="0"/>
              <a:t>.</a:t>
            </a:r>
          </a:p>
          <a:p>
            <a:pPr>
              <a:buFont typeface="Arial" panose="020B0604020202020204" pitchFamily="34" charset="0"/>
              <a:buChar char="•"/>
            </a:pPr>
            <a:r>
              <a:rPr lang="en-US" dirty="0" smtClean="0"/>
              <a:t> </a:t>
            </a:r>
            <a:r>
              <a:rPr lang="en-US" dirty="0"/>
              <a:t>Application code sends a series of events that imperatively describe each action that has occurred on the data to the event store, where they are persisted. Each event represents a set of changes to the data (such as </a:t>
            </a:r>
            <a:r>
              <a:rPr lang="en-US" dirty="0" err="1" smtClean="0"/>
              <a:t>BookedFlight</a:t>
            </a:r>
            <a:r>
              <a:rPr lang="en-US" dirty="0" smtClean="0"/>
              <a:t>).</a:t>
            </a:r>
          </a:p>
          <a:p>
            <a:pPr>
              <a:buFont typeface="Arial" panose="020B0604020202020204" pitchFamily="34" charset="0"/>
              <a:buChar char="•"/>
            </a:pPr>
            <a:r>
              <a:rPr lang="en-US" dirty="0" smtClean="0"/>
              <a:t> The </a:t>
            </a:r>
            <a:r>
              <a:rPr lang="en-US" dirty="0"/>
              <a:t>events are persisted in an event store that acts as the source of truth or </a:t>
            </a:r>
            <a:r>
              <a:rPr lang="en-US" i="1" dirty="0"/>
              <a:t>system of record</a:t>
            </a:r>
            <a:r>
              <a:rPr lang="en-US" dirty="0"/>
              <a:t> (the authoritative data source for a given data element or piece of information) about the current state of the data. </a:t>
            </a:r>
            <a:endParaRPr lang="en-US" dirty="0" smtClean="0"/>
          </a:p>
          <a:p>
            <a:pPr>
              <a:buFont typeface="Arial" panose="020B0604020202020204" pitchFamily="34" charset="0"/>
              <a:buChar char="•"/>
            </a:pPr>
            <a:r>
              <a:rPr lang="en-US" dirty="0"/>
              <a:t> </a:t>
            </a:r>
            <a:r>
              <a:rPr lang="en-US" dirty="0" smtClean="0"/>
              <a:t>The </a:t>
            </a:r>
            <a:r>
              <a:rPr lang="en-US" dirty="0"/>
              <a:t>event store typically publishes these events so that consumers can be notified and can handle them if needed. </a:t>
            </a:r>
            <a:endParaRPr lang="en-US" dirty="0" smtClean="0"/>
          </a:p>
          <a:p>
            <a:pPr>
              <a:buFont typeface="Arial" panose="020B0604020202020204" pitchFamily="34" charset="0"/>
              <a:buChar char="•"/>
            </a:pPr>
            <a:r>
              <a:rPr lang="en-US" dirty="0" smtClean="0"/>
              <a:t> Consumers </a:t>
            </a:r>
            <a:r>
              <a:rPr lang="en-US" dirty="0"/>
              <a:t>could, for example, initiate tasks that apply the operations in the events to other systems, or perform any other associated action that is required to complete the operation. </a:t>
            </a:r>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975071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Events </a:t>
            </a:r>
            <a:r>
              <a:rPr lang="en-US" dirty="0"/>
              <a:t>are immutable </a:t>
            </a:r>
            <a:r>
              <a:rPr lang="en-US" dirty="0" smtClean="0"/>
              <a:t>and can </a:t>
            </a:r>
            <a:r>
              <a:rPr lang="en-US" dirty="0"/>
              <a:t>be stored using an append-only operation. </a:t>
            </a:r>
            <a:endParaRPr lang="en-US" dirty="0" smtClean="0"/>
          </a:p>
          <a:p>
            <a:pPr>
              <a:buFont typeface="Arial" panose="020B0604020202020204" pitchFamily="34" charset="0"/>
              <a:buChar char="•"/>
            </a:pPr>
            <a:r>
              <a:rPr lang="en-US" dirty="0" smtClean="0"/>
              <a:t> The </a:t>
            </a:r>
            <a:r>
              <a:rPr lang="en-US" dirty="0"/>
              <a:t>user interface, workflow, or process that initiated the action that produced the events can continue, and the tasks that handle the events can run in the background. </a:t>
            </a:r>
            <a:endParaRPr lang="en-US" dirty="0" smtClean="0"/>
          </a:p>
          <a:p>
            <a:pPr>
              <a:buFont typeface="Arial" panose="020B0604020202020204" pitchFamily="34" charset="0"/>
              <a:buChar char="•"/>
            </a:pPr>
            <a:r>
              <a:rPr lang="en-US" dirty="0"/>
              <a:t> </a:t>
            </a:r>
            <a:r>
              <a:rPr lang="en-US" dirty="0" smtClean="0"/>
              <a:t>This</a:t>
            </a:r>
            <a:r>
              <a:rPr lang="en-US" dirty="0"/>
              <a:t>, combined with the fact that there is no contention during the execution of transactions, can vastly improve performance and scalability for applications, especially for the presentation level or user interface.</a:t>
            </a:r>
          </a:p>
          <a:p>
            <a:pPr>
              <a:buFont typeface="Arial" panose="020B0604020202020204" pitchFamily="34" charset="0"/>
              <a:buChar char="•"/>
            </a:pPr>
            <a:r>
              <a:rPr lang="en-US" dirty="0" smtClean="0"/>
              <a:t> Events </a:t>
            </a:r>
            <a:r>
              <a:rPr lang="en-US" dirty="0"/>
              <a:t>are simple objects that describe some action that occurred, together with any associated data required to describe the action represented by the event. </a:t>
            </a:r>
            <a:endParaRPr lang="en-US" dirty="0" smtClean="0"/>
          </a:p>
          <a:p>
            <a:pPr>
              <a:buFont typeface="Arial" panose="020B0604020202020204" pitchFamily="34" charset="0"/>
              <a:buChar char="•"/>
            </a:pPr>
            <a:r>
              <a:rPr lang="en-US" dirty="0"/>
              <a:t> </a:t>
            </a:r>
            <a:r>
              <a:rPr lang="en-US" dirty="0" smtClean="0"/>
              <a:t>Events </a:t>
            </a:r>
            <a:r>
              <a:rPr lang="en-US" dirty="0"/>
              <a:t>do not directly update a data store; they are simply recorded for handling at the appropriate time. These factors can simplify implementation and management.</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4005131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354209"/>
            <a:ext cx="10772775" cy="1658198"/>
          </a:xfrm>
        </p:spPr>
        <p:txBody>
          <a:bodyPr/>
          <a:lstStyle/>
          <a:p>
            <a:pPr algn="ctr"/>
            <a:r>
              <a:rPr lang="en-US" dirty="0" smtClean="0"/>
              <a:t>Eventual Consistency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766315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dirty="0" smtClean="0"/>
              <a:t> When splitting your read / write models data becomes inconsistent between the  two.</a:t>
            </a:r>
          </a:p>
          <a:p>
            <a:pPr>
              <a:buFont typeface="Arial" panose="020B0604020202020204" pitchFamily="34" charset="0"/>
              <a:buChar char="•"/>
            </a:pPr>
            <a:r>
              <a:rPr lang="en-US" dirty="0"/>
              <a:t> </a:t>
            </a:r>
            <a:r>
              <a:rPr lang="en-US" dirty="0" smtClean="0"/>
              <a:t>There are many options that are available to update the data. </a:t>
            </a:r>
          </a:p>
          <a:p>
            <a:pPr>
              <a:buFont typeface="Arial" panose="020B0604020202020204" pitchFamily="34" charset="0"/>
              <a:buChar char="•"/>
            </a:pPr>
            <a:r>
              <a:rPr lang="en-US" dirty="0"/>
              <a:t> </a:t>
            </a:r>
            <a:r>
              <a:rPr lang="en-US" dirty="0" smtClean="0"/>
              <a:t>Infrastructure must be put in place to keep read models up to date as the data is changing. The notion must be communicated to the user that although the data is not updated in real-time, the data will </a:t>
            </a:r>
            <a:r>
              <a:rPr lang="en-US" b="1" i="1" dirty="0" smtClean="0"/>
              <a:t>eventually become consistent.</a:t>
            </a:r>
          </a:p>
          <a:p>
            <a:pPr>
              <a:buFont typeface="Arial" panose="020B0604020202020204" pitchFamily="34" charset="0"/>
              <a:buChar char="•"/>
            </a:pPr>
            <a:r>
              <a:rPr lang="en-US" b="1" i="1" dirty="0"/>
              <a:t> </a:t>
            </a:r>
            <a:r>
              <a:rPr lang="en-US" dirty="0" smtClean="0"/>
              <a:t>Event sourcing patterns work well for updating the Read model after the data is written. </a:t>
            </a:r>
          </a:p>
          <a:p>
            <a:pPr>
              <a:buFont typeface="Arial" panose="020B0604020202020204" pitchFamily="34" charset="0"/>
              <a:buChar char="•"/>
            </a:pPr>
            <a:r>
              <a:rPr lang="en-US" b="1" i="1" dirty="0"/>
              <a:t> </a:t>
            </a:r>
            <a:r>
              <a:rPr lang="en-US" dirty="0" smtClean="0"/>
              <a:t>Events are not the only method for updating data in the Read Model.</a:t>
            </a:r>
          </a:p>
          <a:p>
            <a:pPr>
              <a:buFont typeface="Arial" panose="020B0604020202020204" pitchFamily="34" charset="0"/>
              <a:buChar char="•"/>
            </a:pPr>
            <a:r>
              <a:rPr lang="en-US" b="1" i="1" dirty="0"/>
              <a:t> </a:t>
            </a:r>
            <a:r>
              <a:rPr lang="en-US" dirty="0" smtClean="0"/>
              <a:t>ETL patterns also can work quite nicely. An example of this is Change-Data-Capture (CDC) available through SQL Server.</a:t>
            </a:r>
            <a:endParaRPr lang="en-US" b="1" i="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129061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I have been </a:t>
            </a:r>
            <a:r>
              <a:rPr lang="en-US" dirty="0"/>
              <a:t>developing software for over 10 years. </a:t>
            </a:r>
            <a:endParaRPr lang="en-US" dirty="0" smtClean="0"/>
          </a:p>
          <a:p>
            <a:pPr>
              <a:buFont typeface="Arial" panose="020B0604020202020204" pitchFamily="34" charset="0"/>
              <a:buChar char="•"/>
            </a:pPr>
            <a:r>
              <a:rPr lang="en-US" dirty="0" smtClean="0"/>
              <a:t> I work </a:t>
            </a:r>
            <a:r>
              <a:rPr lang="en-US" dirty="0"/>
              <a:t>both as a freelance software architect / developer and as a fulltime contract developer. </a:t>
            </a:r>
            <a:endParaRPr lang="en-US" dirty="0" smtClean="0"/>
          </a:p>
          <a:p>
            <a:pPr>
              <a:buFont typeface="Arial" panose="020B0604020202020204" pitchFamily="34" charset="0"/>
              <a:buChar char="•"/>
            </a:pPr>
            <a:r>
              <a:rPr lang="en-US" dirty="0" smtClean="0"/>
              <a:t> Lately I’ve been focusing on </a:t>
            </a:r>
            <a:r>
              <a:rPr lang="en-US" dirty="0"/>
              <a:t>architecting solutions on Microsoft Azure, Microsoft’s public cloud platform. </a:t>
            </a:r>
            <a:endParaRPr lang="en-US" dirty="0" smtClean="0"/>
          </a:p>
          <a:p>
            <a:pPr>
              <a:buFont typeface="Arial" panose="020B0604020202020204" pitchFamily="34" charset="0"/>
              <a:buChar char="•"/>
            </a:pPr>
            <a:r>
              <a:rPr lang="en-US" dirty="0" smtClean="0"/>
              <a:t> I graduated from </a:t>
            </a:r>
            <a:r>
              <a:rPr lang="en-US" dirty="0"/>
              <a:t>CCSU with a B.S. in Computer Science and </a:t>
            </a:r>
            <a:r>
              <a:rPr lang="en-US" dirty="0" smtClean="0"/>
              <a:t>hold </a:t>
            </a:r>
            <a:r>
              <a:rPr lang="en-US" dirty="0"/>
              <a:t>the Software Architecture Professional Certificate from the Software Engineering Institute (SEI) @ Carnegie Mellon University</a:t>
            </a:r>
            <a:r>
              <a:rPr lang="en-US" dirty="0" smtClean="0"/>
              <a:t>.</a:t>
            </a:r>
          </a:p>
          <a:p>
            <a:pPr>
              <a:buFont typeface="Arial" panose="020B0604020202020204" pitchFamily="34" charset="0"/>
              <a:buChar char="•"/>
            </a:pPr>
            <a:r>
              <a:rPr lang="en-US" dirty="0" smtClean="0"/>
              <a:t> I currently </a:t>
            </a:r>
            <a:r>
              <a:rPr lang="en-US" dirty="0" err="1" smtClean="0"/>
              <a:t>havea</a:t>
            </a:r>
            <a:r>
              <a:rPr lang="en-US" dirty="0" smtClean="0"/>
              <a:t> </a:t>
            </a:r>
            <a:r>
              <a:rPr lang="en-US" dirty="0" err="1" smtClean="0"/>
              <a:t>BizSpark</a:t>
            </a:r>
            <a:r>
              <a:rPr lang="en-US" dirty="0" smtClean="0"/>
              <a:t> MSDN license under my company </a:t>
            </a:r>
            <a:r>
              <a:rPr lang="en-US" dirty="0" err="1" smtClean="0"/>
              <a:t>Kodah</a:t>
            </a:r>
            <a:r>
              <a:rPr lang="en-US" dirty="0" smtClean="0"/>
              <a:t> Technology Services, LLC.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575905485"/>
      </p:ext>
    </p:extLst>
  </p:cSld>
  <p:clrMapOvr>
    <a:masterClrMapping/>
  </p:clrMapOvr>
  <mc:AlternateContent xmlns:mc="http://schemas.openxmlformats.org/markup-compatibility/2006" xmlns:p14="http://schemas.microsoft.com/office/powerpoint/2010/main">
    <mc:Choice Requires="p14">
      <p:transition spd="slow" p14:dur="2000" advTm="56270"/>
    </mc:Choice>
    <mc:Fallback xmlns="">
      <p:transition spd="slow" advTm="5627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851" y="188982"/>
            <a:ext cx="10772775" cy="1658198"/>
          </a:xfrm>
        </p:spPr>
        <p:txBody>
          <a:bodyPr/>
          <a:lstStyle/>
          <a:p>
            <a:r>
              <a:rPr lang="en-US" dirty="0" smtClean="0"/>
              <a:t>Fly-Away Airlines 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51" y="1309187"/>
            <a:ext cx="9307902" cy="5529769"/>
          </a:xfrm>
        </p:spPr>
      </p:pic>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182250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7224" y="2449103"/>
            <a:ext cx="10772775" cy="1658198"/>
          </a:xfrm>
        </p:spPr>
        <p:txBody>
          <a:bodyPr/>
          <a:lstStyle/>
          <a:p>
            <a:pPr algn="ctr"/>
            <a:r>
              <a:rPr lang="en-US" dirty="0" smtClean="0"/>
              <a:t>Azure Service Bus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631169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Azure Service Bus?</a:t>
            </a:r>
          </a:p>
        </p:txBody>
      </p:sp>
      <p:sp>
        <p:nvSpPr>
          <p:cNvPr id="4" name="Content Placeholder 3"/>
          <p:cNvSpPr>
            <a:spLocks noGrp="1"/>
          </p:cNvSpPr>
          <p:nvPr>
            <p:ph idx="1"/>
          </p:nvPr>
        </p:nvSpPr>
        <p:spPr/>
        <p:txBody>
          <a:bodyPr/>
          <a:lstStyle/>
          <a:p>
            <a:pPr marL="342900" lvl="1">
              <a:buFont typeface="Arial" panose="020B0604020202020204" pitchFamily="34" charset="0"/>
              <a:buChar char="•"/>
            </a:pPr>
            <a:r>
              <a:rPr lang="en-US" dirty="0"/>
              <a:t>The windows Azure Service Bus provides a hosted, secure, and widely available infrastructure for widespread communication, large-scale event distribution, naming and service publishing. </a:t>
            </a:r>
          </a:p>
          <a:p>
            <a:pPr marL="342900" lvl="1">
              <a:buFont typeface="Arial" panose="020B0604020202020204" pitchFamily="34" charset="0"/>
              <a:buChar char="•"/>
            </a:pPr>
            <a:r>
              <a:rPr lang="en-US" dirty="0"/>
              <a:t>The service bus provides connectivity options for WCF and other service endpoints – including rest.</a:t>
            </a:r>
          </a:p>
          <a:p>
            <a:pPr>
              <a:buFont typeface="Arial" panose="020B0604020202020204" pitchFamily="34" charset="0"/>
              <a:buChar char="•"/>
            </a:pPr>
            <a:r>
              <a:rPr lang="en-US" dirty="0" smtClean="0"/>
              <a:t>   The </a:t>
            </a:r>
            <a:r>
              <a:rPr lang="en-US" dirty="0"/>
              <a:t>service bus provides both “relayed” and “brokered” messaging capabilities.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120805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Relayed Messaging Pattern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Supports </a:t>
            </a:r>
            <a:r>
              <a:rPr lang="en-US" dirty="0"/>
              <a:t>direct one-way messaging.</a:t>
            </a:r>
          </a:p>
          <a:p>
            <a:pPr>
              <a:buFont typeface="Arial" panose="020B0604020202020204" pitchFamily="34" charset="0"/>
              <a:buChar char="•"/>
            </a:pPr>
            <a:r>
              <a:rPr lang="en-US" dirty="0" smtClean="0"/>
              <a:t> Supports </a:t>
            </a:r>
            <a:r>
              <a:rPr lang="en-US" dirty="0"/>
              <a:t>Request / Response messaging.</a:t>
            </a:r>
          </a:p>
          <a:p>
            <a:pPr>
              <a:buFont typeface="Arial" panose="020B0604020202020204" pitchFamily="34" charset="0"/>
              <a:buChar char="•"/>
            </a:pPr>
            <a:r>
              <a:rPr lang="en-US" dirty="0" smtClean="0"/>
              <a:t> Supports </a:t>
            </a:r>
            <a:r>
              <a:rPr lang="en-US" dirty="0"/>
              <a:t>Peer-to-peer messaging.</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234215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Brokered Messaging Pattern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Provides </a:t>
            </a:r>
            <a:r>
              <a:rPr lang="en-US" dirty="0"/>
              <a:t>durable, asynchronous messaging components.</a:t>
            </a:r>
          </a:p>
          <a:p>
            <a:pPr>
              <a:buFont typeface="Arial" panose="020B0604020202020204" pitchFamily="34" charset="0"/>
              <a:buChar char="•"/>
            </a:pPr>
            <a:r>
              <a:rPr lang="en-US" dirty="0" smtClean="0"/>
              <a:t> The </a:t>
            </a:r>
            <a:r>
              <a:rPr lang="en-US" dirty="0"/>
              <a:t>components include Queues, Topics, and Subscriptions.</a:t>
            </a:r>
          </a:p>
          <a:p>
            <a:pPr marL="0" lvl="2" indent="0">
              <a:buNone/>
            </a:pPr>
            <a:r>
              <a:rPr lang="en-US" sz="2400" dirty="0" smtClean="0"/>
              <a:t>	These </a:t>
            </a:r>
            <a:r>
              <a:rPr lang="en-US" sz="2400" dirty="0"/>
              <a:t>components support features such as publish – subscribe and temporal </a:t>
            </a:r>
            <a:r>
              <a:rPr lang="en-US" sz="2400" dirty="0" smtClean="0"/>
              <a:t>	decoupling</a:t>
            </a:r>
            <a:r>
              <a:rPr lang="en-US" sz="2400" dirty="0"/>
              <a:t>.</a:t>
            </a:r>
          </a:p>
          <a:p>
            <a:pPr lvl="1">
              <a:buFont typeface="Arial" panose="020B0604020202020204" pitchFamily="34" charset="0"/>
              <a:buChar char="•"/>
            </a:pPr>
            <a:r>
              <a:rPr lang="en-US" dirty="0"/>
              <a:t>Temporal decoupling means that receivers do not have to be online at the same time.</a:t>
            </a:r>
          </a:p>
          <a:p>
            <a:pPr lvl="1">
              <a:buFont typeface="Arial" panose="020B0604020202020204" pitchFamily="34" charset="0"/>
              <a:buChar char="•"/>
            </a:pPr>
            <a:r>
              <a:rPr lang="en-US" dirty="0"/>
              <a:t>The messaging infrastructure reliably stores messages until the receiving party is ready to receive them.</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3253577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Azure Service Bus Queues?</a:t>
            </a:r>
          </a:p>
        </p:txBody>
      </p:sp>
      <p:sp>
        <p:nvSpPr>
          <p:cNvPr id="3" name="Content Placeholder 2"/>
          <p:cNvSpPr>
            <a:spLocks noGrp="1"/>
          </p:cNvSpPr>
          <p:nvPr>
            <p:ph idx="1"/>
          </p:nvPr>
        </p:nvSpPr>
        <p:spPr/>
        <p:txBody>
          <a:bodyPr/>
          <a:lstStyle/>
          <a:p>
            <a:pPr marL="338328" indent="-342900">
              <a:buFont typeface="Arial" panose="020B0604020202020204" pitchFamily="34" charset="0"/>
              <a:buChar char="•"/>
            </a:pPr>
            <a:r>
              <a:rPr lang="en-US" dirty="0"/>
              <a:t>Using Azure Service Bus Queues allows us to create applications of Scale by giving us access to platform (</a:t>
            </a:r>
            <a:r>
              <a:rPr lang="en-US" dirty="0" err="1"/>
              <a:t>PaaS</a:t>
            </a:r>
            <a:r>
              <a:rPr lang="en-US" dirty="0"/>
              <a:t>) and infrastructure services (</a:t>
            </a:r>
            <a:r>
              <a:rPr lang="en-US" dirty="0" err="1"/>
              <a:t>IaaS</a:t>
            </a:r>
            <a:r>
              <a:rPr lang="en-US" dirty="0"/>
              <a:t>) on demand.</a:t>
            </a:r>
          </a:p>
          <a:p>
            <a:pPr marL="338328" indent="-342900">
              <a:buFont typeface="Arial" panose="020B0604020202020204" pitchFamily="34" charset="0"/>
              <a:buChar char="•"/>
            </a:pPr>
            <a:r>
              <a:rPr lang="en-US" dirty="0"/>
              <a:t>These are services that would otherwise be very expensive to implement due to the incredible overhead of platform and infrastructure management required.</a:t>
            </a:r>
          </a:p>
          <a:p>
            <a:pPr marL="338328" indent="-342900">
              <a:buFont typeface="Arial" panose="020B0604020202020204" pitchFamily="34" charset="0"/>
              <a:buChar char="•"/>
            </a:pPr>
            <a:r>
              <a:rPr lang="en-US" dirty="0"/>
              <a:t>Using Azure Service Bus Queues helps us to achieve the desired quality attributes found in enterprise-grade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775403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Scalability</a:t>
            </a:r>
            <a:endParaRPr lang="en-US" dirty="0"/>
          </a:p>
          <a:p>
            <a:pPr>
              <a:buFont typeface="Arial" panose="020B0604020202020204" pitchFamily="34" charset="0"/>
              <a:buChar char="•"/>
            </a:pPr>
            <a:r>
              <a:rPr lang="en-US" dirty="0" smtClean="0"/>
              <a:t> Reduced </a:t>
            </a:r>
            <a:r>
              <a:rPr lang="en-US" dirty="0"/>
              <a:t>Latency</a:t>
            </a:r>
          </a:p>
          <a:p>
            <a:pPr>
              <a:buFont typeface="Arial" panose="020B0604020202020204" pitchFamily="34" charset="0"/>
              <a:buChar char="•"/>
            </a:pPr>
            <a:r>
              <a:rPr lang="en-US" dirty="0" smtClean="0"/>
              <a:t> Increased </a:t>
            </a:r>
            <a:r>
              <a:rPr lang="en-US" dirty="0"/>
              <a:t>Reliability</a:t>
            </a:r>
          </a:p>
          <a:p>
            <a:pPr>
              <a:buFont typeface="Arial" panose="020B0604020202020204" pitchFamily="34" charset="0"/>
              <a:buChar char="•"/>
            </a:pPr>
            <a:r>
              <a:rPr lang="en-US" dirty="0" smtClean="0"/>
              <a:t> Increased </a:t>
            </a:r>
            <a:r>
              <a:rPr lang="en-US" dirty="0"/>
              <a:t>Modifiability / Loose Coupling</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435072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2600" dirty="0" smtClean="0"/>
              <a:t> The </a:t>
            </a:r>
            <a:r>
              <a:rPr lang="en-US" sz="2600" dirty="0"/>
              <a:t>ability of a system to handle a growing amount of work in a capable manner or its ability to be enlarged to accommodate that growth.</a:t>
            </a:r>
          </a:p>
          <a:p>
            <a:pPr>
              <a:buFont typeface="Arial" panose="020B0604020202020204" pitchFamily="34" charset="0"/>
              <a:buChar char="•"/>
            </a:pPr>
            <a:r>
              <a:rPr lang="en-US" dirty="0" smtClean="0"/>
              <a:t> Scale </a:t>
            </a:r>
            <a:r>
              <a:rPr lang="en-US" dirty="0"/>
              <a:t>Up or Scale Out</a:t>
            </a:r>
          </a:p>
          <a:p>
            <a:pPr lvl="1"/>
            <a:r>
              <a:rPr lang="en-US" dirty="0"/>
              <a:t>Scaling Up is increasing the resources capacity within an existing node. E.g. More Ram, Faster Processor</a:t>
            </a:r>
          </a:p>
          <a:p>
            <a:pPr lvl="1"/>
            <a:r>
              <a:rPr lang="en-US" dirty="0"/>
              <a:t>Scale Out is increasing resources capacity by adding nodes.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431150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Azure Service Bus Queues Help Us to Scale Applications?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Welcome to the Queue-Centric Work Pattern.</a:t>
            </a:r>
          </a:p>
          <a:p>
            <a:pPr lvl="1">
              <a:buFont typeface="Arial" panose="020B0604020202020204" pitchFamily="34" charset="0"/>
              <a:buChar char="•"/>
            </a:pPr>
            <a:r>
              <a:rPr lang="en-US" dirty="0"/>
              <a:t>This pattern is used for </a:t>
            </a:r>
            <a:r>
              <a:rPr lang="en-US" u="sng" dirty="0"/>
              <a:t>loose coupling </a:t>
            </a:r>
            <a:r>
              <a:rPr lang="en-US" dirty="0"/>
              <a:t>of cloud based applications.</a:t>
            </a:r>
          </a:p>
          <a:p>
            <a:pPr lvl="1">
              <a:buFont typeface="Arial" panose="020B0604020202020204" pitchFamily="34" charset="0"/>
              <a:buChar char="•"/>
            </a:pPr>
            <a:r>
              <a:rPr lang="en-US" dirty="0"/>
              <a:t>The queue-centric work pattern can be used when:</a:t>
            </a:r>
          </a:p>
          <a:p>
            <a:pPr lvl="2">
              <a:buFont typeface="Arial" panose="020B0604020202020204" pitchFamily="34" charset="0"/>
              <a:buChar char="•"/>
            </a:pPr>
            <a:r>
              <a:rPr lang="en-US" dirty="0"/>
              <a:t>Work is done that is time consuming (high latency)</a:t>
            </a:r>
          </a:p>
          <a:p>
            <a:pPr lvl="2">
              <a:buFont typeface="Arial" panose="020B0604020202020204" pitchFamily="34" charset="0"/>
              <a:buChar char="•"/>
            </a:pPr>
            <a:r>
              <a:rPr lang="en-US" dirty="0"/>
              <a:t>Work is done that requires an external service that might not always be available.</a:t>
            </a:r>
          </a:p>
          <a:p>
            <a:pPr lvl="2">
              <a:buFont typeface="Arial" panose="020B0604020202020204" pitchFamily="34" charset="0"/>
              <a:buChar char="•"/>
            </a:pPr>
            <a:r>
              <a:rPr lang="en-US" dirty="0"/>
              <a:t>Work is done that is resource –intensive (high CPU utilization)</a:t>
            </a:r>
          </a:p>
          <a:p>
            <a:pPr lvl="2">
              <a:buFont typeface="Arial" panose="020B0604020202020204" pitchFamily="34" charset="0"/>
              <a:buChar char="•"/>
            </a:pPr>
            <a:r>
              <a:rPr lang="en-US" dirty="0"/>
              <a:t>Work that would benefit from rate leveling. (Subject to sudden load bursts).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573671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 Centric Work Pattern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pic>
        <p:nvPicPr>
          <p:cNvPr id="5" name="Content Placeholder 4"/>
          <p:cNvPicPr>
            <a:picLocks noGrp="1" noChangeAspect="1"/>
          </p:cNvPicPr>
          <p:nvPr>
            <p:ph idx="1"/>
          </p:nvPr>
        </p:nvPicPr>
        <p:blipFill>
          <a:blip r:embed="rId2"/>
          <a:stretch>
            <a:fillRect/>
          </a:stretch>
        </p:blipFill>
        <p:spPr>
          <a:xfrm>
            <a:off x="676275" y="2602004"/>
            <a:ext cx="10753725" cy="2585855"/>
          </a:xfrm>
          <a:prstGeom prst="rect">
            <a:avLst/>
          </a:prstGeom>
        </p:spPr>
      </p:pic>
    </p:spTree>
    <p:extLst>
      <p:ext uri="{BB962C8B-B14F-4D97-AF65-F5344CB8AC3E}">
        <p14:creationId xmlns:p14="http://schemas.microsoft.com/office/powerpoint/2010/main" val="1527675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Fly-Away Airlines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Fly-Away Airlines is a medium-sized airline that offers service within the United States.</a:t>
            </a:r>
          </a:p>
          <a:p>
            <a:pPr>
              <a:buFont typeface="Arial" panose="020B0604020202020204" pitchFamily="34" charset="0"/>
              <a:buChar char="•"/>
            </a:pPr>
            <a:r>
              <a:rPr lang="en-US" dirty="0"/>
              <a:t> </a:t>
            </a:r>
            <a:r>
              <a:rPr lang="en-US" dirty="0" smtClean="0"/>
              <a:t>In early 2012 they decided that they wanted to make their ticketing agency available online.</a:t>
            </a:r>
          </a:p>
          <a:p>
            <a:pPr>
              <a:buFont typeface="Arial" panose="020B0604020202020204" pitchFamily="34" charset="0"/>
              <a:buChar char="•"/>
            </a:pPr>
            <a:r>
              <a:rPr lang="en-US" dirty="0"/>
              <a:t> </a:t>
            </a:r>
            <a:r>
              <a:rPr lang="en-US" dirty="0" smtClean="0"/>
              <a:t>They did not have a large IT organization and lacked the knowledge and manpower for a large-scale enterprise application development effort.</a:t>
            </a:r>
          </a:p>
          <a:p>
            <a:pPr>
              <a:buFont typeface="Arial" panose="020B0604020202020204" pitchFamily="34" charset="0"/>
              <a:buChar char="•"/>
            </a:pPr>
            <a:r>
              <a:rPr lang="en-US" dirty="0"/>
              <a:t> </a:t>
            </a:r>
            <a:r>
              <a:rPr lang="en-US" dirty="0" smtClean="0"/>
              <a:t>Ultimately, they enlisted the help of Fly-Away Airlines employees that worked with the business to produce a web application to be used for online ticket purchasing.</a:t>
            </a:r>
          </a:p>
          <a:p>
            <a:pPr>
              <a:buFont typeface="Arial" panose="020B0604020202020204" pitchFamily="34" charset="0"/>
              <a:buChar char="•"/>
            </a:pPr>
            <a:r>
              <a:rPr lang="en-US" dirty="0" smtClean="0"/>
              <a:t> Over time this application was modified to be more than an online ticketing hub.</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560926368"/>
      </p:ext>
    </p:extLst>
  </p:cSld>
  <p:clrMapOvr>
    <a:masterClrMapping/>
  </p:clrMapOvr>
  <mc:AlternateContent xmlns:mc="http://schemas.openxmlformats.org/markup-compatibility/2006" xmlns:p14="http://schemas.microsoft.com/office/powerpoint/2010/main">
    <mc:Choice Requires="p14">
      <p:transition spd="slow" p14:dur="2000" advTm="85172"/>
    </mc:Choice>
    <mc:Fallback xmlns="">
      <p:transition spd="slow" advTm="8517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 Bus Demo	</a:t>
            </a:r>
            <a:endParaRPr lang="en-US" dirty="0"/>
          </a:p>
        </p:txBody>
      </p:sp>
      <p:sp>
        <p:nvSpPr>
          <p:cNvPr id="3" name="Content Placeholder 2"/>
          <p:cNvSpPr>
            <a:spLocks noGrp="1"/>
          </p:cNvSpPr>
          <p:nvPr>
            <p:ph idx="1"/>
          </p:nvPr>
        </p:nvSpPr>
        <p:spPr/>
        <p:txBody>
          <a:bodyPr/>
          <a:lstStyle/>
          <a:p>
            <a:r>
              <a:rPr lang="en-US" dirty="0" smtClean="0"/>
              <a:t>Lets see it work!!!</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3561665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pic>
        <p:nvPicPr>
          <p:cNvPr id="5" name="Content Placeholder 4"/>
          <p:cNvPicPr>
            <a:picLocks noGrp="1"/>
          </p:cNvPicPr>
          <p:nvPr>
            <p:ph idx="1"/>
          </p:nvPr>
        </p:nvPicPr>
        <p:blipFill>
          <a:blip r:embed="rId2"/>
          <a:stretch>
            <a:fillRect/>
          </a:stretch>
        </p:blipFill>
        <p:spPr>
          <a:xfrm>
            <a:off x="986341" y="1718065"/>
            <a:ext cx="9348104" cy="5062297"/>
          </a:xfrm>
          <a:prstGeom prst="rect">
            <a:avLst/>
          </a:prstGeom>
        </p:spPr>
      </p:pic>
    </p:spTree>
    <p:extLst>
      <p:ext uri="{BB962C8B-B14F-4D97-AF65-F5344CB8AC3E}">
        <p14:creationId xmlns:p14="http://schemas.microsoft.com/office/powerpoint/2010/main" val="4087836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839" y="2155805"/>
            <a:ext cx="10772775" cy="1658198"/>
          </a:xfrm>
        </p:spPr>
        <p:txBody>
          <a:bodyPr/>
          <a:lstStyle/>
          <a:p>
            <a:pPr algn="ctr"/>
            <a:r>
              <a:rPr lang="en-US" dirty="0" smtClean="0"/>
              <a:t>Questions?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065560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u="sng" dirty="0">
                <a:hlinkClick r:id="rId2"/>
              </a:rPr>
              <a:t>http://www.asp.net/aspnet/overview/developing-apps-with-windows-azure/building-real-world-cloud-apps-with-windows-azure/queue-centric-work-pattern</a:t>
            </a:r>
            <a:endParaRPr lang="en-US" dirty="0"/>
          </a:p>
          <a:p>
            <a:pPr lvl="1">
              <a:buFont typeface="Arial" panose="020B0604020202020204" pitchFamily="34" charset="0"/>
              <a:buChar char="•"/>
            </a:pPr>
            <a:r>
              <a:rPr lang="en-US" u="sng" dirty="0">
                <a:hlinkClick r:id="rId3"/>
              </a:rPr>
              <a:t>https://leanpub.com/cqrs</a:t>
            </a:r>
            <a:endParaRPr lang="en-US" dirty="0"/>
          </a:p>
          <a:p>
            <a:pPr lvl="1">
              <a:buFont typeface="Arial" panose="020B0604020202020204" pitchFamily="34" charset="0"/>
              <a:buChar char="•"/>
            </a:pPr>
            <a:r>
              <a:rPr lang="en-US" u="sng" dirty="0">
                <a:hlinkClick r:id="rId4"/>
              </a:rPr>
              <a:t>http://msdn.microsoft.com/en-us/library/ee732537.aspx</a:t>
            </a:r>
            <a:endParaRPr lang="en-US" dirty="0"/>
          </a:p>
          <a:p>
            <a:pPr lvl="1">
              <a:buFont typeface="Arial" panose="020B0604020202020204" pitchFamily="34" charset="0"/>
              <a:buChar char="•"/>
            </a:pPr>
            <a:r>
              <a:rPr lang="en-US" u="sng" dirty="0">
                <a:hlinkClick r:id="rId5"/>
              </a:rPr>
              <a:t>http://msdn.microsoft.com/en-us/library/hh367519.aspx</a:t>
            </a:r>
            <a:endParaRPr lang="en-US" dirty="0"/>
          </a:p>
          <a:p>
            <a:pPr lvl="1">
              <a:buFont typeface="Arial" panose="020B0604020202020204" pitchFamily="34" charset="0"/>
              <a:buChar char="•"/>
            </a:pPr>
            <a:r>
              <a:rPr lang="en-US" u="sng" dirty="0">
                <a:hlinkClick r:id="rId6"/>
              </a:rPr>
              <a:t>http://view.officeapps.live.com/op/view.aspx?src=http%3a%2f%2fvideo.ch9.ms%2fsessions%2fbuild%2f2014%2f3-626.pptx</a:t>
            </a:r>
            <a:endParaRPr lang="en-US" dirty="0"/>
          </a:p>
          <a:p>
            <a:pPr lvl="1">
              <a:buFont typeface="Arial" panose="020B0604020202020204" pitchFamily="34" charset="0"/>
              <a:buChar char="•"/>
            </a:pPr>
            <a:r>
              <a:rPr lang="en-US" u="sng" dirty="0">
                <a:hlinkClick r:id="rId7"/>
              </a:rPr>
              <a:t>http://azure.microsoft.com/en-us/documentation/articles/cloud-services-how-to-scale/</a:t>
            </a:r>
            <a:endParaRPr lang="en-US" dirty="0"/>
          </a:p>
          <a:p>
            <a:pPr lvl="1">
              <a:buFont typeface="Arial" panose="020B0604020202020204" pitchFamily="34" charset="0"/>
              <a:buChar char="•"/>
            </a:pPr>
            <a:r>
              <a:rPr lang="en-US" u="sng" dirty="0">
                <a:hlinkClick r:id="rId8"/>
              </a:rPr>
              <a:t>http://www.codingthearchitecture.com/presentations/jdays2012-just-enough-software-architecture</a:t>
            </a:r>
            <a:endParaRPr lang="en-US" dirty="0"/>
          </a:p>
          <a:p>
            <a:pPr lvl="1">
              <a:buFont typeface="Arial" panose="020B0604020202020204" pitchFamily="34" charset="0"/>
              <a:buChar char="•"/>
            </a:pPr>
            <a:r>
              <a:rPr lang="en-US" u="sng" dirty="0">
                <a:hlinkClick r:id="rId9"/>
              </a:rPr>
              <a:t>https://www.macaw.nl/weblog/2013/5/setting-up-a-solution-with-mvc4-and-twitter-bootstrap</a:t>
            </a:r>
            <a:endParaRPr lang="en-US" dirty="0"/>
          </a:p>
          <a:p>
            <a:pPr lvl="1">
              <a:buFont typeface="Arial" panose="020B0604020202020204" pitchFamily="34" charset="0"/>
              <a:buChar char="•"/>
            </a:pPr>
            <a:r>
              <a:rPr lang="en-US" u="sng" dirty="0">
                <a:hlinkClick r:id="rId10"/>
              </a:rPr>
              <a:t>http://stackoverflow.com/questions/19618771/how-to-resolve-mvc4-twitter-bootstrap-project-fail-from-simple-nuget-installatio/20131339#20131339</a:t>
            </a:r>
            <a:endParaRPr lang="en-US" dirty="0"/>
          </a:p>
          <a:p>
            <a:pPr lvl="1">
              <a:buFont typeface="Arial" panose="020B0604020202020204" pitchFamily="34" charset="0"/>
              <a:buChar char="•"/>
            </a:pPr>
            <a:r>
              <a:rPr lang="en-US" u="sng" dirty="0">
                <a:hlinkClick r:id="rId11"/>
              </a:rPr>
              <a:t>https://www.simple-talk.com/cloud/cloud-data/an-introduction-to-windows-azure-service-bus-brokered-messaging/</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167157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Fly-Away Airlines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application was modified to hold employee time tracking data, as well as serve as an internal extranet application.</a:t>
            </a:r>
          </a:p>
          <a:p>
            <a:pPr>
              <a:buFont typeface="Arial" panose="020B0604020202020204" pitchFamily="34" charset="0"/>
              <a:buChar char="•"/>
            </a:pPr>
            <a:r>
              <a:rPr lang="en-US" dirty="0"/>
              <a:t> </a:t>
            </a:r>
            <a:r>
              <a:rPr lang="en-US" dirty="0" smtClean="0"/>
              <a:t>This tripled the user base over night.</a:t>
            </a:r>
          </a:p>
          <a:p>
            <a:pPr>
              <a:buFont typeface="Arial" panose="020B0604020202020204" pitchFamily="34" charset="0"/>
              <a:buChar char="•"/>
            </a:pPr>
            <a:r>
              <a:rPr lang="en-US" dirty="0"/>
              <a:t> </a:t>
            </a:r>
            <a:r>
              <a:rPr lang="en-US" dirty="0" smtClean="0"/>
              <a:t>This application grew to serve as a key internal enterprise line of business application as well as an online ticketing agency.</a:t>
            </a:r>
          </a:p>
          <a:p>
            <a:pPr>
              <a:buFont typeface="Arial" panose="020B0604020202020204" pitchFamily="34" charset="0"/>
              <a:buChar char="•"/>
            </a:pPr>
            <a:r>
              <a:rPr lang="en-US" dirty="0"/>
              <a:t> </a:t>
            </a:r>
            <a:r>
              <a:rPr lang="en-US" dirty="0" smtClean="0"/>
              <a:t>The application becomes unresponsive to internal as well as external users during times of peak load.</a:t>
            </a:r>
          </a:p>
          <a:p>
            <a:pPr>
              <a:buFont typeface="Arial" panose="020B0604020202020204" pitchFamily="34" charset="0"/>
              <a:buChar char="•"/>
            </a:pPr>
            <a:r>
              <a:rPr lang="en-US" dirty="0"/>
              <a:t> </a:t>
            </a:r>
            <a:r>
              <a:rPr lang="en-US" dirty="0" smtClean="0"/>
              <a:t>This scalability issue is impacting the revenue streams of the business… </a:t>
            </a:r>
          </a:p>
          <a:p>
            <a:pPr marL="0" indent="0">
              <a:buNone/>
            </a:pPr>
            <a:r>
              <a:rPr lang="en-US" dirty="0" smtClean="0"/>
              <a:t>          e.g. if no one can use the app…no one buys tickets…no one makes money.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902406501"/>
      </p:ext>
    </p:extLst>
  </p:cSld>
  <p:clrMapOvr>
    <a:masterClrMapping/>
  </p:clrMapOvr>
  <mc:AlternateContent xmlns:mc="http://schemas.openxmlformats.org/markup-compatibility/2006" xmlns:p14="http://schemas.microsoft.com/office/powerpoint/2010/main">
    <mc:Choice Requires="p14">
      <p:transition spd="slow" p14:dur="2000" advTm="63534"/>
    </mc:Choice>
    <mc:Fallback xmlns="">
      <p:transition spd="slow" advTm="6353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Fly-Away Airlines </a:t>
            </a:r>
            <a:r>
              <a:rPr lang="en-US" dirty="0" err="1" smtClean="0"/>
              <a:t>Poc</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initial web application that was developed started as a proof-of-concept that evolved into a current production application.</a:t>
            </a:r>
          </a:p>
          <a:p>
            <a:pPr>
              <a:buFont typeface="Arial" panose="020B0604020202020204" pitchFamily="34" charset="0"/>
              <a:buChar char="•"/>
            </a:pPr>
            <a:r>
              <a:rPr lang="en-US" dirty="0"/>
              <a:t> </a:t>
            </a:r>
            <a:r>
              <a:rPr lang="en-US" dirty="0" smtClean="0"/>
              <a:t>The developers were new to Microsoft technologies and used the “get it to work” approach.</a:t>
            </a:r>
          </a:p>
          <a:p>
            <a:pPr>
              <a:buFont typeface="Arial" panose="020B0604020202020204" pitchFamily="34" charset="0"/>
              <a:buChar char="•"/>
            </a:pPr>
            <a:r>
              <a:rPr lang="en-US" dirty="0"/>
              <a:t> </a:t>
            </a:r>
            <a:r>
              <a:rPr lang="en-US" dirty="0" smtClean="0"/>
              <a:t>They attempted to use current relevant technologies but fell short in common design principles and practices.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964239670"/>
      </p:ext>
    </p:extLst>
  </p:cSld>
  <p:clrMapOvr>
    <a:masterClrMapping/>
  </p:clrMapOvr>
  <mc:AlternateContent xmlns:mc="http://schemas.openxmlformats.org/markup-compatibility/2006" xmlns:p14="http://schemas.microsoft.com/office/powerpoint/2010/main">
    <mc:Choice Requires="p14">
      <p:transition spd="slow" p14:dur="2000" advTm="43696"/>
    </mc:Choice>
    <mc:Fallback xmlns="">
      <p:transition spd="slow" advTm="4369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Fly-Away Airlines </a:t>
            </a:r>
            <a:r>
              <a:rPr lang="en-US" dirty="0" err="1"/>
              <a:t>Poc</a:t>
            </a:r>
            <a:endParaRPr lang="en-US" dirty="0"/>
          </a:p>
        </p:txBody>
      </p:sp>
      <p:sp>
        <p:nvSpPr>
          <p:cNvPr id="3" name="Content Placeholder 2"/>
          <p:cNvSpPr>
            <a:spLocks noGrp="1"/>
          </p:cNvSpPr>
          <p:nvPr>
            <p:ph idx="1"/>
          </p:nvPr>
        </p:nvSpPr>
        <p:spPr/>
        <p:txBody>
          <a:bodyPr/>
          <a:lstStyle/>
          <a:p>
            <a:r>
              <a:rPr lang="en-US" dirty="0" smtClean="0"/>
              <a:t>The technology stack is as follows: </a:t>
            </a:r>
          </a:p>
          <a:p>
            <a:pPr>
              <a:buFont typeface="Arial" panose="020B0604020202020204" pitchFamily="34" charset="0"/>
              <a:buChar char="•"/>
            </a:pPr>
            <a:r>
              <a:rPr lang="en-US" dirty="0"/>
              <a:t> </a:t>
            </a:r>
            <a:r>
              <a:rPr lang="en-US" dirty="0" err="1" smtClean="0"/>
              <a:t>ASP.Net</a:t>
            </a:r>
            <a:r>
              <a:rPr lang="en-US" dirty="0" smtClean="0"/>
              <a:t> MVC Web Application</a:t>
            </a:r>
          </a:p>
          <a:p>
            <a:pPr>
              <a:buFont typeface="Arial" panose="020B0604020202020204" pitchFamily="34" charset="0"/>
              <a:buChar char="•"/>
            </a:pPr>
            <a:r>
              <a:rPr lang="en-US" dirty="0"/>
              <a:t> </a:t>
            </a:r>
            <a:r>
              <a:rPr lang="en-US" dirty="0" smtClean="0"/>
              <a:t>Uses </a:t>
            </a:r>
            <a:r>
              <a:rPr lang="en-US" dirty="0" err="1" smtClean="0"/>
              <a:t>ASP.Net</a:t>
            </a:r>
            <a:r>
              <a:rPr lang="en-US" dirty="0" smtClean="0"/>
              <a:t> Web API</a:t>
            </a:r>
          </a:p>
          <a:p>
            <a:pPr>
              <a:buFont typeface="Arial" panose="020B0604020202020204" pitchFamily="34" charset="0"/>
              <a:buChar char="•"/>
            </a:pPr>
            <a:r>
              <a:rPr lang="en-US" dirty="0"/>
              <a:t> </a:t>
            </a:r>
            <a:r>
              <a:rPr lang="en-US" dirty="0" err="1" smtClean="0"/>
              <a:t>KnockoutJS</a:t>
            </a:r>
            <a:r>
              <a:rPr lang="en-US" dirty="0" smtClean="0"/>
              <a:t> </a:t>
            </a:r>
          </a:p>
          <a:p>
            <a:pPr>
              <a:buFont typeface="Arial" panose="020B0604020202020204" pitchFamily="34" charset="0"/>
              <a:buChar char="•"/>
            </a:pPr>
            <a:r>
              <a:rPr lang="en-US" dirty="0"/>
              <a:t> </a:t>
            </a:r>
            <a:r>
              <a:rPr lang="en-US" dirty="0" smtClean="0"/>
              <a:t>Entity Framework</a:t>
            </a:r>
          </a:p>
          <a:p>
            <a:pPr>
              <a:buFont typeface="Arial" panose="020B0604020202020204" pitchFamily="34" charset="0"/>
              <a:buChar char="•"/>
            </a:pPr>
            <a:r>
              <a:rPr lang="en-US" dirty="0"/>
              <a:t> </a:t>
            </a:r>
            <a:r>
              <a:rPr lang="en-US" dirty="0" smtClean="0"/>
              <a:t>Code-first Database Design</a:t>
            </a:r>
          </a:p>
          <a:p>
            <a:pPr>
              <a:buFont typeface="Arial" panose="020B0604020202020204" pitchFamily="34" charset="0"/>
              <a:buChar char="•"/>
            </a:pPr>
            <a:r>
              <a:rPr lang="en-US" dirty="0"/>
              <a:t> </a:t>
            </a:r>
            <a:r>
              <a:rPr lang="en-US" dirty="0" err="1" smtClean="0"/>
              <a:t>LocalDB</a:t>
            </a:r>
            <a:r>
              <a:rPr lang="en-US" dirty="0" smtClean="0"/>
              <a:t>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729948030"/>
      </p:ext>
    </p:extLst>
  </p:cSld>
  <p:clrMapOvr>
    <a:masterClrMapping/>
  </p:clrMapOvr>
  <mc:AlternateContent xmlns:mc="http://schemas.openxmlformats.org/markup-compatibility/2006" xmlns:p14="http://schemas.microsoft.com/office/powerpoint/2010/main">
    <mc:Choice Requires="p14">
      <p:transition spd="slow" p14:dur="2000" advTm="1592"/>
    </mc:Choice>
    <mc:Fallback xmlns="">
      <p:transition spd="slow" advTm="159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Fly-Away Airlines </a:t>
            </a:r>
            <a:r>
              <a:rPr lang="en-US" dirty="0" err="1"/>
              <a:t>Poc</a:t>
            </a:r>
            <a:endParaRPr lang="en-US" dirty="0"/>
          </a:p>
        </p:txBody>
      </p:sp>
      <p:sp>
        <p:nvSpPr>
          <p:cNvPr id="3" name="Content Placeholder 2"/>
          <p:cNvSpPr>
            <a:spLocks noGrp="1"/>
          </p:cNvSpPr>
          <p:nvPr>
            <p:ph idx="1"/>
          </p:nvPr>
        </p:nvSpPr>
        <p:spPr/>
        <p:txBody>
          <a:bodyPr/>
          <a:lstStyle/>
          <a:p>
            <a:r>
              <a:rPr lang="en-US" dirty="0" smtClean="0"/>
              <a:t>Architectural Challenges: </a:t>
            </a:r>
          </a:p>
          <a:p>
            <a:pPr>
              <a:buFont typeface="Arial" panose="020B0604020202020204" pitchFamily="34" charset="0"/>
              <a:buChar char="•"/>
            </a:pPr>
            <a:r>
              <a:rPr lang="en-US" dirty="0"/>
              <a:t> </a:t>
            </a:r>
            <a:r>
              <a:rPr lang="en-US" dirty="0" smtClean="0"/>
              <a:t>A tightly coupled monolithic application.</a:t>
            </a:r>
          </a:p>
          <a:p>
            <a:pPr>
              <a:buFont typeface="Arial" panose="020B0604020202020204" pitchFamily="34" charset="0"/>
              <a:buChar char="•"/>
            </a:pPr>
            <a:r>
              <a:rPr lang="en-US" dirty="0"/>
              <a:t> </a:t>
            </a:r>
            <a:r>
              <a:rPr lang="en-US" dirty="0" smtClean="0"/>
              <a:t>There is no real separation of concerns or duties.</a:t>
            </a:r>
          </a:p>
          <a:p>
            <a:pPr>
              <a:buFont typeface="Arial" panose="020B0604020202020204" pitchFamily="34" charset="0"/>
              <a:buChar char="•"/>
            </a:pPr>
            <a:r>
              <a:rPr lang="en-US" dirty="0"/>
              <a:t> </a:t>
            </a:r>
            <a:r>
              <a:rPr lang="en-US" dirty="0" err="1" smtClean="0"/>
              <a:t>LocalDB</a:t>
            </a:r>
            <a:r>
              <a:rPr lang="en-US" dirty="0" smtClean="0"/>
              <a:t> lives in </a:t>
            </a:r>
            <a:r>
              <a:rPr lang="en-US" dirty="0" err="1" smtClean="0"/>
              <a:t>App_Data</a:t>
            </a:r>
            <a:r>
              <a:rPr lang="en-US" dirty="0"/>
              <a:t> </a:t>
            </a:r>
            <a:r>
              <a:rPr lang="en-US" dirty="0" smtClean="0"/>
              <a:t>which makes the desire to achieve High Availability difficult.</a:t>
            </a:r>
          </a:p>
          <a:p>
            <a:pPr>
              <a:buFont typeface="Arial" panose="020B0604020202020204" pitchFamily="34" charset="0"/>
              <a:buChar char="•"/>
            </a:pPr>
            <a:r>
              <a:rPr lang="en-US" dirty="0"/>
              <a:t> </a:t>
            </a:r>
            <a:r>
              <a:rPr lang="en-US" dirty="0" smtClean="0"/>
              <a:t>All processes wait for completion in a Request / Response type pattern. </a:t>
            </a:r>
          </a:p>
          <a:p>
            <a:pPr>
              <a:buFont typeface="Arial" panose="020B0604020202020204" pitchFamily="34" charset="0"/>
              <a:buChar char="•"/>
            </a:pPr>
            <a:r>
              <a:rPr lang="en-US" dirty="0" smtClean="0"/>
              <a:t> Although this isn’t wrong this is infringing on the company’s desire of a highly scalable application.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18299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Fly-Away Airlines </a:t>
            </a:r>
            <a:r>
              <a:rPr lang="en-US" dirty="0" err="1"/>
              <a:t>Poc</a:t>
            </a:r>
            <a:endParaRPr lang="en-US" dirty="0"/>
          </a:p>
        </p:txBody>
      </p:sp>
      <p:sp>
        <p:nvSpPr>
          <p:cNvPr id="3" name="Content Placeholder 2"/>
          <p:cNvSpPr>
            <a:spLocks noGrp="1"/>
          </p:cNvSpPr>
          <p:nvPr>
            <p:ph idx="1"/>
          </p:nvPr>
        </p:nvSpPr>
        <p:spPr/>
        <p:txBody>
          <a:bodyPr/>
          <a:lstStyle/>
          <a:p>
            <a:r>
              <a:rPr lang="en-US" dirty="0" smtClean="0"/>
              <a:t>Lets see the code…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16543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Fly-Away Airlines Re/architecture Effort</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dirty="0" smtClean="0"/>
              <a:t> The Fly-Away Airlines executive team has recognized the need for a re-architecture of their flagship enterprise line-of-business application.</a:t>
            </a:r>
          </a:p>
          <a:p>
            <a:pPr>
              <a:buFont typeface="Arial" panose="020B0604020202020204" pitchFamily="34" charset="0"/>
              <a:buChar char="•"/>
            </a:pPr>
            <a:r>
              <a:rPr lang="en-US" dirty="0"/>
              <a:t> </a:t>
            </a:r>
            <a:r>
              <a:rPr lang="en-US" dirty="0" smtClean="0"/>
              <a:t>The company is looking to achieve a scalable solution that can scale up and down when needed to handle times of peak load.</a:t>
            </a:r>
          </a:p>
          <a:p>
            <a:pPr>
              <a:buFont typeface="Arial" panose="020B0604020202020204" pitchFamily="34" charset="0"/>
              <a:buChar char="•"/>
            </a:pPr>
            <a:r>
              <a:rPr lang="en-US" dirty="0" smtClean="0"/>
              <a:t> Peak load is defined as times during the holiday months and the beginning and end of the month.</a:t>
            </a:r>
          </a:p>
          <a:p>
            <a:pPr>
              <a:buFont typeface="Arial" panose="020B0604020202020204" pitchFamily="34" charset="0"/>
              <a:buChar char="•"/>
            </a:pPr>
            <a:r>
              <a:rPr lang="en-US" dirty="0"/>
              <a:t> </a:t>
            </a:r>
            <a:r>
              <a:rPr lang="en-US" dirty="0" smtClean="0"/>
              <a:t>The company would like this solution to be cloud based, as they are not looking to purchase infrastructure and licenses.</a:t>
            </a:r>
          </a:p>
          <a:p>
            <a:pPr>
              <a:buFont typeface="Arial" panose="020B0604020202020204" pitchFamily="34" charset="0"/>
              <a:buChar char="•"/>
            </a:pPr>
            <a:r>
              <a:rPr lang="en-US" dirty="0"/>
              <a:t> </a:t>
            </a:r>
            <a:r>
              <a:rPr lang="en-US" dirty="0" smtClean="0"/>
              <a:t>They are hoping that using the cloud platform will cut down costs and overhead by only paying for what they are using at the current time. </a:t>
            </a:r>
          </a:p>
          <a:p>
            <a:pPr>
              <a:buFont typeface="Arial" panose="020B0604020202020204" pitchFamily="34" charset="0"/>
              <a:buChar char="•"/>
            </a:pPr>
            <a:r>
              <a:rPr lang="en-US" dirty="0"/>
              <a:t> </a:t>
            </a:r>
            <a:r>
              <a:rPr lang="en-US" dirty="0" smtClean="0"/>
              <a:t>They would like to take advantage of the support team through MSFT rather than hiring countless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38968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775</TotalTime>
  <Words>1688</Words>
  <Application>Microsoft Office PowerPoint</Application>
  <PresentationFormat>Widescreen</PresentationFormat>
  <Paragraphs>185</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Metropolitan</vt:lpstr>
      <vt:lpstr>Get On The Bus!!!</vt:lpstr>
      <vt:lpstr>Bio</vt:lpstr>
      <vt:lpstr>Fly-Away Airlines</vt:lpstr>
      <vt:lpstr>Fly-Away Airlines</vt:lpstr>
      <vt:lpstr>Fly-Away Airlines Poc</vt:lpstr>
      <vt:lpstr>Fly-Away Airlines Poc</vt:lpstr>
      <vt:lpstr>Fly-Away Airlines Poc</vt:lpstr>
      <vt:lpstr>Fly-Away Airlines Poc</vt:lpstr>
      <vt:lpstr>Fly-Away Airlines Re/architecture Effort</vt:lpstr>
      <vt:lpstr>Fly-Away Airlines Quality Attributes</vt:lpstr>
      <vt:lpstr>Command – Query Responsibility Segregation</vt:lpstr>
      <vt:lpstr>CQRS</vt:lpstr>
      <vt:lpstr>CQRS</vt:lpstr>
      <vt:lpstr>CQRS</vt:lpstr>
      <vt:lpstr>Event Sourcing</vt:lpstr>
      <vt:lpstr>ES</vt:lpstr>
      <vt:lpstr>ES</vt:lpstr>
      <vt:lpstr>Eventual Consistency</vt:lpstr>
      <vt:lpstr>Eventual Consistency</vt:lpstr>
      <vt:lpstr>Fly-Away Airlines Architecture</vt:lpstr>
      <vt:lpstr>Azure Service Bus</vt:lpstr>
      <vt:lpstr>What is the Azure Service Bus?</vt:lpstr>
      <vt:lpstr>Relayed Messaging Pattern</vt:lpstr>
      <vt:lpstr>The Brokered Messaging Pattern</vt:lpstr>
      <vt:lpstr>Why use Azure Service Bus Queues?</vt:lpstr>
      <vt:lpstr>Quality Attributes</vt:lpstr>
      <vt:lpstr>Scalability</vt:lpstr>
      <vt:lpstr>How Can Azure Service Bus Queues Help Us to Scale Applications?</vt:lpstr>
      <vt:lpstr>Queue – Centric Work Pattern</vt:lpstr>
      <vt:lpstr>Azure Service Bus Demo </vt:lpstr>
      <vt:lpstr>Auto Scaling</vt:lpstr>
      <vt:lpstr>Questions?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On The Bus!!!</dc:title>
  <dc:creator>Dylan Nicolini</dc:creator>
  <cp:lastModifiedBy>Dylan Nicolini</cp:lastModifiedBy>
  <cp:revision>52</cp:revision>
  <dcterms:created xsi:type="dcterms:W3CDTF">2014-12-11T02:17:53Z</dcterms:created>
  <dcterms:modified xsi:type="dcterms:W3CDTF">2014-12-11T21:15:28Z</dcterms:modified>
</cp:coreProperties>
</file>