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b1fbccf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1fbccf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b1fbccf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b1fbccf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96047e2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96047e2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96047e26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96047e26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96047e26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96047e26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96047e26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96047e26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t>Final Project</a:t>
            </a:r>
            <a:endParaRPr b="1"/>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s"/>
              <a:t>Dylan Ordaz 				A01327199</a:t>
            </a:r>
            <a:endParaRPr b="1"/>
          </a:p>
          <a:p>
            <a:pPr indent="0" lvl="0" marL="0" rtl="0" algn="l">
              <a:spcBef>
                <a:spcPts val="0"/>
              </a:spcBef>
              <a:spcAft>
                <a:spcPts val="0"/>
              </a:spcAft>
              <a:buNone/>
            </a:pPr>
            <a:r>
              <a:rPr b="1" lang="es"/>
              <a:t>José Eduardo Hernández 		A01732165</a:t>
            </a:r>
            <a:endParaRPr b="1"/>
          </a:p>
          <a:p>
            <a:pPr indent="0" lvl="0" marL="0" rtl="0" algn="l">
              <a:spcBef>
                <a:spcPts val="0"/>
              </a:spcBef>
              <a:spcAft>
                <a:spcPts val="0"/>
              </a:spcAft>
              <a:buNone/>
            </a:pPr>
            <a:r>
              <a:rPr b="1" lang="es"/>
              <a:t>Agustín García Rodríguez 		A01378823</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2500"/>
              <a:t>Introduction</a:t>
            </a:r>
            <a:endParaRPr sz="42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sz="1500">
                <a:solidFill>
                  <a:schemeClr val="dk1"/>
                </a:solidFill>
              </a:rPr>
              <a:t>In the following project a distributed database system will be developed with a graphical interface shown in the form of a web application running in a linux environment, for this it will make use of two DBMS, mysql and postgresql, however the user should not be able to distinguish from which place the information is obtained</a:t>
            </a:r>
            <a:endParaRPr sz="2200"/>
          </a:p>
        </p:txBody>
      </p:sp>
      <p:pic>
        <p:nvPicPr>
          <p:cNvPr id="67" name="Google Shape;67;p14"/>
          <p:cNvPicPr preferRelativeResize="0"/>
          <p:nvPr/>
        </p:nvPicPr>
        <p:blipFill>
          <a:blip r:embed="rId3">
            <a:alphaModFix/>
          </a:blip>
          <a:stretch>
            <a:fillRect/>
          </a:stretch>
        </p:blipFill>
        <p:spPr>
          <a:xfrm>
            <a:off x="311700" y="2702595"/>
            <a:ext cx="3864174" cy="2000025"/>
          </a:xfrm>
          <a:prstGeom prst="rect">
            <a:avLst/>
          </a:prstGeom>
          <a:noFill/>
          <a:ln>
            <a:noFill/>
          </a:ln>
        </p:spPr>
      </p:pic>
      <p:pic>
        <p:nvPicPr>
          <p:cNvPr id="68" name="Google Shape;68;p14"/>
          <p:cNvPicPr preferRelativeResize="0"/>
          <p:nvPr/>
        </p:nvPicPr>
        <p:blipFill>
          <a:blip r:embed="rId4">
            <a:alphaModFix/>
          </a:blip>
          <a:stretch>
            <a:fillRect/>
          </a:stretch>
        </p:blipFill>
        <p:spPr>
          <a:xfrm>
            <a:off x="4572000" y="2702594"/>
            <a:ext cx="4458049" cy="20463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219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990"/>
              <a:buFont typeface="Arial"/>
              <a:buNone/>
            </a:pPr>
            <a:r>
              <a:rPr lang="es" sz="2590"/>
              <a:t>Problem definition</a:t>
            </a:r>
            <a:endParaRPr sz="2590"/>
          </a:p>
          <a:p>
            <a:pPr indent="0" lvl="0" marL="0" rtl="0" algn="l">
              <a:spcBef>
                <a:spcPts val="0"/>
              </a:spcBef>
              <a:spcAft>
                <a:spcPts val="0"/>
              </a:spcAft>
              <a:buSzPts val="990"/>
              <a:buNone/>
            </a:pPr>
            <a:r>
              <a:t/>
            </a:r>
            <a:endParaRPr sz="2520"/>
          </a:p>
        </p:txBody>
      </p:sp>
      <p:sp>
        <p:nvSpPr>
          <p:cNvPr id="74" name="Google Shape;74;p15"/>
          <p:cNvSpPr txBox="1"/>
          <p:nvPr>
            <p:ph idx="1" type="body"/>
          </p:nvPr>
        </p:nvSpPr>
        <p:spPr>
          <a:xfrm>
            <a:off x="311700" y="7946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sz="1500">
                <a:solidFill>
                  <a:schemeClr val="dk1"/>
                </a:solidFill>
              </a:rPr>
              <a:t>Our problem is obtained by thinking about the needs that a dental office may have as it grows, managing the information of a large number of patients, their types of treatment, the daily dates, the information of each of the dentists who work there, as well as payment information and various dental offices distributed in different locations. It’s believed that a database system can facilitate each of these processes, at the same time that we apply in a practical way the concepts seen throughout the course.</a:t>
            </a:r>
            <a:endParaRPr sz="2200"/>
          </a:p>
        </p:txBody>
      </p:sp>
      <p:pic>
        <p:nvPicPr>
          <p:cNvPr id="75" name="Google Shape;75;p15"/>
          <p:cNvPicPr preferRelativeResize="0"/>
          <p:nvPr/>
        </p:nvPicPr>
        <p:blipFill>
          <a:blip r:embed="rId3">
            <a:alphaModFix/>
          </a:blip>
          <a:stretch>
            <a:fillRect/>
          </a:stretch>
        </p:blipFill>
        <p:spPr>
          <a:xfrm>
            <a:off x="2739025" y="2299025"/>
            <a:ext cx="5986350" cy="260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97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What are we going to do?	</a:t>
            </a:r>
            <a:endParaRPr/>
          </a:p>
        </p:txBody>
      </p:sp>
      <p:sp>
        <p:nvSpPr>
          <p:cNvPr id="81" name="Google Shape;81;p1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500"/>
              <a:t>Parting from the problem definition, we decided to tackle the problem by creating a platform, especially in this project it will be directed to an administrator, in which it will contained the database with essential information of clients, dentist, consulting rooms, payments, etc.</a:t>
            </a:r>
            <a:endParaRPr sz="1500"/>
          </a:p>
          <a:p>
            <a:pPr indent="0" lvl="0" marL="0" rtl="0" algn="just">
              <a:spcBef>
                <a:spcPts val="1200"/>
              </a:spcBef>
              <a:spcAft>
                <a:spcPts val="0"/>
              </a:spcAft>
              <a:buNone/>
            </a:pPr>
            <a:r>
              <a:rPr lang="es" sz="1500"/>
              <a:t>By the other hand, this information will be represented in graphical way, which it will be a website page, here the administrator can have access to create, update,delete,or read all the data that has been stored.</a:t>
            </a:r>
            <a:endParaRPr sz="1500"/>
          </a:p>
          <a:p>
            <a:pPr indent="0" lvl="0" marL="0" rtl="0" algn="l">
              <a:spcBef>
                <a:spcPts val="1200"/>
              </a:spcBef>
              <a:spcAft>
                <a:spcPts val="1200"/>
              </a:spcAft>
              <a:buNone/>
            </a:pPr>
            <a:r>
              <a:rPr lang="es"/>
              <a:t> </a:t>
            </a:r>
            <a:endParaRPr/>
          </a:p>
        </p:txBody>
      </p:sp>
      <p:pic>
        <p:nvPicPr>
          <p:cNvPr id="82" name="Google Shape;82;p16"/>
          <p:cNvPicPr preferRelativeResize="0"/>
          <p:nvPr/>
        </p:nvPicPr>
        <p:blipFill>
          <a:blip r:embed="rId3">
            <a:alphaModFix/>
          </a:blip>
          <a:stretch>
            <a:fillRect/>
          </a:stretch>
        </p:blipFill>
        <p:spPr>
          <a:xfrm>
            <a:off x="4771673" y="2399025"/>
            <a:ext cx="3962599" cy="255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Tools and way to develop the project</a:t>
            </a:r>
            <a:endParaRPr/>
          </a:p>
        </p:txBody>
      </p:sp>
      <p:sp>
        <p:nvSpPr>
          <p:cNvPr id="88" name="Google Shape;88;p17"/>
          <p:cNvSpPr txBox="1"/>
          <p:nvPr>
            <p:ph idx="1" type="body"/>
          </p:nvPr>
        </p:nvSpPr>
        <p:spPr>
          <a:xfrm>
            <a:off x="311700" y="1152475"/>
            <a:ext cx="8520600" cy="3594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The project is developed based on the CRUD examples shown in the class, both from MySQL and PostgreSQL, which implies that tools such as PHP, HTML, CSS, Bootstrap will be used. The reason behind this is that none of the team members have sufficient experience in web development and given the limited time, it will not be possible for us to use other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Likewise, we hope to use the project developed in the previous class as a base, since we believe that it can be very useful to have a part of the design already done.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Finally, it is important to note that we expect to run the project on a server that a team member has access to, but if the conditions are not met, the project will only run on localhost and on one computer at the same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86750" y="91850"/>
            <a:ext cx="192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t>
            </a:r>
            <a:endParaRPr/>
          </a:p>
        </p:txBody>
      </p:sp>
      <p:pic>
        <p:nvPicPr>
          <p:cNvPr id="94" name="Google Shape;94;p18"/>
          <p:cNvPicPr preferRelativeResize="0"/>
          <p:nvPr/>
        </p:nvPicPr>
        <p:blipFill>
          <a:blip r:embed="rId3">
            <a:alphaModFix/>
          </a:blip>
          <a:stretch>
            <a:fillRect/>
          </a:stretch>
        </p:blipFill>
        <p:spPr>
          <a:xfrm>
            <a:off x="1972600" y="91850"/>
            <a:ext cx="6918119" cy="4868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5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Proposals</a:t>
            </a:r>
            <a:endParaRPr/>
          </a:p>
        </p:txBody>
      </p:sp>
      <p:sp>
        <p:nvSpPr>
          <p:cNvPr id="100" name="Google Shape;100;p19"/>
          <p:cNvSpPr txBox="1"/>
          <p:nvPr>
            <p:ph idx="1" type="body"/>
          </p:nvPr>
        </p:nvSpPr>
        <p:spPr>
          <a:xfrm>
            <a:off x="103950" y="793200"/>
            <a:ext cx="8936100" cy="427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view</a:t>
            </a:r>
            <a:r>
              <a:rPr lang="es" sz="1500">
                <a:solidFill>
                  <a:srgbClr val="2D3B45"/>
                </a:solidFill>
                <a:highlight>
                  <a:srgbClr val="FFFFFF"/>
                </a:highlight>
              </a:rPr>
              <a:t>: join some fields of tables CuentaPaciente, Patients and MetodosPago in one view to show the </a:t>
            </a:r>
            <a:r>
              <a:rPr lang="es" sz="1500">
                <a:solidFill>
                  <a:srgbClr val="2D3B45"/>
                </a:solidFill>
                <a:highlight>
                  <a:srgbClr val="FFFFFF"/>
                </a:highlight>
              </a:rPr>
              <a:t>patient's</a:t>
            </a:r>
            <a:r>
              <a:rPr lang="es" sz="1500">
                <a:solidFill>
                  <a:srgbClr val="2D3B45"/>
                </a:solidFill>
                <a:highlight>
                  <a:srgbClr val="FFFFFF"/>
                </a:highlight>
              </a:rPr>
              <a:t> account </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transaction</a:t>
            </a:r>
            <a:r>
              <a:rPr lang="es" sz="1500">
                <a:solidFill>
                  <a:srgbClr val="2D3B45"/>
                </a:solidFill>
                <a:highlight>
                  <a:srgbClr val="FFFFFF"/>
                </a:highlight>
              </a:rPr>
              <a:t>: Check if the dentist is available at the proposed time every time in managing appointments </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trigger</a:t>
            </a:r>
            <a:r>
              <a:rPr lang="es" sz="1500">
                <a:solidFill>
                  <a:srgbClr val="2D3B45"/>
                </a:solidFill>
                <a:highlight>
                  <a:srgbClr val="FFFFFF"/>
                </a:highlight>
              </a:rPr>
              <a:t>: When a patient registers to a new treatment, price is charged to the patient’s account.</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stored procedure</a:t>
            </a:r>
            <a:r>
              <a:rPr lang="es" sz="1500">
                <a:solidFill>
                  <a:srgbClr val="2D3B45"/>
                </a:solidFill>
                <a:highlight>
                  <a:srgbClr val="FFFFFF"/>
                </a:highlight>
              </a:rPr>
              <a:t>: You send the patient and the appointment and it returns the appointment information</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function</a:t>
            </a:r>
            <a:r>
              <a:rPr lang="es" sz="1500">
                <a:solidFill>
                  <a:srgbClr val="2D3B45"/>
                </a:solidFill>
                <a:highlight>
                  <a:srgbClr val="FFFFFF"/>
                </a:highlight>
              </a:rPr>
              <a:t>: Calculate the time left to an appointment.</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Implement one check constraint</a:t>
            </a:r>
            <a:r>
              <a:rPr lang="es" sz="1500">
                <a:solidFill>
                  <a:srgbClr val="2D3B45"/>
                </a:solidFill>
                <a:highlight>
                  <a:srgbClr val="FFFFFF"/>
                </a:highlight>
              </a:rPr>
              <a:t>: Check if pay amount is greater than 0 in the pagos table.</a:t>
            </a:r>
            <a:endParaRPr sz="1500">
              <a:solidFill>
                <a:srgbClr val="2D3B45"/>
              </a:solidFill>
              <a:highlight>
                <a:srgbClr val="FFFFFF"/>
              </a:highlight>
            </a:endParaRPr>
          </a:p>
          <a:p>
            <a:pPr indent="-323850" lvl="0" marL="457200" rtl="0" algn="l">
              <a:spcBef>
                <a:spcPts val="0"/>
              </a:spcBef>
              <a:spcAft>
                <a:spcPts val="0"/>
              </a:spcAft>
              <a:buClr>
                <a:srgbClr val="2D3B45"/>
              </a:buClr>
              <a:buSzPts val="1500"/>
              <a:buChar char="●"/>
            </a:pPr>
            <a:r>
              <a:rPr b="1" lang="es" sz="1500">
                <a:solidFill>
                  <a:srgbClr val="2D3B45"/>
                </a:solidFill>
                <a:highlight>
                  <a:srgbClr val="FFFFFF"/>
                </a:highlight>
              </a:rPr>
              <a:t>Partitions</a:t>
            </a:r>
            <a:endParaRPr b="1" sz="1500">
              <a:solidFill>
                <a:srgbClr val="2D3B45"/>
              </a:solidFill>
              <a:highlight>
                <a:srgbClr val="FFFFFF"/>
              </a:highlight>
            </a:endParaRPr>
          </a:p>
          <a:p>
            <a:pPr indent="-323850" lvl="1" marL="914400" rtl="0" algn="l">
              <a:spcBef>
                <a:spcPts val="0"/>
              </a:spcBef>
              <a:spcAft>
                <a:spcPts val="0"/>
              </a:spcAft>
              <a:buClr>
                <a:srgbClr val="2D3B45"/>
              </a:buClr>
              <a:buSzPts val="1500"/>
              <a:buChar char="○"/>
            </a:pPr>
            <a:r>
              <a:rPr b="1" lang="es" sz="1500">
                <a:solidFill>
                  <a:srgbClr val="2D3B45"/>
                </a:solidFill>
                <a:highlight>
                  <a:srgbClr val="FFFFFF"/>
                </a:highlight>
              </a:rPr>
              <a:t>Vertical</a:t>
            </a:r>
            <a:r>
              <a:rPr lang="es" sz="1500">
                <a:solidFill>
                  <a:srgbClr val="2D3B45"/>
                </a:solidFill>
                <a:highlight>
                  <a:srgbClr val="FFFFFF"/>
                </a:highlight>
              </a:rPr>
              <a:t>: </a:t>
            </a:r>
            <a:endParaRPr sz="1500">
              <a:solidFill>
                <a:srgbClr val="2D3B45"/>
              </a:solidFill>
              <a:highlight>
                <a:srgbClr val="FFFFFF"/>
              </a:highlight>
            </a:endParaRPr>
          </a:p>
          <a:p>
            <a:pPr indent="-323850" lvl="1" marL="914400" rtl="0" algn="l">
              <a:spcBef>
                <a:spcPts val="0"/>
              </a:spcBef>
              <a:spcAft>
                <a:spcPts val="0"/>
              </a:spcAft>
              <a:buClr>
                <a:srgbClr val="2D3B45"/>
              </a:buClr>
              <a:buSzPts val="1500"/>
              <a:buChar char="○"/>
            </a:pPr>
            <a:r>
              <a:rPr b="1" lang="es" sz="1500">
                <a:solidFill>
                  <a:srgbClr val="2D3B45"/>
                </a:solidFill>
                <a:highlight>
                  <a:srgbClr val="FFFFFF"/>
                </a:highlight>
              </a:rPr>
              <a:t>Horizontal</a:t>
            </a:r>
            <a:r>
              <a:rPr lang="es" sz="1500">
                <a:solidFill>
                  <a:srgbClr val="2D3B45"/>
                </a:solidFill>
                <a:highlight>
                  <a:srgbClr val="FFFFFF"/>
                </a:highlight>
              </a:rPr>
              <a:t>: The patients table will be divided according to the office assigned to them</a:t>
            </a:r>
            <a:endParaRPr sz="1500">
              <a:solidFill>
                <a:srgbClr val="2D3B45"/>
              </a:solidFill>
              <a:highlight>
                <a:srgbClr val="FFFFFF"/>
              </a:highlight>
            </a:endParaRPr>
          </a:p>
          <a:p>
            <a:pPr indent="-323850" lvl="1" marL="914400" rtl="0" algn="l">
              <a:spcBef>
                <a:spcPts val="0"/>
              </a:spcBef>
              <a:spcAft>
                <a:spcPts val="0"/>
              </a:spcAft>
              <a:buClr>
                <a:srgbClr val="2D3B45"/>
              </a:buClr>
              <a:buSzPts val="1500"/>
              <a:buChar char="○"/>
            </a:pPr>
            <a:r>
              <a:rPr b="1" lang="es" sz="1500">
                <a:solidFill>
                  <a:srgbClr val="2D3B45"/>
                </a:solidFill>
                <a:highlight>
                  <a:srgbClr val="FFFFFF"/>
                </a:highlight>
              </a:rPr>
              <a:t>Mixed</a:t>
            </a:r>
            <a:r>
              <a:rPr lang="es" sz="1500">
                <a:solidFill>
                  <a:srgbClr val="2D3B45"/>
                </a:solidFill>
                <a:highlight>
                  <a:srgbClr val="FFFFFF"/>
                </a:highlight>
              </a:rPr>
              <a:t>: </a:t>
            </a:r>
            <a:r>
              <a:rPr lang="es" sz="1500">
                <a:solidFill>
                  <a:srgbClr val="2D3B45"/>
                </a:solidFill>
                <a:highlight>
                  <a:schemeClr val="lt1"/>
                </a:highlight>
              </a:rPr>
              <a:t>The dentist table will be partitioned with separate RFC and cuenta_bancaria fields to provide better security. and it will devided according to the office assigned </a:t>
            </a:r>
            <a:endParaRPr sz="1500">
              <a:solidFill>
                <a:srgbClr val="2D3B45"/>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