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7" r:id="rId10"/>
    <p:sldId id="270" r:id="rId11"/>
    <p:sldId id="260" r:id="rId12"/>
    <p:sldId id="274" r:id="rId13"/>
    <p:sldId id="279" r:id="rId14"/>
    <p:sldId id="272" r:id="rId15"/>
    <p:sldId id="280" r:id="rId16"/>
    <p:sldId id="271" r:id="rId17"/>
    <p:sldId id="281" r:id="rId18"/>
    <p:sldId id="273" r:id="rId19"/>
    <p:sldId id="282" r:id="rId20"/>
    <p:sldId id="283" r:id="rId21"/>
    <p:sldId id="268" r:id="rId22"/>
    <p:sldId id="269" r:id="rId23"/>
    <p:sldId id="276" r:id="rId24"/>
    <p:sldId id="277" r:id="rId25"/>
    <p:sldId id="278" r:id="rId26"/>
    <p:sldId id="26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E55"/>
    <a:srgbClr val="FF0000"/>
    <a:srgbClr val="008000"/>
    <a:srgbClr val="262626"/>
    <a:srgbClr val="42FF33"/>
    <a:srgbClr val="E9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2B8AD7-E637-4AAB-8915-01F0462614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F2D1E5-D80F-44C1-AB1F-1AD98B33D5A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75336B-C2CB-4009-A3D2-E3BE541024A7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13319946-9E26-4D3E-A2DF-C327EDE6E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090BBF5A-103C-4929-8F8A-0F8B0D3D962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D1CA64-2A02-4B59-8B25-09F6260E60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26DFF-3177-467D-A252-2DA150DBA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BC802FF-7E79-4C7B-B763-A088EFA1B9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2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Épidémie de la peste noire : entre 30% et 50% de la population européenne tuée au Moyen Age, Ebola en Afrique, etc…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Modélisation sous forme d’une grille de cellules</a:t>
            </a:r>
          </a:p>
          <a:p>
            <a:r>
              <a:rPr lang="fr-FR" dirty="0"/>
              <a:t>Donner des exemples de systèmes complexes (propagation incendies, etc…)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95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3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40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820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241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C802FF-7E79-4C7B-B763-A088EFA1B92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7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0513-7824-4ED5-BCC6-2B5FE9D410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1011" y="609603"/>
            <a:ext cx="8676220" cy="3200400"/>
          </a:xfrm>
        </p:spPr>
        <p:txBody>
          <a:bodyPr anchor="b" anchorCtr="1"/>
          <a:lstStyle>
            <a:lvl1pPr algn="ctr">
              <a:defRPr sz="4800">
                <a:effectLst>
                  <a:outerShdw dist="31751" dir="13199965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3E9A3-3BD1-4A5B-940F-A6ADDDAE20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1011" y="3886200"/>
            <a:ext cx="8676220" cy="1904996"/>
          </a:xfrm>
        </p:spPr>
        <p:txBody>
          <a:bodyPr anchor="t" anchorCtr="1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CC63-1CD7-4826-9258-636472AED7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D7215-C912-4020-8A4C-198FAF026A2C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1627-3AD5-4F80-9A6B-0E0A7FF6AA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B790-BFC2-4315-84AA-A3083E0BCA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A3674-502D-4211-AE76-40B4E2581ED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73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7D1F-FA7A-447F-8A9F-BE059156F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4732861"/>
            <a:ext cx="9905996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58A05-7FE5-436F-9A94-073CEF1F8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979611" y="932111"/>
            <a:ext cx="8225942" cy="3164976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2307-05E8-448E-B77C-72B49C1516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5299606"/>
            <a:ext cx="9905996" cy="493711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77CF-5944-4320-A664-24D4344879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D74128-48EE-4123-A1FA-83A3E93D7B2E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7DF1-F08D-4D30-8C1D-D78D098FFA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B842E-642D-4DC2-A3FF-7CD909FD6B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41997-11E0-4E3D-867D-13409D525E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6F34-62D5-45CE-AD8A-8B0CD0CA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312420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F108-5212-4882-85E7-3F77E05115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D47D-369C-4148-9695-127DFBF196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35B16-4962-486A-9408-EC2490B23D83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0636-C0E1-4FFB-8DFD-C03460C7A1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E89F-9796-4014-B0D8-F47B233D2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CAB26-ADE1-4539-B94D-BDFAF441A0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61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716A7F3-AE0A-463C-BF9F-24046BF83AD2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93AEC65-81B7-4E8C-8421-1F7DA4C0C50D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EBD3B-D1B6-402D-BBB8-70B1A5B51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0FA445B-E129-4A45-9299-7AA02B9EEB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74815" y="3352803"/>
            <a:ext cx="8839203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70BCE18-27D7-428B-974A-B1CEC419A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E176EC7-D329-4557-B884-B9240D1948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4C1783-2FAE-4064-A742-88FEFB64879A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5DDF9E-B554-436E-AC2D-8639A8D809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EF3903-DCF4-40C9-99C1-203635B70E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59A0E-BA1F-4371-B3ED-19E2971D10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170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B3F5-1002-41BD-96E1-A8D95715C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3308582"/>
            <a:ext cx="9905996" cy="14688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F5816-DA11-42AE-A792-35463B937C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7383"/>
            <a:ext cx="9905996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878B-CF1C-4BA6-AB5F-E912E04090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C47E6B-11A0-443D-832E-97EC6FCF6CDA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4EEA-060D-4D9E-A594-3FC02838E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BB48-D48E-4CE7-9839-B5C35A927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AF8C73-E2D2-4935-9C61-6F9B095007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3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F4E5F32-9E69-4D1C-9CF0-BDB13FB02375}"/>
              </a:ext>
            </a:extLst>
          </p:cNvPr>
          <p:cNvSpPr txBox="1"/>
          <p:nvPr/>
        </p:nvSpPr>
        <p:spPr>
          <a:xfrm>
            <a:off x="836611" y="78682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D29ED98C-3D57-475A-986B-A8E191BA74D3}"/>
              </a:ext>
            </a:extLst>
          </p:cNvPr>
          <p:cNvSpPr txBox="1"/>
          <p:nvPr/>
        </p:nvSpPr>
        <p:spPr>
          <a:xfrm>
            <a:off x="10437811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6F6F6F"/>
                </a:solidFill>
                <a:effectLst>
                  <a:outerShdw dist="38099" dir="14040142">
                    <a:srgbClr val="000000"/>
                  </a:outerShdw>
                </a:effectLst>
                <a:uFillTx/>
                <a:latin typeface="Century Gothic"/>
              </a:rPr>
              <a:t>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A59961-3009-4752-A4BF-8C9707AAC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29639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1532152-7305-44B3-8AB4-19C70579BF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886200"/>
            <a:ext cx="9905996" cy="888997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AB9F02-DEC9-412B-A074-B2083676EC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775197"/>
            <a:ext cx="99059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B0B7D3-DC1F-4876-8616-7C2BE9CAC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2A80A-BC99-4192-BB51-F43FADA38440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F8DC9-A727-46AD-9E2B-CEE37D03FF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BF5511-E61D-4B35-95F6-8393C43BF9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6CC32-EBBE-4A62-95EB-4EE3C4221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3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002-D2D8-49B6-B83E-9C8FADFA8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7204D42-8F89-43CA-B948-62C47CEACB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3505196"/>
            <a:ext cx="99059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 cap="all">
                <a:effectLst>
                  <a:outerShdw dist="38099" dir="14040142">
                    <a:srgbClr val="000000"/>
                  </a:outerShdw>
                </a:effectLst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F4C748B-7779-4F96-8515-27F2728419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41408" y="4343400"/>
            <a:ext cx="9905996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7A7F7C-1DB2-4A02-A512-92A4658632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636869-FB0B-4C8E-A4D9-1DC1A00FA308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CCC3CC-193F-4BC1-A201-D364C51B3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04EAFE-7EE2-4E3B-8441-207E4724B7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FD701-4585-4D4E-A4EA-0190DD4C51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1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4EAA-78DA-4735-BB92-0DF930DE2D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18079-4FC5-4C58-8178-74C92A61165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F7D2-7766-4016-A86E-C9E2CBF9D7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AF487A-8037-4140-8BA5-B37A6D288066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6F81-2D09-4ACF-8C0C-50B1B38807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F8C-61C6-4CDF-8C31-3BB5678E42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5DB469-81B2-4EF9-9C0E-2337DDF4E78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90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5AF9F-B652-45F1-A292-5B18198131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836898" y="609603"/>
            <a:ext cx="2210516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5216E-9BEC-4E71-A03C-F51F0A69D9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543800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2BF3-4068-4CEB-8820-0258AAA2A0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374A5-D76A-4483-9B68-7CBFC2B355CF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CF225-7F80-464B-B565-7D98C927D7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2C39F-50C5-4103-9C86-08A59D23DF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36840-F5DD-47CF-88E7-FF344412548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BF0-6729-4AAE-A3F2-C129B41229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173E-9781-4934-BEAA-ED2FEDBFB2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F373-1842-47CB-8768-F9C5398BBA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E4FD5-FB20-4F4F-AE6C-3B3791BEFC94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8BF9-DE9A-423E-A1D8-7F388DC17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9C44-2907-46A8-8D95-B651EB11F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86C3EE-B93D-4741-B516-A8C32D124EB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EC0-5F44-49DA-916C-5DB0D69BB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011" y="3308582"/>
            <a:ext cx="8686800" cy="1468800"/>
          </a:xfrm>
        </p:spPr>
        <p:txBody>
          <a:bodyPr anchor="b"/>
          <a:lstStyle>
            <a:lvl1pPr algn="r"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AE80-6547-4348-AEBA-201044A9A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011" y="4777383"/>
            <a:ext cx="8686800" cy="860395"/>
          </a:xfrm>
        </p:spPr>
        <p:txBody>
          <a:bodyPr anchor="t"/>
          <a:lstStyle>
            <a:lvl1pPr marL="0" indent="0" algn="r"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EC25-91B9-4B63-AF24-774044D004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57D08-D007-4E4E-A307-D394F78CEDFD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C212-026B-42C7-AEFA-0CEB81EBC0E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5328-CBA0-40AF-8372-9400C1DAAC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5D1775-7853-4578-9D62-CFDB73D900E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85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1C99-F84F-41F2-988B-B2E6EC00A2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2939-7F3F-4D74-BD39-D740A5CB6E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D2E9-9C77-458B-B54F-5A0BD9C77F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0608" y="2667003"/>
            <a:ext cx="4876796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A7C4-D04C-4BC3-9378-DC330469B8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EFB5-0E49-4178-86D3-ABDD729352D8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5A54C-CDEB-45A1-B2AE-E012167FDD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5F4DF-58F7-4270-AF67-38C532665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23EBA0-7567-455E-AA51-D593D2C5DA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786-25B1-42DE-9DFC-1E596353D7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8BE8-6EB9-4402-A75C-55596EE6E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9280" y="2658535"/>
            <a:ext cx="4588934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67D9E-4CA8-4287-9854-CCA5B7BC79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414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9A39E-86FF-4C8F-B245-CC59CBFE60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43136" y="2667003"/>
            <a:ext cx="460427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75B2E-111A-40DB-868B-2B086B1FFB7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0608" y="3243257"/>
            <a:ext cx="4876796" cy="2547939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defRPr sz="1600"/>
            </a:lvl2pPr>
            <a:lvl3pPr>
              <a:spcBef>
                <a:spcPts val="300"/>
              </a:spcBef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F4303-026F-4290-B898-236474E625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BD1C78-D2C9-4615-8726-26BA2A92B789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E4C2-5945-45FB-B04F-88792C407D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94F1-D8AC-4830-8685-7BEE8B2A7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4EC2BF-AA24-45AF-9052-C934DD635D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EC9E-CDBC-43F0-A707-A4B225E3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1E65-BA41-41E4-BA72-130BF24054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86428E-6A3C-4636-BE83-F31BA6C7944D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E4C7-0CEE-4B5A-9561-42698E8A7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58900-782D-43D9-B70F-896954A36A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D3492-D1A5-49F3-A1E3-33ADE88C2D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31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BE441-2359-471E-9266-C37E0E2229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75C76C-70CB-4D92-9647-D89FB1954D2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235C-5E77-4426-9C20-133D14E7F8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F03CF-B0CF-46D6-A770-8E8EF74034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29D22F-1707-4697-894E-9CD1700D43B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8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6CA-FE54-41A1-9930-ECB6C9AA6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3549124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98C2-06AB-4CDC-8FAA-A3EB14E9BC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03815" y="609603"/>
            <a:ext cx="5943600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5F23-DD04-4C7F-AD5F-D8D1CE69E8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3549124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DA2E-7C09-4811-8C11-D7FC0D930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C3589-F269-4A9C-A7F7-7DF96B27701B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00CCC-5813-4469-A1E6-1B325BC36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8910E-0680-4546-9AA7-F37E996742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FAD74-746C-40FF-B871-510EC3671F2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8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8D5C-6498-493E-B3E5-4FAD5858D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1600200"/>
            <a:ext cx="533399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B1A7E-4C04-4F60-BED1-AAA94380970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433733" y="-18288"/>
            <a:ext cx="3276596" cy="6903720"/>
          </a:xfrm>
          <a:ln w="38103">
            <a:solidFill>
              <a:srgbClr val="363D46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5F685-48C6-429F-95FA-4AAA6055B1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41408" y="2971800"/>
            <a:ext cx="5333996" cy="18288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D31A3-666E-4FB8-A4F6-4E4A0557E5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399208" y="5883277"/>
            <a:ext cx="9144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ED2A90-4401-41FD-AEE8-0CC173056835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EE63A-774F-4AED-877D-7DBF033161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141408" y="5883277"/>
            <a:ext cx="5105396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A051-966C-451F-B4D4-4EB46D3EDD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42608" y="5883277"/>
            <a:ext cx="3225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1802867-C318-4B8D-93B7-744259E9391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46FB4-8548-4ACE-8520-A5D5D1242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B1D1-EAF7-49F0-A610-014705757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1408" y="2667003"/>
            <a:ext cx="9905996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7067-1930-4B75-84B8-6B206DAF85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837611" y="5883277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D53D08FC-4A7C-4016-9811-97E1F0562A81}" type="datetime1">
              <a:rPr lang="fr-FR"/>
              <a:pPr lvl="0"/>
              <a:t>08/11/2018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B6F8-E2E7-42B0-AD6F-417A5A0405E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F790-9907-404A-B494-15546D3F82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514008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1" i="0" u="none" strike="noStrike" kern="1200" cap="none" spc="0" baseline="0">
                <a:solidFill>
                  <a:srgbClr val="BFBFB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Century Gothic"/>
              </a:defRPr>
            </a:lvl1pPr>
          </a:lstStyle>
          <a:p>
            <a:pPr lvl="0"/>
            <a:fld id="{560AD76B-C1AE-4C0D-96D7-CDED2C0BE93A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200" b="0" i="0" u="none" strike="noStrike" kern="1200" cap="all" spc="0" baseline="0">
          <a:solidFill>
            <a:srgbClr val="000000"/>
          </a:solidFill>
          <a:effectLst>
            <a:outerShdw dist="38099" dir="14040142">
              <a:srgbClr val="000000"/>
            </a:outerShdw>
          </a:effectLst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20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8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6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small" spc="0" baseline="0">
          <a:solidFill>
            <a:srgbClr val="000000"/>
          </a:solidFill>
          <a:effectLst>
            <a:outerShdw dist="12696" dir="13859648">
              <a:srgbClr val="000000"/>
            </a:outerShdw>
          </a:effectLst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744F8DB-9C32-4960-A65A-06F0CB99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6" y="2686993"/>
            <a:ext cx="11672723" cy="3691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62C5D-5DEE-4DDD-A0B6-E1FA76FE188F}"/>
              </a:ext>
            </a:extLst>
          </p:cNvPr>
          <p:cNvSpPr/>
          <p:nvPr/>
        </p:nvSpPr>
        <p:spPr>
          <a:xfrm>
            <a:off x="4" y="864270"/>
            <a:ext cx="12191996" cy="1642767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016E8371-4E45-4248-AB35-9D19A336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" y="109281"/>
            <a:ext cx="2035020" cy="655237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ZoneTexte 21">
            <a:extLst>
              <a:ext uri="{FF2B5EF4-FFF2-40B4-BE49-F238E27FC236}">
                <a16:creationId xmlns:a16="http://schemas.microsoft.com/office/drawing/2014/main" id="{D2CEFEB8-DA3D-4005-8718-EED25B18855F}"/>
              </a:ext>
            </a:extLst>
          </p:cNvPr>
          <p:cNvSpPr txBox="1"/>
          <p:nvPr/>
        </p:nvSpPr>
        <p:spPr>
          <a:xfrm>
            <a:off x="2081855" y="1006190"/>
            <a:ext cx="8028267" cy="153888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Module 3202C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Modélisation mathématique</a:t>
            </a:r>
            <a:endParaRPr lang="fr-FR" sz="2800" b="0" i="0" u="none" strike="noStrike" kern="1200" cap="none" spc="0" baseline="0" dirty="0">
              <a:solidFill>
                <a:srgbClr val="262626"/>
              </a:solidFill>
              <a:uFillTx/>
              <a:latin typeface="Century Gothic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1200" cap="none" spc="0" baseline="0" dirty="0">
                <a:solidFill>
                  <a:schemeClr val="bg2">
                    <a:lumMod val="10000"/>
                  </a:schemeClr>
                </a:solidFill>
                <a:uFillTx/>
                <a:latin typeface="Century Gothic"/>
              </a:rPr>
              <a:t>Automates cellulaires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5" name="Image 23">
            <a:extLst>
              <a:ext uri="{FF2B5EF4-FFF2-40B4-BE49-F238E27FC236}">
                <a16:creationId xmlns:a16="http://schemas.microsoft.com/office/drawing/2014/main" id="{A8492685-7BC0-4572-92EB-2F628A9131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5691" y="3319582"/>
            <a:ext cx="2260597" cy="22574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ZoneTexte 27">
            <a:extLst>
              <a:ext uri="{FF2B5EF4-FFF2-40B4-BE49-F238E27FC236}">
                <a16:creationId xmlns:a16="http://schemas.microsoft.com/office/drawing/2014/main" id="{AA5E7660-396D-4200-AC87-EC610366A2FB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241994" y="1644722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Cellules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557076" y="2875001"/>
            <a:ext cx="4419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Type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Saine, Infectée, Guérie, Morte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ou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Vide, Eau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0B369AD-0C88-44D0-BE6D-458FF3198E8B}"/>
              </a:ext>
            </a:extLst>
          </p:cNvPr>
          <p:cNvSpPr txBox="1"/>
          <p:nvPr/>
        </p:nvSpPr>
        <p:spPr>
          <a:xfrm>
            <a:off x="8020659" y="2875001"/>
            <a:ext cx="3027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Age moyen</a:t>
            </a:r>
          </a:p>
          <a:p>
            <a:pPr algn="ctr"/>
            <a:endParaRPr lang="fr-FR" sz="2400" dirty="0">
              <a:solidFill>
                <a:srgbClr val="8ECE55"/>
              </a:solidFill>
            </a:endParaRP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Entre 0 et 100 ans</a:t>
            </a:r>
          </a:p>
        </p:txBody>
      </p:sp>
    </p:spTree>
    <p:extLst>
      <p:ext uri="{BB962C8B-B14F-4D97-AF65-F5344CB8AC3E}">
        <p14:creationId xmlns:p14="http://schemas.microsoft.com/office/powerpoint/2010/main" val="29063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6146" name="Picture 2" descr="https://puu.sh/BXu2l/09b175e5e8.png?fbclid=IwAR33mV3Ip6M9kJKITozeKYZ4W3WXsNO-eJDRVmKutXfTqXAMQbB6YiG8GEA">
            <a:extLst>
              <a:ext uri="{FF2B5EF4-FFF2-40B4-BE49-F238E27FC236}">
                <a16:creationId xmlns:a16="http://schemas.microsoft.com/office/drawing/2014/main" id="{720B78EC-C77B-4566-A3D0-D53DF6335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12" y="812529"/>
            <a:ext cx="7259997" cy="544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0761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Virus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290971" y="2903153"/>
            <a:ext cx="5890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Plusieurs </a:t>
            </a:r>
            <a:r>
              <a:rPr lang="fr-FR" sz="2400" dirty="0" smtClean="0">
                <a:solidFill>
                  <a:schemeClr val="bg1"/>
                </a:solidFill>
              </a:rPr>
              <a:t>paramètres</a:t>
            </a:r>
          </a:p>
          <a:p>
            <a:pPr algn="ctr"/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reproduction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létalité</a:t>
            </a: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Durée minimale et </a:t>
            </a:r>
            <a:r>
              <a:rPr lang="fr-FR" sz="2400" dirty="0" smtClean="0">
                <a:solidFill>
                  <a:schemeClr val="bg1"/>
                </a:solidFill>
              </a:rPr>
              <a:t>maximale d’infection</a:t>
            </a: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Taux de vulnérabilité en fonction de l’âge</a:t>
            </a:r>
          </a:p>
        </p:txBody>
      </p:sp>
    </p:spTree>
    <p:extLst>
      <p:ext uri="{BB962C8B-B14F-4D97-AF65-F5344CB8AC3E}">
        <p14:creationId xmlns:p14="http://schemas.microsoft.com/office/powerpoint/2010/main" val="8713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1266" name="Picture 2" descr="https://puu.sh/BXtV8/4a5628816d.png?fbclid=IwAR3fQTqRzHD0sF8UNH6Pw12Gf6SY1QCS-x3EzWxqBz_xWKTDXsuRvESt4iY">
            <a:extLst>
              <a:ext uri="{FF2B5EF4-FFF2-40B4-BE49-F238E27FC236}">
                <a16:creationId xmlns:a16="http://schemas.microsoft.com/office/drawing/2014/main" id="{7A3048C1-E4B5-4AC5-BB6E-1111D376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88" y="781865"/>
            <a:ext cx="4739219" cy="55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1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Zones urbaines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021185" y="3350758"/>
            <a:ext cx="6149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Concentrations de population.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Métropoles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Villages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Zones peuplées</a:t>
            </a:r>
          </a:p>
        </p:txBody>
      </p:sp>
    </p:spTree>
    <p:extLst>
      <p:ext uri="{BB962C8B-B14F-4D97-AF65-F5344CB8AC3E}">
        <p14:creationId xmlns:p14="http://schemas.microsoft.com/office/powerpoint/2010/main" val="355708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10242" name="Picture 2" descr="https://puu.sh/BXu8L/fec1a755e4.png?fbclid=IwAR1HymWWyIl1IrXR7AdR8h0LwMYJ6LIR1OTvHAOzilEsmZEqrmY6SRzl7vg">
            <a:extLst>
              <a:ext uri="{FF2B5EF4-FFF2-40B4-BE49-F238E27FC236}">
                <a16:creationId xmlns:a16="http://schemas.microsoft.com/office/drawing/2014/main" id="{178EB451-981A-4DB3-AA8C-E19C0826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48" y="768145"/>
            <a:ext cx="4638299" cy="56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3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Fleuves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Entravent la propagation du virus</a:t>
            </a:r>
          </a:p>
        </p:txBody>
      </p:sp>
    </p:spTree>
    <p:extLst>
      <p:ext uri="{BB962C8B-B14F-4D97-AF65-F5344CB8AC3E}">
        <p14:creationId xmlns:p14="http://schemas.microsoft.com/office/powerpoint/2010/main" val="35920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9218" name="Picture 2" descr="https://puu.sh/BXubp/7d8059b752.png?fbclid=IwAR1PpeaHu6IBpRlFNlcfVDR2LTntIT4iVgVWZgbmomeJg-tqn5WrU-HoodY">
            <a:extLst>
              <a:ext uri="{FF2B5EF4-FFF2-40B4-BE49-F238E27FC236}">
                <a16:creationId xmlns:a16="http://schemas.microsoft.com/office/drawing/2014/main" id="{D1EF93E5-8810-4D43-8AA1-A7D08C27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979" y="738767"/>
            <a:ext cx="4614038" cy="56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Les automates cellulaires          </a:t>
            </a:r>
            <a:r>
              <a:rPr lang="fr-FR" sz="1100" b="1" dirty="0">
                <a:solidFill>
                  <a:srgbClr val="262626"/>
                </a:solidFill>
                <a:latin typeface="Century Gothic"/>
              </a:rPr>
              <a:t>Evolution du projet          </a:t>
            </a: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Déplacements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418918" y="3124075"/>
            <a:ext cx="3607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Entre deux zones urbaines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Lignes aériennes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Voies ferrées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Routes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F002734-F226-42B9-99EE-CCEC449848F8}"/>
              </a:ext>
            </a:extLst>
          </p:cNvPr>
          <p:cNvSpPr txBox="1"/>
          <p:nvPr/>
        </p:nvSpPr>
        <p:spPr>
          <a:xfrm>
            <a:off x="7692367" y="3350758"/>
            <a:ext cx="422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8ECE55"/>
                </a:solidFill>
              </a:rPr>
              <a:t>D’une rive à l’autre d’un fleuve</a:t>
            </a:r>
          </a:p>
          <a:p>
            <a:pPr marL="342900" indent="-342900" algn="ctr"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Ponts</a:t>
            </a:r>
          </a:p>
        </p:txBody>
      </p:sp>
    </p:spTree>
    <p:extLst>
      <p:ext uri="{BB962C8B-B14F-4D97-AF65-F5344CB8AC3E}">
        <p14:creationId xmlns:p14="http://schemas.microsoft.com/office/powerpoint/2010/main" val="388206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19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E23DA0-C8C1-4981-A810-D20F2283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89" y="740952"/>
            <a:ext cx="4678017" cy="57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Sommaire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DCB0C2-5B7B-4F02-9B64-358F4661E2F3}"/>
              </a:ext>
            </a:extLst>
          </p:cNvPr>
          <p:cNvSpPr txBox="1"/>
          <p:nvPr/>
        </p:nvSpPr>
        <p:spPr>
          <a:xfrm>
            <a:off x="1138336" y="2052736"/>
            <a:ext cx="9563874" cy="25326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Présentation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Les automates cellulaires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Évolution du projet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-   État Final</a:t>
            </a:r>
          </a:p>
          <a:p>
            <a:pPr marL="285750" marR="0" lvl="0" indent="-28575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l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545409-EA72-441B-AF95-8E5093F376DA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7929C5AD-AA64-4CF2-A124-24A95209C860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EECCCF15-3DB6-4F3A-9813-EB58B99BBDD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07E42419-CC06-4CB3-8FAE-0BACA8DA9E4F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93E8C0AB-98EA-4764-8FB4-893EBB10E7C4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929BC0F3-09BE-4B7C-A5AA-902705F825D2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8C048B46-6BD8-4132-AF2D-92957401B8FB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20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4E193489-407B-45FA-B319-B389661AB017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pic>
        <p:nvPicPr>
          <p:cNvPr id="7170" name="Picture 2" descr="https://puu.sh/BXuyr/47341849a1.png?fbclid=IwAR15-LLJiD9ADjSDsEiV7jST8q9T2V_Rm96gPYjenSM74W2HGc9f9Ax_sqI">
            <a:extLst>
              <a:ext uri="{FF2B5EF4-FFF2-40B4-BE49-F238E27FC236}">
                <a16:creationId xmlns:a16="http://schemas.microsoft.com/office/drawing/2014/main" id="{196780E5-DAA7-472F-B384-B072C9A4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3" y="716189"/>
            <a:ext cx="4565709" cy="567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6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dirty="0">
                <a:solidFill>
                  <a:srgbClr val="262626"/>
                </a:solidFill>
                <a:latin typeface="Century Gothic"/>
              </a:rPr>
              <a:t>État final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21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36838A-3316-4454-8EE9-A44795A5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22" y="1376175"/>
            <a:ext cx="7889655" cy="4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8F008AD-F2B9-4F28-A088-6D135BB5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9328"/>
            <a:ext cx="12191996" cy="86173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22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1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4328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Incidence proportionnelle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727809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 (S, I) = </a:t>
            </a:r>
            <a:r>
              <a:rPr lang="el-GR" sz="2400" dirty="0">
                <a:solidFill>
                  <a:schemeClr val="bg1"/>
                </a:solidFill>
              </a:rPr>
              <a:t>β (</a:t>
            </a:r>
            <a:r>
              <a:rPr lang="fr-FR" sz="2400" dirty="0">
                <a:solidFill>
                  <a:schemeClr val="bg1"/>
                </a:solidFill>
              </a:rPr>
              <a:t>SI / S+I) </a:t>
            </a:r>
          </a:p>
        </p:txBody>
      </p:sp>
    </p:spTree>
    <p:extLst>
      <p:ext uri="{BB962C8B-B14F-4D97-AF65-F5344CB8AC3E}">
        <p14:creationId xmlns:p14="http://schemas.microsoft.com/office/powerpoint/2010/main" val="1172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467696" y="1709279"/>
            <a:ext cx="525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Densité des zones urbaines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3886198" y="3512038"/>
            <a:ext cx="441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f(x) = (-75/</a:t>
            </a:r>
            <a:r>
              <a:rPr lang="fr-FR" sz="2400" dirty="0" err="1">
                <a:solidFill>
                  <a:schemeClr val="bg1"/>
                </a:solidFill>
              </a:rPr>
              <a:t>rayonZone</a:t>
            </a:r>
            <a:r>
              <a:rPr lang="fr-FR" sz="2400" dirty="0">
                <a:solidFill>
                  <a:schemeClr val="bg1"/>
                </a:solidFill>
              </a:rPr>
              <a:t>)x + 100</a:t>
            </a:r>
          </a:p>
        </p:txBody>
      </p:sp>
    </p:spTree>
    <p:extLst>
      <p:ext uri="{BB962C8B-B14F-4D97-AF65-F5344CB8AC3E}">
        <p14:creationId xmlns:p14="http://schemas.microsoft.com/office/powerpoint/2010/main" val="410130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8623B3-E4EC-455E-BF32-A13679F9B2A7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2">
            <a:extLst>
              <a:ext uri="{FF2B5EF4-FFF2-40B4-BE49-F238E27FC236}">
                <a16:creationId xmlns:a16="http://schemas.microsoft.com/office/drawing/2014/main" id="{0EB27BA8-B711-47F6-8765-00911875577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</a:t>
            </a:r>
            <a:r>
              <a:rPr lang="fr-FR" sz="1100" b="1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2" name="Connecteur droit avec flèche 6">
            <a:extLst>
              <a:ext uri="{FF2B5EF4-FFF2-40B4-BE49-F238E27FC236}">
                <a16:creationId xmlns:a16="http://schemas.microsoft.com/office/drawing/2014/main" id="{C0C8AB16-9AE0-4F10-9872-57F70A001BA6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eur droit avec flèche 8">
            <a:extLst>
              <a:ext uri="{FF2B5EF4-FFF2-40B4-BE49-F238E27FC236}">
                <a16:creationId xmlns:a16="http://schemas.microsoft.com/office/drawing/2014/main" id="{F7C94D04-A3CB-4790-87C1-24E0AD894563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9">
            <a:extLst>
              <a:ext uri="{FF2B5EF4-FFF2-40B4-BE49-F238E27FC236}">
                <a16:creationId xmlns:a16="http://schemas.microsoft.com/office/drawing/2014/main" id="{536E14AF-114A-4FBA-9E78-6DC396A8069A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0">
            <a:extLst>
              <a:ext uri="{FF2B5EF4-FFF2-40B4-BE49-F238E27FC236}">
                <a16:creationId xmlns:a16="http://schemas.microsoft.com/office/drawing/2014/main" id="{B381760C-00E1-4C8B-A4ED-25A0BB38110A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Espace réservé du numéro de diapositive 7">
            <a:extLst>
              <a:ext uri="{FF2B5EF4-FFF2-40B4-BE49-F238E27FC236}">
                <a16:creationId xmlns:a16="http://schemas.microsoft.com/office/drawing/2014/main" id="{1635AA11-4E0A-4C6B-A55B-60B572FE8BB7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26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7" name="ZoneTexte 12">
            <a:extLst>
              <a:ext uri="{FF2B5EF4-FFF2-40B4-BE49-F238E27FC236}">
                <a16:creationId xmlns:a16="http://schemas.microsoft.com/office/drawing/2014/main" id="{D9869B71-8155-4E04-83B1-4BA318BE7014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CC5CFE-CFAC-4255-8B85-FBC2CB7E5A38}"/>
              </a:ext>
            </a:extLst>
          </p:cNvPr>
          <p:cNvSpPr txBox="1"/>
          <p:nvPr/>
        </p:nvSpPr>
        <p:spPr>
          <a:xfrm>
            <a:off x="3892317" y="841449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8ECE55"/>
                </a:solidFill>
              </a:rPr>
              <a:t>Algorithme de Prim</a:t>
            </a:r>
          </a:p>
        </p:txBody>
      </p:sp>
      <p:pic>
        <p:nvPicPr>
          <p:cNvPr id="19" name="Image 18" descr="Image associÃ©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2" y="1941817"/>
            <a:ext cx="5603176" cy="405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 descr="https://puu.sh/BXuyr/47341849a1.png?fbclid=IwAR15-LLJiD9ADjSDsEiV7jST8q9T2V_Rm96gPYjenSM74W2HGc9f9Ax_sqI">
            <a:extLst>
              <a:ext uri="{FF2B5EF4-FFF2-40B4-BE49-F238E27FC236}">
                <a16:creationId xmlns:a16="http://schemas.microsoft.com/office/drawing/2014/main" id="{196780E5-DAA7-472F-B384-B072C9A4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05" y="1722890"/>
            <a:ext cx="3702595" cy="460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3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1026" name="Picture 2" descr="RÃ©sultat de recherche d'images pour &quot;peste&quot;">
            <a:extLst>
              <a:ext uri="{FF2B5EF4-FFF2-40B4-BE49-F238E27FC236}">
                <a16:creationId xmlns:a16="http://schemas.microsoft.com/office/drawing/2014/main" id="{19BDCC79-69C4-4E92-9BB5-9831BD181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420" y="1503736"/>
            <a:ext cx="6649156" cy="47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4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299111" y="3346811"/>
            <a:ext cx="8154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Simulation de la propagation d’un virus au sein d’une population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Caractéristiques de la maladie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bg1"/>
                </a:solidFill>
              </a:rPr>
              <a:t>Déplacements de population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586611" y="1743146"/>
            <a:ext cx="557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Une simulation scientifique…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CCFD7-8305-4F03-92C2-EECACB8AA2C8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">
            <a:extLst>
              <a:ext uri="{FF2B5EF4-FFF2-40B4-BE49-F238E27FC236}">
                <a16:creationId xmlns:a16="http://schemas.microsoft.com/office/drawing/2014/main" id="{57AFB27F-A32A-4F8E-88FE-C2B677C44D1A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3" name="Connecteur droit avec flèche 6">
            <a:extLst>
              <a:ext uri="{FF2B5EF4-FFF2-40B4-BE49-F238E27FC236}">
                <a16:creationId xmlns:a16="http://schemas.microsoft.com/office/drawing/2014/main" id="{A8BFB507-8CC4-4CE6-BD9E-EDE7AD20582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avec flèche 8">
            <a:extLst>
              <a:ext uri="{FF2B5EF4-FFF2-40B4-BE49-F238E27FC236}">
                <a16:creationId xmlns:a16="http://schemas.microsoft.com/office/drawing/2014/main" id="{5BB38426-F4EC-4707-A38B-C8C606C65025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Connecteur droit avec flèche 9">
            <a:extLst>
              <a:ext uri="{FF2B5EF4-FFF2-40B4-BE49-F238E27FC236}">
                <a16:creationId xmlns:a16="http://schemas.microsoft.com/office/drawing/2014/main" id="{5638CEF9-79C7-4FC2-86F7-5999EAB18C29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Connecteur droit avec flèche 10">
            <a:extLst>
              <a:ext uri="{FF2B5EF4-FFF2-40B4-BE49-F238E27FC236}">
                <a16:creationId xmlns:a16="http://schemas.microsoft.com/office/drawing/2014/main" id="{FBE71A25-F3D7-4659-A985-6CB10F19438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numéro de diapositive 7">
            <a:extLst>
              <a:ext uri="{FF2B5EF4-FFF2-40B4-BE49-F238E27FC236}">
                <a16:creationId xmlns:a16="http://schemas.microsoft.com/office/drawing/2014/main" id="{9C24F770-D191-4FD9-93D1-49EB3DD64EC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5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8" name="ZoneTexte 12">
            <a:extLst>
              <a:ext uri="{FF2B5EF4-FFF2-40B4-BE49-F238E27FC236}">
                <a16:creationId xmlns:a16="http://schemas.microsoft.com/office/drawing/2014/main" id="{CB640A82-D09F-4F92-AA57-FCAF579947EA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 dirty="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 dirty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1565BD-AA11-4DB4-A845-4756118E8A72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Comprendre la propagation d’un virus afin de réduire la diffusion des épidémies dans le monde.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F18353-4B61-4176-9EFC-9994861CAFEF}"/>
              </a:ext>
            </a:extLst>
          </p:cNvPr>
          <p:cNvSpPr txBox="1"/>
          <p:nvPr/>
        </p:nvSpPr>
        <p:spPr>
          <a:xfrm>
            <a:off x="3935794" y="1728612"/>
            <a:ext cx="432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…pour sauver des vies</a:t>
            </a:r>
          </a:p>
        </p:txBody>
      </p:sp>
    </p:spTree>
    <p:extLst>
      <p:ext uri="{BB962C8B-B14F-4D97-AF65-F5344CB8AC3E}">
        <p14:creationId xmlns:p14="http://schemas.microsoft.com/office/powerpoint/2010/main" val="28184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6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DB176011-CE96-4F11-B306-49A5A4DD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709" y="1871139"/>
            <a:ext cx="3994581" cy="3994581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3713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7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4101881" y="1743146"/>
            <a:ext cx="398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Systèmes complexes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Permet de modéliser des systèmes complexes de manière simplifiée.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CAE1147-1386-478E-8609-02524CBEC5A0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BCEA47-A648-4F36-AE1F-D3D50854FB8A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AA5E3-744A-413A-B973-FD1D5EEF70C1}"/>
              </a:ext>
            </a:extLst>
          </p:cNvPr>
          <p:cNvSpPr/>
          <p:nvPr/>
        </p:nvSpPr>
        <p:spPr>
          <a:xfrm>
            <a:off x="4" y="0"/>
            <a:ext cx="12191996" cy="653909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9839CA4-5015-43A2-97D5-F9425CF60E56}"/>
              </a:ext>
            </a:extLst>
          </p:cNvPr>
          <p:cNvSpPr txBox="1"/>
          <p:nvPr/>
        </p:nvSpPr>
        <p:spPr>
          <a:xfrm>
            <a:off x="185056" y="158620"/>
            <a:ext cx="11821884" cy="62324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Présentation du projet          </a:t>
            </a:r>
            <a:r>
              <a:rPr lang="fr-FR" sz="11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Les automates cellulaires          </a:t>
            </a:r>
            <a:r>
              <a:rPr lang="fr-FR" sz="1100" b="0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Evolution du projet          Etat Final          Les maths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FFFFFF"/>
              </a:solidFill>
              <a:uFillTx/>
              <a:latin typeface="Century Gothic"/>
            </a:endParaRPr>
          </a:p>
        </p:txBody>
      </p:sp>
      <p:cxnSp>
        <p:nvCxnSpPr>
          <p:cNvPr id="13" name="Connecteur droit avec flèche 6">
            <a:extLst>
              <a:ext uri="{FF2B5EF4-FFF2-40B4-BE49-F238E27FC236}">
                <a16:creationId xmlns:a16="http://schemas.microsoft.com/office/drawing/2014/main" id="{74955A6A-DEAC-4B40-8D3B-7C4B72C94859}"/>
              </a:ext>
            </a:extLst>
          </p:cNvPr>
          <p:cNvCxnSpPr>
            <a:cxnSpLocks/>
          </p:cNvCxnSpPr>
          <p:nvPr/>
        </p:nvCxnSpPr>
        <p:spPr>
          <a:xfrm>
            <a:off x="4026313" y="342287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8">
            <a:extLst>
              <a:ext uri="{FF2B5EF4-FFF2-40B4-BE49-F238E27FC236}">
                <a16:creationId xmlns:a16="http://schemas.microsoft.com/office/drawing/2014/main" id="{6B319ED6-9D2C-4CA8-960A-F734FF386CD4}"/>
              </a:ext>
            </a:extLst>
          </p:cNvPr>
          <p:cNvCxnSpPr/>
          <p:nvPr/>
        </p:nvCxnSpPr>
        <p:spPr>
          <a:xfrm>
            <a:off x="6096003" y="342287"/>
            <a:ext cx="2802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9">
            <a:extLst>
              <a:ext uri="{FF2B5EF4-FFF2-40B4-BE49-F238E27FC236}">
                <a16:creationId xmlns:a16="http://schemas.microsoft.com/office/drawing/2014/main" id="{D3BEEAA2-BAAB-4FBD-A7F2-5C3D2B67909C}"/>
              </a:ext>
            </a:extLst>
          </p:cNvPr>
          <p:cNvCxnSpPr/>
          <p:nvPr/>
        </p:nvCxnSpPr>
        <p:spPr>
          <a:xfrm>
            <a:off x="7740441" y="332759"/>
            <a:ext cx="2802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72A87FF4-63A6-4784-A646-669B97754B06}"/>
              </a:ext>
            </a:extLst>
          </p:cNvPr>
          <p:cNvCxnSpPr/>
          <p:nvPr/>
        </p:nvCxnSpPr>
        <p:spPr>
          <a:xfrm>
            <a:off x="8735958" y="332448"/>
            <a:ext cx="28022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Espace réservé du numéro de diapositive 7">
            <a:extLst>
              <a:ext uri="{FF2B5EF4-FFF2-40B4-BE49-F238E27FC236}">
                <a16:creationId xmlns:a16="http://schemas.microsoft.com/office/drawing/2014/main" id="{1580C8B6-76DB-45B2-86EC-F5A7975892B8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0F8804-A8AF-488B-BABF-40AC271FABDD}" type="slidenum">
              <a:t>8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sp>
        <p:nvSpPr>
          <p:cNvPr id="18" name="ZoneTexte 12">
            <a:extLst>
              <a:ext uri="{FF2B5EF4-FFF2-40B4-BE49-F238E27FC236}">
                <a16:creationId xmlns:a16="http://schemas.microsoft.com/office/drawing/2014/main" id="{E53531DC-3A45-4739-9523-1FC5EEDF4DC5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195FC4-C2E4-43D7-8BAF-97534124B800}"/>
              </a:ext>
            </a:extLst>
          </p:cNvPr>
          <p:cNvSpPr txBox="1"/>
          <p:nvPr/>
        </p:nvSpPr>
        <p:spPr>
          <a:xfrm>
            <a:off x="3919072" y="1733777"/>
            <a:ext cx="4634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8ECE55"/>
                </a:solidFill>
              </a:rPr>
              <a:t>Évolution dans le temps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391022A-6709-4890-8BF0-CF032E9A94BB}"/>
              </a:ext>
            </a:extLst>
          </p:cNvPr>
          <p:cNvSpPr txBox="1"/>
          <p:nvPr/>
        </p:nvSpPr>
        <p:spPr>
          <a:xfrm>
            <a:off x="2018890" y="3321690"/>
            <a:ext cx="8154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Les cellules évoluent dans le temps en fonctions de règles précises</a:t>
            </a:r>
          </a:p>
        </p:txBody>
      </p:sp>
    </p:spTree>
    <p:extLst>
      <p:ext uri="{BB962C8B-B14F-4D97-AF65-F5344CB8AC3E}">
        <p14:creationId xmlns:p14="http://schemas.microsoft.com/office/powerpoint/2010/main" val="135549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6CE19-1905-4F7B-A53A-8FAE7084F2ED}"/>
              </a:ext>
            </a:extLst>
          </p:cNvPr>
          <p:cNvSpPr/>
          <p:nvPr/>
        </p:nvSpPr>
        <p:spPr>
          <a:xfrm>
            <a:off x="0" y="270589"/>
            <a:ext cx="12191996" cy="1016344"/>
          </a:xfrm>
          <a:prstGeom prst="rect">
            <a:avLst/>
          </a:prstGeom>
          <a:solidFill>
            <a:srgbClr val="8EC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24">
            <a:extLst>
              <a:ext uri="{FF2B5EF4-FFF2-40B4-BE49-F238E27FC236}">
                <a16:creationId xmlns:a16="http://schemas.microsoft.com/office/drawing/2014/main" id="{57B0DD9B-C8B0-4303-BDA2-61ABEB9386E9}"/>
              </a:ext>
            </a:extLst>
          </p:cNvPr>
          <p:cNvSpPr txBox="1"/>
          <p:nvPr/>
        </p:nvSpPr>
        <p:spPr>
          <a:xfrm>
            <a:off x="0" y="6451137"/>
            <a:ext cx="12191996" cy="5770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Nicolas MEYNIEL, Damien PIEDANNA, Axel PISANI, Aurélien ROBINEAU													     Mercredi 7 novembre 2018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Groupe 3B – 2</a:t>
            </a:r>
            <a:r>
              <a:rPr lang="fr-FR" sz="1050" b="0" i="0" u="none" strike="noStrike" kern="1200" cap="none" spc="0" baseline="30000">
                <a:solidFill>
                  <a:srgbClr val="FFFFFF"/>
                </a:solidFill>
                <a:uFillTx/>
                <a:latin typeface="Century Gothic"/>
              </a:rPr>
              <a:t>nd</a:t>
            </a:r>
            <a:r>
              <a:rPr lang="fr-FR" sz="105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 année															 				     												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AD394-BBB6-4099-8D7A-5A8B1FF4B6D6}"/>
              </a:ext>
            </a:extLst>
          </p:cNvPr>
          <p:cNvSpPr txBox="1"/>
          <p:nvPr/>
        </p:nvSpPr>
        <p:spPr>
          <a:xfrm>
            <a:off x="2139819" y="411992"/>
            <a:ext cx="7912358" cy="70788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000" b="1" i="0" u="none" strike="noStrike" kern="1200" cap="none" spc="0" baseline="0" dirty="0">
                <a:solidFill>
                  <a:srgbClr val="262626"/>
                </a:solidFill>
                <a:uFillTx/>
                <a:latin typeface="Century Gothic"/>
              </a:rPr>
              <a:t>Évolution du projet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D8B6A5-3781-46CE-9CA4-3A42721726F4}"/>
              </a:ext>
            </a:extLst>
          </p:cNvPr>
          <p:cNvSpPr txBox="1"/>
          <p:nvPr/>
        </p:nvSpPr>
        <p:spPr>
          <a:xfrm>
            <a:off x="11640833" y="6557107"/>
            <a:ext cx="551163" cy="365129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1251E9-295D-4DFD-A63B-58872DCC76F5}" type="slidenum">
              <a:t>9</a:t>
            </a:fld>
            <a:endParaRPr lang="fr-FR" sz="900" b="1" i="0" u="none" strike="noStrike" kern="1200" cap="none" spc="0" baseline="0">
              <a:solidFill>
                <a:srgbClr val="BFBFBF"/>
              </a:solidFill>
              <a:effectLst>
                <a:outerShdw dist="38096" dir="2700000">
                  <a:srgbClr val="000000"/>
                </a:outerShdw>
              </a:effectLst>
              <a:uFillTx/>
              <a:latin typeface="Century Gothic"/>
            </a:endParaRPr>
          </a:p>
        </p:txBody>
      </p:sp>
      <p:pic>
        <p:nvPicPr>
          <p:cNvPr id="2050" name="Picture 2" descr="RÃ©sultat de recherche d'images pour &quot;Ã©volution&quot;">
            <a:extLst>
              <a:ext uri="{FF2B5EF4-FFF2-40B4-BE49-F238E27FC236}">
                <a16:creationId xmlns:a16="http://schemas.microsoft.com/office/drawing/2014/main" id="{AECBC263-9E2E-4E91-B84D-687088D39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8" y="480863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l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830</Words>
  <Application>Microsoft Office PowerPoint</Application>
  <PresentationFormat>Grand écran</PresentationFormat>
  <Paragraphs>175</Paragraphs>
  <Slides>26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Century Gothic</vt:lpstr>
      <vt:lpstr>Maillage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MEYNIEL Nicolas</dc:creator>
  <cp:lastModifiedBy>ROBINEAU Aurelien</cp:lastModifiedBy>
  <cp:revision>31</cp:revision>
  <dcterms:created xsi:type="dcterms:W3CDTF">2018-11-06T16:21:15Z</dcterms:created>
  <dcterms:modified xsi:type="dcterms:W3CDTF">2018-11-08T17:38:07Z</dcterms:modified>
</cp:coreProperties>
</file>