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66" r:id="rId9"/>
    <p:sldId id="267" r:id="rId10"/>
    <p:sldId id="260" r:id="rId11"/>
    <p:sldId id="268" r:id="rId12"/>
    <p:sldId id="270" r:id="rId13"/>
    <p:sldId id="271" r:id="rId14"/>
    <p:sldId id="272" r:id="rId15"/>
    <p:sldId id="273" r:id="rId16"/>
    <p:sldId id="274" r:id="rId17"/>
    <p:sldId id="269" r:id="rId18"/>
    <p:sldId id="262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E55"/>
    <a:srgbClr val="FF0000"/>
    <a:srgbClr val="008000"/>
    <a:srgbClr val="262626"/>
    <a:srgbClr val="42FF33"/>
    <a:srgbClr val="E9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72B8AD7-E637-4AAB-8915-01F0462614C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F2D1E5-D80F-44C1-AB1F-1AD98B33D5A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C75336B-C2CB-4009-A3D2-E3BE541024A7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13319946-9E26-4D3E-A2DF-C327EDE6E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090BBF5A-103C-4929-8F8A-0F8B0D3D962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D1CA64-2A02-4B59-8B25-09F6260E607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F26DFF-3177-467D-A252-2DA150DBA4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BC802FF-7E79-4C7B-B763-A088EFA1B92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22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Épidémie de la peste noire : entre 30% et 50% de la population européenne tuée au Moyen Age, Ebola en Afrique, etc…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05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Modélisation sous forme d’une grille de cellules</a:t>
            </a:r>
          </a:p>
          <a:p>
            <a:r>
              <a:rPr lang="fr-FR" dirty="0"/>
              <a:t>Donner des exemples de systèmes complexes (propagation incendies, etc…)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78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95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82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40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241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73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0513-7824-4ED5-BCC6-2B5FE9D410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1011" y="609603"/>
            <a:ext cx="8676220" cy="3200400"/>
          </a:xfrm>
        </p:spPr>
        <p:txBody>
          <a:bodyPr anchor="b" anchorCtr="1"/>
          <a:lstStyle>
            <a:lvl1pPr algn="ctr">
              <a:defRPr sz="4800">
                <a:effectLst>
                  <a:outerShdw dist="31751" dir="13199965">
                    <a:srgbClr val="000000"/>
                  </a:outerShdw>
                </a:effectLst>
              </a:defRPr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3E9A3-3BD1-4A5B-940F-A6ADDDAE20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1011" y="3886200"/>
            <a:ext cx="8676220" cy="1904996"/>
          </a:xfrm>
        </p:spPr>
        <p:txBody>
          <a:bodyPr anchor="t" anchorCtr="1"/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ACC63-1CD7-4826-9258-636472AED7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9D7215-C912-4020-8A4C-198FAF026A2C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1627-3AD5-4F80-9A6B-0E0A7FF6AA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B790-BFC2-4315-84AA-A3083E0BCA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DA3674-502D-4211-AE76-40B4E2581ED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473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7D1F-FA7A-447F-8A9F-BE059156F1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4732861"/>
            <a:ext cx="9905996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58A05-7FE5-436F-9A94-073CEF1F863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979611" y="932111"/>
            <a:ext cx="8225942" cy="3164976"/>
          </a:xfrm>
          <a:ln w="38103">
            <a:solidFill>
              <a:srgbClr val="363D46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12307-05E8-448E-B77C-72B49C1516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5299606"/>
            <a:ext cx="9905996" cy="493711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377CF-5944-4320-A664-24D4344879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D74128-48EE-4123-A1FA-83A3E93D7B2E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67DF1-F08D-4D30-8C1D-D78D098FFA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B842E-642D-4DC2-A3FF-7CD909FD6B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841997-11E0-4E3D-867D-13409D525E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6F34-62D5-45CE-AD8A-8B0CD0CAE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31242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0F108-5212-4882-85E7-3F77E05115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43400"/>
            <a:ext cx="9905996" cy="14477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7D47D-369C-4148-9695-127DFBF196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35B16-4962-486A-9408-EC2490B23D83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A0636-C0E1-4FFB-8DFD-C03460C7A1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8E89F-9796-4014-B0D8-F47B233D24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0CAB26-ADE1-4539-B94D-BDFAF441A0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461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F716A7F3-AE0A-463C-BF9F-24046BF83AD2}"/>
              </a:ext>
            </a:extLst>
          </p:cNvPr>
          <p:cNvSpPr txBox="1"/>
          <p:nvPr/>
        </p:nvSpPr>
        <p:spPr>
          <a:xfrm>
            <a:off x="836611" y="78682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“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D93AEC65-81B7-4E8C-8421-1F7DA4C0C50D}"/>
              </a:ext>
            </a:extLst>
          </p:cNvPr>
          <p:cNvSpPr txBox="1"/>
          <p:nvPr/>
        </p:nvSpPr>
        <p:spPr>
          <a:xfrm>
            <a:off x="10437811" y="2743200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5EBD3B-D1B6-402D-BBB8-70B1A5B512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296393" cy="2743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D0FA445B-E129-4A45-9299-7AA02B9EEB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74815" y="3352803"/>
            <a:ext cx="8839203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0BCE18-27D7-428B-974A-B1CEC419A6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43400"/>
            <a:ext cx="9905996" cy="14477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176EC7-D329-4557-B884-B9240D1948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4C1783-2FAE-4064-A742-88FEFB64879A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35DDF9E-B554-436E-AC2D-8639A8D809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EEF3903-DCF4-40C9-99C1-203635B70E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759A0E-BA1F-4371-B3ED-19E2971D10F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170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B3F5-1002-41BD-96E1-A8D95715C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3308582"/>
            <a:ext cx="9905996" cy="14688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F5816-DA11-42AE-A792-35463B937C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777383"/>
            <a:ext cx="9905996" cy="860395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878B-CF1C-4BA6-AB5F-E912E04090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C47E6B-11A0-443D-832E-97EC6FCF6CDA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4EEA-060D-4D9E-A594-3FC02838E5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8BB48-D48E-4CE7-9839-B5C35A9275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AF8C73-E2D2-4935-9C61-6F9B095007E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3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CF4E5F32-9E69-4D1C-9CF0-BDB13FB02375}"/>
              </a:ext>
            </a:extLst>
          </p:cNvPr>
          <p:cNvSpPr txBox="1"/>
          <p:nvPr/>
        </p:nvSpPr>
        <p:spPr>
          <a:xfrm>
            <a:off x="836611" y="78682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“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D29ED98C-3D57-475A-986B-A8E191BA74D3}"/>
              </a:ext>
            </a:extLst>
          </p:cNvPr>
          <p:cNvSpPr txBox="1"/>
          <p:nvPr/>
        </p:nvSpPr>
        <p:spPr>
          <a:xfrm>
            <a:off x="10437811" y="2743200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A59961-3009-4752-A4BF-8C9707AACD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296393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41532152-7305-44B3-8AB4-19C70579BF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3886200"/>
            <a:ext cx="9905996" cy="888997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effectLst>
                  <a:outerShdw dist="38099" dir="14040142">
                    <a:srgbClr val="000000"/>
                  </a:outerShdw>
                </a:effectLst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FAB9F02-DEC9-412B-A074-B2083676EC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775197"/>
            <a:ext cx="9905996" cy="1015998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AB0B7D3-DC1F-4876-8616-7C2BE9CAC5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F2A80A-BC99-4192-BB51-F43FADA38440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1F8DC9-A727-46AD-9E2B-CEE37D03FF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FBF5511-E61D-4B35-95F6-8393C43BF9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C6CC32-EBBE-4A62-95EB-4EE3C42210E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634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7002-D2D8-49B6-B83E-9C8FADFA8E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7204D42-8F89-43CA-B948-62C47CEACB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3505196"/>
            <a:ext cx="9905996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800" cap="all">
                <a:effectLst>
                  <a:outerShdw dist="38099" dir="14040142">
                    <a:srgbClr val="000000"/>
                  </a:outerShdw>
                </a:effectLst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F4C748B-7779-4F96-8515-27F2728419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43400"/>
            <a:ext cx="9905996" cy="1447796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57A7F7C-1DB2-4A02-A512-92A4658632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636869-FB0B-4C8E-A4D9-1DC1A00FA308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2CCC3CC-193F-4BC1-A201-D364C51B30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04EAFE-7EE2-4E3B-8441-207E4724B7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8FD701-4585-4D4E-A4EA-0190DD4C51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41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4EAA-78DA-4735-BB92-0DF930DE2D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18079-4FC5-4C58-8178-74C92A61165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F7D2-7766-4016-A86E-C9E2CBF9D7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AF487A-8037-4140-8BA5-B37A6D288066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F6F81-2D09-4ACF-8C0C-50B1B38807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CF8C-61C6-4CDF-8C31-3BB5678E42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5DB469-81B2-4EF9-9C0E-2337DDF4E78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08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5AF9F-B652-45F1-A292-5B181981317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836898" y="609603"/>
            <a:ext cx="2210516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5216E-9BEC-4E71-A03C-F51F0A69D9F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543800" cy="5181603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2BF3-4068-4CEB-8820-0258AAA2A0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E374A5-D76A-4483-9B68-7CBFC2B355CF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CF225-7F80-464B-B565-7D98C927D7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C39F-50C5-4103-9C86-08A59D23DF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936840-F5DD-47CF-88E7-FF34441254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6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4BF0-6729-4AAE-A3F2-C129B41229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173E-9781-4934-BEAA-ED2FEDBFB21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F373-1842-47CB-8768-F9C5398BBA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CE4FD5-FB20-4F4F-AE6C-3B3791BEFC94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38BF9-DE9A-423E-A1D8-7F388DC17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9C44-2907-46A8-8D95-B651EB11FD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86C3EE-B93D-4741-B516-A8C32D124EB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2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9EC0-5F44-49DA-916C-5DB0D69BBA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1011" y="3308582"/>
            <a:ext cx="8686800" cy="1468800"/>
          </a:xfrm>
        </p:spPr>
        <p:txBody>
          <a:bodyPr anchor="b"/>
          <a:lstStyle>
            <a:lvl1pPr algn="r"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AE80-6547-4348-AEBA-201044A9AE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51011" y="4777383"/>
            <a:ext cx="8686800" cy="860395"/>
          </a:xfrm>
        </p:spPr>
        <p:txBody>
          <a:bodyPr anchor="t"/>
          <a:lstStyle>
            <a:lvl1pPr marL="0" indent="0" algn="r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EC25-91B9-4B63-AF24-774044D004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D57D08-D007-4E4E-A307-D394F78CEDFD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C212-026B-42C7-AEFA-0CEB81EBC0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5328-CBA0-40AF-8372-9400C1DAAC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5D1775-7853-4578-9D62-CFDB73D900E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1C99-F84F-41F2-988B-B2E6EC00A2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2939-7F3F-4D74-BD39-D740A5CB6E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2667003"/>
            <a:ext cx="4876796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1D2E9-9C77-458B-B54F-5A0BD9C77F2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0608" y="2667003"/>
            <a:ext cx="4876796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FA7C4-D04C-4BC3-9378-DC330469B8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15EFB5-0E49-4178-86D3-ABDD729352D8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5A54C-CDEB-45A1-B2AE-E012167FDD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5F4DF-58F7-4270-AF67-38C532665E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23EBA0-7567-455E-AA51-D593D2C5DA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14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786-25B1-42DE-9DFC-1E596353D7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98BE8-6EB9-4402-A75C-55596EE6EC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9280" y="2658535"/>
            <a:ext cx="4588934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67D9E-4CA8-4287-9854-CCA5B7BC793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41408" y="3243257"/>
            <a:ext cx="4876796" cy="2547939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9A39E-86FF-4C8F-B245-CC59CBFE60A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43136" y="2667003"/>
            <a:ext cx="460427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75B2E-111A-40DB-868B-2B086B1FFB7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0608" y="3243257"/>
            <a:ext cx="4876796" cy="2547939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F4303-026F-4290-B898-236474E625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BD1C78-D2C9-4615-8726-26BA2A92B789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DE4C2-5945-45FB-B04F-88792C407D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294F1-D8AC-4830-8685-7BEE8B2A71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4EC2BF-AA24-45AF-9052-C934DD635DB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12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EC9E-CDBC-43F0-A707-A4B225E3A4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91E65-BA41-41E4-BA72-130BF24054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86428E-6A3C-4636-BE83-F31BA6C7944D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6E4C7-0CEE-4B5A-9561-42698E8A7F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58900-782D-43D9-B70F-896954A36A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8D3492-D1A5-49F3-A1E3-33ADE88C2D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31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BE441-2359-471E-9266-C37E0E2229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75C76C-70CB-4D92-9647-D89FB1954D2B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5235C-5E77-4426-9C20-133D14E7F8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F03CF-B0CF-46D6-A770-8E8EF74034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29D22F-1707-4697-894E-9CD1700D43B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98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E6CA-FE54-41A1-9930-ECB6C9AA6E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1600200"/>
            <a:ext cx="3549124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98C2-06AB-4CDC-8FAA-A3EB14E9BC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03815" y="609603"/>
            <a:ext cx="5943600" cy="5181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A5F23-DD04-4C7F-AD5F-D8D1CE69E83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1408" y="2971800"/>
            <a:ext cx="3549124" cy="18288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3DA2E-7C09-4811-8C11-D7FC0D930B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FC3589-F269-4A9C-A7F7-7DF96B27701B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0CCC-5813-4469-A1E6-1B325BC368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8910E-0680-4546-9AA7-F37E996742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3FAD74-746C-40FF-B871-510EC3671F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80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8D5C-6498-493E-B3E5-4FAD5858DA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1600200"/>
            <a:ext cx="5333996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B1A7E-4C04-4F60-BED1-AAA94380970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433733" y="-18288"/>
            <a:ext cx="3276596" cy="6903720"/>
          </a:xfrm>
          <a:ln w="38103">
            <a:solidFill>
              <a:srgbClr val="363D46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5F685-48C6-429F-95FA-4AAA6055B1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1408" y="2971800"/>
            <a:ext cx="5333996" cy="18288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D31A3-666E-4FB8-A4F6-4E4A0557E5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399208" y="5883277"/>
            <a:ext cx="9144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FED2A90-4401-41FD-AEE8-0CC173056835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EE63A-774F-4AED-877D-7DBF033161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141408" y="5883277"/>
            <a:ext cx="5105396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A051-966C-451F-B4D4-4EB46D3EDD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42608" y="5883277"/>
            <a:ext cx="3225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1802867-C318-4B8D-93B7-744259E939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4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46FB4-8548-4ACE-8520-A5D5D1242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CB1D1-EAF7-49F0-A610-0147057578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2667003"/>
            <a:ext cx="9905996" cy="3124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E7067-1930-4B75-84B8-6B206DAF854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837611" y="5883277"/>
            <a:ext cx="1600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1" i="0" u="none" strike="noStrike" kern="1200" cap="none" spc="0" baseline="0">
                <a:solidFill>
                  <a:srgbClr val="BFBFB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entury Gothic"/>
              </a:defRPr>
            </a:lvl1pPr>
          </a:lstStyle>
          <a:p>
            <a:pPr lvl="0"/>
            <a:fld id="{D53D08FC-4A7C-4016-9811-97E1F0562A81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B6F8-E2E7-42B0-AD6F-417A5A0405E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7543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1" i="0" u="none" strike="noStrike" kern="1200" cap="none" spc="0" baseline="0">
                <a:solidFill>
                  <a:srgbClr val="BFBFB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F790-9907-404A-B494-15546D3F828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14008" y="5883277"/>
            <a:ext cx="5511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1" i="0" u="none" strike="noStrike" kern="1200" cap="none" spc="0" baseline="0">
                <a:solidFill>
                  <a:srgbClr val="BFBFB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entury Gothic"/>
              </a:defRPr>
            </a:lvl1pPr>
          </a:lstStyle>
          <a:p>
            <a:pPr lvl="0"/>
            <a:fld id="{560AD76B-C1AE-4C0D-96D7-CDED2C0BE93A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200" b="0" i="0" u="none" strike="noStrike" kern="1200" cap="all" spc="0" baseline="0">
          <a:solidFill>
            <a:srgbClr val="000000"/>
          </a:solidFill>
          <a:effectLst>
            <a:outerShdw dist="38099" dir="14040142">
              <a:srgbClr val="000000"/>
            </a:outerShdw>
          </a:effectLst>
          <a:uFillTx/>
          <a:latin typeface="Century Gothic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20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18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16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14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14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E744F8DB-9C32-4960-A65A-06F0CB990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6" y="2686993"/>
            <a:ext cx="11672723" cy="36913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62C5D-5DEE-4DDD-A0B6-E1FA76FE188F}"/>
              </a:ext>
            </a:extLst>
          </p:cNvPr>
          <p:cNvSpPr/>
          <p:nvPr/>
        </p:nvSpPr>
        <p:spPr>
          <a:xfrm>
            <a:off x="4" y="864270"/>
            <a:ext cx="12191996" cy="1642767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20">
            <a:extLst>
              <a:ext uri="{FF2B5EF4-FFF2-40B4-BE49-F238E27FC236}">
                <a16:creationId xmlns:a16="http://schemas.microsoft.com/office/drawing/2014/main" id="{016E8371-4E45-4248-AB35-9D19A336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7" y="109281"/>
            <a:ext cx="2035020" cy="655237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ZoneTexte 21">
            <a:extLst>
              <a:ext uri="{FF2B5EF4-FFF2-40B4-BE49-F238E27FC236}">
                <a16:creationId xmlns:a16="http://schemas.microsoft.com/office/drawing/2014/main" id="{D2CEFEB8-DA3D-4005-8718-EED25B18855F}"/>
              </a:ext>
            </a:extLst>
          </p:cNvPr>
          <p:cNvSpPr txBox="1"/>
          <p:nvPr/>
        </p:nvSpPr>
        <p:spPr>
          <a:xfrm>
            <a:off x="2081855" y="1006190"/>
            <a:ext cx="8028267" cy="1538883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chemeClr val="bg2">
                    <a:lumMod val="10000"/>
                  </a:schemeClr>
                </a:solidFill>
                <a:uFillTx/>
                <a:latin typeface="Century Gothic"/>
              </a:rPr>
              <a:t>Module 3202C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Modélisation mathématique</a:t>
            </a:r>
            <a:endParaRPr lang="fr-FR" sz="2800" b="0" i="0" u="none" strike="noStrike" kern="1200" cap="none" spc="0" baseline="0" dirty="0">
              <a:solidFill>
                <a:srgbClr val="262626"/>
              </a:solidFill>
              <a:uFillTx/>
              <a:latin typeface="Century Gothic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 dirty="0">
                <a:solidFill>
                  <a:schemeClr val="bg2">
                    <a:lumMod val="10000"/>
                  </a:schemeClr>
                </a:solidFill>
                <a:uFillTx/>
                <a:latin typeface="Century Gothic"/>
              </a:rPr>
              <a:t>Automates cellulaires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5" name="Image 23">
            <a:extLst>
              <a:ext uri="{FF2B5EF4-FFF2-40B4-BE49-F238E27FC236}">
                <a16:creationId xmlns:a16="http://schemas.microsoft.com/office/drawing/2014/main" id="{A8492685-7BC0-4572-92EB-2F628A9131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65691" y="3319582"/>
            <a:ext cx="2260597" cy="2257425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ZoneTexte 27">
            <a:extLst>
              <a:ext uri="{FF2B5EF4-FFF2-40B4-BE49-F238E27FC236}">
                <a16:creationId xmlns:a16="http://schemas.microsoft.com/office/drawing/2014/main" id="{AA5E7660-396D-4200-AC87-EC610366A2FB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 dirty="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10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6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dirty="0">
                <a:solidFill>
                  <a:srgbClr val="262626"/>
                </a:solidFill>
                <a:latin typeface="Century Gothic"/>
              </a:rPr>
              <a:t>État final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11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36838A-3316-4454-8EE9-A44795A56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22" y="1376175"/>
            <a:ext cx="7889655" cy="49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8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12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12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Cellules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557076" y="2875001"/>
            <a:ext cx="4419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ECE55"/>
                </a:solidFill>
              </a:rPr>
              <a:t>Type</a:t>
            </a:r>
          </a:p>
          <a:p>
            <a:pPr algn="ctr"/>
            <a:endParaRPr lang="fr-FR" sz="2400" dirty="0">
              <a:solidFill>
                <a:srgbClr val="8ECE55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Saine, Infectée, Guérie, Morte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ou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Vide, 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0B369AD-0C88-44D0-BE6D-458FF3198E8B}"/>
              </a:ext>
            </a:extLst>
          </p:cNvPr>
          <p:cNvSpPr txBox="1"/>
          <p:nvPr/>
        </p:nvSpPr>
        <p:spPr>
          <a:xfrm>
            <a:off x="8090114" y="3244332"/>
            <a:ext cx="3027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ECE55"/>
                </a:solidFill>
              </a:rPr>
              <a:t>Age moyen</a:t>
            </a:r>
          </a:p>
          <a:p>
            <a:pPr algn="ctr"/>
            <a:endParaRPr lang="fr-FR" sz="2400" dirty="0">
              <a:solidFill>
                <a:srgbClr val="8ECE55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Entre 0 et 100 ans</a:t>
            </a:r>
          </a:p>
        </p:txBody>
      </p:sp>
    </p:spTree>
    <p:extLst>
      <p:ext uri="{BB962C8B-B14F-4D97-AF65-F5344CB8AC3E}">
        <p14:creationId xmlns:p14="http://schemas.microsoft.com/office/powerpoint/2010/main" val="290632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13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13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Fleuves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3886198" y="3727809"/>
            <a:ext cx="441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Entravent la propagation du virus</a:t>
            </a:r>
          </a:p>
        </p:txBody>
      </p:sp>
    </p:spTree>
    <p:extLst>
      <p:ext uri="{BB962C8B-B14F-4D97-AF65-F5344CB8AC3E}">
        <p14:creationId xmlns:p14="http://schemas.microsoft.com/office/powerpoint/2010/main" val="359202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14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14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Zones urbaines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3021185" y="3350758"/>
            <a:ext cx="6149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Concentrations de population.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Métropoles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Villes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Villages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Zones peuplées</a:t>
            </a:r>
          </a:p>
        </p:txBody>
      </p:sp>
    </p:spTree>
    <p:extLst>
      <p:ext uri="{BB962C8B-B14F-4D97-AF65-F5344CB8AC3E}">
        <p14:creationId xmlns:p14="http://schemas.microsoft.com/office/powerpoint/2010/main" val="355708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15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15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Déplacements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418918" y="3124075"/>
            <a:ext cx="3607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ECE55"/>
                </a:solidFill>
              </a:rPr>
              <a:t>Entre deux zones urbaines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Lignes aériennes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Voies ferrées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Routes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F002734-F226-42B9-99EE-CCEC449848F8}"/>
              </a:ext>
            </a:extLst>
          </p:cNvPr>
          <p:cNvSpPr txBox="1"/>
          <p:nvPr/>
        </p:nvSpPr>
        <p:spPr>
          <a:xfrm>
            <a:off x="7692367" y="3350758"/>
            <a:ext cx="422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ECE55"/>
                </a:solidFill>
              </a:rPr>
              <a:t>D’une rive à l’autre d’un fleuve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Ponts</a:t>
            </a:r>
          </a:p>
        </p:txBody>
      </p:sp>
    </p:spTree>
    <p:extLst>
      <p:ext uri="{BB962C8B-B14F-4D97-AF65-F5344CB8AC3E}">
        <p14:creationId xmlns:p14="http://schemas.microsoft.com/office/powerpoint/2010/main" val="388206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16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16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Virus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3150857" y="3049457"/>
            <a:ext cx="5890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Plusieurs paramètres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Taux de reproduction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Taux de létalité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Durée minimale et maximale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Taux de vulnérabilité en fonction de l’âge</a:t>
            </a:r>
          </a:p>
        </p:txBody>
      </p:sp>
    </p:spTree>
    <p:extLst>
      <p:ext uri="{BB962C8B-B14F-4D97-AF65-F5344CB8AC3E}">
        <p14:creationId xmlns:p14="http://schemas.microsoft.com/office/powerpoint/2010/main" val="87138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8F008AD-F2B9-4F28-A088-6D135BB5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71294"/>
            <a:ext cx="12191996" cy="86173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17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619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18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Algorithme de Prim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19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Probabilités</a:t>
            </a:r>
          </a:p>
        </p:txBody>
      </p:sp>
    </p:spTree>
    <p:extLst>
      <p:ext uri="{BB962C8B-B14F-4D97-AF65-F5344CB8AC3E}">
        <p14:creationId xmlns:p14="http://schemas.microsoft.com/office/powerpoint/2010/main" val="130562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DCB0C2-5B7B-4F02-9B64-358F4661E2F3}"/>
              </a:ext>
            </a:extLst>
          </p:cNvPr>
          <p:cNvSpPr txBox="1"/>
          <p:nvPr/>
        </p:nvSpPr>
        <p:spPr>
          <a:xfrm>
            <a:off x="1138336" y="2052736"/>
            <a:ext cx="9563874" cy="25326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-   Présentation du projet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-   Les automates cellulaires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-   Évolution du projet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-   État Final</a:t>
            </a:r>
          </a:p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2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20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343281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21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3467696" y="1709279"/>
            <a:ext cx="525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Incidence proportionnelle</a:t>
            </a:r>
          </a:p>
        </p:txBody>
      </p:sp>
    </p:spTree>
    <p:extLst>
      <p:ext uri="{BB962C8B-B14F-4D97-AF65-F5344CB8AC3E}">
        <p14:creationId xmlns:p14="http://schemas.microsoft.com/office/powerpoint/2010/main" val="1172487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22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3467696" y="1709279"/>
            <a:ext cx="525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Densité des zones urbaines</a:t>
            </a:r>
          </a:p>
        </p:txBody>
      </p:sp>
    </p:spTree>
    <p:extLst>
      <p:ext uri="{BB962C8B-B14F-4D97-AF65-F5344CB8AC3E}">
        <p14:creationId xmlns:p14="http://schemas.microsoft.com/office/powerpoint/2010/main" val="410130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3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pic>
        <p:nvPicPr>
          <p:cNvPr id="1026" name="Picture 2" descr="RÃ©sultat de recherche d'images pour &quot;peste&quot;">
            <a:extLst>
              <a:ext uri="{FF2B5EF4-FFF2-40B4-BE49-F238E27FC236}">
                <a16:creationId xmlns:a16="http://schemas.microsoft.com/office/drawing/2014/main" id="{19BDCC79-69C4-4E92-9BB5-9831BD181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20" y="1503736"/>
            <a:ext cx="6649156" cy="473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7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CCFD7-8305-4F03-92C2-EECACB8AA2C8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57AFB27F-A32A-4F8E-88FE-C2B677C44D1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3" name="Connecteur droit avec flèche 6">
            <a:extLst>
              <a:ext uri="{FF2B5EF4-FFF2-40B4-BE49-F238E27FC236}">
                <a16:creationId xmlns:a16="http://schemas.microsoft.com/office/drawing/2014/main" id="{A8BFB507-8CC4-4CE6-BD9E-EDE7AD20582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Connecteur droit avec flèche 8">
            <a:extLst>
              <a:ext uri="{FF2B5EF4-FFF2-40B4-BE49-F238E27FC236}">
                <a16:creationId xmlns:a16="http://schemas.microsoft.com/office/drawing/2014/main" id="{5BB38426-F4EC-4707-A38B-C8C606C65025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Connecteur droit avec flèche 9">
            <a:extLst>
              <a:ext uri="{FF2B5EF4-FFF2-40B4-BE49-F238E27FC236}">
                <a16:creationId xmlns:a16="http://schemas.microsoft.com/office/drawing/2014/main" id="{5638CEF9-79C7-4FC2-86F7-5999EAB18C29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necteur droit avec flèche 10">
            <a:extLst>
              <a:ext uri="{FF2B5EF4-FFF2-40B4-BE49-F238E27FC236}">
                <a16:creationId xmlns:a16="http://schemas.microsoft.com/office/drawing/2014/main" id="{FBE71A25-F3D7-4659-A985-6CB10F19438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Espace réservé du numéro de diapositive 7">
            <a:extLst>
              <a:ext uri="{FF2B5EF4-FFF2-40B4-BE49-F238E27FC236}">
                <a16:creationId xmlns:a16="http://schemas.microsoft.com/office/drawing/2014/main" id="{9C24F770-D191-4FD9-93D1-49EB3DD64EC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4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8" name="ZoneTexte 12">
            <a:extLst>
              <a:ext uri="{FF2B5EF4-FFF2-40B4-BE49-F238E27FC236}">
                <a16:creationId xmlns:a16="http://schemas.microsoft.com/office/drawing/2014/main" id="{CB640A82-D09F-4F92-AA57-FCAF579947EA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 dirty="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1565BD-AA11-4DB4-A845-4756118E8A72}"/>
              </a:ext>
            </a:extLst>
          </p:cNvPr>
          <p:cNvSpPr txBox="1"/>
          <p:nvPr/>
        </p:nvSpPr>
        <p:spPr>
          <a:xfrm>
            <a:off x="2299111" y="3346811"/>
            <a:ext cx="8154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Simulation de la propagation d’un virus au sein d’une population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Caractéristiques de la maladie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Déplacements de population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F18353-4B61-4176-9EFC-9994861CAFEF}"/>
              </a:ext>
            </a:extLst>
          </p:cNvPr>
          <p:cNvSpPr txBox="1"/>
          <p:nvPr/>
        </p:nvSpPr>
        <p:spPr>
          <a:xfrm>
            <a:off x="3586611" y="1743146"/>
            <a:ext cx="5579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8ECE55"/>
                </a:solidFill>
              </a:rPr>
              <a:t>Une simulation scientifique…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CCFD7-8305-4F03-92C2-EECACB8AA2C8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57AFB27F-A32A-4F8E-88FE-C2B677C44D1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3" name="Connecteur droit avec flèche 6">
            <a:extLst>
              <a:ext uri="{FF2B5EF4-FFF2-40B4-BE49-F238E27FC236}">
                <a16:creationId xmlns:a16="http://schemas.microsoft.com/office/drawing/2014/main" id="{A8BFB507-8CC4-4CE6-BD9E-EDE7AD20582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Connecteur droit avec flèche 8">
            <a:extLst>
              <a:ext uri="{FF2B5EF4-FFF2-40B4-BE49-F238E27FC236}">
                <a16:creationId xmlns:a16="http://schemas.microsoft.com/office/drawing/2014/main" id="{5BB38426-F4EC-4707-A38B-C8C606C65025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Connecteur droit avec flèche 9">
            <a:extLst>
              <a:ext uri="{FF2B5EF4-FFF2-40B4-BE49-F238E27FC236}">
                <a16:creationId xmlns:a16="http://schemas.microsoft.com/office/drawing/2014/main" id="{5638CEF9-79C7-4FC2-86F7-5999EAB18C29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necteur droit avec flèche 10">
            <a:extLst>
              <a:ext uri="{FF2B5EF4-FFF2-40B4-BE49-F238E27FC236}">
                <a16:creationId xmlns:a16="http://schemas.microsoft.com/office/drawing/2014/main" id="{FBE71A25-F3D7-4659-A985-6CB10F19438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Espace réservé du numéro de diapositive 7">
            <a:extLst>
              <a:ext uri="{FF2B5EF4-FFF2-40B4-BE49-F238E27FC236}">
                <a16:creationId xmlns:a16="http://schemas.microsoft.com/office/drawing/2014/main" id="{9C24F770-D191-4FD9-93D1-49EB3DD64EC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5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8" name="ZoneTexte 12">
            <a:extLst>
              <a:ext uri="{FF2B5EF4-FFF2-40B4-BE49-F238E27FC236}">
                <a16:creationId xmlns:a16="http://schemas.microsoft.com/office/drawing/2014/main" id="{CB640A82-D09F-4F92-AA57-FCAF579947EA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 dirty="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1565BD-AA11-4DB4-A845-4756118E8A72}"/>
              </a:ext>
            </a:extLst>
          </p:cNvPr>
          <p:cNvSpPr txBox="1"/>
          <p:nvPr/>
        </p:nvSpPr>
        <p:spPr>
          <a:xfrm>
            <a:off x="2018890" y="3321690"/>
            <a:ext cx="815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Comprendre la propagation d’un virus afin de réduire la diffusion des épidémies dans le monde.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F18353-4B61-4176-9EFC-9994861CAFEF}"/>
              </a:ext>
            </a:extLst>
          </p:cNvPr>
          <p:cNvSpPr txBox="1"/>
          <p:nvPr/>
        </p:nvSpPr>
        <p:spPr>
          <a:xfrm>
            <a:off x="3935794" y="1728612"/>
            <a:ext cx="4320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8ECE55"/>
                </a:solidFill>
              </a:rPr>
              <a:t>…pour sauver des vies</a:t>
            </a:r>
          </a:p>
        </p:txBody>
      </p:sp>
    </p:spTree>
    <p:extLst>
      <p:ext uri="{BB962C8B-B14F-4D97-AF65-F5344CB8AC3E}">
        <p14:creationId xmlns:p14="http://schemas.microsoft.com/office/powerpoint/2010/main" val="281846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6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pic>
        <p:nvPicPr>
          <p:cNvPr id="7" name="Image 12">
            <a:extLst>
              <a:ext uri="{FF2B5EF4-FFF2-40B4-BE49-F238E27FC236}">
                <a16:creationId xmlns:a16="http://schemas.microsoft.com/office/drawing/2014/main" id="{DB176011-CE96-4F11-B306-49A5A4DD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709" y="1871139"/>
            <a:ext cx="3994581" cy="3994581"/>
          </a:xfrm>
          <a:prstGeom prst="rect">
            <a:avLst/>
          </a:prstGeom>
          <a:noFill/>
          <a:ln cap="rnd">
            <a:noFill/>
          </a:ln>
        </p:spPr>
      </p:pic>
    </p:spTree>
    <p:extLst>
      <p:ext uri="{BB962C8B-B14F-4D97-AF65-F5344CB8AC3E}">
        <p14:creationId xmlns:p14="http://schemas.microsoft.com/office/powerpoint/2010/main" val="37134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7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7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8ECE55"/>
                </a:solidFill>
              </a:rPr>
              <a:t>Systèmes complexes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2018890" y="3321690"/>
            <a:ext cx="815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Permet de modéliser des systèmes complexes de manière simplifiée.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8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8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3919072" y="1733777"/>
            <a:ext cx="4634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8ECE55"/>
                </a:solidFill>
              </a:rPr>
              <a:t>Évolution dans le temps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2018890" y="3321690"/>
            <a:ext cx="815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Les cellules évoluent dans le temps en fonctions de règles précises</a:t>
            </a:r>
          </a:p>
        </p:txBody>
      </p:sp>
    </p:spTree>
    <p:extLst>
      <p:ext uri="{BB962C8B-B14F-4D97-AF65-F5344CB8AC3E}">
        <p14:creationId xmlns:p14="http://schemas.microsoft.com/office/powerpoint/2010/main" val="135549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Évolution du projet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9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pic>
        <p:nvPicPr>
          <p:cNvPr id="2050" name="Picture 2" descr="RÃ©sultat de recherche d'images pour &quot;Ã©volution&quot;">
            <a:extLst>
              <a:ext uri="{FF2B5EF4-FFF2-40B4-BE49-F238E27FC236}">
                <a16:creationId xmlns:a16="http://schemas.microsoft.com/office/drawing/2014/main" id="{AECBC263-9E2E-4E91-B84D-687088D3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8" y="480863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914288"/>
      </p:ext>
    </p:extLst>
  </p:cSld>
  <p:clrMapOvr>
    <a:masterClrMapping/>
  </p:clrMapOvr>
</p:sld>
</file>

<file path=ppt/theme/theme1.xml><?xml version="1.0" encoding="utf-8"?>
<a:theme xmlns:a="http://schemas.openxmlformats.org/drawingml/2006/main" name="Maill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709</Words>
  <Application>Microsoft Office PowerPoint</Application>
  <PresentationFormat>Grand écran</PresentationFormat>
  <Paragraphs>156</Paragraphs>
  <Slides>22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Maillage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MEYNIEL Nicolas</dc:creator>
  <cp:lastModifiedBy>ROBINEAU Aurelien</cp:lastModifiedBy>
  <cp:revision>21</cp:revision>
  <dcterms:created xsi:type="dcterms:W3CDTF">2018-11-06T16:21:15Z</dcterms:created>
  <dcterms:modified xsi:type="dcterms:W3CDTF">2018-11-06T19:52:44Z</dcterms:modified>
</cp:coreProperties>
</file>