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7772400" cy="100584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82" userDrawn="1">
          <p15:clr>
            <a:srgbClr val="A4A3A4"/>
          </p15:clr>
        </p15:guide>
        <p15:guide id="2" pos="7041" userDrawn="1">
          <p15:clr>
            <a:srgbClr val="A4A3A4"/>
          </p15:clr>
        </p15:guide>
        <p15:guide id="3" pos="1144" userDrawn="1">
          <p15:clr>
            <a:srgbClr val="A4A3A4"/>
          </p15:clr>
        </p15:guide>
        <p15:guide id="4" orient="horz" pos="21918" userDrawn="1">
          <p15:clr>
            <a:srgbClr val="A4A3A4"/>
          </p15:clr>
        </p15:guide>
        <p15:guide id="5" pos="13414" userDrawn="1">
          <p15:clr>
            <a:srgbClr val="A4A3A4"/>
          </p15:clr>
        </p15:guide>
        <p15:guide id="6" orient="horz" pos="26500" userDrawn="1">
          <p15:clr>
            <a:srgbClr val="A4A3A4"/>
          </p15:clr>
        </p15:guide>
        <p15:guide id="7" orient="horz" pos="134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/>
    <p:restoredTop sz="94709"/>
  </p:normalViewPr>
  <p:slideViewPr>
    <p:cSldViewPr snapToGrid="0">
      <p:cViewPr>
        <p:scale>
          <a:sx n="80" d="100"/>
          <a:sy n="80" d="100"/>
        </p:scale>
        <p:origin x="-2072" y="-10776"/>
      </p:cViewPr>
      <p:guideLst>
        <p:guide orient="horz" pos="26182"/>
        <p:guide pos="7041"/>
        <p:guide pos="1144"/>
        <p:guide orient="horz" pos="21918"/>
        <p:guide pos="13414"/>
        <p:guide orient="horz" pos="26500"/>
        <p:guide orient="horz" pos="134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300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444E8-8A47-DF46-B515-CED4ED3D553E}" type="datetimeFigureOut">
              <a:rPr lang="en-US" smtClean="0"/>
              <a:t>6/27/23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1257300"/>
            <a:ext cx="24003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A4AF5-FE1D-E34D-AAE4-0AF7BDD57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0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A4AF5-FE1D-E34D-AAE4-0AF7BDD57F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35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81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513440" y="10015920"/>
            <a:ext cx="27247320" cy="11841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513440" y="22982760"/>
            <a:ext cx="27247320" cy="11841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513440" y="22982760"/>
            <a:ext cx="13296600" cy="11841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15475320" y="22982760"/>
            <a:ext cx="13296600" cy="11841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513440" y="10015920"/>
            <a:ext cx="8773560" cy="11841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0726200" y="10015920"/>
            <a:ext cx="8773560" cy="11841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9938600" y="10015920"/>
            <a:ext cx="8773560" cy="11841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1513440" y="22982760"/>
            <a:ext cx="8773560" cy="11841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10726200" y="22982760"/>
            <a:ext cx="8773560" cy="11841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9938600" y="22982760"/>
            <a:ext cx="8773560" cy="11841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513440" y="10015920"/>
            <a:ext cx="13296600" cy="248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15475320" y="10015920"/>
            <a:ext cx="13296600" cy="248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13440" y="1707840"/>
            <a:ext cx="27247320" cy="3313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15475320" y="10015920"/>
            <a:ext cx="13296600" cy="248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1513440" y="22982760"/>
            <a:ext cx="13296600" cy="11841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513440" y="10015920"/>
            <a:ext cx="13296600" cy="248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5475320" y="22982760"/>
            <a:ext cx="13296600" cy="11841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1513440" y="22982760"/>
            <a:ext cx="27247320" cy="11841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;p2"/>
          <p:cNvPicPr/>
          <p:nvPr/>
        </p:nvPicPr>
        <p:blipFill>
          <a:blip r:embed="rId14"/>
          <a:stretch/>
        </p:blipFill>
        <p:spPr>
          <a:xfrm>
            <a:off x="1368000" y="756000"/>
            <a:ext cx="6477480" cy="2735280"/>
          </a:xfrm>
          <a:prstGeom prst="rect">
            <a:avLst/>
          </a:prstGeom>
          <a:ln w="0">
            <a:noFill/>
          </a:ln>
        </p:spPr>
      </p:pic>
      <p:cxnSp>
        <p:nvCxnSpPr>
          <p:cNvPr id="6" name="Google Shape;15;p2"/>
          <p:cNvCxnSpPr/>
          <p:nvPr/>
        </p:nvCxnSpPr>
        <p:spPr>
          <a:xfrm>
            <a:off x="10799640" y="1893960"/>
            <a:ext cx="17925480" cy="2520"/>
          </a:xfrm>
          <a:prstGeom prst="straightConnector1">
            <a:avLst/>
          </a:prstGeom>
          <a:ln w="9360">
            <a:solidFill>
              <a:srgbClr val="000000"/>
            </a:solidFill>
            <a:miter/>
          </a:ln>
        </p:spPr>
      </p:cxnSp>
      <p:cxnSp>
        <p:nvCxnSpPr>
          <p:cNvPr id="2" name="Google Shape;16;p2"/>
          <p:cNvCxnSpPr/>
          <p:nvPr/>
        </p:nvCxnSpPr>
        <p:spPr>
          <a:xfrm>
            <a:off x="1368000" y="4147200"/>
            <a:ext cx="27357120" cy="2520"/>
          </a:xfrm>
          <a:prstGeom prst="straightConnector1">
            <a:avLst/>
          </a:prstGeom>
          <a:ln w="19080">
            <a:solidFill>
              <a:srgbClr val="000000"/>
            </a:solidFill>
            <a:miter/>
          </a:ln>
        </p:spPr>
      </p:cxn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4" descr="A picture containing font, text, handwriting, white&#10;&#10;Description automatically generated">
            <a:extLst>
              <a:ext uri="{FF2B5EF4-FFF2-40B4-BE49-F238E27FC236}">
                <a16:creationId xmlns:a16="http://schemas.microsoft.com/office/drawing/2014/main" id="{660A2C21-1749-F084-68FE-CD1BBF546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5566" y="24519623"/>
            <a:ext cx="8781314" cy="1359013"/>
          </a:xfrm>
          <a:prstGeom prst="rect">
            <a:avLst/>
          </a:prstGeom>
        </p:spPr>
      </p:pic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9277149" y="2011734"/>
            <a:ext cx="6585679" cy="4915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0" indent="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chemeClr val="dk1"/>
                </a:solidFill>
                <a:latin typeface="Arial"/>
                <a:ea typeface="Arial"/>
              </a:rPr>
              <a:t>Student: Dylan Reid </a:t>
            </a:r>
            <a:r>
              <a:rPr lang="en-US" sz="32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Ramelli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14543401" y="1989949"/>
            <a:ext cx="6062028" cy="75175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228600"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chemeClr val="dk1"/>
                </a:solidFill>
                <a:latin typeface="Arial"/>
                <a:ea typeface="Arial"/>
              </a:rPr>
              <a:t>Advisor: Prof Rolf Krause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19531406" y="2012287"/>
            <a:ext cx="10039242" cy="49099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chemeClr val="dk1"/>
                </a:solidFill>
                <a:latin typeface="Arial"/>
                <a:ea typeface="Arial"/>
              </a:rPr>
              <a:t>Co-Advisors: Dr Diego </a:t>
            </a:r>
            <a:r>
              <a:rPr lang="en-US" sz="32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Rossinelli</a:t>
            </a:r>
            <a:r>
              <a:rPr lang="en-US" sz="3200" b="0" strike="noStrike" spc="-1" dirty="0">
                <a:solidFill>
                  <a:schemeClr val="dk1"/>
                </a:solidFill>
                <a:latin typeface="Arial"/>
                <a:ea typeface="Arial"/>
              </a:rPr>
              <a:t>,</a:t>
            </a:r>
            <a:r>
              <a:rPr lang="en-US" sz="3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3200" b="0" strike="noStrike" spc="-1" dirty="0">
                <a:solidFill>
                  <a:schemeClr val="dk1"/>
                </a:solidFill>
                <a:latin typeface="Arial"/>
                <a:ea typeface="Arial"/>
              </a:rPr>
              <a:t>Dr Patrick </a:t>
            </a:r>
            <a:r>
              <a:rPr lang="en-US" sz="32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Zulian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9254517" y="951840"/>
            <a:ext cx="19748348" cy="113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5400" b="1" strike="noStrike" spc="-1" dirty="0">
                <a:solidFill>
                  <a:schemeClr val="dk1"/>
                </a:solidFill>
                <a:latin typeface="Arial"/>
                <a:ea typeface="Arial"/>
              </a:rPr>
              <a:t>Rotation of Multidimensional </a:t>
            </a:r>
            <a:r>
              <a:rPr lang="en-US" sz="5400" b="1" spc="-1" dirty="0">
                <a:solidFill>
                  <a:schemeClr val="dk1"/>
                </a:solidFill>
                <a:latin typeface="Arial"/>
                <a:ea typeface="Arial"/>
              </a:rPr>
              <a:t>S</a:t>
            </a:r>
            <a:r>
              <a:rPr lang="en-US" sz="5400" b="1" strike="noStrike" spc="-1" dirty="0">
                <a:solidFill>
                  <a:schemeClr val="dk1"/>
                </a:solidFill>
                <a:latin typeface="Arial"/>
                <a:ea typeface="Arial"/>
              </a:rPr>
              <a:t>ignals with Spectral </a:t>
            </a:r>
            <a:r>
              <a:rPr lang="en-US" sz="5400" b="1" spc="-1" dirty="0">
                <a:solidFill>
                  <a:schemeClr val="dk1"/>
                </a:solidFill>
                <a:latin typeface="Arial"/>
                <a:ea typeface="Arial"/>
              </a:rPr>
              <a:t>S</a:t>
            </a:r>
            <a:r>
              <a:rPr lang="en-US" sz="5400" b="1" strike="noStrike" spc="-1" dirty="0">
                <a:solidFill>
                  <a:schemeClr val="dk1"/>
                </a:solidFill>
                <a:latin typeface="Arial"/>
                <a:ea typeface="Arial"/>
              </a:rPr>
              <a:t>chemes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" name="Google Shape;96;p14"/>
          <p:cNvPicPr/>
          <p:nvPr/>
        </p:nvPicPr>
        <p:blipFill>
          <a:blip r:embed="rId4"/>
          <a:stretch/>
        </p:blipFill>
        <p:spPr>
          <a:xfrm>
            <a:off x="1873132" y="25615094"/>
            <a:ext cx="7381385" cy="5943240"/>
          </a:xfrm>
          <a:prstGeom prst="rect">
            <a:avLst/>
          </a:prstGeom>
          <a:ln w="0">
            <a:noFill/>
          </a:ln>
        </p:spPr>
      </p:pic>
      <p:sp>
        <p:nvSpPr>
          <p:cNvPr id="47" name="Rectangle 49"/>
          <p:cNvSpPr/>
          <p:nvPr/>
        </p:nvSpPr>
        <p:spPr>
          <a:xfrm>
            <a:off x="1371600" y="25146000"/>
            <a:ext cx="9827640" cy="267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Rectangle 50"/>
          <p:cNvSpPr/>
          <p:nvPr/>
        </p:nvSpPr>
        <p:spPr>
          <a:xfrm>
            <a:off x="21028279" y="22087537"/>
            <a:ext cx="7598592" cy="12162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4000" b="1" u="sng" spc="-1" dirty="0">
                <a:solidFill>
                  <a:srgbClr val="000000"/>
                </a:solidFill>
                <a:latin typeface="Arial"/>
                <a:ea typeface="DejaVu Sans"/>
              </a:rPr>
              <a:t>Interpretation of frequencies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Rectangle 55"/>
          <p:cNvSpPr/>
          <p:nvPr/>
        </p:nvSpPr>
        <p:spPr>
          <a:xfrm>
            <a:off x="14163023" y="27873947"/>
            <a:ext cx="1440036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Rectangle 56"/>
          <p:cNvSpPr/>
          <p:nvPr/>
        </p:nvSpPr>
        <p:spPr>
          <a:xfrm>
            <a:off x="686520" y="40025160"/>
            <a:ext cx="11428920" cy="267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" name="Rectangle 57"/>
          <p:cNvSpPr/>
          <p:nvPr/>
        </p:nvSpPr>
        <p:spPr>
          <a:xfrm>
            <a:off x="2376983" y="31847717"/>
            <a:ext cx="639972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Box 10"/>
          <p:cNvSpPr/>
          <p:nvPr/>
        </p:nvSpPr>
        <p:spPr>
          <a:xfrm>
            <a:off x="1789059" y="22074527"/>
            <a:ext cx="6903608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1" u="sng" spc="-1" dirty="0">
                <a:solidFill>
                  <a:srgbClr val="000000"/>
                </a:solidFill>
                <a:latin typeface="Arial"/>
                <a:ea typeface="DejaVu Sans"/>
              </a:rPr>
              <a:t>Light transport calculation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057400" y="40645080"/>
            <a:ext cx="8000640" cy="20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914" baseline="33000">
                <a:solidFill>
                  <a:srgbClr val="000000"/>
                </a:solidFill>
                <a:latin typeface="TexMaths Symbols"/>
                <a:ea typeface="TexMaths Symbols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8963623" y="24444947"/>
            <a:ext cx="93722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081607" y="22040574"/>
            <a:ext cx="5014266" cy="65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u="sng" strike="noStrike" spc="-1" dirty="0">
                <a:solidFill>
                  <a:srgbClr val="000000"/>
                </a:solidFill>
                <a:uFillTx/>
                <a:latin typeface="Arial"/>
              </a:rPr>
              <a:t>Design Strategies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1147965" y="22912335"/>
            <a:ext cx="8595520" cy="3139959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ct val="45000"/>
            </a:pPr>
            <a:endParaRPr lang="en-US" sz="32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ct val="45000"/>
            </a:pP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2D Rotations as 1D translations (!)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Favor local computational schemes.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Arial"/>
              </a:rPr>
              <a:t>Perform direct convolution: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45000"/>
            </a:pPr>
            <a:endParaRPr lang="en-US" sz="32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ct val="45000"/>
            </a:pPr>
            <a:endParaRPr lang="en-US" sz="3200" spc="-1" dirty="0">
              <a:solidFill>
                <a:srgbClr val="000000"/>
              </a:solidFill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2497D0-AC67-2A00-1AA3-B882BCAE5BD6}"/>
                  </a:ext>
                </a:extLst>
              </p:cNvPr>
              <p:cNvSpPr txBox="1"/>
              <p:nvPr/>
            </p:nvSpPr>
            <p:spPr>
              <a:xfrm>
                <a:off x="11234989" y="28141884"/>
                <a:ext cx="8030150" cy="1708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2497D0-AC67-2A00-1AA3-B882BCAE5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4989" y="28141884"/>
                <a:ext cx="8030150" cy="1708416"/>
              </a:xfrm>
              <a:prstGeom prst="rect">
                <a:avLst/>
              </a:prstGeom>
              <a:blipFill>
                <a:blip r:embed="rId5"/>
                <a:stretch>
                  <a:fillRect t="-101471" b="-15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57FF02-D7E1-0DAD-700B-D967AB1CF57A}"/>
              </a:ext>
            </a:extLst>
          </p:cNvPr>
          <p:cNvCxnSpPr>
            <a:cxnSpLocks/>
          </p:cNvCxnSpPr>
          <p:nvPr/>
        </p:nvCxnSpPr>
        <p:spPr>
          <a:xfrm flipV="1">
            <a:off x="1789058" y="33429930"/>
            <a:ext cx="27521701" cy="4916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332DB84-AFF0-270D-5C31-1D2BE5C77A83}"/>
                  </a:ext>
                </a:extLst>
              </p:cNvPr>
              <p:cNvSpPr txBox="1"/>
              <p:nvPr/>
            </p:nvSpPr>
            <p:spPr>
              <a:xfrm>
                <a:off x="1873132" y="41659574"/>
                <a:ext cx="78923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Interpolant, translation by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=0.1234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332DB84-AFF0-270D-5C31-1D2BE5C77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132" y="41659574"/>
                <a:ext cx="7892319" cy="584775"/>
              </a:xfrm>
              <a:prstGeom prst="rect">
                <a:avLst/>
              </a:prstGeom>
              <a:blipFill>
                <a:blip r:embed="rId6"/>
                <a:stretch>
                  <a:fillRect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A7701B-FC39-DC19-18A6-F40CEDE6B410}"/>
                  </a:ext>
                </a:extLst>
              </p:cNvPr>
              <p:cNvSpPr txBox="1"/>
              <p:nvPr/>
            </p:nvSpPr>
            <p:spPr>
              <a:xfrm>
                <a:off x="11386328" y="41596071"/>
                <a:ext cx="71335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Smoothing (Low-Pass filter)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A7701B-FC39-DC19-18A6-F40CEDE6B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328" y="41596071"/>
                <a:ext cx="7133597" cy="584775"/>
              </a:xfrm>
              <a:prstGeom prst="rect">
                <a:avLst/>
              </a:prstGeom>
              <a:blipFill>
                <a:blip r:embed="rId7"/>
                <a:stretch>
                  <a:fillRect l="-1066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BFE4CCBA-9647-B9D8-BB88-96196AF11A78}"/>
              </a:ext>
            </a:extLst>
          </p:cNvPr>
          <p:cNvSpPr txBox="1"/>
          <p:nvPr/>
        </p:nvSpPr>
        <p:spPr>
          <a:xfrm>
            <a:off x="21272148" y="41612476"/>
            <a:ext cx="7839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Combined (Cascaded) Impulse Response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C9EAC7A-7340-B1CA-720F-3F16D1DE48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7400" y="33842755"/>
            <a:ext cx="4030333" cy="1401855"/>
          </a:xfrm>
          <a:prstGeom prst="rect">
            <a:avLst/>
          </a:prstGeom>
        </p:spPr>
      </p:pic>
      <p:pic>
        <p:nvPicPr>
          <p:cNvPr id="33" name="Picture 32" descr="A picture containing fashion accessory, accessory&#10;&#10;Description automatically generated">
            <a:extLst>
              <a:ext uri="{FF2B5EF4-FFF2-40B4-BE49-F238E27FC236}">
                <a16:creationId xmlns:a16="http://schemas.microsoft.com/office/drawing/2014/main" id="{3BCF04EB-724C-32C6-BC54-61979106A2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372" y="5100975"/>
            <a:ext cx="27549494" cy="1542078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5B16731-3742-4463-5B8B-7E2863C1D49B}"/>
              </a:ext>
            </a:extLst>
          </p:cNvPr>
          <p:cNvSpPr txBox="1"/>
          <p:nvPr/>
        </p:nvSpPr>
        <p:spPr>
          <a:xfrm>
            <a:off x="1789057" y="31731902"/>
            <a:ext cx="8775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0" i="1" dirty="0">
                <a:solidFill>
                  <a:srgbClr val="1D1C1D"/>
                </a:solidFill>
                <a:effectLst/>
              </a:rPr>
              <a:t>[Convolution-Based Interpolation for Fast, High-Quality Rotation of Images, Unser et. al, 1995]</a:t>
            </a:r>
            <a:endParaRPr lang="en-US" sz="2400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CB6078-DDF6-1D6A-2858-3C26629232BE}"/>
              </a:ext>
            </a:extLst>
          </p:cNvPr>
          <p:cNvSpPr txBox="1"/>
          <p:nvPr/>
        </p:nvSpPr>
        <p:spPr>
          <a:xfrm>
            <a:off x="1789058" y="32833467"/>
            <a:ext cx="5436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Own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Contributions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2E3CC7B-8393-6C78-81D7-B09064C49FDB}"/>
              </a:ext>
            </a:extLst>
          </p:cNvPr>
          <p:cNvGrpSpPr/>
          <p:nvPr/>
        </p:nvGrpSpPr>
        <p:grpSpPr>
          <a:xfrm>
            <a:off x="21658293" y="30831926"/>
            <a:ext cx="7225046" cy="2153202"/>
            <a:chOff x="21706579" y="30363849"/>
            <a:chExt cx="7225046" cy="2153202"/>
          </a:xfrm>
        </p:grpSpPr>
        <p:pic>
          <p:nvPicPr>
            <p:cNvPr id="29" name="Picture 28" descr="A picture containing clipart, circle, cartoon, sketch&#10;&#10;Description automatically generated">
              <a:extLst>
                <a:ext uri="{FF2B5EF4-FFF2-40B4-BE49-F238E27FC236}">
                  <a16:creationId xmlns:a16="http://schemas.microsoft.com/office/drawing/2014/main" id="{36B50C9B-EDC4-1F2C-AE0F-E1279CE1D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42007" y="30363849"/>
              <a:ext cx="4385874" cy="2153202"/>
            </a:xfrm>
            <a:prstGeom prst="rect">
              <a:avLst/>
            </a:prstGeom>
          </p:spPr>
        </p:pic>
        <p:pic>
          <p:nvPicPr>
            <p:cNvPr id="71" name="Graphic 70" descr="Tick with solid fill">
              <a:extLst>
                <a:ext uri="{FF2B5EF4-FFF2-40B4-BE49-F238E27FC236}">
                  <a16:creationId xmlns:a16="http://schemas.microsoft.com/office/drawing/2014/main" id="{8A316522-744B-6BD8-4B60-EB0E23F57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7721002" y="30735433"/>
              <a:ext cx="1210623" cy="1405821"/>
            </a:xfrm>
            <a:prstGeom prst="rect">
              <a:avLst/>
            </a:prstGeom>
          </p:spPr>
        </p:pic>
        <p:pic>
          <p:nvPicPr>
            <p:cNvPr id="73" name="Graphic 72" descr="Close with solid fill">
              <a:extLst>
                <a:ext uri="{FF2B5EF4-FFF2-40B4-BE49-F238E27FC236}">
                  <a16:creationId xmlns:a16="http://schemas.microsoft.com/office/drawing/2014/main" id="{F885852F-7A1A-85CD-FDEA-D5C07410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1706579" y="30873201"/>
              <a:ext cx="1210623" cy="1210623"/>
            </a:xfrm>
            <a:prstGeom prst="rect">
              <a:avLst/>
            </a:prstGeom>
          </p:spPr>
        </p:pic>
      </p:grpSp>
      <p:pic>
        <p:nvPicPr>
          <p:cNvPr id="75" name="Picture 74" descr="A picture containing font, text, white, handwriting&#10;&#10;Description automatically generated">
            <a:extLst>
              <a:ext uri="{FF2B5EF4-FFF2-40B4-BE49-F238E27FC236}">
                <a16:creationId xmlns:a16="http://schemas.microsoft.com/office/drawing/2014/main" id="{51324024-93A9-A6EF-BC94-E57834C43EB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637" y="33687750"/>
            <a:ext cx="7022980" cy="1761539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187328F-5759-7A22-09CE-8A073A156BDF}"/>
              </a:ext>
            </a:extLst>
          </p:cNvPr>
          <p:cNvSpPr txBox="1"/>
          <p:nvPr/>
        </p:nvSpPr>
        <p:spPr>
          <a:xfrm>
            <a:off x="1816100" y="22994108"/>
            <a:ext cx="8748707" cy="221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Light attenuation by massive ray casting.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Efficiency through volumetric rotations.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3D rotations as series of 2D rotations.</a:t>
            </a:r>
          </a:p>
        </p:txBody>
      </p:sp>
      <p:pic>
        <p:nvPicPr>
          <p:cNvPr id="83" name="Picture 82" descr="A picture containing font, white, text, line&#10;&#10;Description automatically generated">
            <a:extLst>
              <a:ext uri="{FF2B5EF4-FFF2-40B4-BE49-F238E27FC236}">
                <a16:creationId xmlns:a16="http://schemas.microsoft.com/office/drawing/2014/main" id="{FBDD8FD7-256B-DECB-B74F-F58AAABB1F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607" y="22980112"/>
            <a:ext cx="5014266" cy="1472078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8D3CD9AA-F3C2-287E-CBF6-F334626B5BFA}"/>
              </a:ext>
            </a:extLst>
          </p:cNvPr>
          <p:cNvSpPr/>
          <p:nvPr/>
        </p:nvSpPr>
        <p:spPr>
          <a:xfrm>
            <a:off x="10800000" y="1724811"/>
            <a:ext cx="18057844" cy="273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E2E159F-748E-DF88-DA3B-5ABA5616AEEF}"/>
              </a:ext>
            </a:extLst>
          </p:cNvPr>
          <p:cNvCxnSpPr>
            <a:cxnSpLocks/>
          </p:cNvCxnSpPr>
          <p:nvPr/>
        </p:nvCxnSpPr>
        <p:spPr>
          <a:xfrm>
            <a:off x="9254517" y="1810807"/>
            <a:ext cx="1962882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Google Shape;97;p14"/>
          <p:cNvSpPr/>
          <p:nvPr/>
        </p:nvSpPr>
        <p:spPr>
          <a:xfrm>
            <a:off x="1764568" y="20271597"/>
            <a:ext cx="27297643" cy="9233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91440" rIns="90000" bIns="91440" anchor="t">
            <a:spAutoFit/>
          </a:bodyPr>
          <a:lstStyle/>
          <a:p>
            <a:pPr algn="just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2400" b="0" i="1" strike="noStrike" spc="-1" dirty="0">
                <a:solidFill>
                  <a:srgbClr val="000000"/>
                </a:solidFill>
                <a:latin typeface="Arial"/>
                <a:ea typeface="Arial"/>
              </a:rPr>
              <a:t>Large-scale in-silico investigation of homeostasis in the subarachnoid space of the human optic nerve [</a:t>
            </a:r>
            <a:r>
              <a:rPr lang="en-US" sz="2400" b="0" i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Rossinelli</a:t>
            </a:r>
            <a:r>
              <a:rPr lang="en-US" sz="2400" b="0" i="1" strike="noStrike" spc="-1" dirty="0">
                <a:solidFill>
                  <a:srgbClr val="000000"/>
                </a:solidFill>
                <a:latin typeface="Arial"/>
                <a:ea typeface="Arial"/>
              </a:rPr>
              <a:t> et al. 2023, in-preparation].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i="1" strike="noStrike" spc="-1" dirty="0">
                <a:solidFill>
                  <a:srgbClr val="000000"/>
                </a:solidFill>
                <a:latin typeface="Arial"/>
                <a:ea typeface="Arial"/>
              </a:rPr>
              <a:t>Homeostasis is directly related with the interaction between the cerebrospinal fluid flow (not shown here) and the meningeal surface.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i="1" strike="noStrike" spc="-1" dirty="0">
                <a:solidFill>
                  <a:srgbClr val="000000"/>
                </a:solidFill>
                <a:latin typeface="Arial"/>
                <a:ea typeface="Arial"/>
              </a:rPr>
              <a:t>Blue denotes poor levels of homeostasis , whereas red denotes </a:t>
            </a:r>
            <a:r>
              <a:rPr lang="en-US" sz="2400" i="1" spc="-1" dirty="0">
                <a:solidFill>
                  <a:srgbClr val="000000"/>
                </a:solidFill>
                <a:latin typeface="Arial"/>
                <a:ea typeface="Arial"/>
              </a:rPr>
              <a:t>sufficient material exchange between fluid and structure</a:t>
            </a:r>
            <a:r>
              <a:rPr lang="en-US" sz="2400" b="0" i="1" strike="noStrike" spc="-1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FDD526C-712E-58FC-14B9-BA6E37BD594E}"/>
              </a:ext>
            </a:extLst>
          </p:cNvPr>
          <p:cNvSpPr txBox="1"/>
          <p:nvPr/>
        </p:nvSpPr>
        <p:spPr>
          <a:xfrm>
            <a:off x="11120227" y="28937450"/>
            <a:ext cx="9485202" cy="3939764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150000"/>
              </a:lnSpc>
              <a:buClr>
                <a:srgbClr val="000000"/>
              </a:buClr>
              <a:buSzPct val="45000"/>
            </a:pPr>
            <a:endParaRPr lang="en-US" sz="3200" spc="-1" dirty="0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Arial"/>
              </a:rPr>
              <a:t>C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ompact filter support compared to original signal.</a:t>
            </a: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Ideal execution on superscalar architectures.</a:t>
            </a: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Exploiting spatiotemporal locality (data cache).</a:t>
            </a: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Arial"/>
              </a:rPr>
              <a:t>Dense Linear Algebra (data-level parallelism).</a:t>
            </a: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Arial"/>
              </a:rPr>
              <a:t>Scalable (thread-level parallelism).</a:t>
            </a:r>
          </a:p>
          <a:p>
            <a:pPr algn="just">
              <a:buClr>
                <a:srgbClr val="000000"/>
              </a:buClr>
              <a:buSzPct val="45000"/>
            </a:pP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Picture 97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7CB96F55-BA8E-FE26-86C4-DF2CB1B9500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3203" y="33726387"/>
            <a:ext cx="6677463" cy="18236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2A3862A-41B5-482D-A72A-69D452AC2797}"/>
                  </a:ext>
                </a:extLst>
              </p:cNvPr>
              <p:cNvSpPr txBox="1"/>
              <p:nvPr/>
            </p:nvSpPr>
            <p:spPr>
              <a:xfrm>
                <a:off x="5580853" y="34303440"/>
                <a:ext cx="468062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known at runtime.</a:t>
                </a: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2A3862A-41B5-482D-A72A-69D452AC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853" y="34303440"/>
                <a:ext cx="4680627" cy="553998"/>
              </a:xfrm>
              <a:prstGeom prst="rect">
                <a:avLst/>
              </a:prstGeom>
              <a:blipFill>
                <a:blip r:embed="rId18"/>
                <a:stretch>
                  <a:fillRect l="-2981" t="-1111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>
            <a:extLst>
              <a:ext uri="{FF2B5EF4-FFF2-40B4-BE49-F238E27FC236}">
                <a16:creationId xmlns:a16="http://schemas.microsoft.com/office/drawing/2014/main" id="{99FB6C95-F297-4FEE-21E3-FE0047DCB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372" y="35449048"/>
            <a:ext cx="8312078" cy="627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31A9708-016A-4CB4-5B8C-802F985AF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0" y="35545889"/>
            <a:ext cx="8085868" cy="618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C02823F9-CF77-4F58-106E-D14938AB8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6310" y="23330045"/>
            <a:ext cx="8114450" cy="68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87188E47-5F82-C5CB-BED4-D478C930C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671" y="35598022"/>
            <a:ext cx="7947088" cy="611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1591</TotalTime>
  <Words>220</Words>
  <Application>Microsoft Macintosh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 Math</vt:lpstr>
      <vt:lpstr>Symbol</vt:lpstr>
      <vt:lpstr>TexMaths Symbols</vt:lpstr>
      <vt:lpstr>Wingdings</vt:lpstr>
      <vt:lpstr>Office Theme</vt:lpstr>
      <vt:lpstr>Rotation of Multidimensional Signals with Spectral Schemes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Rotation of multidimensional signals with spectral schemes</dc:title>
  <dc:subject/>
  <dc:creator/>
  <dc:description/>
  <cp:lastModifiedBy>Ramelli Dylan Reid</cp:lastModifiedBy>
  <cp:revision>94</cp:revision>
  <dcterms:modified xsi:type="dcterms:W3CDTF">2023-06-27T07:58:57Z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r8>1</vt:r8>
  </property>
</Properties>
</file>