
<file path=[Content_Types].xml><?xml version="1.0" encoding="utf-8"?>
<Types xmlns="http://schemas.openxmlformats.org/package/2006/content-types">
  <Default Extension="emf" ContentType="image/x-emf"/>
  <Default Extension="gif" ContentType="image/gif"/>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97" r:id="rId2"/>
  </p:sldMasterIdLst>
  <p:notesMasterIdLst>
    <p:notesMasterId r:id="rId41"/>
  </p:notesMasterIdLst>
  <p:handoutMasterIdLst>
    <p:handoutMasterId r:id="rId42"/>
  </p:handoutMasterIdLst>
  <p:sldIdLst>
    <p:sldId id="324" r:id="rId3"/>
    <p:sldId id="376" r:id="rId4"/>
    <p:sldId id="306" r:id="rId5"/>
    <p:sldId id="330" r:id="rId6"/>
    <p:sldId id="360" r:id="rId7"/>
    <p:sldId id="333" r:id="rId8"/>
    <p:sldId id="264" r:id="rId9"/>
    <p:sldId id="266" r:id="rId10"/>
    <p:sldId id="267" r:id="rId11"/>
    <p:sldId id="268" r:id="rId12"/>
    <p:sldId id="344" r:id="rId13"/>
    <p:sldId id="314" r:id="rId14"/>
    <p:sldId id="331" r:id="rId15"/>
    <p:sldId id="257" r:id="rId16"/>
    <p:sldId id="320" r:id="rId17"/>
    <p:sldId id="279" r:id="rId18"/>
    <p:sldId id="313" r:id="rId19"/>
    <p:sldId id="280" r:id="rId20"/>
    <p:sldId id="282" r:id="rId21"/>
    <p:sldId id="281" r:id="rId22"/>
    <p:sldId id="377" r:id="rId23"/>
    <p:sldId id="283" r:id="rId24"/>
    <p:sldId id="284" r:id="rId25"/>
    <p:sldId id="285" r:id="rId26"/>
    <p:sldId id="286" r:id="rId27"/>
    <p:sldId id="287" r:id="rId28"/>
    <p:sldId id="322" r:id="rId29"/>
    <p:sldId id="290" r:id="rId30"/>
    <p:sldId id="293" r:id="rId31"/>
    <p:sldId id="294" r:id="rId32"/>
    <p:sldId id="380" r:id="rId33"/>
    <p:sldId id="297" r:id="rId34"/>
    <p:sldId id="298" r:id="rId35"/>
    <p:sldId id="325" r:id="rId36"/>
    <p:sldId id="323" r:id="rId37"/>
    <p:sldId id="315" r:id="rId38"/>
    <p:sldId id="381" r:id="rId39"/>
    <p:sldId id="319" r:id="rId40"/>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03"/>
    <p:restoredTop sz="95226" autoAdjust="0"/>
  </p:normalViewPr>
  <p:slideViewPr>
    <p:cSldViewPr>
      <p:cViewPr>
        <p:scale>
          <a:sx n="75" d="100"/>
          <a:sy n="75" d="100"/>
        </p:scale>
        <p:origin x="1061" y="2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7" d="100"/>
          <a:sy n="127" d="100"/>
        </p:scale>
        <p:origin x="-149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CA8902-7BDA-244C-A48B-F89500F94FC3}"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5348727F-09B8-A14B-BC62-09ED120123D0}">
      <dgm:prSet custT="1"/>
      <dgm:spPr/>
      <dgm:t>
        <a:bodyPr/>
        <a:lstStyle/>
        <a:p>
          <a:pPr rtl="0"/>
          <a:r>
            <a:rPr lang="en-US" sz="2400" dirty="0">
              <a:solidFill>
                <a:schemeClr val="tx2"/>
              </a:solidFill>
            </a:rPr>
            <a:t>Plaintext</a:t>
          </a:r>
        </a:p>
      </dgm:t>
    </dgm:pt>
    <dgm:pt modelId="{99AF3896-DBB8-564E-8859-FCD5851974B7}" type="parTrans" cxnId="{CC80416B-A9FC-5E4A-BD1C-ECBDAA79D231}">
      <dgm:prSet/>
      <dgm:spPr/>
      <dgm:t>
        <a:bodyPr/>
        <a:lstStyle/>
        <a:p>
          <a:endParaRPr lang="en-US"/>
        </a:p>
      </dgm:t>
    </dgm:pt>
    <dgm:pt modelId="{4A08013E-2624-2D4C-8849-EB6537AAABAC}" type="sibTrans" cxnId="{CC80416B-A9FC-5E4A-BD1C-ECBDAA79D231}">
      <dgm:prSet/>
      <dgm:spPr/>
      <dgm:t>
        <a:bodyPr/>
        <a:lstStyle/>
        <a:p>
          <a:endParaRPr lang="en-US"/>
        </a:p>
      </dgm:t>
    </dgm:pt>
    <dgm:pt modelId="{49EA308F-2173-AD47-B839-F08C48273A91}">
      <dgm:prSet custT="1"/>
      <dgm:spPr/>
      <dgm:t>
        <a:bodyPr/>
        <a:lstStyle/>
        <a:p>
          <a:pPr rtl="0"/>
          <a:r>
            <a:rPr lang="en-US" sz="1800" dirty="0"/>
            <a:t>An original message</a:t>
          </a:r>
        </a:p>
      </dgm:t>
    </dgm:pt>
    <dgm:pt modelId="{3980553C-7CC4-554B-92AC-16634EF3168C}" type="parTrans" cxnId="{5380794A-847B-EA41-BA1F-9EA5CAC1C794}">
      <dgm:prSet/>
      <dgm:spPr/>
      <dgm:t>
        <a:bodyPr/>
        <a:lstStyle/>
        <a:p>
          <a:endParaRPr lang="en-US"/>
        </a:p>
      </dgm:t>
    </dgm:pt>
    <dgm:pt modelId="{D66BBF37-74D9-884C-8C42-4C9EAB57DEAC}" type="sibTrans" cxnId="{5380794A-847B-EA41-BA1F-9EA5CAC1C794}">
      <dgm:prSet/>
      <dgm:spPr/>
      <dgm:t>
        <a:bodyPr/>
        <a:lstStyle/>
        <a:p>
          <a:endParaRPr lang="en-US"/>
        </a:p>
      </dgm:t>
    </dgm:pt>
    <dgm:pt modelId="{A14C7065-ED96-B447-9CB1-AF877554F521}">
      <dgm:prSet custT="1"/>
      <dgm:spPr/>
      <dgm:t>
        <a:bodyPr/>
        <a:lstStyle/>
        <a:p>
          <a:pPr rtl="0"/>
          <a:r>
            <a:rPr lang="en-US" sz="2400" dirty="0">
              <a:solidFill>
                <a:srgbClr val="2F1F58"/>
              </a:solidFill>
            </a:rPr>
            <a:t>Ciphertext</a:t>
          </a:r>
        </a:p>
      </dgm:t>
    </dgm:pt>
    <dgm:pt modelId="{06D12F0E-F2C7-174E-BC49-A91D40CB8A4C}" type="parTrans" cxnId="{608ACC3E-539D-B44B-B878-00EEEB34300D}">
      <dgm:prSet/>
      <dgm:spPr/>
      <dgm:t>
        <a:bodyPr/>
        <a:lstStyle/>
        <a:p>
          <a:endParaRPr lang="en-US"/>
        </a:p>
      </dgm:t>
    </dgm:pt>
    <dgm:pt modelId="{77EE5A90-F4E2-6841-B6FE-AFE5C526F469}" type="sibTrans" cxnId="{608ACC3E-539D-B44B-B878-00EEEB34300D}">
      <dgm:prSet/>
      <dgm:spPr/>
      <dgm:t>
        <a:bodyPr/>
        <a:lstStyle/>
        <a:p>
          <a:endParaRPr lang="en-US"/>
        </a:p>
      </dgm:t>
    </dgm:pt>
    <dgm:pt modelId="{F1D161F9-893D-D343-9FD0-64EACF4F059A}">
      <dgm:prSet custT="1"/>
      <dgm:spPr/>
      <dgm:t>
        <a:bodyPr/>
        <a:lstStyle/>
        <a:p>
          <a:pPr rtl="0"/>
          <a:r>
            <a:rPr lang="en-US" sz="1800" dirty="0"/>
            <a:t>The encrypted/coded message</a:t>
          </a:r>
        </a:p>
      </dgm:t>
    </dgm:pt>
    <dgm:pt modelId="{6303FF8C-E9A2-B148-ABD5-F8BF1CFDE6D7}" type="parTrans" cxnId="{6A3E42BF-4237-9E4A-95BC-6B6BF42BBE06}">
      <dgm:prSet/>
      <dgm:spPr/>
      <dgm:t>
        <a:bodyPr/>
        <a:lstStyle/>
        <a:p>
          <a:endParaRPr lang="en-US"/>
        </a:p>
      </dgm:t>
    </dgm:pt>
    <dgm:pt modelId="{7E678BC4-B86A-7749-B846-4F6CC826AAF5}" type="sibTrans" cxnId="{6A3E42BF-4237-9E4A-95BC-6B6BF42BBE06}">
      <dgm:prSet/>
      <dgm:spPr/>
      <dgm:t>
        <a:bodyPr/>
        <a:lstStyle/>
        <a:p>
          <a:endParaRPr lang="en-US"/>
        </a:p>
      </dgm:t>
    </dgm:pt>
    <dgm:pt modelId="{9D0F6B3A-5780-9E49-9D2C-E372D48F51D0}">
      <dgm:prSet custT="1"/>
      <dgm:spPr/>
      <dgm:t>
        <a:bodyPr/>
        <a:lstStyle/>
        <a:p>
          <a:pPr rtl="0"/>
          <a:r>
            <a:rPr lang="en-US" sz="2000" dirty="0">
              <a:solidFill>
                <a:srgbClr val="2F1F58"/>
              </a:solidFill>
            </a:rPr>
            <a:t>Enciphering/encryption</a:t>
          </a:r>
        </a:p>
      </dgm:t>
    </dgm:pt>
    <dgm:pt modelId="{004EDDD8-1DE7-0940-908C-B4624DFA7295}" type="parTrans" cxnId="{0B7C064A-47AE-5A41-B4FC-039ADA4F71B1}">
      <dgm:prSet/>
      <dgm:spPr/>
      <dgm:t>
        <a:bodyPr/>
        <a:lstStyle/>
        <a:p>
          <a:endParaRPr lang="en-US"/>
        </a:p>
      </dgm:t>
    </dgm:pt>
    <dgm:pt modelId="{22E45BAC-791C-9C41-9E05-1EF961D80AF9}" type="sibTrans" cxnId="{0B7C064A-47AE-5A41-B4FC-039ADA4F71B1}">
      <dgm:prSet/>
      <dgm:spPr/>
      <dgm:t>
        <a:bodyPr/>
        <a:lstStyle/>
        <a:p>
          <a:endParaRPr lang="en-US"/>
        </a:p>
      </dgm:t>
    </dgm:pt>
    <dgm:pt modelId="{B047066D-BE71-BD40-B6C8-CEE3F4E4B5E2}">
      <dgm:prSet/>
      <dgm:spPr/>
      <dgm:t>
        <a:bodyPr/>
        <a:lstStyle/>
        <a:p>
          <a:pPr rtl="0"/>
          <a:r>
            <a:rPr lang="en-US" sz="1500" dirty="0"/>
            <a:t>The process of converting from plaintext to ciphertext</a:t>
          </a:r>
        </a:p>
      </dgm:t>
    </dgm:pt>
    <dgm:pt modelId="{F5672B69-9443-BB49-9942-789B41742DC0}" type="parTrans" cxnId="{9F7D408B-E2EB-1A43-ADE1-3B853D398C47}">
      <dgm:prSet/>
      <dgm:spPr/>
      <dgm:t>
        <a:bodyPr/>
        <a:lstStyle/>
        <a:p>
          <a:endParaRPr lang="en-US"/>
        </a:p>
      </dgm:t>
    </dgm:pt>
    <dgm:pt modelId="{51AECFFC-6A7C-4643-B895-056E4A6CD05E}" type="sibTrans" cxnId="{9F7D408B-E2EB-1A43-ADE1-3B853D398C47}">
      <dgm:prSet/>
      <dgm:spPr/>
      <dgm:t>
        <a:bodyPr/>
        <a:lstStyle/>
        <a:p>
          <a:endParaRPr lang="en-US"/>
        </a:p>
      </dgm:t>
    </dgm:pt>
    <dgm:pt modelId="{D3F9B3D6-923E-4041-BBCB-6048A9B1B81C}">
      <dgm:prSet custT="1"/>
      <dgm:spPr/>
      <dgm:t>
        <a:bodyPr/>
        <a:lstStyle/>
        <a:p>
          <a:pPr rtl="0"/>
          <a:r>
            <a:rPr lang="en-US" sz="2000" dirty="0">
              <a:solidFill>
                <a:srgbClr val="2F1F58"/>
              </a:solidFill>
            </a:rPr>
            <a:t>Deciphering/decryption</a:t>
          </a:r>
        </a:p>
      </dgm:t>
    </dgm:pt>
    <dgm:pt modelId="{19775A4A-7582-AB46-8138-AED544C1FCAA}" type="parTrans" cxnId="{61E3F4D1-7B39-C04C-824C-AF12E907E4B4}">
      <dgm:prSet/>
      <dgm:spPr/>
      <dgm:t>
        <a:bodyPr/>
        <a:lstStyle/>
        <a:p>
          <a:endParaRPr lang="en-US"/>
        </a:p>
      </dgm:t>
    </dgm:pt>
    <dgm:pt modelId="{82D84AAB-6C54-8042-8300-8206C787DDB1}" type="sibTrans" cxnId="{61E3F4D1-7B39-C04C-824C-AF12E907E4B4}">
      <dgm:prSet/>
      <dgm:spPr/>
      <dgm:t>
        <a:bodyPr/>
        <a:lstStyle/>
        <a:p>
          <a:endParaRPr lang="en-US"/>
        </a:p>
      </dgm:t>
    </dgm:pt>
    <dgm:pt modelId="{D742A2F0-8A3D-CD42-A1AB-266148473644}">
      <dgm:prSet/>
      <dgm:spPr/>
      <dgm:t>
        <a:bodyPr/>
        <a:lstStyle/>
        <a:p>
          <a:pPr rtl="0"/>
          <a:r>
            <a:rPr lang="en-US" sz="1500" dirty="0"/>
            <a:t>Restoring the plaintext from the ciphertext</a:t>
          </a:r>
        </a:p>
      </dgm:t>
    </dgm:pt>
    <dgm:pt modelId="{0E5D1B14-0DCC-5340-BFAA-2DC1DCE59C33}" type="parTrans" cxnId="{49C4F98B-CDCC-FC43-B803-866F456B968B}">
      <dgm:prSet/>
      <dgm:spPr/>
      <dgm:t>
        <a:bodyPr/>
        <a:lstStyle/>
        <a:p>
          <a:endParaRPr lang="en-US"/>
        </a:p>
      </dgm:t>
    </dgm:pt>
    <dgm:pt modelId="{FFF4233B-9F35-644A-9BA8-ED6CC6D77EC3}" type="sibTrans" cxnId="{49C4F98B-CDCC-FC43-B803-866F456B968B}">
      <dgm:prSet/>
      <dgm:spPr/>
      <dgm:t>
        <a:bodyPr/>
        <a:lstStyle/>
        <a:p>
          <a:endParaRPr lang="en-US"/>
        </a:p>
      </dgm:t>
    </dgm:pt>
    <dgm:pt modelId="{88FDE07E-396E-0747-85E2-6EA4644FA247}">
      <dgm:prSet custT="1"/>
      <dgm:spPr/>
      <dgm:t>
        <a:bodyPr/>
        <a:lstStyle/>
        <a:p>
          <a:pPr rtl="0"/>
          <a:r>
            <a:rPr lang="en-US" sz="2400" dirty="0">
              <a:solidFill>
                <a:srgbClr val="2F1F58"/>
              </a:solidFill>
            </a:rPr>
            <a:t>Cryptography</a:t>
          </a:r>
        </a:p>
      </dgm:t>
    </dgm:pt>
    <dgm:pt modelId="{67B4BD3D-FB69-484A-8564-B48E45A4FB07}" type="parTrans" cxnId="{1A718D7A-45CE-084D-8773-229F70D9AE3E}">
      <dgm:prSet/>
      <dgm:spPr/>
      <dgm:t>
        <a:bodyPr/>
        <a:lstStyle/>
        <a:p>
          <a:endParaRPr lang="en-US"/>
        </a:p>
      </dgm:t>
    </dgm:pt>
    <dgm:pt modelId="{40573E98-C772-654E-A56F-FBDCCFD17606}" type="sibTrans" cxnId="{1A718D7A-45CE-084D-8773-229F70D9AE3E}">
      <dgm:prSet/>
      <dgm:spPr/>
      <dgm:t>
        <a:bodyPr/>
        <a:lstStyle/>
        <a:p>
          <a:endParaRPr lang="en-US"/>
        </a:p>
      </dgm:t>
    </dgm:pt>
    <dgm:pt modelId="{74F8E69B-EB3C-5140-B6D5-618EF5F6BB0C}">
      <dgm:prSet/>
      <dgm:spPr/>
      <dgm:t>
        <a:bodyPr/>
        <a:lstStyle/>
        <a:p>
          <a:pPr rtl="0"/>
          <a:r>
            <a:rPr lang="en-US" sz="1500" dirty="0"/>
            <a:t>The area of study of the many schemes used for encryption</a:t>
          </a:r>
        </a:p>
      </dgm:t>
    </dgm:pt>
    <dgm:pt modelId="{C0AEFE13-0805-7145-B4A6-59A50E7934FD}" type="parTrans" cxnId="{992B8104-F7B3-BF40-9882-A869A96F152B}">
      <dgm:prSet/>
      <dgm:spPr/>
      <dgm:t>
        <a:bodyPr/>
        <a:lstStyle/>
        <a:p>
          <a:endParaRPr lang="en-US"/>
        </a:p>
      </dgm:t>
    </dgm:pt>
    <dgm:pt modelId="{C1A7C8C8-2F84-694C-9795-8B097E6E331F}" type="sibTrans" cxnId="{992B8104-F7B3-BF40-9882-A869A96F152B}">
      <dgm:prSet/>
      <dgm:spPr/>
      <dgm:t>
        <a:bodyPr/>
        <a:lstStyle/>
        <a:p>
          <a:endParaRPr lang="en-US"/>
        </a:p>
      </dgm:t>
    </dgm:pt>
    <dgm:pt modelId="{18D2BECB-A6B1-C542-81EE-E42E56EEDFEA}">
      <dgm:prSet custT="1"/>
      <dgm:spPr/>
      <dgm:t>
        <a:bodyPr/>
        <a:lstStyle/>
        <a:p>
          <a:pPr rtl="0"/>
          <a:r>
            <a:rPr lang="en-US" sz="2000" dirty="0">
              <a:solidFill>
                <a:srgbClr val="2F1F58"/>
              </a:solidFill>
            </a:rPr>
            <a:t>Cryptographic system/cipher</a:t>
          </a:r>
        </a:p>
      </dgm:t>
    </dgm:pt>
    <dgm:pt modelId="{563157EC-8622-A149-B15C-52466E9724A6}" type="parTrans" cxnId="{93148F9E-341E-D747-8297-631099CBF004}">
      <dgm:prSet/>
      <dgm:spPr/>
      <dgm:t>
        <a:bodyPr/>
        <a:lstStyle/>
        <a:p>
          <a:endParaRPr lang="en-US"/>
        </a:p>
      </dgm:t>
    </dgm:pt>
    <dgm:pt modelId="{070E067A-1952-5743-AD8C-9D31F3A25212}" type="sibTrans" cxnId="{93148F9E-341E-D747-8297-631099CBF004}">
      <dgm:prSet/>
      <dgm:spPr/>
      <dgm:t>
        <a:bodyPr/>
        <a:lstStyle/>
        <a:p>
          <a:endParaRPr lang="en-US"/>
        </a:p>
      </dgm:t>
    </dgm:pt>
    <dgm:pt modelId="{033A6F5F-BA6C-B64D-9976-55100202B6F1}">
      <dgm:prSet custT="1"/>
      <dgm:spPr/>
      <dgm:t>
        <a:bodyPr/>
        <a:lstStyle/>
        <a:p>
          <a:pPr rtl="0"/>
          <a:r>
            <a:rPr lang="en-US" sz="1800" dirty="0"/>
            <a:t>A scheme</a:t>
          </a:r>
        </a:p>
      </dgm:t>
    </dgm:pt>
    <dgm:pt modelId="{D50B3FC1-48DB-684F-B7D5-F64AFFC2BF5D}" type="parTrans" cxnId="{8935692F-9108-C14F-8889-E4122AE4DE91}">
      <dgm:prSet/>
      <dgm:spPr/>
      <dgm:t>
        <a:bodyPr/>
        <a:lstStyle/>
        <a:p>
          <a:endParaRPr lang="en-US"/>
        </a:p>
      </dgm:t>
    </dgm:pt>
    <dgm:pt modelId="{3F85CB9B-1364-B542-BA7E-B24FD3F18EDF}" type="sibTrans" cxnId="{8935692F-9108-C14F-8889-E4122AE4DE91}">
      <dgm:prSet/>
      <dgm:spPr/>
      <dgm:t>
        <a:bodyPr/>
        <a:lstStyle/>
        <a:p>
          <a:endParaRPr lang="en-US"/>
        </a:p>
      </dgm:t>
    </dgm:pt>
    <dgm:pt modelId="{C50DE9CB-DF73-D34E-8DA3-3B868A3C6812}">
      <dgm:prSet custT="1"/>
      <dgm:spPr/>
      <dgm:t>
        <a:bodyPr/>
        <a:lstStyle/>
        <a:p>
          <a:pPr rtl="0"/>
          <a:r>
            <a:rPr lang="en-US" sz="2000" dirty="0">
              <a:solidFill>
                <a:srgbClr val="2F1F58"/>
              </a:solidFill>
            </a:rPr>
            <a:t>Cryptanalysis</a:t>
          </a:r>
        </a:p>
      </dgm:t>
    </dgm:pt>
    <dgm:pt modelId="{F17C44B2-36C8-DC44-8EFA-F3E73BACBA10}" type="parTrans" cxnId="{41BCFB28-CE48-7A4C-99C8-E746402B0162}">
      <dgm:prSet/>
      <dgm:spPr/>
      <dgm:t>
        <a:bodyPr/>
        <a:lstStyle/>
        <a:p>
          <a:endParaRPr lang="en-US"/>
        </a:p>
      </dgm:t>
    </dgm:pt>
    <dgm:pt modelId="{1503D53D-2D11-DA4C-8EEC-73E7287F71B1}" type="sibTrans" cxnId="{41BCFB28-CE48-7A4C-99C8-E746402B0162}">
      <dgm:prSet/>
      <dgm:spPr/>
      <dgm:t>
        <a:bodyPr/>
        <a:lstStyle/>
        <a:p>
          <a:endParaRPr lang="en-US"/>
        </a:p>
      </dgm:t>
    </dgm:pt>
    <dgm:pt modelId="{273C13BF-D5E0-9947-BA66-F83953A05F71}">
      <dgm:prSet/>
      <dgm:spPr/>
      <dgm:t>
        <a:bodyPr/>
        <a:lstStyle/>
        <a:p>
          <a:pPr rtl="0"/>
          <a:r>
            <a:rPr lang="en-US" sz="1500" dirty="0"/>
            <a:t>Techniques used for deciphering a message without any knowledge of the enciphering details</a:t>
          </a:r>
        </a:p>
      </dgm:t>
    </dgm:pt>
    <dgm:pt modelId="{C5D8B81A-3D1D-CB4D-9CBD-8AA29AE7042A}" type="parTrans" cxnId="{08B03873-F5B4-5E41-B289-F953417D446F}">
      <dgm:prSet/>
      <dgm:spPr/>
      <dgm:t>
        <a:bodyPr/>
        <a:lstStyle/>
        <a:p>
          <a:endParaRPr lang="en-US"/>
        </a:p>
      </dgm:t>
    </dgm:pt>
    <dgm:pt modelId="{C0BDBE91-A0E4-0F45-A5C7-03A1B0CA0A58}" type="sibTrans" cxnId="{08B03873-F5B4-5E41-B289-F953417D446F}">
      <dgm:prSet/>
      <dgm:spPr/>
      <dgm:t>
        <a:bodyPr/>
        <a:lstStyle/>
        <a:p>
          <a:endParaRPr lang="en-US"/>
        </a:p>
      </dgm:t>
    </dgm:pt>
    <dgm:pt modelId="{F0394E83-4F5A-2B4E-B9C0-844521745DAB}">
      <dgm:prSet custT="1"/>
      <dgm:spPr/>
      <dgm:t>
        <a:bodyPr/>
        <a:lstStyle/>
        <a:p>
          <a:pPr rtl="0"/>
          <a:r>
            <a:rPr lang="en-US" sz="2400" dirty="0">
              <a:solidFill>
                <a:srgbClr val="2F1F58"/>
              </a:solidFill>
            </a:rPr>
            <a:t>Cryptology</a:t>
          </a:r>
        </a:p>
      </dgm:t>
    </dgm:pt>
    <dgm:pt modelId="{780247C8-A3C6-334A-812F-575BE9BDCFC0}" type="parTrans" cxnId="{B9B4A0DC-0AD9-2944-B2F3-976693F40B6B}">
      <dgm:prSet/>
      <dgm:spPr/>
      <dgm:t>
        <a:bodyPr/>
        <a:lstStyle/>
        <a:p>
          <a:endParaRPr lang="en-US"/>
        </a:p>
      </dgm:t>
    </dgm:pt>
    <dgm:pt modelId="{C2BBF6F5-619D-4B4A-9B2D-CC8974C171A7}" type="sibTrans" cxnId="{B9B4A0DC-0AD9-2944-B2F3-976693F40B6B}">
      <dgm:prSet/>
      <dgm:spPr/>
      <dgm:t>
        <a:bodyPr/>
        <a:lstStyle/>
        <a:p>
          <a:endParaRPr lang="en-US"/>
        </a:p>
      </dgm:t>
    </dgm:pt>
    <dgm:pt modelId="{847BBB0F-CC84-1646-BB7A-D80821C46046}">
      <dgm:prSet custT="1"/>
      <dgm:spPr/>
      <dgm:t>
        <a:bodyPr/>
        <a:lstStyle/>
        <a:p>
          <a:pPr rtl="0"/>
          <a:r>
            <a:rPr lang="en-US" sz="1500" dirty="0"/>
            <a:t>The areas of cryptography and cryptanalysis</a:t>
          </a:r>
        </a:p>
      </dgm:t>
    </dgm:pt>
    <dgm:pt modelId="{AFDC6744-8294-F44A-B8B4-17349F454449}" type="parTrans" cxnId="{AA2A0AF1-7A18-EE4F-8A99-5F5B0A75098C}">
      <dgm:prSet/>
      <dgm:spPr/>
      <dgm:t>
        <a:bodyPr/>
        <a:lstStyle/>
        <a:p>
          <a:endParaRPr lang="en-US"/>
        </a:p>
      </dgm:t>
    </dgm:pt>
    <dgm:pt modelId="{81038317-A950-3545-89FF-913DC48CA0DD}" type="sibTrans" cxnId="{AA2A0AF1-7A18-EE4F-8A99-5F5B0A75098C}">
      <dgm:prSet/>
      <dgm:spPr/>
      <dgm:t>
        <a:bodyPr/>
        <a:lstStyle/>
        <a:p>
          <a:endParaRPr lang="en-US"/>
        </a:p>
      </dgm:t>
    </dgm:pt>
    <dgm:pt modelId="{4D2FC934-9758-5445-B3CC-8A521DC80CE4}" type="pres">
      <dgm:prSet presAssocID="{4FCA8902-7BDA-244C-A48B-F89500F94FC3}" presName="diagram" presStyleCnt="0">
        <dgm:presLayoutVars>
          <dgm:dir/>
          <dgm:resizeHandles val="exact"/>
        </dgm:presLayoutVars>
      </dgm:prSet>
      <dgm:spPr/>
    </dgm:pt>
    <dgm:pt modelId="{1BD6CD00-F3D1-8D40-8D28-A3BD5E82C475}" type="pres">
      <dgm:prSet presAssocID="{5348727F-09B8-A14B-BC62-09ED120123D0}" presName="node" presStyleLbl="node1" presStyleIdx="0" presStyleCnt="8">
        <dgm:presLayoutVars>
          <dgm:bulletEnabled val="1"/>
        </dgm:presLayoutVars>
      </dgm:prSet>
      <dgm:spPr/>
    </dgm:pt>
    <dgm:pt modelId="{96F253DF-30F3-1B4F-89BC-359AFC794146}" type="pres">
      <dgm:prSet presAssocID="{4A08013E-2624-2D4C-8849-EB6537AAABAC}" presName="sibTrans" presStyleCnt="0"/>
      <dgm:spPr/>
    </dgm:pt>
    <dgm:pt modelId="{B0966EE2-6F52-5048-A67C-57D12C898640}" type="pres">
      <dgm:prSet presAssocID="{A14C7065-ED96-B447-9CB1-AF877554F521}" presName="node" presStyleLbl="node1" presStyleIdx="1" presStyleCnt="8">
        <dgm:presLayoutVars>
          <dgm:bulletEnabled val="1"/>
        </dgm:presLayoutVars>
      </dgm:prSet>
      <dgm:spPr/>
    </dgm:pt>
    <dgm:pt modelId="{A95B953E-BD0D-A545-8FBD-690868FCA448}" type="pres">
      <dgm:prSet presAssocID="{77EE5A90-F4E2-6841-B6FE-AFE5C526F469}" presName="sibTrans" presStyleCnt="0"/>
      <dgm:spPr/>
    </dgm:pt>
    <dgm:pt modelId="{5AC2DC6E-FD4F-1D44-B057-7FBEEE8C82DC}" type="pres">
      <dgm:prSet presAssocID="{9D0F6B3A-5780-9E49-9D2C-E372D48F51D0}" presName="node" presStyleLbl="node1" presStyleIdx="2" presStyleCnt="8" custScaleX="105987">
        <dgm:presLayoutVars>
          <dgm:bulletEnabled val="1"/>
        </dgm:presLayoutVars>
      </dgm:prSet>
      <dgm:spPr/>
    </dgm:pt>
    <dgm:pt modelId="{870DF698-0AEF-A047-9EB8-B01D9C510D42}" type="pres">
      <dgm:prSet presAssocID="{22E45BAC-791C-9C41-9E05-1EF961D80AF9}" presName="sibTrans" presStyleCnt="0"/>
      <dgm:spPr/>
    </dgm:pt>
    <dgm:pt modelId="{74FDB8DF-F763-CB41-A57A-E6507E52A162}" type="pres">
      <dgm:prSet presAssocID="{D3F9B3D6-923E-4041-BBCB-6048A9B1B81C}" presName="node" presStyleLbl="node1" presStyleIdx="3" presStyleCnt="8" custScaleX="117425">
        <dgm:presLayoutVars>
          <dgm:bulletEnabled val="1"/>
        </dgm:presLayoutVars>
      </dgm:prSet>
      <dgm:spPr/>
    </dgm:pt>
    <dgm:pt modelId="{265A5939-2EEB-1D40-B0E6-012C5A1A999E}" type="pres">
      <dgm:prSet presAssocID="{82D84AAB-6C54-8042-8300-8206C787DDB1}" presName="sibTrans" presStyleCnt="0"/>
      <dgm:spPr/>
    </dgm:pt>
    <dgm:pt modelId="{54626824-0AF0-9046-9BBE-7C9BB249CE53}" type="pres">
      <dgm:prSet presAssocID="{88FDE07E-396E-0747-85E2-6EA4644FA247}" presName="node" presStyleLbl="node1" presStyleIdx="4" presStyleCnt="8">
        <dgm:presLayoutVars>
          <dgm:bulletEnabled val="1"/>
        </dgm:presLayoutVars>
      </dgm:prSet>
      <dgm:spPr/>
    </dgm:pt>
    <dgm:pt modelId="{8F6051FA-CF95-0041-9372-5104A06F3C7E}" type="pres">
      <dgm:prSet presAssocID="{40573E98-C772-654E-A56F-FBDCCFD17606}" presName="sibTrans" presStyleCnt="0"/>
      <dgm:spPr/>
    </dgm:pt>
    <dgm:pt modelId="{3CF59986-E6AA-A646-8838-D2E032E1435C}" type="pres">
      <dgm:prSet presAssocID="{18D2BECB-A6B1-C542-81EE-E42E56EEDFEA}" presName="node" presStyleLbl="node1" presStyleIdx="5" presStyleCnt="8">
        <dgm:presLayoutVars>
          <dgm:bulletEnabled val="1"/>
        </dgm:presLayoutVars>
      </dgm:prSet>
      <dgm:spPr/>
    </dgm:pt>
    <dgm:pt modelId="{2DCFB672-2F13-5442-BF08-D2D2F611DBA2}" type="pres">
      <dgm:prSet presAssocID="{070E067A-1952-5743-AD8C-9D31F3A25212}" presName="sibTrans" presStyleCnt="0"/>
      <dgm:spPr/>
    </dgm:pt>
    <dgm:pt modelId="{CA93F83E-92BE-D249-B0E2-CD17E7F2A410}" type="pres">
      <dgm:prSet presAssocID="{C50DE9CB-DF73-D34E-8DA3-3B868A3C6812}" presName="node" presStyleLbl="node1" presStyleIdx="6" presStyleCnt="8">
        <dgm:presLayoutVars>
          <dgm:bulletEnabled val="1"/>
        </dgm:presLayoutVars>
      </dgm:prSet>
      <dgm:spPr/>
    </dgm:pt>
    <dgm:pt modelId="{BC3D4535-DCA9-D24D-863F-D4F6BF6D405A}" type="pres">
      <dgm:prSet presAssocID="{1503D53D-2D11-DA4C-8EEC-73E7287F71B1}" presName="sibTrans" presStyleCnt="0"/>
      <dgm:spPr/>
    </dgm:pt>
    <dgm:pt modelId="{229FCA59-0238-9F47-B47E-35ED170315D3}" type="pres">
      <dgm:prSet presAssocID="{F0394E83-4F5A-2B4E-B9C0-844521745DAB}" presName="node" presStyleLbl="node1" presStyleIdx="7" presStyleCnt="8">
        <dgm:presLayoutVars>
          <dgm:bulletEnabled val="1"/>
        </dgm:presLayoutVars>
      </dgm:prSet>
      <dgm:spPr/>
    </dgm:pt>
  </dgm:ptLst>
  <dgm:cxnLst>
    <dgm:cxn modelId="{3B664D02-5D0F-DC4E-8095-0FC8DC84D384}" type="presOf" srcId="{273C13BF-D5E0-9947-BA66-F83953A05F71}" destId="{CA93F83E-92BE-D249-B0E2-CD17E7F2A410}" srcOrd="0" destOrd="1" presId="urn:microsoft.com/office/officeart/2005/8/layout/default"/>
    <dgm:cxn modelId="{992B8104-F7B3-BF40-9882-A869A96F152B}" srcId="{88FDE07E-396E-0747-85E2-6EA4644FA247}" destId="{74F8E69B-EB3C-5140-B6D5-618EF5F6BB0C}" srcOrd="0" destOrd="0" parTransId="{C0AEFE13-0805-7145-B4A6-59A50E7934FD}" sibTransId="{C1A7C8C8-2F84-694C-9795-8B097E6E331F}"/>
    <dgm:cxn modelId="{66829804-59B7-7C47-AEA0-2ADD6C873C20}" type="presOf" srcId="{D3F9B3D6-923E-4041-BBCB-6048A9B1B81C}" destId="{74FDB8DF-F763-CB41-A57A-E6507E52A162}" srcOrd="0" destOrd="0" presId="urn:microsoft.com/office/officeart/2005/8/layout/default"/>
    <dgm:cxn modelId="{19C4790B-89A9-4D43-89DA-80D10E54E9DD}" type="presOf" srcId="{88FDE07E-396E-0747-85E2-6EA4644FA247}" destId="{54626824-0AF0-9046-9BBE-7C9BB249CE53}" srcOrd="0" destOrd="0" presId="urn:microsoft.com/office/officeart/2005/8/layout/default"/>
    <dgm:cxn modelId="{ED0DE613-E1FC-834D-995B-DAB37B7E7946}" type="presOf" srcId="{5348727F-09B8-A14B-BC62-09ED120123D0}" destId="{1BD6CD00-F3D1-8D40-8D28-A3BD5E82C475}" srcOrd="0" destOrd="0" presId="urn:microsoft.com/office/officeart/2005/8/layout/default"/>
    <dgm:cxn modelId="{C614EF1B-3352-9D48-B266-2C7946C84FF1}" type="presOf" srcId="{A14C7065-ED96-B447-9CB1-AF877554F521}" destId="{B0966EE2-6F52-5048-A67C-57D12C898640}" srcOrd="0" destOrd="0" presId="urn:microsoft.com/office/officeart/2005/8/layout/default"/>
    <dgm:cxn modelId="{8D82931F-278E-6442-99DB-C3E5CDEA4912}" type="presOf" srcId="{B047066D-BE71-BD40-B6C8-CEE3F4E4B5E2}" destId="{5AC2DC6E-FD4F-1D44-B057-7FBEEE8C82DC}" srcOrd="0" destOrd="1" presId="urn:microsoft.com/office/officeart/2005/8/layout/default"/>
    <dgm:cxn modelId="{41BCFB28-CE48-7A4C-99C8-E746402B0162}" srcId="{4FCA8902-7BDA-244C-A48B-F89500F94FC3}" destId="{C50DE9CB-DF73-D34E-8DA3-3B868A3C6812}" srcOrd="6" destOrd="0" parTransId="{F17C44B2-36C8-DC44-8EFA-F3E73BACBA10}" sibTransId="{1503D53D-2D11-DA4C-8EEC-73E7287F71B1}"/>
    <dgm:cxn modelId="{EBA1332C-1523-5E4C-83CD-3D0499F62CE0}" type="presOf" srcId="{D742A2F0-8A3D-CD42-A1AB-266148473644}" destId="{74FDB8DF-F763-CB41-A57A-E6507E52A162}" srcOrd="0" destOrd="1" presId="urn:microsoft.com/office/officeart/2005/8/layout/default"/>
    <dgm:cxn modelId="{8935692F-9108-C14F-8889-E4122AE4DE91}" srcId="{18D2BECB-A6B1-C542-81EE-E42E56EEDFEA}" destId="{033A6F5F-BA6C-B64D-9976-55100202B6F1}" srcOrd="0" destOrd="0" parTransId="{D50B3FC1-48DB-684F-B7D5-F64AFFC2BF5D}" sibTransId="{3F85CB9B-1364-B542-BA7E-B24FD3F18EDF}"/>
    <dgm:cxn modelId="{74127235-3BB6-BF46-B734-14CD122CE756}" type="presOf" srcId="{18D2BECB-A6B1-C542-81EE-E42E56EEDFEA}" destId="{3CF59986-E6AA-A646-8838-D2E032E1435C}" srcOrd="0" destOrd="0" presId="urn:microsoft.com/office/officeart/2005/8/layout/default"/>
    <dgm:cxn modelId="{608ACC3E-539D-B44B-B878-00EEEB34300D}" srcId="{4FCA8902-7BDA-244C-A48B-F89500F94FC3}" destId="{A14C7065-ED96-B447-9CB1-AF877554F521}" srcOrd="1" destOrd="0" parTransId="{06D12F0E-F2C7-174E-BC49-A91D40CB8A4C}" sibTransId="{77EE5A90-F4E2-6841-B6FE-AFE5C526F469}"/>
    <dgm:cxn modelId="{4890CD3E-0C5A-F341-ADBF-B91F2D9B483D}" type="presOf" srcId="{F0394E83-4F5A-2B4E-B9C0-844521745DAB}" destId="{229FCA59-0238-9F47-B47E-35ED170315D3}" srcOrd="0" destOrd="0" presId="urn:microsoft.com/office/officeart/2005/8/layout/default"/>
    <dgm:cxn modelId="{0B7C064A-47AE-5A41-B4FC-039ADA4F71B1}" srcId="{4FCA8902-7BDA-244C-A48B-F89500F94FC3}" destId="{9D0F6B3A-5780-9E49-9D2C-E372D48F51D0}" srcOrd="2" destOrd="0" parTransId="{004EDDD8-1DE7-0940-908C-B4624DFA7295}" sibTransId="{22E45BAC-791C-9C41-9E05-1EF961D80AF9}"/>
    <dgm:cxn modelId="{5380794A-847B-EA41-BA1F-9EA5CAC1C794}" srcId="{5348727F-09B8-A14B-BC62-09ED120123D0}" destId="{49EA308F-2173-AD47-B839-F08C48273A91}" srcOrd="0" destOrd="0" parTransId="{3980553C-7CC4-554B-92AC-16634EF3168C}" sibTransId="{D66BBF37-74D9-884C-8C42-4C9EAB57DEAC}"/>
    <dgm:cxn modelId="{CC80416B-A9FC-5E4A-BD1C-ECBDAA79D231}" srcId="{4FCA8902-7BDA-244C-A48B-F89500F94FC3}" destId="{5348727F-09B8-A14B-BC62-09ED120123D0}" srcOrd="0" destOrd="0" parTransId="{99AF3896-DBB8-564E-8859-FCD5851974B7}" sibTransId="{4A08013E-2624-2D4C-8849-EB6537AAABAC}"/>
    <dgm:cxn modelId="{08B03873-F5B4-5E41-B289-F953417D446F}" srcId="{C50DE9CB-DF73-D34E-8DA3-3B868A3C6812}" destId="{273C13BF-D5E0-9947-BA66-F83953A05F71}" srcOrd="0" destOrd="0" parTransId="{C5D8B81A-3D1D-CB4D-9CBD-8AA29AE7042A}" sibTransId="{C0BDBE91-A0E4-0F45-A5C7-03A1B0CA0A58}"/>
    <dgm:cxn modelId="{765B3658-0007-DB4B-B3E8-7108A9E6A767}" type="presOf" srcId="{F1D161F9-893D-D343-9FD0-64EACF4F059A}" destId="{B0966EE2-6F52-5048-A67C-57D12C898640}" srcOrd="0" destOrd="1" presId="urn:microsoft.com/office/officeart/2005/8/layout/default"/>
    <dgm:cxn modelId="{1A718D7A-45CE-084D-8773-229F70D9AE3E}" srcId="{4FCA8902-7BDA-244C-A48B-F89500F94FC3}" destId="{88FDE07E-396E-0747-85E2-6EA4644FA247}" srcOrd="4" destOrd="0" parTransId="{67B4BD3D-FB69-484A-8564-B48E45A4FB07}" sibTransId="{40573E98-C772-654E-A56F-FBDCCFD17606}"/>
    <dgm:cxn modelId="{9F7D408B-E2EB-1A43-ADE1-3B853D398C47}" srcId="{9D0F6B3A-5780-9E49-9D2C-E372D48F51D0}" destId="{B047066D-BE71-BD40-B6C8-CEE3F4E4B5E2}" srcOrd="0" destOrd="0" parTransId="{F5672B69-9443-BB49-9942-789B41742DC0}" sibTransId="{51AECFFC-6A7C-4643-B895-056E4A6CD05E}"/>
    <dgm:cxn modelId="{49C4F98B-CDCC-FC43-B803-866F456B968B}" srcId="{D3F9B3D6-923E-4041-BBCB-6048A9B1B81C}" destId="{D742A2F0-8A3D-CD42-A1AB-266148473644}" srcOrd="0" destOrd="0" parTransId="{0E5D1B14-0DCC-5340-BFAA-2DC1DCE59C33}" sibTransId="{FFF4233B-9F35-644A-9BA8-ED6CC6D77EC3}"/>
    <dgm:cxn modelId="{E260DE97-CAA7-764D-8628-9DA302424B08}" type="presOf" srcId="{4FCA8902-7BDA-244C-A48B-F89500F94FC3}" destId="{4D2FC934-9758-5445-B3CC-8A521DC80CE4}" srcOrd="0" destOrd="0" presId="urn:microsoft.com/office/officeart/2005/8/layout/default"/>
    <dgm:cxn modelId="{93148F9E-341E-D747-8297-631099CBF004}" srcId="{4FCA8902-7BDA-244C-A48B-F89500F94FC3}" destId="{18D2BECB-A6B1-C542-81EE-E42E56EEDFEA}" srcOrd="5" destOrd="0" parTransId="{563157EC-8622-A149-B15C-52466E9724A6}" sibTransId="{070E067A-1952-5743-AD8C-9D31F3A25212}"/>
    <dgm:cxn modelId="{B92838B2-AD37-4141-BFE3-78A7A142D69B}" type="presOf" srcId="{847BBB0F-CC84-1646-BB7A-D80821C46046}" destId="{229FCA59-0238-9F47-B47E-35ED170315D3}" srcOrd="0" destOrd="1" presId="urn:microsoft.com/office/officeart/2005/8/layout/default"/>
    <dgm:cxn modelId="{B32F5CB2-866D-D54B-8F19-12AA740BBE08}" type="presOf" srcId="{74F8E69B-EB3C-5140-B6D5-618EF5F6BB0C}" destId="{54626824-0AF0-9046-9BBE-7C9BB249CE53}" srcOrd="0" destOrd="1" presId="urn:microsoft.com/office/officeart/2005/8/layout/default"/>
    <dgm:cxn modelId="{6A3E42BF-4237-9E4A-95BC-6B6BF42BBE06}" srcId="{A14C7065-ED96-B447-9CB1-AF877554F521}" destId="{F1D161F9-893D-D343-9FD0-64EACF4F059A}" srcOrd="0" destOrd="0" parTransId="{6303FF8C-E9A2-B148-ABD5-F8BF1CFDE6D7}" sibTransId="{7E678BC4-B86A-7749-B846-4F6CC826AAF5}"/>
    <dgm:cxn modelId="{8B0BA7C3-A469-8240-B4AD-315A06B5F7A2}" type="presOf" srcId="{C50DE9CB-DF73-D34E-8DA3-3B868A3C6812}" destId="{CA93F83E-92BE-D249-B0E2-CD17E7F2A410}" srcOrd="0" destOrd="0" presId="urn:microsoft.com/office/officeart/2005/8/layout/default"/>
    <dgm:cxn modelId="{5CD376C8-94A9-8E47-A1F4-FD6B60A06C7E}" type="presOf" srcId="{49EA308F-2173-AD47-B839-F08C48273A91}" destId="{1BD6CD00-F3D1-8D40-8D28-A3BD5E82C475}" srcOrd="0" destOrd="1" presId="urn:microsoft.com/office/officeart/2005/8/layout/default"/>
    <dgm:cxn modelId="{031D9ACB-FD25-D049-85E6-7AA49153ACCE}" type="presOf" srcId="{9D0F6B3A-5780-9E49-9D2C-E372D48F51D0}" destId="{5AC2DC6E-FD4F-1D44-B057-7FBEEE8C82DC}" srcOrd="0" destOrd="0" presId="urn:microsoft.com/office/officeart/2005/8/layout/default"/>
    <dgm:cxn modelId="{61E3F4D1-7B39-C04C-824C-AF12E907E4B4}" srcId="{4FCA8902-7BDA-244C-A48B-F89500F94FC3}" destId="{D3F9B3D6-923E-4041-BBCB-6048A9B1B81C}" srcOrd="3" destOrd="0" parTransId="{19775A4A-7582-AB46-8138-AED544C1FCAA}" sibTransId="{82D84AAB-6C54-8042-8300-8206C787DDB1}"/>
    <dgm:cxn modelId="{B9B4A0DC-0AD9-2944-B2F3-976693F40B6B}" srcId="{4FCA8902-7BDA-244C-A48B-F89500F94FC3}" destId="{F0394E83-4F5A-2B4E-B9C0-844521745DAB}" srcOrd="7" destOrd="0" parTransId="{780247C8-A3C6-334A-812F-575BE9BDCFC0}" sibTransId="{C2BBF6F5-619D-4B4A-9B2D-CC8974C171A7}"/>
    <dgm:cxn modelId="{F4E8B9DF-C1A3-1D4E-8664-38F2C803C429}" type="presOf" srcId="{033A6F5F-BA6C-B64D-9976-55100202B6F1}" destId="{3CF59986-E6AA-A646-8838-D2E032E1435C}" srcOrd="0" destOrd="1" presId="urn:microsoft.com/office/officeart/2005/8/layout/default"/>
    <dgm:cxn modelId="{AA2A0AF1-7A18-EE4F-8A99-5F5B0A75098C}" srcId="{F0394E83-4F5A-2B4E-B9C0-844521745DAB}" destId="{847BBB0F-CC84-1646-BB7A-D80821C46046}" srcOrd="0" destOrd="0" parTransId="{AFDC6744-8294-F44A-B8B4-17349F454449}" sibTransId="{81038317-A950-3545-89FF-913DC48CA0DD}"/>
    <dgm:cxn modelId="{0842F195-67B2-7841-8A6C-A572079259DF}" type="presParOf" srcId="{4D2FC934-9758-5445-B3CC-8A521DC80CE4}" destId="{1BD6CD00-F3D1-8D40-8D28-A3BD5E82C475}" srcOrd="0" destOrd="0" presId="urn:microsoft.com/office/officeart/2005/8/layout/default"/>
    <dgm:cxn modelId="{6600649A-21DA-F348-A891-86F7F6B2288D}" type="presParOf" srcId="{4D2FC934-9758-5445-B3CC-8A521DC80CE4}" destId="{96F253DF-30F3-1B4F-89BC-359AFC794146}" srcOrd="1" destOrd="0" presId="urn:microsoft.com/office/officeart/2005/8/layout/default"/>
    <dgm:cxn modelId="{1030EBB9-1205-1346-8E73-D8C3CFEFF826}" type="presParOf" srcId="{4D2FC934-9758-5445-B3CC-8A521DC80CE4}" destId="{B0966EE2-6F52-5048-A67C-57D12C898640}" srcOrd="2" destOrd="0" presId="urn:microsoft.com/office/officeart/2005/8/layout/default"/>
    <dgm:cxn modelId="{BC8CDBF3-FC6B-8441-AB58-4F4A8DAA0044}" type="presParOf" srcId="{4D2FC934-9758-5445-B3CC-8A521DC80CE4}" destId="{A95B953E-BD0D-A545-8FBD-690868FCA448}" srcOrd="3" destOrd="0" presId="urn:microsoft.com/office/officeart/2005/8/layout/default"/>
    <dgm:cxn modelId="{751E0D4F-911F-F94D-884B-56DF9CF74354}" type="presParOf" srcId="{4D2FC934-9758-5445-B3CC-8A521DC80CE4}" destId="{5AC2DC6E-FD4F-1D44-B057-7FBEEE8C82DC}" srcOrd="4" destOrd="0" presId="urn:microsoft.com/office/officeart/2005/8/layout/default"/>
    <dgm:cxn modelId="{EC7616F6-6BF5-2C49-9772-21A3D511FFF5}" type="presParOf" srcId="{4D2FC934-9758-5445-B3CC-8A521DC80CE4}" destId="{870DF698-0AEF-A047-9EB8-B01D9C510D42}" srcOrd="5" destOrd="0" presId="urn:microsoft.com/office/officeart/2005/8/layout/default"/>
    <dgm:cxn modelId="{C840DFDB-1699-1148-939F-80DA45B569E1}" type="presParOf" srcId="{4D2FC934-9758-5445-B3CC-8A521DC80CE4}" destId="{74FDB8DF-F763-CB41-A57A-E6507E52A162}" srcOrd="6" destOrd="0" presId="urn:microsoft.com/office/officeart/2005/8/layout/default"/>
    <dgm:cxn modelId="{849483AB-303E-104D-B42F-4A387F2B218A}" type="presParOf" srcId="{4D2FC934-9758-5445-B3CC-8A521DC80CE4}" destId="{265A5939-2EEB-1D40-B0E6-012C5A1A999E}" srcOrd="7" destOrd="0" presId="urn:microsoft.com/office/officeart/2005/8/layout/default"/>
    <dgm:cxn modelId="{514335CF-3EC6-274C-9429-4E05A43F1E37}" type="presParOf" srcId="{4D2FC934-9758-5445-B3CC-8A521DC80CE4}" destId="{54626824-0AF0-9046-9BBE-7C9BB249CE53}" srcOrd="8" destOrd="0" presId="urn:microsoft.com/office/officeart/2005/8/layout/default"/>
    <dgm:cxn modelId="{3502EEC5-B772-914C-A268-5FF633A02988}" type="presParOf" srcId="{4D2FC934-9758-5445-B3CC-8A521DC80CE4}" destId="{8F6051FA-CF95-0041-9372-5104A06F3C7E}" srcOrd="9" destOrd="0" presId="urn:microsoft.com/office/officeart/2005/8/layout/default"/>
    <dgm:cxn modelId="{2D06FBB2-5E9D-4C43-AC1D-3DD4F14BF13B}" type="presParOf" srcId="{4D2FC934-9758-5445-B3CC-8A521DC80CE4}" destId="{3CF59986-E6AA-A646-8838-D2E032E1435C}" srcOrd="10" destOrd="0" presId="urn:microsoft.com/office/officeart/2005/8/layout/default"/>
    <dgm:cxn modelId="{1035283E-50DB-0343-954D-4E5B6DE1386A}" type="presParOf" srcId="{4D2FC934-9758-5445-B3CC-8A521DC80CE4}" destId="{2DCFB672-2F13-5442-BF08-D2D2F611DBA2}" srcOrd="11" destOrd="0" presId="urn:microsoft.com/office/officeart/2005/8/layout/default"/>
    <dgm:cxn modelId="{54B19AE5-D51B-4A4E-8699-98AB6CC7442B}" type="presParOf" srcId="{4D2FC934-9758-5445-B3CC-8A521DC80CE4}" destId="{CA93F83E-92BE-D249-B0E2-CD17E7F2A410}" srcOrd="12" destOrd="0" presId="urn:microsoft.com/office/officeart/2005/8/layout/default"/>
    <dgm:cxn modelId="{81B019D2-58B1-8B42-A69C-2C890DF5BA1D}" type="presParOf" srcId="{4D2FC934-9758-5445-B3CC-8A521DC80CE4}" destId="{BC3D4535-DCA9-D24D-863F-D4F6BF6D405A}" srcOrd="13" destOrd="0" presId="urn:microsoft.com/office/officeart/2005/8/layout/default"/>
    <dgm:cxn modelId="{2A51DA48-E7C3-0C42-A5D4-88857A2402F4}" type="presParOf" srcId="{4D2FC934-9758-5445-B3CC-8A521DC80CE4}" destId="{229FCA59-0238-9F47-B47E-35ED170315D3}"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C179B3-BE5D-4142-AB77-6AE34AE14ACE}"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E76956AC-EFF8-F348-9C47-5CB7BF58FA25}">
      <dgm:prSet phldrT="[Text]"/>
      <dgm:spPr>
        <a:ln>
          <a:solidFill>
            <a:schemeClr val="tx1"/>
          </a:solidFill>
        </a:ln>
      </dgm:spPr>
      <dgm:t>
        <a:bodyPr/>
        <a:lstStyle/>
        <a:p>
          <a:r>
            <a:rPr lang="en-US" dirty="0"/>
            <a:t>The type of operations used for transforming plaintext to ciphertext</a:t>
          </a:r>
        </a:p>
      </dgm:t>
    </dgm:pt>
    <dgm:pt modelId="{669DA478-D211-0C40-A153-9C8AC383781C}" type="parTrans" cxnId="{DD77597B-8B15-EE4D-926F-9BFF9AE9AB4E}">
      <dgm:prSet/>
      <dgm:spPr/>
      <dgm:t>
        <a:bodyPr/>
        <a:lstStyle/>
        <a:p>
          <a:endParaRPr lang="en-US"/>
        </a:p>
      </dgm:t>
    </dgm:pt>
    <dgm:pt modelId="{67C397A1-D85A-704D-9E69-98D69194DB91}" type="sibTrans" cxnId="{DD77597B-8B15-EE4D-926F-9BFF9AE9AB4E}">
      <dgm:prSet/>
      <dgm:spPr/>
      <dgm:t>
        <a:bodyPr/>
        <a:lstStyle/>
        <a:p>
          <a:endParaRPr lang="en-US"/>
        </a:p>
      </dgm:t>
    </dgm:pt>
    <dgm:pt modelId="{15158232-5636-F54B-9E82-24A86B2CC40D}">
      <dgm:prSet/>
      <dgm:spPr>
        <a:ln>
          <a:solidFill>
            <a:schemeClr val="tx1"/>
          </a:solidFill>
        </a:ln>
      </dgm:spPr>
      <dgm:t>
        <a:bodyPr/>
        <a:lstStyle/>
        <a:p>
          <a:r>
            <a:rPr lang="en-US"/>
            <a:t>Substitution</a:t>
          </a:r>
          <a:endParaRPr lang="en-US" dirty="0"/>
        </a:p>
      </dgm:t>
    </dgm:pt>
    <dgm:pt modelId="{3788416C-4673-584E-B357-8CD978EB8C97}" type="parTrans" cxnId="{ED5294EA-EC3D-6146-AC11-0E2332656079}">
      <dgm:prSet/>
      <dgm:spPr/>
      <dgm:t>
        <a:bodyPr/>
        <a:lstStyle/>
        <a:p>
          <a:endParaRPr lang="en-US"/>
        </a:p>
      </dgm:t>
    </dgm:pt>
    <dgm:pt modelId="{8A0198D0-2666-FD46-A986-88F01249EE75}" type="sibTrans" cxnId="{ED5294EA-EC3D-6146-AC11-0E2332656079}">
      <dgm:prSet/>
      <dgm:spPr/>
      <dgm:t>
        <a:bodyPr/>
        <a:lstStyle/>
        <a:p>
          <a:endParaRPr lang="en-US"/>
        </a:p>
      </dgm:t>
    </dgm:pt>
    <dgm:pt modelId="{43FD649A-6D70-C048-ACE3-D29EFF662F0D}">
      <dgm:prSet/>
      <dgm:spPr>
        <a:ln>
          <a:solidFill>
            <a:schemeClr val="tx1"/>
          </a:solidFill>
        </a:ln>
      </dgm:spPr>
      <dgm:t>
        <a:bodyPr/>
        <a:lstStyle/>
        <a:p>
          <a:r>
            <a:rPr lang="en-US" dirty="0"/>
            <a:t>Transposition/</a:t>
          </a:r>
        </a:p>
        <a:p>
          <a:r>
            <a:rPr lang="en-US" dirty="0"/>
            <a:t>Permutation </a:t>
          </a:r>
        </a:p>
      </dgm:t>
    </dgm:pt>
    <dgm:pt modelId="{2D44BCB4-9992-9B42-A2BC-C9F4625246F0}" type="parTrans" cxnId="{123BCA35-B99A-5B4A-9EC9-335C8D6DC519}">
      <dgm:prSet/>
      <dgm:spPr/>
      <dgm:t>
        <a:bodyPr/>
        <a:lstStyle/>
        <a:p>
          <a:endParaRPr lang="en-US"/>
        </a:p>
      </dgm:t>
    </dgm:pt>
    <dgm:pt modelId="{DD30BE0D-E940-FB4E-ACA7-CBBF67E63FB3}" type="sibTrans" cxnId="{123BCA35-B99A-5B4A-9EC9-335C8D6DC519}">
      <dgm:prSet/>
      <dgm:spPr/>
      <dgm:t>
        <a:bodyPr/>
        <a:lstStyle/>
        <a:p>
          <a:endParaRPr lang="en-US"/>
        </a:p>
      </dgm:t>
    </dgm:pt>
    <dgm:pt modelId="{7BD094F8-913A-BC4A-99AC-95E50E755F0C}">
      <dgm:prSet/>
      <dgm:spPr>
        <a:ln>
          <a:solidFill>
            <a:schemeClr val="tx1"/>
          </a:solidFill>
        </a:ln>
      </dgm:spPr>
      <dgm:t>
        <a:bodyPr/>
        <a:lstStyle/>
        <a:p>
          <a:r>
            <a:rPr lang="en-US"/>
            <a:t>The number of keys used</a:t>
          </a:r>
          <a:endParaRPr lang="en-US" dirty="0"/>
        </a:p>
      </dgm:t>
    </dgm:pt>
    <dgm:pt modelId="{F0A0612E-8F80-6442-BABA-B23CB08CC762}" type="parTrans" cxnId="{B1F46906-4C46-694E-B064-9116B6C22A74}">
      <dgm:prSet/>
      <dgm:spPr/>
      <dgm:t>
        <a:bodyPr/>
        <a:lstStyle/>
        <a:p>
          <a:endParaRPr lang="en-US"/>
        </a:p>
      </dgm:t>
    </dgm:pt>
    <dgm:pt modelId="{D417236E-5D90-DD40-848F-C43CD5017C1F}" type="sibTrans" cxnId="{B1F46906-4C46-694E-B064-9116B6C22A74}">
      <dgm:prSet/>
      <dgm:spPr/>
      <dgm:t>
        <a:bodyPr/>
        <a:lstStyle/>
        <a:p>
          <a:endParaRPr lang="en-US"/>
        </a:p>
      </dgm:t>
    </dgm:pt>
    <dgm:pt modelId="{0E078EEE-F30B-DC40-9FDD-A59097886534}">
      <dgm:prSet/>
      <dgm:spPr>
        <a:ln>
          <a:solidFill>
            <a:schemeClr val="tx1"/>
          </a:solidFill>
        </a:ln>
      </dgm:spPr>
      <dgm:t>
        <a:bodyPr/>
        <a:lstStyle/>
        <a:p>
          <a:r>
            <a:rPr lang="en-US" dirty="0"/>
            <a:t>Symmetric, single-key, secret-key, conventional encryption</a:t>
          </a:r>
        </a:p>
      </dgm:t>
    </dgm:pt>
    <dgm:pt modelId="{EFE14EBC-FAFB-F447-9439-EDE1E62DE4CE}" type="parTrans" cxnId="{377051F4-319C-3E4D-BC2D-027E6CB425F8}">
      <dgm:prSet/>
      <dgm:spPr/>
      <dgm:t>
        <a:bodyPr/>
        <a:lstStyle/>
        <a:p>
          <a:endParaRPr lang="en-US"/>
        </a:p>
      </dgm:t>
    </dgm:pt>
    <dgm:pt modelId="{8B24B370-EF27-244A-9203-9B0EC86677C4}" type="sibTrans" cxnId="{377051F4-319C-3E4D-BC2D-027E6CB425F8}">
      <dgm:prSet/>
      <dgm:spPr/>
      <dgm:t>
        <a:bodyPr/>
        <a:lstStyle/>
        <a:p>
          <a:endParaRPr lang="en-US"/>
        </a:p>
      </dgm:t>
    </dgm:pt>
    <dgm:pt modelId="{86D473AD-F3F3-4048-8BC0-1AC6573A74E3}">
      <dgm:prSet/>
      <dgm:spPr>
        <a:ln>
          <a:solidFill>
            <a:schemeClr val="tx1"/>
          </a:solidFill>
        </a:ln>
      </dgm:spPr>
      <dgm:t>
        <a:bodyPr/>
        <a:lstStyle/>
        <a:p>
          <a:r>
            <a:rPr lang="en-US"/>
            <a:t>Asymmetric, two-key, or public-key encryption</a:t>
          </a:r>
          <a:endParaRPr lang="en-US" dirty="0"/>
        </a:p>
      </dgm:t>
    </dgm:pt>
    <dgm:pt modelId="{4DC18731-9099-B240-8DB8-04D8310D534A}" type="parTrans" cxnId="{55BCBCE4-F17E-D343-9020-8C15928D7F34}">
      <dgm:prSet/>
      <dgm:spPr/>
      <dgm:t>
        <a:bodyPr/>
        <a:lstStyle/>
        <a:p>
          <a:endParaRPr lang="en-US"/>
        </a:p>
      </dgm:t>
    </dgm:pt>
    <dgm:pt modelId="{FCEF4638-D522-6C4B-B4A6-8BE99DBEB8C7}" type="sibTrans" cxnId="{55BCBCE4-F17E-D343-9020-8C15928D7F34}">
      <dgm:prSet/>
      <dgm:spPr/>
      <dgm:t>
        <a:bodyPr/>
        <a:lstStyle/>
        <a:p>
          <a:endParaRPr lang="en-US"/>
        </a:p>
      </dgm:t>
    </dgm:pt>
    <dgm:pt modelId="{76045574-DA6B-F846-A68B-8E8FE2F3C975}">
      <dgm:prSet/>
      <dgm:spPr>
        <a:ln>
          <a:solidFill>
            <a:schemeClr val="tx1"/>
          </a:solidFill>
        </a:ln>
      </dgm:spPr>
      <dgm:t>
        <a:bodyPr/>
        <a:lstStyle/>
        <a:p>
          <a:r>
            <a:rPr lang="en-US"/>
            <a:t>The way in which the plaintext is processed</a:t>
          </a:r>
          <a:endParaRPr lang="en-US" dirty="0"/>
        </a:p>
      </dgm:t>
    </dgm:pt>
    <dgm:pt modelId="{D4136C0C-14FC-BE46-9FA0-B445DD03F538}" type="parTrans" cxnId="{DF5B02D5-B78E-324D-9616-205421D5EF40}">
      <dgm:prSet/>
      <dgm:spPr/>
      <dgm:t>
        <a:bodyPr/>
        <a:lstStyle/>
        <a:p>
          <a:endParaRPr lang="en-US"/>
        </a:p>
      </dgm:t>
    </dgm:pt>
    <dgm:pt modelId="{76C84DE2-21E7-5B42-B416-6374F0DB8833}" type="sibTrans" cxnId="{DF5B02D5-B78E-324D-9616-205421D5EF40}">
      <dgm:prSet/>
      <dgm:spPr/>
      <dgm:t>
        <a:bodyPr/>
        <a:lstStyle/>
        <a:p>
          <a:endParaRPr lang="en-US"/>
        </a:p>
      </dgm:t>
    </dgm:pt>
    <dgm:pt modelId="{F84D387D-20EE-E842-B722-C788E0C2879D}">
      <dgm:prSet/>
      <dgm:spPr>
        <a:ln>
          <a:solidFill>
            <a:schemeClr val="tx1"/>
          </a:solidFill>
        </a:ln>
      </dgm:spPr>
      <dgm:t>
        <a:bodyPr/>
        <a:lstStyle/>
        <a:p>
          <a:r>
            <a:rPr lang="en-US"/>
            <a:t>Block cipher</a:t>
          </a:r>
          <a:endParaRPr lang="en-US" dirty="0"/>
        </a:p>
      </dgm:t>
    </dgm:pt>
    <dgm:pt modelId="{EE900814-5820-BF4F-B343-E51425805490}" type="parTrans" cxnId="{64F51EF7-CB9E-1043-9060-2B1D28AFE2D5}">
      <dgm:prSet/>
      <dgm:spPr/>
      <dgm:t>
        <a:bodyPr/>
        <a:lstStyle/>
        <a:p>
          <a:endParaRPr lang="en-US"/>
        </a:p>
      </dgm:t>
    </dgm:pt>
    <dgm:pt modelId="{55C19B54-24E2-3F48-B6C2-976AF1C1360B}" type="sibTrans" cxnId="{64F51EF7-CB9E-1043-9060-2B1D28AFE2D5}">
      <dgm:prSet/>
      <dgm:spPr/>
      <dgm:t>
        <a:bodyPr/>
        <a:lstStyle/>
        <a:p>
          <a:endParaRPr lang="en-US"/>
        </a:p>
      </dgm:t>
    </dgm:pt>
    <dgm:pt modelId="{C63E959D-F32D-F34A-8F2D-B4FE2E53D9D9}">
      <dgm:prSet/>
      <dgm:spPr>
        <a:ln>
          <a:solidFill>
            <a:schemeClr val="tx1"/>
          </a:solidFill>
        </a:ln>
      </dgm:spPr>
      <dgm:t>
        <a:bodyPr/>
        <a:lstStyle/>
        <a:p>
          <a:r>
            <a:rPr lang="en-US" dirty="0"/>
            <a:t>Stream cipher</a:t>
          </a:r>
          <a:endParaRPr lang="en-AU" dirty="0"/>
        </a:p>
      </dgm:t>
    </dgm:pt>
    <dgm:pt modelId="{7C4B06E2-6F39-D14F-85D8-E507440C2E80}" type="parTrans" cxnId="{3BE02B31-27DB-F742-BD95-B714395E8FA1}">
      <dgm:prSet/>
      <dgm:spPr/>
      <dgm:t>
        <a:bodyPr/>
        <a:lstStyle/>
        <a:p>
          <a:endParaRPr lang="en-US"/>
        </a:p>
      </dgm:t>
    </dgm:pt>
    <dgm:pt modelId="{5EF57938-B8A6-C14C-AC53-243ED6C850A4}" type="sibTrans" cxnId="{3BE02B31-27DB-F742-BD95-B714395E8FA1}">
      <dgm:prSet/>
      <dgm:spPr/>
      <dgm:t>
        <a:bodyPr/>
        <a:lstStyle/>
        <a:p>
          <a:endParaRPr lang="en-US"/>
        </a:p>
      </dgm:t>
    </dgm:pt>
    <dgm:pt modelId="{91786F4A-90C9-994C-887B-4C7C898CCA39}" type="pres">
      <dgm:prSet presAssocID="{FDC179B3-BE5D-4142-AB77-6AE34AE14ACE}" presName="theList" presStyleCnt="0">
        <dgm:presLayoutVars>
          <dgm:dir/>
          <dgm:animLvl val="lvl"/>
          <dgm:resizeHandles val="exact"/>
        </dgm:presLayoutVars>
      </dgm:prSet>
      <dgm:spPr/>
    </dgm:pt>
    <dgm:pt modelId="{F41CB66E-4310-E347-BE1C-B1D44E032FEA}" type="pres">
      <dgm:prSet presAssocID="{E76956AC-EFF8-F348-9C47-5CB7BF58FA25}" presName="compNode" presStyleCnt="0"/>
      <dgm:spPr/>
    </dgm:pt>
    <dgm:pt modelId="{569AA357-20E8-8B4F-9641-8B0A0558D5C1}" type="pres">
      <dgm:prSet presAssocID="{E76956AC-EFF8-F348-9C47-5CB7BF58FA25}" presName="aNode" presStyleLbl="bgShp" presStyleIdx="0" presStyleCnt="3"/>
      <dgm:spPr/>
    </dgm:pt>
    <dgm:pt modelId="{9336B19B-5432-1E46-B703-26FB4A34E5C1}" type="pres">
      <dgm:prSet presAssocID="{E76956AC-EFF8-F348-9C47-5CB7BF58FA25}" presName="textNode" presStyleLbl="bgShp" presStyleIdx="0" presStyleCnt="3"/>
      <dgm:spPr/>
    </dgm:pt>
    <dgm:pt modelId="{13FFE0CD-1A33-9544-A75C-82FB4BA0C768}" type="pres">
      <dgm:prSet presAssocID="{E76956AC-EFF8-F348-9C47-5CB7BF58FA25}" presName="compChildNode" presStyleCnt="0"/>
      <dgm:spPr/>
    </dgm:pt>
    <dgm:pt modelId="{2203F66D-AD2C-264C-A99F-E71C4D3D7119}" type="pres">
      <dgm:prSet presAssocID="{E76956AC-EFF8-F348-9C47-5CB7BF58FA25}" presName="theInnerList" presStyleCnt="0"/>
      <dgm:spPr/>
    </dgm:pt>
    <dgm:pt modelId="{2BD908FB-9339-6045-9B70-D6C87F242750}" type="pres">
      <dgm:prSet presAssocID="{15158232-5636-F54B-9E82-24A86B2CC40D}" presName="childNode" presStyleLbl="node1" presStyleIdx="0" presStyleCnt="6">
        <dgm:presLayoutVars>
          <dgm:bulletEnabled val="1"/>
        </dgm:presLayoutVars>
      </dgm:prSet>
      <dgm:spPr/>
    </dgm:pt>
    <dgm:pt modelId="{690F47CB-9155-8F44-A97D-CAF9600886CB}" type="pres">
      <dgm:prSet presAssocID="{15158232-5636-F54B-9E82-24A86B2CC40D}" presName="aSpace2" presStyleCnt="0"/>
      <dgm:spPr/>
    </dgm:pt>
    <dgm:pt modelId="{1A983032-6FEA-1C4A-BE9F-4D806E17953C}" type="pres">
      <dgm:prSet presAssocID="{43FD649A-6D70-C048-ACE3-D29EFF662F0D}" presName="childNode" presStyleLbl="node1" presStyleIdx="1" presStyleCnt="6">
        <dgm:presLayoutVars>
          <dgm:bulletEnabled val="1"/>
        </dgm:presLayoutVars>
      </dgm:prSet>
      <dgm:spPr/>
    </dgm:pt>
    <dgm:pt modelId="{81DB49DF-7201-8544-8E21-E7071BB1B560}" type="pres">
      <dgm:prSet presAssocID="{E76956AC-EFF8-F348-9C47-5CB7BF58FA25}" presName="aSpace" presStyleCnt="0"/>
      <dgm:spPr/>
    </dgm:pt>
    <dgm:pt modelId="{98B6BD06-275B-FF4D-A3B0-C080D955E6CA}" type="pres">
      <dgm:prSet presAssocID="{7BD094F8-913A-BC4A-99AC-95E50E755F0C}" presName="compNode" presStyleCnt="0"/>
      <dgm:spPr/>
    </dgm:pt>
    <dgm:pt modelId="{8E35AEC5-6E5C-E94B-AC07-8F1C48704551}" type="pres">
      <dgm:prSet presAssocID="{7BD094F8-913A-BC4A-99AC-95E50E755F0C}" presName="aNode" presStyleLbl="bgShp" presStyleIdx="1" presStyleCnt="3"/>
      <dgm:spPr/>
    </dgm:pt>
    <dgm:pt modelId="{36A619AB-C091-7846-8D68-3476FF3695D9}" type="pres">
      <dgm:prSet presAssocID="{7BD094F8-913A-BC4A-99AC-95E50E755F0C}" presName="textNode" presStyleLbl="bgShp" presStyleIdx="1" presStyleCnt="3"/>
      <dgm:spPr/>
    </dgm:pt>
    <dgm:pt modelId="{304ABE30-1D09-8540-9C23-7985353E11E6}" type="pres">
      <dgm:prSet presAssocID="{7BD094F8-913A-BC4A-99AC-95E50E755F0C}" presName="compChildNode" presStyleCnt="0"/>
      <dgm:spPr/>
    </dgm:pt>
    <dgm:pt modelId="{0D8436CE-C706-044A-91A3-E9538CB5159C}" type="pres">
      <dgm:prSet presAssocID="{7BD094F8-913A-BC4A-99AC-95E50E755F0C}" presName="theInnerList" presStyleCnt="0"/>
      <dgm:spPr/>
    </dgm:pt>
    <dgm:pt modelId="{59F3607F-34BF-1445-8027-313F772320E6}" type="pres">
      <dgm:prSet presAssocID="{0E078EEE-F30B-DC40-9FDD-A59097886534}" presName="childNode" presStyleLbl="node1" presStyleIdx="2" presStyleCnt="6">
        <dgm:presLayoutVars>
          <dgm:bulletEnabled val="1"/>
        </dgm:presLayoutVars>
      </dgm:prSet>
      <dgm:spPr/>
    </dgm:pt>
    <dgm:pt modelId="{E5C9B3F6-326A-B04E-8A37-3DF462E50EAF}" type="pres">
      <dgm:prSet presAssocID="{0E078EEE-F30B-DC40-9FDD-A59097886534}" presName="aSpace2" presStyleCnt="0"/>
      <dgm:spPr/>
    </dgm:pt>
    <dgm:pt modelId="{AA328B5D-FEE6-4441-93D3-9724F5555524}" type="pres">
      <dgm:prSet presAssocID="{86D473AD-F3F3-4048-8BC0-1AC6573A74E3}" presName="childNode" presStyleLbl="node1" presStyleIdx="3" presStyleCnt="6">
        <dgm:presLayoutVars>
          <dgm:bulletEnabled val="1"/>
        </dgm:presLayoutVars>
      </dgm:prSet>
      <dgm:spPr/>
    </dgm:pt>
    <dgm:pt modelId="{D3DFA2FC-EA7F-FB47-AF27-1E4088069174}" type="pres">
      <dgm:prSet presAssocID="{7BD094F8-913A-BC4A-99AC-95E50E755F0C}" presName="aSpace" presStyleCnt="0"/>
      <dgm:spPr/>
    </dgm:pt>
    <dgm:pt modelId="{A5666ACB-AF86-314E-B1E8-5694D40CF557}" type="pres">
      <dgm:prSet presAssocID="{76045574-DA6B-F846-A68B-8E8FE2F3C975}" presName="compNode" presStyleCnt="0"/>
      <dgm:spPr/>
    </dgm:pt>
    <dgm:pt modelId="{240978C4-FA23-8641-B69E-A16881CE1E3A}" type="pres">
      <dgm:prSet presAssocID="{76045574-DA6B-F846-A68B-8E8FE2F3C975}" presName="aNode" presStyleLbl="bgShp" presStyleIdx="2" presStyleCnt="3"/>
      <dgm:spPr/>
    </dgm:pt>
    <dgm:pt modelId="{9504718C-E298-3746-85F8-A9FA9DD7EE5C}" type="pres">
      <dgm:prSet presAssocID="{76045574-DA6B-F846-A68B-8E8FE2F3C975}" presName="textNode" presStyleLbl="bgShp" presStyleIdx="2" presStyleCnt="3"/>
      <dgm:spPr/>
    </dgm:pt>
    <dgm:pt modelId="{C548C3E8-A1AB-8F47-8D19-93FC2B114AE5}" type="pres">
      <dgm:prSet presAssocID="{76045574-DA6B-F846-A68B-8E8FE2F3C975}" presName="compChildNode" presStyleCnt="0"/>
      <dgm:spPr/>
    </dgm:pt>
    <dgm:pt modelId="{1526371A-E736-2041-BBD9-3BA1ED6BAA6F}" type="pres">
      <dgm:prSet presAssocID="{76045574-DA6B-F846-A68B-8E8FE2F3C975}" presName="theInnerList" presStyleCnt="0"/>
      <dgm:spPr/>
    </dgm:pt>
    <dgm:pt modelId="{7B864D13-D033-6D46-85D8-4A1CC9B5D5AA}" type="pres">
      <dgm:prSet presAssocID="{F84D387D-20EE-E842-B722-C788E0C2879D}" presName="childNode" presStyleLbl="node1" presStyleIdx="4" presStyleCnt="6">
        <dgm:presLayoutVars>
          <dgm:bulletEnabled val="1"/>
        </dgm:presLayoutVars>
      </dgm:prSet>
      <dgm:spPr/>
    </dgm:pt>
    <dgm:pt modelId="{1FB884F6-273A-C744-A9E4-8C4201A04567}" type="pres">
      <dgm:prSet presAssocID="{F84D387D-20EE-E842-B722-C788E0C2879D}" presName="aSpace2" presStyleCnt="0"/>
      <dgm:spPr/>
    </dgm:pt>
    <dgm:pt modelId="{5D658181-6169-AE4F-AB98-9FC0BCA0966D}" type="pres">
      <dgm:prSet presAssocID="{C63E959D-F32D-F34A-8F2D-B4FE2E53D9D9}" presName="childNode" presStyleLbl="node1" presStyleIdx="5" presStyleCnt="6">
        <dgm:presLayoutVars>
          <dgm:bulletEnabled val="1"/>
        </dgm:presLayoutVars>
      </dgm:prSet>
      <dgm:spPr/>
    </dgm:pt>
  </dgm:ptLst>
  <dgm:cxnLst>
    <dgm:cxn modelId="{B1F46906-4C46-694E-B064-9116B6C22A74}" srcId="{FDC179B3-BE5D-4142-AB77-6AE34AE14ACE}" destId="{7BD094F8-913A-BC4A-99AC-95E50E755F0C}" srcOrd="1" destOrd="0" parTransId="{F0A0612E-8F80-6442-BABA-B23CB08CC762}" sibTransId="{D417236E-5D90-DD40-848F-C43CD5017C1F}"/>
    <dgm:cxn modelId="{52672F0A-140C-DA4E-8CA1-810F3EA363DD}" type="presOf" srcId="{E76956AC-EFF8-F348-9C47-5CB7BF58FA25}" destId="{569AA357-20E8-8B4F-9641-8B0A0558D5C1}" srcOrd="0" destOrd="0" presId="urn:microsoft.com/office/officeart/2005/8/layout/lProcess2"/>
    <dgm:cxn modelId="{570D2D0B-EE18-7E4B-99A5-F039E507DED5}" type="presOf" srcId="{F84D387D-20EE-E842-B722-C788E0C2879D}" destId="{7B864D13-D033-6D46-85D8-4A1CC9B5D5AA}" srcOrd="0" destOrd="0" presId="urn:microsoft.com/office/officeart/2005/8/layout/lProcess2"/>
    <dgm:cxn modelId="{433FB50F-C840-7649-82E6-24DAD74DD564}" type="presOf" srcId="{43FD649A-6D70-C048-ACE3-D29EFF662F0D}" destId="{1A983032-6FEA-1C4A-BE9F-4D806E17953C}" srcOrd="0" destOrd="0" presId="urn:microsoft.com/office/officeart/2005/8/layout/lProcess2"/>
    <dgm:cxn modelId="{60F2041D-095A-9644-997C-79CF5251895F}" type="presOf" srcId="{FDC179B3-BE5D-4142-AB77-6AE34AE14ACE}" destId="{91786F4A-90C9-994C-887B-4C7C898CCA39}" srcOrd="0" destOrd="0" presId="urn:microsoft.com/office/officeart/2005/8/layout/lProcess2"/>
    <dgm:cxn modelId="{DDF74426-F5A9-C64D-878D-D19BE93AB5D3}" type="presOf" srcId="{15158232-5636-F54B-9E82-24A86B2CC40D}" destId="{2BD908FB-9339-6045-9B70-D6C87F242750}" srcOrd="0" destOrd="0" presId="urn:microsoft.com/office/officeart/2005/8/layout/lProcess2"/>
    <dgm:cxn modelId="{3BE02B31-27DB-F742-BD95-B714395E8FA1}" srcId="{76045574-DA6B-F846-A68B-8E8FE2F3C975}" destId="{C63E959D-F32D-F34A-8F2D-B4FE2E53D9D9}" srcOrd="1" destOrd="0" parTransId="{7C4B06E2-6F39-D14F-85D8-E507440C2E80}" sibTransId="{5EF57938-B8A6-C14C-AC53-243ED6C850A4}"/>
    <dgm:cxn modelId="{123BCA35-B99A-5B4A-9EC9-335C8D6DC519}" srcId="{E76956AC-EFF8-F348-9C47-5CB7BF58FA25}" destId="{43FD649A-6D70-C048-ACE3-D29EFF662F0D}" srcOrd="1" destOrd="0" parTransId="{2D44BCB4-9992-9B42-A2BC-C9F4625246F0}" sibTransId="{DD30BE0D-E940-FB4E-ACA7-CBBF67E63FB3}"/>
    <dgm:cxn modelId="{64215637-22C7-C84D-BE07-0EC24000D470}" type="presOf" srcId="{7BD094F8-913A-BC4A-99AC-95E50E755F0C}" destId="{8E35AEC5-6E5C-E94B-AC07-8F1C48704551}" srcOrd="0" destOrd="0" presId="urn:microsoft.com/office/officeart/2005/8/layout/lProcess2"/>
    <dgm:cxn modelId="{A3EED23B-BB20-DF49-90C9-66999160B986}" type="presOf" srcId="{7BD094F8-913A-BC4A-99AC-95E50E755F0C}" destId="{36A619AB-C091-7846-8D68-3476FF3695D9}" srcOrd="1" destOrd="0" presId="urn:microsoft.com/office/officeart/2005/8/layout/lProcess2"/>
    <dgm:cxn modelId="{45CF426B-B114-1641-A5D5-F260BC10CB08}" type="presOf" srcId="{76045574-DA6B-F846-A68B-8E8FE2F3C975}" destId="{9504718C-E298-3746-85F8-A9FA9DD7EE5C}" srcOrd="1" destOrd="0" presId="urn:microsoft.com/office/officeart/2005/8/layout/lProcess2"/>
    <dgm:cxn modelId="{F100E478-68F2-364A-8736-53E9D629C766}" type="presOf" srcId="{0E078EEE-F30B-DC40-9FDD-A59097886534}" destId="{59F3607F-34BF-1445-8027-313F772320E6}" srcOrd="0" destOrd="0" presId="urn:microsoft.com/office/officeart/2005/8/layout/lProcess2"/>
    <dgm:cxn modelId="{DD77597B-8B15-EE4D-926F-9BFF9AE9AB4E}" srcId="{FDC179B3-BE5D-4142-AB77-6AE34AE14ACE}" destId="{E76956AC-EFF8-F348-9C47-5CB7BF58FA25}" srcOrd="0" destOrd="0" parTransId="{669DA478-D211-0C40-A153-9C8AC383781C}" sibTransId="{67C397A1-D85A-704D-9E69-98D69194DB91}"/>
    <dgm:cxn modelId="{BB822887-04B1-5546-BADE-ECE2A19CEE9E}" type="presOf" srcId="{86D473AD-F3F3-4048-8BC0-1AC6573A74E3}" destId="{AA328B5D-FEE6-4441-93D3-9724F5555524}" srcOrd="0" destOrd="0" presId="urn:microsoft.com/office/officeart/2005/8/layout/lProcess2"/>
    <dgm:cxn modelId="{A4C332A9-CCDA-D04A-976B-832B167F7786}" type="presOf" srcId="{C63E959D-F32D-F34A-8F2D-B4FE2E53D9D9}" destId="{5D658181-6169-AE4F-AB98-9FC0BCA0966D}" srcOrd="0" destOrd="0" presId="urn:microsoft.com/office/officeart/2005/8/layout/lProcess2"/>
    <dgm:cxn modelId="{2BB34CAC-DC83-D946-8BEF-E76F678B02E2}" type="presOf" srcId="{76045574-DA6B-F846-A68B-8E8FE2F3C975}" destId="{240978C4-FA23-8641-B69E-A16881CE1E3A}" srcOrd="0" destOrd="0" presId="urn:microsoft.com/office/officeart/2005/8/layout/lProcess2"/>
    <dgm:cxn modelId="{DF5B02D5-B78E-324D-9616-205421D5EF40}" srcId="{FDC179B3-BE5D-4142-AB77-6AE34AE14ACE}" destId="{76045574-DA6B-F846-A68B-8E8FE2F3C975}" srcOrd="2" destOrd="0" parTransId="{D4136C0C-14FC-BE46-9FA0-B445DD03F538}" sibTransId="{76C84DE2-21E7-5B42-B416-6374F0DB8833}"/>
    <dgm:cxn modelId="{55BCBCE4-F17E-D343-9020-8C15928D7F34}" srcId="{7BD094F8-913A-BC4A-99AC-95E50E755F0C}" destId="{86D473AD-F3F3-4048-8BC0-1AC6573A74E3}" srcOrd="1" destOrd="0" parTransId="{4DC18731-9099-B240-8DB8-04D8310D534A}" sibTransId="{FCEF4638-D522-6C4B-B4A6-8BE99DBEB8C7}"/>
    <dgm:cxn modelId="{ED5294EA-EC3D-6146-AC11-0E2332656079}" srcId="{E76956AC-EFF8-F348-9C47-5CB7BF58FA25}" destId="{15158232-5636-F54B-9E82-24A86B2CC40D}" srcOrd="0" destOrd="0" parTransId="{3788416C-4673-584E-B357-8CD978EB8C97}" sibTransId="{8A0198D0-2666-FD46-A986-88F01249EE75}"/>
    <dgm:cxn modelId="{651EC8F2-E649-B34A-B16F-933D801EBDE9}" type="presOf" srcId="{E76956AC-EFF8-F348-9C47-5CB7BF58FA25}" destId="{9336B19B-5432-1E46-B703-26FB4A34E5C1}" srcOrd="1" destOrd="0" presId="urn:microsoft.com/office/officeart/2005/8/layout/lProcess2"/>
    <dgm:cxn modelId="{377051F4-319C-3E4D-BC2D-027E6CB425F8}" srcId="{7BD094F8-913A-BC4A-99AC-95E50E755F0C}" destId="{0E078EEE-F30B-DC40-9FDD-A59097886534}" srcOrd="0" destOrd="0" parTransId="{EFE14EBC-FAFB-F447-9439-EDE1E62DE4CE}" sibTransId="{8B24B370-EF27-244A-9203-9B0EC86677C4}"/>
    <dgm:cxn modelId="{64F51EF7-CB9E-1043-9060-2B1D28AFE2D5}" srcId="{76045574-DA6B-F846-A68B-8E8FE2F3C975}" destId="{F84D387D-20EE-E842-B722-C788E0C2879D}" srcOrd="0" destOrd="0" parTransId="{EE900814-5820-BF4F-B343-E51425805490}" sibTransId="{55C19B54-24E2-3F48-B6C2-976AF1C1360B}"/>
    <dgm:cxn modelId="{9D25C875-4B90-0F41-80D5-AE7C1727E356}" type="presParOf" srcId="{91786F4A-90C9-994C-887B-4C7C898CCA39}" destId="{F41CB66E-4310-E347-BE1C-B1D44E032FEA}" srcOrd="0" destOrd="0" presId="urn:microsoft.com/office/officeart/2005/8/layout/lProcess2"/>
    <dgm:cxn modelId="{AEDECE43-0C77-6B45-8B00-FA5B05BEB4C9}" type="presParOf" srcId="{F41CB66E-4310-E347-BE1C-B1D44E032FEA}" destId="{569AA357-20E8-8B4F-9641-8B0A0558D5C1}" srcOrd="0" destOrd="0" presId="urn:microsoft.com/office/officeart/2005/8/layout/lProcess2"/>
    <dgm:cxn modelId="{DAA27D1B-FDDC-604B-9809-2A00BEF7BAE0}" type="presParOf" srcId="{F41CB66E-4310-E347-BE1C-B1D44E032FEA}" destId="{9336B19B-5432-1E46-B703-26FB4A34E5C1}" srcOrd="1" destOrd="0" presId="urn:microsoft.com/office/officeart/2005/8/layout/lProcess2"/>
    <dgm:cxn modelId="{379AA00E-980F-0A4C-9956-B018B6856A0D}" type="presParOf" srcId="{F41CB66E-4310-E347-BE1C-B1D44E032FEA}" destId="{13FFE0CD-1A33-9544-A75C-82FB4BA0C768}" srcOrd="2" destOrd="0" presId="urn:microsoft.com/office/officeart/2005/8/layout/lProcess2"/>
    <dgm:cxn modelId="{D9B8ACFE-1105-5149-A648-785BE2ED8ED6}" type="presParOf" srcId="{13FFE0CD-1A33-9544-A75C-82FB4BA0C768}" destId="{2203F66D-AD2C-264C-A99F-E71C4D3D7119}" srcOrd="0" destOrd="0" presId="urn:microsoft.com/office/officeart/2005/8/layout/lProcess2"/>
    <dgm:cxn modelId="{448D55EB-4F50-034F-A4F7-C46BDE05DC06}" type="presParOf" srcId="{2203F66D-AD2C-264C-A99F-E71C4D3D7119}" destId="{2BD908FB-9339-6045-9B70-D6C87F242750}" srcOrd="0" destOrd="0" presId="urn:microsoft.com/office/officeart/2005/8/layout/lProcess2"/>
    <dgm:cxn modelId="{3D369A34-FC7C-AC4F-9A50-E53DA9A54F0D}" type="presParOf" srcId="{2203F66D-AD2C-264C-A99F-E71C4D3D7119}" destId="{690F47CB-9155-8F44-A97D-CAF9600886CB}" srcOrd="1" destOrd="0" presId="urn:microsoft.com/office/officeart/2005/8/layout/lProcess2"/>
    <dgm:cxn modelId="{6F1D441F-F533-F743-8551-2FBA4A2A6534}" type="presParOf" srcId="{2203F66D-AD2C-264C-A99F-E71C4D3D7119}" destId="{1A983032-6FEA-1C4A-BE9F-4D806E17953C}" srcOrd="2" destOrd="0" presId="urn:microsoft.com/office/officeart/2005/8/layout/lProcess2"/>
    <dgm:cxn modelId="{DF32D6B9-5D29-534C-B867-50165F9A884D}" type="presParOf" srcId="{91786F4A-90C9-994C-887B-4C7C898CCA39}" destId="{81DB49DF-7201-8544-8E21-E7071BB1B560}" srcOrd="1" destOrd="0" presId="urn:microsoft.com/office/officeart/2005/8/layout/lProcess2"/>
    <dgm:cxn modelId="{93AEA990-89E3-D04A-825A-C7A72E00873C}" type="presParOf" srcId="{91786F4A-90C9-994C-887B-4C7C898CCA39}" destId="{98B6BD06-275B-FF4D-A3B0-C080D955E6CA}" srcOrd="2" destOrd="0" presId="urn:microsoft.com/office/officeart/2005/8/layout/lProcess2"/>
    <dgm:cxn modelId="{D11D0294-B597-1341-BD9F-42437993669F}" type="presParOf" srcId="{98B6BD06-275B-FF4D-A3B0-C080D955E6CA}" destId="{8E35AEC5-6E5C-E94B-AC07-8F1C48704551}" srcOrd="0" destOrd="0" presId="urn:microsoft.com/office/officeart/2005/8/layout/lProcess2"/>
    <dgm:cxn modelId="{BF7A2136-98B7-F446-9C68-2215227A53A0}" type="presParOf" srcId="{98B6BD06-275B-FF4D-A3B0-C080D955E6CA}" destId="{36A619AB-C091-7846-8D68-3476FF3695D9}" srcOrd="1" destOrd="0" presId="urn:microsoft.com/office/officeart/2005/8/layout/lProcess2"/>
    <dgm:cxn modelId="{4539F087-7281-D84D-88DC-C9C760DAFF70}" type="presParOf" srcId="{98B6BD06-275B-FF4D-A3B0-C080D955E6CA}" destId="{304ABE30-1D09-8540-9C23-7985353E11E6}" srcOrd="2" destOrd="0" presId="urn:microsoft.com/office/officeart/2005/8/layout/lProcess2"/>
    <dgm:cxn modelId="{12CF154C-E066-8D45-8F6F-53F1F14B721F}" type="presParOf" srcId="{304ABE30-1D09-8540-9C23-7985353E11E6}" destId="{0D8436CE-C706-044A-91A3-E9538CB5159C}" srcOrd="0" destOrd="0" presId="urn:microsoft.com/office/officeart/2005/8/layout/lProcess2"/>
    <dgm:cxn modelId="{46D2F037-F70E-6541-9070-8F9FC239161B}" type="presParOf" srcId="{0D8436CE-C706-044A-91A3-E9538CB5159C}" destId="{59F3607F-34BF-1445-8027-313F772320E6}" srcOrd="0" destOrd="0" presId="urn:microsoft.com/office/officeart/2005/8/layout/lProcess2"/>
    <dgm:cxn modelId="{D34D03B1-BF4B-AC42-ABC9-864B498A199A}" type="presParOf" srcId="{0D8436CE-C706-044A-91A3-E9538CB5159C}" destId="{E5C9B3F6-326A-B04E-8A37-3DF462E50EAF}" srcOrd="1" destOrd="0" presId="urn:microsoft.com/office/officeart/2005/8/layout/lProcess2"/>
    <dgm:cxn modelId="{0C247831-7531-104E-ACDF-A68004EBD548}" type="presParOf" srcId="{0D8436CE-C706-044A-91A3-E9538CB5159C}" destId="{AA328B5D-FEE6-4441-93D3-9724F5555524}" srcOrd="2" destOrd="0" presId="urn:microsoft.com/office/officeart/2005/8/layout/lProcess2"/>
    <dgm:cxn modelId="{330501C6-B3FB-784E-B748-2F8578038996}" type="presParOf" srcId="{91786F4A-90C9-994C-887B-4C7C898CCA39}" destId="{D3DFA2FC-EA7F-FB47-AF27-1E4088069174}" srcOrd="3" destOrd="0" presId="urn:microsoft.com/office/officeart/2005/8/layout/lProcess2"/>
    <dgm:cxn modelId="{8C1A1BB5-8988-9148-849C-DC4C3523C056}" type="presParOf" srcId="{91786F4A-90C9-994C-887B-4C7C898CCA39}" destId="{A5666ACB-AF86-314E-B1E8-5694D40CF557}" srcOrd="4" destOrd="0" presId="urn:microsoft.com/office/officeart/2005/8/layout/lProcess2"/>
    <dgm:cxn modelId="{F6DB5DFF-3D54-034C-8BD3-01BBD8CC9505}" type="presParOf" srcId="{A5666ACB-AF86-314E-B1E8-5694D40CF557}" destId="{240978C4-FA23-8641-B69E-A16881CE1E3A}" srcOrd="0" destOrd="0" presId="urn:microsoft.com/office/officeart/2005/8/layout/lProcess2"/>
    <dgm:cxn modelId="{DEDC9CB1-3596-3948-9A3D-A4F3CD9148AD}" type="presParOf" srcId="{A5666ACB-AF86-314E-B1E8-5694D40CF557}" destId="{9504718C-E298-3746-85F8-A9FA9DD7EE5C}" srcOrd="1" destOrd="0" presId="urn:microsoft.com/office/officeart/2005/8/layout/lProcess2"/>
    <dgm:cxn modelId="{37BB5C72-9312-6443-B316-1F2B0BE63A7A}" type="presParOf" srcId="{A5666ACB-AF86-314E-B1E8-5694D40CF557}" destId="{C548C3E8-A1AB-8F47-8D19-93FC2B114AE5}" srcOrd="2" destOrd="0" presId="urn:microsoft.com/office/officeart/2005/8/layout/lProcess2"/>
    <dgm:cxn modelId="{FD209F2B-6C7F-2B43-B7D3-53C21C9BD49D}" type="presParOf" srcId="{C548C3E8-A1AB-8F47-8D19-93FC2B114AE5}" destId="{1526371A-E736-2041-BBD9-3BA1ED6BAA6F}" srcOrd="0" destOrd="0" presId="urn:microsoft.com/office/officeart/2005/8/layout/lProcess2"/>
    <dgm:cxn modelId="{9C57971D-2AB5-E942-95EC-3C9BD2BFBF22}" type="presParOf" srcId="{1526371A-E736-2041-BBD9-3BA1ED6BAA6F}" destId="{7B864D13-D033-6D46-85D8-4A1CC9B5D5AA}" srcOrd="0" destOrd="0" presId="urn:microsoft.com/office/officeart/2005/8/layout/lProcess2"/>
    <dgm:cxn modelId="{957942C5-A65F-4642-926A-62D065B1F145}" type="presParOf" srcId="{1526371A-E736-2041-BBD9-3BA1ED6BAA6F}" destId="{1FB884F6-273A-C744-A9E4-8C4201A04567}" srcOrd="1" destOrd="0" presId="urn:microsoft.com/office/officeart/2005/8/layout/lProcess2"/>
    <dgm:cxn modelId="{E3C2BDF5-AD14-7247-94FC-CAA43F901CAB}" type="presParOf" srcId="{1526371A-E736-2041-BBD9-3BA1ED6BAA6F}" destId="{5D658181-6169-AE4F-AB98-9FC0BCA0966D}"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BE248D-E13C-564F-8E5B-EF027F1710E4}" type="doc">
      <dgm:prSet loTypeId="urn:microsoft.com/office/officeart/2005/8/layout/arrow1" loCatId="relationship" qsTypeId="urn:microsoft.com/office/officeart/2005/8/quickstyle/simple4" qsCatId="simple" csTypeId="urn:microsoft.com/office/officeart/2005/8/colors/accent1_2" csCatId="accent1" phldr="1"/>
      <dgm:spPr/>
      <dgm:t>
        <a:bodyPr/>
        <a:lstStyle/>
        <a:p>
          <a:endParaRPr lang="en-US"/>
        </a:p>
      </dgm:t>
    </dgm:pt>
    <dgm:pt modelId="{02E679F1-E7F3-C443-9A8B-469A373F867B}">
      <dgm:prSet/>
      <dgm:spPr>
        <a:ln w="15875">
          <a:solidFill>
            <a:schemeClr val="accent1">
              <a:lumMod val="50000"/>
            </a:schemeClr>
          </a:solidFill>
        </a:ln>
      </dgm:spPr>
      <dgm:t>
        <a:bodyPr/>
        <a:lstStyle/>
        <a:p>
          <a:pPr rtl="0"/>
          <a:r>
            <a:rPr lang="en-US" sz="1700" b="1" i="0" dirty="0">
              <a:solidFill>
                <a:srgbClr val="2F1F58"/>
              </a:solidFill>
            </a:rPr>
            <a:t>Cryptanalysis</a:t>
          </a:r>
        </a:p>
      </dgm:t>
    </dgm:pt>
    <dgm:pt modelId="{5A6D8D90-3BF2-784E-B643-2264E0442808}" type="parTrans" cxnId="{914E6C7D-8429-9B47-B726-8658685FAB93}">
      <dgm:prSet/>
      <dgm:spPr/>
      <dgm:t>
        <a:bodyPr/>
        <a:lstStyle/>
        <a:p>
          <a:endParaRPr lang="en-US"/>
        </a:p>
      </dgm:t>
    </dgm:pt>
    <dgm:pt modelId="{FA93D9EC-5E81-F048-8664-159A5EA0A4D1}" type="sibTrans" cxnId="{914E6C7D-8429-9B47-B726-8658685FAB93}">
      <dgm:prSet/>
      <dgm:spPr/>
      <dgm:t>
        <a:bodyPr/>
        <a:lstStyle/>
        <a:p>
          <a:endParaRPr lang="en-US"/>
        </a:p>
      </dgm:t>
    </dgm:pt>
    <dgm:pt modelId="{B00A256E-93E8-684D-9769-D67BEA125840}">
      <dgm:prSet custT="1"/>
      <dgm:spPr>
        <a:ln w="15875">
          <a:solidFill>
            <a:schemeClr val="accent1">
              <a:lumMod val="50000"/>
            </a:schemeClr>
          </a:solidFill>
        </a:ln>
      </dgm:spPr>
      <dgm:t>
        <a:bodyPr/>
        <a:lstStyle/>
        <a:p>
          <a:pPr rtl="0"/>
          <a:r>
            <a:rPr lang="en-US" sz="1600" b="1" i="0" dirty="0"/>
            <a:t>Attack relies on the nature of the algorithm plus some knowledge of the general characteristics of the plaintext</a:t>
          </a:r>
        </a:p>
      </dgm:t>
    </dgm:pt>
    <dgm:pt modelId="{003B6F70-6F81-FC45-BE07-ACA5CDF2B375}" type="parTrans" cxnId="{13ACF170-B697-0040-9E4D-4618419F2640}">
      <dgm:prSet/>
      <dgm:spPr/>
      <dgm:t>
        <a:bodyPr/>
        <a:lstStyle/>
        <a:p>
          <a:endParaRPr lang="en-US"/>
        </a:p>
      </dgm:t>
    </dgm:pt>
    <dgm:pt modelId="{7A972C39-E340-EA42-8A7C-70717FA76D33}" type="sibTrans" cxnId="{13ACF170-B697-0040-9E4D-4618419F2640}">
      <dgm:prSet/>
      <dgm:spPr/>
      <dgm:t>
        <a:bodyPr/>
        <a:lstStyle/>
        <a:p>
          <a:endParaRPr lang="en-US"/>
        </a:p>
      </dgm:t>
    </dgm:pt>
    <dgm:pt modelId="{BF249172-BC22-1742-B29E-3863D0A9A808}">
      <dgm:prSet custT="1"/>
      <dgm:spPr>
        <a:ln w="15875">
          <a:solidFill>
            <a:schemeClr val="accent1">
              <a:lumMod val="50000"/>
            </a:schemeClr>
          </a:solidFill>
        </a:ln>
      </dgm:spPr>
      <dgm:t>
        <a:bodyPr/>
        <a:lstStyle/>
        <a:p>
          <a:pPr rtl="0"/>
          <a:r>
            <a:rPr lang="en-US" sz="1600" b="1" i="0" dirty="0"/>
            <a:t>Attack exploits the characteristics of the algorithm to attempt to deduce a specific plaintext or to deduce the key being used</a:t>
          </a:r>
        </a:p>
      </dgm:t>
    </dgm:pt>
    <dgm:pt modelId="{A1E3825D-B09C-234F-8DE7-6F83BB4B34B1}" type="parTrans" cxnId="{CD6C3934-A0F9-7E44-880E-4793DD849876}">
      <dgm:prSet/>
      <dgm:spPr/>
      <dgm:t>
        <a:bodyPr/>
        <a:lstStyle/>
        <a:p>
          <a:endParaRPr lang="en-US"/>
        </a:p>
      </dgm:t>
    </dgm:pt>
    <dgm:pt modelId="{78760BCF-4D44-1641-980D-34A6AD00E00C}" type="sibTrans" cxnId="{CD6C3934-A0F9-7E44-880E-4793DD849876}">
      <dgm:prSet/>
      <dgm:spPr/>
      <dgm:t>
        <a:bodyPr/>
        <a:lstStyle/>
        <a:p>
          <a:endParaRPr lang="en-US"/>
        </a:p>
      </dgm:t>
    </dgm:pt>
    <dgm:pt modelId="{3536EE49-9360-6748-BE7C-2CDECA014E48}">
      <dgm:prSet/>
      <dgm:spPr>
        <a:ln w="15875">
          <a:solidFill>
            <a:schemeClr val="accent1">
              <a:lumMod val="50000"/>
            </a:schemeClr>
          </a:solidFill>
        </a:ln>
      </dgm:spPr>
      <dgm:t>
        <a:bodyPr/>
        <a:lstStyle/>
        <a:p>
          <a:pPr rtl="0"/>
          <a:r>
            <a:rPr lang="en-US" sz="1700" b="1" i="0" dirty="0">
              <a:solidFill>
                <a:srgbClr val="2F1F58"/>
              </a:solidFill>
            </a:rPr>
            <a:t>Brute-force attack</a:t>
          </a:r>
        </a:p>
      </dgm:t>
    </dgm:pt>
    <dgm:pt modelId="{AE48D6C5-8EDB-F54D-B495-A0CEABF578F7}" type="parTrans" cxnId="{E838774B-52E6-0C40-B3CA-1F45A2E00C26}">
      <dgm:prSet/>
      <dgm:spPr/>
      <dgm:t>
        <a:bodyPr/>
        <a:lstStyle/>
        <a:p>
          <a:endParaRPr lang="en-US"/>
        </a:p>
      </dgm:t>
    </dgm:pt>
    <dgm:pt modelId="{E3C1063E-9DDB-F54F-98F0-FDDCDB67C2EC}" type="sibTrans" cxnId="{E838774B-52E6-0C40-B3CA-1F45A2E00C26}">
      <dgm:prSet/>
      <dgm:spPr/>
      <dgm:t>
        <a:bodyPr/>
        <a:lstStyle/>
        <a:p>
          <a:endParaRPr lang="en-US"/>
        </a:p>
      </dgm:t>
    </dgm:pt>
    <dgm:pt modelId="{0F5F0910-B88B-8145-BA77-E1F400CA1E78}">
      <dgm:prSet custT="1"/>
      <dgm:spPr>
        <a:ln w="15875">
          <a:solidFill>
            <a:schemeClr val="accent1">
              <a:lumMod val="50000"/>
            </a:schemeClr>
          </a:solidFill>
        </a:ln>
      </dgm:spPr>
      <dgm:t>
        <a:bodyPr/>
        <a:lstStyle/>
        <a:p>
          <a:pPr rtl="0"/>
          <a:r>
            <a:rPr lang="en-US" sz="1600" b="1" i="0" dirty="0"/>
            <a:t>Attacker tries every possible key on a piece of </a:t>
          </a:r>
          <a:r>
            <a:rPr lang="en-US" sz="1600" b="1" i="0" dirty="0" err="1"/>
            <a:t>ciphertext</a:t>
          </a:r>
          <a:r>
            <a:rPr lang="en-US" sz="1600" b="1" i="0" dirty="0"/>
            <a:t> until an intelligible translation into plaintext is obtained</a:t>
          </a:r>
        </a:p>
      </dgm:t>
    </dgm:pt>
    <dgm:pt modelId="{E87EA3A6-6ED1-CF49-B9F3-404185717F9F}" type="parTrans" cxnId="{EDA6E6D6-E6B1-9742-8B81-6B42DD4DF174}">
      <dgm:prSet/>
      <dgm:spPr/>
      <dgm:t>
        <a:bodyPr/>
        <a:lstStyle/>
        <a:p>
          <a:endParaRPr lang="en-US"/>
        </a:p>
      </dgm:t>
    </dgm:pt>
    <dgm:pt modelId="{4BBDF529-9380-6F48-AA57-6A609DBDBD9A}" type="sibTrans" cxnId="{EDA6E6D6-E6B1-9742-8B81-6B42DD4DF174}">
      <dgm:prSet/>
      <dgm:spPr/>
      <dgm:t>
        <a:bodyPr/>
        <a:lstStyle/>
        <a:p>
          <a:endParaRPr lang="en-US"/>
        </a:p>
      </dgm:t>
    </dgm:pt>
    <dgm:pt modelId="{D551D4F6-BF7E-0442-8C7C-EF75EF5264AE}">
      <dgm:prSet custT="1"/>
      <dgm:spPr>
        <a:ln w="15875">
          <a:solidFill>
            <a:schemeClr val="accent1">
              <a:lumMod val="50000"/>
            </a:schemeClr>
          </a:solidFill>
        </a:ln>
      </dgm:spPr>
      <dgm:t>
        <a:bodyPr/>
        <a:lstStyle/>
        <a:p>
          <a:pPr rtl="0"/>
          <a:r>
            <a:rPr lang="en-US" sz="1600" b="1" i="0" dirty="0"/>
            <a:t>On average, half of all possible keys must be tried to achieve success</a:t>
          </a:r>
        </a:p>
      </dgm:t>
    </dgm:pt>
    <dgm:pt modelId="{9B291BF1-36D4-6E44-AEFB-C4EDCBC409DD}" type="parTrans" cxnId="{A45CEA81-FFBC-2647-B707-28C8E97C2425}">
      <dgm:prSet/>
      <dgm:spPr/>
      <dgm:t>
        <a:bodyPr/>
        <a:lstStyle/>
        <a:p>
          <a:endParaRPr lang="en-US"/>
        </a:p>
      </dgm:t>
    </dgm:pt>
    <dgm:pt modelId="{CBC09AA7-D182-4040-9CF8-B62CC792ACE7}" type="sibTrans" cxnId="{A45CEA81-FFBC-2647-B707-28C8E97C2425}">
      <dgm:prSet/>
      <dgm:spPr/>
      <dgm:t>
        <a:bodyPr/>
        <a:lstStyle/>
        <a:p>
          <a:endParaRPr lang="en-US"/>
        </a:p>
      </dgm:t>
    </dgm:pt>
    <dgm:pt modelId="{A7EB878A-CC20-314A-B808-AE5DD6F43793}" type="pres">
      <dgm:prSet presAssocID="{56BE248D-E13C-564F-8E5B-EF027F1710E4}" presName="cycle" presStyleCnt="0">
        <dgm:presLayoutVars>
          <dgm:dir/>
          <dgm:resizeHandles val="exact"/>
        </dgm:presLayoutVars>
      </dgm:prSet>
      <dgm:spPr/>
    </dgm:pt>
    <dgm:pt modelId="{4515F03F-816E-5E49-BB0C-C8627B372198}" type="pres">
      <dgm:prSet presAssocID="{02E679F1-E7F3-C443-9A8B-469A373F867B}" presName="arrow" presStyleLbl="node1" presStyleIdx="0" presStyleCnt="2" custScaleX="107765" custScaleY="109804">
        <dgm:presLayoutVars>
          <dgm:bulletEnabled val="1"/>
        </dgm:presLayoutVars>
      </dgm:prSet>
      <dgm:spPr/>
    </dgm:pt>
    <dgm:pt modelId="{A9D6B2B8-046A-AA47-AB10-DE4700B51C2F}" type="pres">
      <dgm:prSet presAssocID="{3536EE49-9360-6748-BE7C-2CDECA014E48}" presName="arrow" presStyleLbl="node1" presStyleIdx="1" presStyleCnt="2" custScaleX="107765" custScaleY="104784">
        <dgm:presLayoutVars>
          <dgm:bulletEnabled val="1"/>
        </dgm:presLayoutVars>
      </dgm:prSet>
      <dgm:spPr/>
    </dgm:pt>
  </dgm:ptLst>
  <dgm:cxnLst>
    <dgm:cxn modelId="{CD6C3934-A0F9-7E44-880E-4793DD849876}" srcId="{02E679F1-E7F3-C443-9A8B-469A373F867B}" destId="{BF249172-BC22-1742-B29E-3863D0A9A808}" srcOrd="1" destOrd="0" parTransId="{A1E3825D-B09C-234F-8DE7-6F83BB4B34B1}" sibTransId="{78760BCF-4D44-1641-980D-34A6AD00E00C}"/>
    <dgm:cxn modelId="{F99F9766-2242-164C-BB44-C6961417F1DC}" type="presOf" srcId="{0F5F0910-B88B-8145-BA77-E1F400CA1E78}" destId="{A9D6B2B8-046A-AA47-AB10-DE4700B51C2F}" srcOrd="0" destOrd="1" presId="urn:microsoft.com/office/officeart/2005/8/layout/arrow1"/>
    <dgm:cxn modelId="{E838774B-52E6-0C40-B3CA-1F45A2E00C26}" srcId="{56BE248D-E13C-564F-8E5B-EF027F1710E4}" destId="{3536EE49-9360-6748-BE7C-2CDECA014E48}" srcOrd="1" destOrd="0" parTransId="{AE48D6C5-8EDB-F54D-B495-A0CEABF578F7}" sibTransId="{E3C1063E-9DDB-F54F-98F0-FDDCDB67C2EC}"/>
    <dgm:cxn modelId="{13ACF170-B697-0040-9E4D-4618419F2640}" srcId="{02E679F1-E7F3-C443-9A8B-469A373F867B}" destId="{B00A256E-93E8-684D-9769-D67BEA125840}" srcOrd="0" destOrd="0" parTransId="{003B6F70-6F81-FC45-BE07-ACA5CDF2B375}" sibTransId="{7A972C39-E340-EA42-8A7C-70717FA76D33}"/>
    <dgm:cxn modelId="{3E541F5A-5B07-F245-8732-BA053F8D399D}" type="presOf" srcId="{56BE248D-E13C-564F-8E5B-EF027F1710E4}" destId="{A7EB878A-CC20-314A-B808-AE5DD6F43793}" srcOrd="0" destOrd="0" presId="urn:microsoft.com/office/officeart/2005/8/layout/arrow1"/>
    <dgm:cxn modelId="{914E6C7D-8429-9B47-B726-8658685FAB93}" srcId="{56BE248D-E13C-564F-8E5B-EF027F1710E4}" destId="{02E679F1-E7F3-C443-9A8B-469A373F867B}" srcOrd="0" destOrd="0" parTransId="{5A6D8D90-3BF2-784E-B643-2264E0442808}" sibTransId="{FA93D9EC-5E81-F048-8664-159A5EA0A4D1}"/>
    <dgm:cxn modelId="{A45CEA81-FFBC-2647-B707-28C8E97C2425}" srcId="{3536EE49-9360-6748-BE7C-2CDECA014E48}" destId="{D551D4F6-BF7E-0442-8C7C-EF75EF5264AE}" srcOrd="1" destOrd="0" parTransId="{9B291BF1-36D4-6E44-AEFB-C4EDCBC409DD}" sibTransId="{CBC09AA7-D182-4040-9CF8-B62CC792ACE7}"/>
    <dgm:cxn modelId="{4676F88D-813F-E744-803B-EB8EB4C4C764}" type="presOf" srcId="{3536EE49-9360-6748-BE7C-2CDECA014E48}" destId="{A9D6B2B8-046A-AA47-AB10-DE4700B51C2F}" srcOrd="0" destOrd="0" presId="urn:microsoft.com/office/officeart/2005/8/layout/arrow1"/>
    <dgm:cxn modelId="{4A04C1A0-8370-4246-8CF4-32645BB2EFA4}" type="presOf" srcId="{B00A256E-93E8-684D-9769-D67BEA125840}" destId="{4515F03F-816E-5E49-BB0C-C8627B372198}" srcOrd="0" destOrd="1" presId="urn:microsoft.com/office/officeart/2005/8/layout/arrow1"/>
    <dgm:cxn modelId="{3F50E8A6-1346-2143-AF14-9106E4C829DC}" type="presOf" srcId="{D551D4F6-BF7E-0442-8C7C-EF75EF5264AE}" destId="{A9D6B2B8-046A-AA47-AB10-DE4700B51C2F}" srcOrd="0" destOrd="2" presId="urn:microsoft.com/office/officeart/2005/8/layout/arrow1"/>
    <dgm:cxn modelId="{34B0F9BD-9A2A-AA4C-A8FB-FE54C81BDB79}" type="presOf" srcId="{BF249172-BC22-1742-B29E-3863D0A9A808}" destId="{4515F03F-816E-5E49-BB0C-C8627B372198}" srcOrd="0" destOrd="2" presId="urn:microsoft.com/office/officeart/2005/8/layout/arrow1"/>
    <dgm:cxn modelId="{249FE6C3-A088-D545-84F4-AD743892AF1E}" type="presOf" srcId="{02E679F1-E7F3-C443-9A8B-469A373F867B}" destId="{4515F03F-816E-5E49-BB0C-C8627B372198}" srcOrd="0" destOrd="0" presId="urn:microsoft.com/office/officeart/2005/8/layout/arrow1"/>
    <dgm:cxn modelId="{EDA6E6D6-E6B1-9742-8B81-6B42DD4DF174}" srcId="{3536EE49-9360-6748-BE7C-2CDECA014E48}" destId="{0F5F0910-B88B-8145-BA77-E1F400CA1E78}" srcOrd="0" destOrd="0" parTransId="{E87EA3A6-6ED1-CF49-B9F3-404185717F9F}" sibTransId="{4BBDF529-9380-6F48-AA57-6A609DBDBD9A}"/>
    <dgm:cxn modelId="{8D69E0E0-825B-E74B-8C2E-D4E68C253D95}" type="presParOf" srcId="{A7EB878A-CC20-314A-B808-AE5DD6F43793}" destId="{4515F03F-816E-5E49-BB0C-C8627B372198}" srcOrd="0" destOrd="0" presId="urn:microsoft.com/office/officeart/2005/8/layout/arrow1"/>
    <dgm:cxn modelId="{94A3E1B9-3B60-C14B-A918-3032DD32BBF6}" type="presParOf" srcId="{A7EB878A-CC20-314A-B808-AE5DD6F43793}" destId="{A9D6B2B8-046A-AA47-AB10-DE4700B51C2F}" srcOrd="1" destOrd="0" presId="urn:microsoft.com/office/officeart/2005/8/layout/arrow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15A748-A89C-AA4F-9C25-A6B6552924B3}"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4B58786D-6255-8441-BDF8-984DB0C66D62}">
      <dgm:prSet/>
      <dgm:spPr/>
      <dgm:t>
        <a:bodyPr/>
        <a:lstStyle/>
        <a:p>
          <a:pPr rtl="0"/>
          <a:r>
            <a:rPr lang="en-US" dirty="0"/>
            <a:t>Involves trying every possible key until an intelligible translation of the ciphertext into plaintext is obtained</a:t>
          </a:r>
        </a:p>
      </dgm:t>
    </dgm:pt>
    <dgm:pt modelId="{236C4C3F-25E3-3D44-B4E2-C4DF1F3629C2}" type="parTrans" cxnId="{1C8DB6DB-D932-F54C-B818-877FC7E1D3ED}">
      <dgm:prSet/>
      <dgm:spPr/>
      <dgm:t>
        <a:bodyPr/>
        <a:lstStyle/>
        <a:p>
          <a:endParaRPr lang="en-US"/>
        </a:p>
      </dgm:t>
    </dgm:pt>
    <dgm:pt modelId="{6C324A1F-9D40-744A-ACF6-A0A19B7A4967}" type="sibTrans" cxnId="{1C8DB6DB-D932-F54C-B818-877FC7E1D3ED}">
      <dgm:prSet/>
      <dgm:spPr>
        <a:ln>
          <a:solidFill>
            <a:schemeClr val="accent1">
              <a:lumMod val="75000"/>
            </a:schemeClr>
          </a:solidFill>
        </a:ln>
      </dgm:spPr>
      <dgm:t>
        <a:bodyPr/>
        <a:lstStyle/>
        <a:p>
          <a:endParaRPr lang="en-US"/>
        </a:p>
      </dgm:t>
    </dgm:pt>
    <dgm:pt modelId="{A62F2046-765A-AF4A-B7F2-0D7EECCA9CCE}">
      <dgm:prSet/>
      <dgm:spPr/>
      <dgm:t>
        <a:bodyPr/>
        <a:lstStyle/>
        <a:p>
          <a:pPr rtl="0"/>
          <a:r>
            <a:rPr lang="en-US" dirty="0"/>
            <a:t>On average, half of all possible keys must be tried to achieve success</a:t>
          </a:r>
        </a:p>
      </dgm:t>
    </dgm:pt>
    <dgm:pt modelId="{A8679D6A-896E-1444-A4F5-C46158A5F854}" type="parTrans" cxnId="{31A382E7-4C15-2F43-89F0-AA7DA8288401}">
      <dgm:prSet/>
      <dgm:spPr/>
      <dgm:t>
        <a:bodyPr/>
        <a:lstStyle/>
        <a:p>
          <a:endParaRPr lang="en-US"/>
        </a:p>
      </dgm:t>
    </dgm:pt>
    <dgm:pt modelId="{91BB27F2-C252-5E45-8C75-65E47EEEA4C0}" type="sibTrans" cxnId="{31A382E7-4C15-2F43-89F0-AA7DA8288401}">
      <dgm:prSet/>
      <dgm:spPr>
        <a:ln>
          <a:solidFill>
            <a:schemeClr val="accent1">
              <a:lumMod val="75000"/>
            </a:schemeClr>
          </a:solidFill>
        </a:ln>
      </dgm:spPr>
      <dgm:t>
        <a:bodyPr/>
        <a:lstStyle/>
        <a:p>
          <a:endParaRPr lang="en-US"/>
        </a:p>
      </dgm:t>
    </dgm:pt>
    <dgm:pt modelId="{F16D110F-13C3-AB4B-A868-8109E1776292}">
      <dgm:prSet/>
      <dgm:spPr/>
      <dgm:t>
        <a:bodyPr/>
        <a:lstStyle/>
        <a:p>
          <a:pPr rtl="0"/>
          <a:r>
            <a:rPr lang="en-AU" dirty="0"/>
            <a:t>To supplement the brute-force approach, some degree of knowledge about the expected plaintext is needed, and some means of automatically distinguishing plaintext from garble is also needed</a:t>
          </a:r>
          <a:endParaRPr lang="en-US" dirty="0"/>
        </a:p>
      </dgm:t>
    </dgm:pt>
    <dgm:pt modelId="{5CF0D781-5B04-A14B-8DF0-A415D104FAAA}" type="parTrans" cxnId="{E809198C-A29E-2449-B160-026C6FFAA1B7}">
      <dgm:prSet/>
      <dgm:spPr/>
      <dgm:t>
        <a:bodyPr/>
        <a:lstStyle/>
        <a:p>
          <a:endParaRPr lang="en-US"/>
        </a:p>
      </dgm:t>
    </dgm:pt>
    <dgm:pt modelId="{A905C911-6C87-8443-BA92-EB1932053F2B}" type="sibTrans" cxnId="{E809198C-A29E-2449-B160-026C6FFAA1B7}">
      <dgm:prSet/>
      <dgm:spPr/>
      <dgm:t>
        <a:bodyPr/>
        <a:lstStyle/>
        <a:p>
          <a:endParaRPr lang="en-US"/>
        </a:p>
      </dgm:t>
    </dgm:pt>
    <dgm:pt modelId="{23EAF6F1-CBBE-7A4C-BDBB-F8F0383F5FD2}" type="pres">
      <dgm:prSet presAssocID="{0B15A748-A89C-AA4F-9C25-A6B6552924B3}" presName="outerComposite" presStyleCnt="0">
        <dgm:presLayoutVars>
          <dgm:chMax val="5"/>
          <dgm:dir/>
          <dgm:resizeHandles val="exact"/>
        </dgm:presLayoutVars>
      </dgm:prSet>
      <dgm:spPr/>
    </dgm:pt>
    <dgm:pt modelId="{A9D5F8EC-0487-7347-BF52-5E62935E4707}" type="pres">
      <dgm:prSet presAssocID="{0B15A748-A89C-AA4F-9C25-A6B6552924B3}" presName="dummyMaxCanvas" presStyleCnt="0">
        <dgm:presLayoutVars/>
      </dgm:prSet>
      <dgm:spPr/>
    </dgm:pt>
    <dgm:pt modelId="{299A7C9D-87BF-CD42-AA7C-FE94D20924FE}" type="pres">
      <dgm:prSet presAssocID="{0B15A748-A89C-AA4F-9C25-A6B6552924B3}" presName="ThreeNodes_1" presStyleLbl="node1" presStyleIdx="0" presStyleCnt="3">
        <dgm:presLayoutVars>
          <dgm:bulletEnabled val="1"/>
        </dgm:presLayoutVars>
      </dgm:prSet>
      <dgm:spPr/>
    </dgm:pt>
    <dgm:pt modelId="{F8E2679E-A04F-904E-82DB-28465952477A}" type="pres">
      <dgm:prSet presAssocID="{0B15A748-A89C-AA4F-9C25-A6B6552924B3}" presName="ThreeNodes_2" presStyleLbl="node1" presStyleIdx="1" presStyleCnt="3">
        <dgm:presLayoutVars>
          <dgm:bulletEnabled val="1"/>
        </dgm:presLayoutVars>
      </dgm:prSet>
      <dgm:spPr/>
    </dgm:pt>
    <dgm:pt modelId="{912E77E7-A946-8E44-BC90-3F69E61034C0}" type="pres">
      <dgm:prSet presAssocID="{0B15A748-A89C-AA4F-9C25-A6B6552924B3}" presName="ThreeNodes_3" presStyleLbl="node1" presStyleIdx="2" presStyleCnt="3">
        <dgm:presLayoutVars>
          <dgm:bulletEnabled val="1"/>
        </dgm:presLayoutVars>
      </dgm:prSet>
      <dgm:spPr/>
    </dgm:pt>
    <dgm:pt modelId="{3AB18B29-AC07-F547-9AF6-1CDFF6D8B642}" type="pres">
      <dgm:prSet presAssocID="{0B15A748-A89C-AA4F-9C25-A6B6552924B3}" presName="ThreeConn_1-2" presStyleLbl="fgAccFollowNode1" presStyleIdx="0" presStyleCnt="2">
        <dgm:presLayoutVars>
          <dgm:bulletEnabled val="1"/>
        </dgm:presLayoutVars>
      </dgm:prSet>
      <dgm:spPr/>
    </dgm:pt>
    <dgm:pt modelId="{BFAE0DD3-0D61-4446-A3F0-E88F1106B030}" type="pres">
      <dgm:prSet presAssocID="{0B15A748-A89C-AA4F-9C25-A6B6552924B3}" presName="ThreeConn_2-3" presStyleLbl="fgAccFollowNode1" presStyleIdx="1" presStyleCnt="2">
        <dgm:presLayoutVars>
          <dgm:bulletEnabled val="1"/>
        </dgm:presLayoutVars>
      </dgm:prSet>
      <dgm:spPr/>
    </dgm:pt>
    <dgm:pt modelId="{058FB15E-5066-9744-8EE7-BF871FE40FD6}" type="pres">
      <dgm:prSet presAssocID="{0B15A748-A89C-AA4F-9C25-A6B6552924B3}" presName="ThreeNodes_1_text" presStyleLbl="node1" presStyleIdx="2" presStyleCnt="3">
        <dgm:presLayoutVars>
          <dgm:bulletEnabled val="1"/>
        </dgm:presLayoutVars>
      </dgm:prSet>
      <dgm:spPr/>
    </dgm:pt>
    <dgm:pt modelId="{A370778B-3C60-654D-8FE9-F924E3ACF4A7}" type="pres">
      <dgm:prSet presAssocID="{0B15A748-A89C-AA4F-9C25-A6B6552924B3}" presName="ThreeNodes_2_text" presStyleLbl="node1" presStyleIdx="2" presStyleCnt="3">
        <dgm:presLayoutVars>
          <dgm:bulletEnabled val="1"/>
        </dgm:presLayoutVars>
      </dgm:prSet>
      <dgm:spPr/>
    </dgm:pt>
    <dgm:pt modelId="{499FDD94-30DC-9248-A2D9-EB7035F1457F}" type="pres">
      <dgm:prSet presAssocID="{0B15A748-A89C-AA4F-9C25-A6B6552924B3}" presName="ThreeNodes_3_text" presStyleLbl="node1" presStyleIdx="2" presStyleCnt="3">
        <dgm:presLayoutVars>
          <dgm:bulletEnabled val="1"/>
        </dgm:presLayoutVars>
      </dgm:prSet>
      <dgm:spPr/>
    </dgm:pt>
  </dgm:ptLst>
  <dgm:cxnLst>
    <dgm:cxn modelId="{97726A14-6B84-FD41-9937-FB2ADC336149}" type="presOf" srcId="{4B58786D-6255-8441-BDF8-984DB0C66D62}" destId="{299A7C9D-87BF-CD42-AA7C-FE94D20924FE}" srcOrd="0" destOrd="0" presId="urn:microsoft.com/office/officeart/2005/8/layout/vProcess5"/>
    <dgm:cxn modelId="{EF17B426-A83D-564B-AAF3-AB07ED56368F}" type="presOf" srcId="{91BB27F2-C252-5E45-8C75-65E47EEEA4C0}" destId="{BFAE0DD3-0D61-4446-A3F0-E88F1106B030}" srcOrd="0" destOrd="0" presId="urn:microsoft.com/office/officeart/2005/8/layout/vProcess5"/>
    <dgm:cxn modelId="{7FE9FA3A-D42B-FC4C-985F-081BB4CC4C90}" type="presOf" srcId="{F16D110F-13C3-AB4B-A868-8109E1776292}" destId="{499FDD94-30DC-9248-A2D9-EB7035F1457F}" srcOrd="1" destOrd="0" presId="urn:microsoft.com/office/officeart/2005/8/layout/vProcess5"/>
    <dgm:cxn modelId="{5EBD263F-C534-BB41-9F4C-E467C605E51D}" type="presOf" srcId="{F16D110F-13C3-AB4B-A868-8109E1776292}" destId="{912E77E7-A946-8E44-BC90-3F69E61034C0}" srcOrd="0" destOrd="0" presId="urn:microsoft.com/office/officeart/2005/8/layout/vProcess5"/>
    <dgm:cxn modelId="{1314396E-0FB4-C44A-B76A-3A75B2DDCB82}" type="presOf" srcId="{A62F2046-765A-AF4A-B7F2-0D7EECCA9CCE}" destId="{F8E2679E-A04F-904E-82DB-28465952477A}" srcOrd="0" destOrd="0" presId="urn:microsoft.com/office/officeart/2005/8/layout/vProcess5"/>
    <dgm:cxn modelId="{A982924F-207F-9842-BB50-2ACFB5C77D32}" type="presOf" srcId="{4B58786D-6255-8441-BDF8-984DB0C66D62}" destId="{058FB15E-5066-9744-8EE7-BF871FE40FD6}" srcOrd="1" destOrd="0" presId="urn:microsoft.com/office/officeart/2005/8/layout/vProcess5"/>
    <dgm:cxn modelId="{9B19D16F-1035-A94B-AB30-366FDD24CB30}" type="presOf" srcId="{0B15A748-A89C-AA4F-9C25-A6B6552924B3}" destId="{23EAF6F1-CBBE-7A4C-BDBB-F8F0383F5FD2}" srcOrd="0" destOrd="0" presId="urn:microsoft.com/office/officeart/2005/8/layout/vProcess5"/>
    <dgm:cxn modelId="{75473354-0AF7-DB49-A29C-E47EAA36B6F5}" type="presOf" srcId="{6C324A1F-9D40-744A-ACF6-A0A19B7A4967}" destId="{3AB18B29-AC07-F547-9AF6-1CDFF6D8B642}" srcOrd="0" destOrd="0" presId="urn:microsoft.com/office/officeart/2005/8/layout/vProcess5"/>
    <dgm:cxn modelId="{E809198C-A29E-2449-B160-026C6FFAA1B7}" srcId="{0B15A748-A89C-AA4F-9C25-A6B6552924B3}" destId="{F16D110F-13C3-AB4B-A868-8109E1776292}" srcOrd="2" destOrd="0" parTransId="{5CF0D781-5B04-A14B-8DF0-A415D104FAAA}" sibTransId="{A905C911-6C87-8443-BA92-EB1932053F2B}"/>
    <dgm:cxn modelId="{F883BAB6-F57E-D84E-9604-92CCB06B737A}" type="presOf" srcId="{A62F2046-765A-AF4A-B7F2-0D7EECCA9CCE}" destId="{A370778B-3C60-654D-8FE9-F924E3ACF4A7}" srcOrd="1" destOrd="0" presId="urn:microsoft.com/office/officeart/2005/8/layout/vProcess5"/>
    <dgm:cxn modelId="{1C8DB6DB-D932-F54C-B818-877FC7E1D3ED}" srcId="{0B15A748-A89C-AA4F-9C25-A6B6552924B3}" destId="{4B58786D-6255-8441-BDF8-984DB0C66D62}" srcOrd="0" destOrd="0" parTransId="{236C4C3F-25E3-3D44-B4E2-C4DF1F3629C2}" sibTransId="{6C324A1F-9D40-744A-ACF6-A0A19B7A4967}"/>
    <dgm:cxn modelId="{31A382E7-4C15-2F43-89F0-AA7DA8288401}" srcId="{0B15A748-A89C-AA4F-9C25-A6B6552924B3}" destId="{A62F2046-765A-AF4A-B7F2-0D7EECCA9CCE}" srcOrd="1" destOrd="0" parTransId="{A8679D6A-896E-1444-A4F5-C46158A5F854}" sibTransId="{91BB27F2-C252-5E45-8C75-65E47EEEA4C0}"/>
    <dgm:cxn modelId="{FE656E4F-7113-A64E-A30F-2C8682C1E5C4}" type="presParOf" srcId="{23EAF6F1-CBBE-7A4C-BDBB-F8F0383F5FD2}" destId="{A9D5F8EC-0487-7347-BF52-5E62935E4707}" srcOrd="0" destOrd="0" presId="urn:microsoft.com/office/officeart/2005/8/layout/vProcess5"/>
    <dgm:cxn modelId="{1BE7F32B-3156-E342-85B3-18087549E748}" type="presParOf" srcId="{23EAF6F1-CBBE-7A4C-BDBB-F8F0383F5FD2}" destId="{299A7C9D-87BF-CD42-AA7C-FE94D20924FE}" srcOrd="1" destOrd="0" presId="urn:microsoft.com/office/officeart/2005/8/layout/vProcess5"/>
    <dgm:cxn modelId="{DE62E082-4019-8E4F-BECC-1CDB846AC2FC}" type="presParOf" srcId="{23EAF6F1-CBBE-7A4C-BDBB-F8F0383F5FD2}" destId="{F8E2679E-A04F-904E-82DB-28465952477A}" srcOrd="2" destOrd="0" presId="urn:microsoft.com/office/officeart/2005/8/layout/vProcess5"/>
    <dgm:cxn modelId="{324556C8-4A98-044E-A50C-9B20C4623E41}" type="presParOf" srcId="{23EAF6F1-CBBE-7A4C-BDBB-F8F0383F5FD2}" destId="{912E77E7-A946-8E44-BC90-3F69E61034C0}" srcOrd="3" destOrd="0" presId="urn:microsoft.com/office/officeart/2005/8/layout/vProcess5"/>
    <dgm:cxn modelId="{C2DE3387-E4D6-F949-9CF8-84B8C1901EB3}" type="presParOf" srcId="{23EAF6F1-CBBE-7A4C-BDBB-F8F0383F5FD2}" destId="{3AB18B29-AC07-F547-9AF6-1CDFF6D8B642}" srcOrd="4" destOrd="0" presId="urn:microsoft.com/office/officeart/2005/8/layout/vProcess5"/>
    <dgm:cxn modelId="{3F7B2D96-7E26-CE4E-A6DE-C9799558CFE0}" type="presParOf" srcId="{23EAF6F1-CBBE-7A4C-BDBB-F8F0383F5FD2}" destId="{BFAE0DD3-0D61-4446-A3F0-E88F1106B030}" srcOrd="5" destOrd="0" presId="urn:microsoft.com/office/officeart/2005/8/layout/vProcess5"/>
    <dgm:cxn modelId="{D083EC70-2DEF-5D45-B9FD-3501337F4887}" type="presParOf" srcId="{23EAF6F1-CBBE-7A4C-BDBB-F8F0383F5FD2}" destId="{058FB15E-5066-9744-8EE7-BF871FE40FD6}" srcOrd="6" destOrd="0" presId="urn:microsoft.com/office/officeart/2005/8/layout/vProcess5"/>
    <dgm:cxn modelId="{284A0BA2-97DB-BB40-8706-F1FAFA2DEBC8}" type="presParOf" srcId="{23EAF6F1-CBBE-7A4C-BDBB-F8F0383F5FD2}" destId="{A370778B-3C60-654D-8FE9-F924E3ACF4A7}" srcOrd="7" destOrd="0" presId="urn:microsoft.com/office/officeart/2005/8/layout/vProcess5"/>
    <dgm:cxn modelId="{9199C2CB-5E83-3844-9D4F-3A9A9B39CBE2}" type="presParOf" srcId="{23EAF6F1-CBBE-7A4C-BDBB-F8F0383F5FD2}" destId="{499FDD94-30DC-9248-A2D9-EB7035F1457F}"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ADB1E1-21AF-BD41-862F-87B22EA1461A}"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14A4020B-3ABA-894D-B05F-E2D168D99B45}">
      <dgm:prSet phldrT="[Text]"/>
      <dgm:spPr/>
      <dgm:t>
        <a:bodyPr/>
        <a:lstStyle/>
        <a:p>
          <a:r>
            <a:rPr lang="en-US" dirty="0">
              <a:cs typeface="ＭＳ Ｐゴシック" pitchFamily="-1" charset="-128"/>
            </a:rPr>
            <a:t>All these techniques have the following features in common:</a:t>
          </a:r>
          <a:endParaRPr lang="en-US" dirty="0"/>
        </a:p>
      </dgm:t>
    </dgm:pt>
    <dgm:pt modelId="{72D98EF3-054F-AA4C-9F92-E1B6296852AB}" type="parTrans" cxnId="{16D7CA81-A1C4-CF42-B813-0D9E2C18C42E}">
      <dgm:prSet/>
      <dgm:spPr/>
      <dgm:t>
        <a:bodyPr/>
        <a:lstStyle/>
        <a:p>
          <a:endParaRPr lang="en-US"/>
        </a:p>
      </dgm:t>
    </dgm:pt>
    <dgm:pt modelId="{B808F235-BFD4-8547-9C21-E998291798FE}" type="sibTrans" cxnId="{16D7CA81-A1C4-CF42-B813-0D9E2C18C42E}">
      <dgm:prSet/>
      <dgm:spPr/>
      <dgm:t>
        <a:bodyPr/>
        <a:lstStyle/>
        <a:p>
          <a:endParaRPr lang="en-US"/>
        </a:p>
      </dgm:t>
    </dgm:pt>
    <dgm:pt modelId="{FE7A4EC5-4567-8C42-B718-7ED04ECD54C7}">
      <dgm:prSet/>
      <dgm:spPr>
        <a:solidFill>
          <a:schemeClr val="bg1"/>
        </a:solidFill>
        <a:ln>
          <a:solidFill>
            <a:schemeClr val="tx1"/>
          </a:solidFill>
        </a:ln>
      </dgm:spPr>
      <dgm:t>
        <a:bodyPr/>
        <a:lstStyle/>
        <a:p>
          <a:r>
            <a:rPr lang="en-US"/>
            <a:t>A set of related monoalphabetic substitution rules is used</a:t>
          </a:r>
          <a:endParaRPr lang="en-US" dirty="0"/>
        </a:p>
      </dgm:t>
    </dgm:pt>
    <dgm:pt modelId="{4D3140F5-873A-734D-8B40-41FDC26D9BB5}" type="parTrans" cxnId="{89B1527F-76CE-6B41-A03A-7A3DE9B082EE}">
      <dgm:prSet/>
      <dgm:spPr/>
      <dgm:t>
        <a:bodyPr/>
        <a:lstStyle/>
        <a:p>
          <a:endParaRPr lang="en-US"/>
        </a:p>
      </dgm:t>
    </dgm:pt>
    <dgm:pt modelId="{32FFFA91-BAE1-C84A-A254-76C953803ED0}" type="sibTrans" cxnId="{89B1527F-76CE-6B41-A03A-7A3DE9B082EE}">
      <dgm:prSet/>
      <dgm:spPr/>
      <dgm:t>
        <a:bodyPr/>
        <a:lstStyle/>
        <a:p>
          <a:endParaRPr lang="en-US"/>
        </a:p>
      </dgm:t>
    </dgm:pt>
    <dgm:pt modelId="{5CCDF724-9A0C-934F-B275-71E17055B932}">
      <dgm:prSet/>
      <dgm:spPr>
        <a:solidFill>
          <a:schemeClr val="bg1"/>
        </a:solidFill>
        <a:ln>
          <a:solidFill>
            <a:schemeClr val="tx1"/>
          </a:solidFill>
        </a:ln>
      </dgm:spPr>
      <dgm:t>
        <a:bodyPr/>
        <a:lstStyle/>
        <a:p>
          <a:r>
            <a:rPr lang="en-US"/>
            <a:t>A key determines which particular rule is chosen for a given transformation</a:t>
          </a:r>
          <a:endParaRPr lang="en-US" dirty="0"/>
        </a:p>
      </dgm:t>
    </dgm:pt>
    <dgm:pt modelId="{E1B21F45-166E-3E4C-B296-B3584211C9B1}" type="parTrans" cxnId="{3516E6DE-3A34-5B4D-AC9C-406570063A34}">
      <dgm:prSet/>
      <dgm:spPr/>
      <dgm:t>
        <a:bodyPr/>
        <a:lstStyle/>
        <a:p>
          <a:endParaRPr lang="en-US"/>
        </a:p>
      </dgm:t>
    </dgm:pt>
    <dgm:pt modelId="{649810E6-8772-454E-B715-543DBFCD0D02}" type="sibTrans" cxnId="{3516E6DE-3A34-5B4D-AC9C-406570063A34}">
      <dgm:prSet/>
      <dgm:spPr/>
      <dgm:t>
        <a:bodyPr/>
        <a:lstStyle/>
        <a:p>
          <a:endParaRPr lang="en-US"/>
        </a:p>
      </dgm:t>
    </dgm:pt>
    <dgm:pt modelId="{517E10FE-928C-8040-9468-4108DDA7FF84}" type="pres">
      <dgm:prSet presAssocID="{0FADB1E1-21AF-BD41-862F-87B22EA1461A}" presName="Name0" presStyleCnt="0">
        <dgm:presLayoutVars>
          <dgm:dir/>
          <dgm:animLvl val="lvl"/>
          <dgm:resizeHandles val="exact"/>
        </dgm:presLayoutVars>
      </dgm:prSet>
      <dgm:spPr/>
    </dgm:pt>
    <dgm:pt modelId="{0C8BD19E-F806-EC47-89F5-669CFF52BB98}" type="pres">
      <dgm:prSet presAssocID="{14A4020B-3ABA-894D-B05F-E2D168D99B45}" presName="composite" presStyleCnt="0"/>
      <dgm:spPr/>
    </dgm:pt>
    <dgm:pt modelId="{0A214FEC-2D56-5E4E-AB09-C40FA84A2430}" type="pres">
      <dgm:prSet presAssocID="{14A4020B-3ABA-894D-B05F-E2D168D99B45}" presName="parTx" presStyleLbl="alignNode1" presStyleIdx="0" presStyleCnt="1">
        <dgm:presLayoutVars>
          <dgm:chMax val="0"/>
          <dgm:chPref val="0"/>
          <dgm:bulletEnabled val="1"/>
        </dgm:presLayoutVars>
      </dgm:prSet>
      <dgm:spPr/>
    </dgm:pt>
    <dgm:pt modelId="{730AF66A-8B24-E04B-9DF8-6351AD37AE7A}" type="pres">
      <dgm:prSet presAssocID="{14A4020B-3ABA-894D-B05F-E2D168D99B45}" presName="desTx" presStyleLbl="alignAccFollowNode1" presStyleIdx="0" presStyleCnt="1">
        <dgm:presLayoutVars>
          <dgm:bulletEnabled val="1"/>
        </dgm:presLayoutVars>
      </dgm:prSet>
      <dgm:spPr/>
    </dgm:pt>
  </dgm:ptLst>
  <dgm:cxnLst>
    <dgm:cxn modelId="{FD49213C-F653-FC4F-8E29-7FD5D2E834AC}" type="presOf" srcId="{5CCDF724-9A0C-934F-B275-71E17055B932}" destId="{730AF66A-8B24-E04B-9DF8-6351AD37AE7A}" srcOrd="0" destOrd="1" presId="urn:microsoft.com/office/officeart/2005/8/layout/hList1"/>
    <dgm:cxn modelId="{BF0BE55E-0A11-674C-8A21-C5C85AF07AFF}" type="presOf" srcId="{14A4020B-3ABA-894D-B05F-E2D168D99B45}" destId="{0A214FEC-2D56-5E4E-AB09-C40FA84A2430}" srcOrd="0" destOrd="0" presId="urn:microsoft.com/office/officeart/2005/8/layout/hList1"/>
    <dgm:cxn modelId="{CC257470-3CA4-9042-8564-91745A1B0BB3}" type="presOf" srcId="{0FADB1E1-21AF-BD41-862F-87B22EA1461A}" destId="{517E10FE-928C-8040-9468-4108DDA7FF84}" srcOrd="0" destOrd="0" presId="urn:microsoft.com/office/officeart/2005/8/layout/hList1"/>
    <dgm:cxn modelId="{89B1527F-76CE-6B41-A03A-7A3DE9B082EE}" srcId="{14A4020B-3ABA-894D-B05F-E2D168D99B45}" destId="{FE7A4EC5-4567-8C42-B718-7ED04ECD54C7}" srcOrd="0" destOrd="0" parTransId="{4D3140F5-873A-734D-8B40-41FDC26D9BB5}" sibTransId="{32FFFA91-BAE1-C84A-A254-76C953803ED0}"/>
    <dgm:cxn modelId="{16D7CA81-A1C4-CF42-B813-0D9E2C18C42E}" srcId="{0FADB1E1-21AF-BD41-862F-87B22EA1461A}" destId="{14A4020B-3ABA-894D-B05F-E2D168D99B45}" srcOrd="0" destOrd="0" parTransId="{72D98EF3-054F-AA4C-9F92-E1B6296852AB}" sibTransId="{B808F235-BFD4-8547-9C21-E998291798FE}"/>
    <dgm:cxn modelId="{B0EC8F8F-D51C-3D40-8DC7-18EAD5DE78F9}" type="presOf" srcId="{FE7A4EC5-4567-8C42-B718-7ED04ECD54C7}" destId="{730AF66A-8B24-E04B-9DF8-6351AD37AE7A}" srcOrd="0" destOrd="0" presId="urn:microsoft.com/office/officeart/2005/8/layout/hList1"/>
    <dgm:cxn modelId="{3516E6DE-3A34-5B4D-AC9C-406570063A34}" srcId="{14A4020B-3ABA-894D-B05F-E2D168D99B45}" destId="{5CCDF724-9A0C-934F-B275-71E17055B932}" srcOrd="1" destOrd="0" parTransId="{E1B21F45-166E-3E4C-B296-B3584211C9B1}" sibTransId="{649810E6-8772-454E-B715-543DBFCD0D02}"/>
    <dgm:cxn modelId="{5263CC8B-273A-814C-A6AD-5BEBC134FFD7}" type="presParOf" srcId="{517E10FE-928C-8040-9468-4108DDA7FF84}" destId="{0C8BD19E-F806-EC47-89F5-669CFF52BB98}" srcOrd="0" destOrd="0" presId="urn:microsoft.com/office/officeart/2005/8/layout/hList1"/>
    <dgm:cxn modelId="{073A6829-3576-4C41-B457-A377EA515C47}" type="presParOf" srcId="{0C8BD19E-F806-EC47-89F5-669CFF52BB98}" destId="{0A214FEC-2D56-5E4E-AB09-C40FA84A2430}" srcOrd="0" destOrd="0" presId="urn:microsoft.com/office/officeart/2005/8/layout/hList1"/>
    <dgm:cxn modelId="{CCF1B8E8-C5FB-A049-9F71-56EDE2A7F6C0}" type="presParOf" srcId="{0C8BD19E-F806-EC47-89F5-669CFF52BB98}" destId="{730AF66A-8B24-E04B-9DF8-6351AD37AE7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D6CD00-F3D1-8D40-8D28-A3BD5E82C475}">
      <dsp:nvSpPr>
        <dsp:cNvPr id="0" name=""/>
        <dsp:cNvSpPr/>
      </dsp:nvSpPr>
      <dsp:spPr>
        <a:xfrm>
          <a:off x="467543" y="1983"/>
          <a:ext cx="2518171" cy="1510903"/>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solidFill>
                <a:schemeClr val="tx2"/>
              </a:solidFill>
            </a:rPr>
            <a:t>Plaintext</a:t>
          </a:r>
        </a:p>
        <a:p>
          <a:pPr marL="171450" lvl="1" indent="-171450" algn="l" defTabSz="800100" rtl="0">
            <a:lnSpc>
              <a:spcPct val="90000"/>
            </a:lnSpc>
            <a:spcBef>
              <a:spcPct val="0"/>
            </a:spcBef>
            <a:spcAft>
              <a:spcPct val="15000"/>
            </a:spcAft>
            <a:buChar char="•"/>
          </a:pPr>
          <a:r>
            <a:rPr lang="en-US" sz="1800" kern="1200" dirty="0"/>
            <a:t>An original message</a:t>
          </a:r>
        </a:p>
      </dsp:txBody>
      <dsp:txXfrm>
        <a:off x="467543" y="1983"/>
        <a:ext cx="2518171" cy="1510903"/>
      </dsp:txXfrm>
    </dsp:sp>
    <dsp:sp modelId="{B0966EE2-6F52-5048-A67C-57D12C898640}">
      <dsp:nvSpPr>
        <dsp:cNvPr id="0" name=""/>
        <dsp:cNvSpPr/>
      </dsp:nvSpPr>
      <dsp:spPr>
        <a:xfrm>
          <a:off x="3237532" y="1983"/>
          <a:ext cx="2518171" cy="1510903"/>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solidFill>
                <a:srgbClr val="2F1F58"/>
              </a:solidFill>
            </a:rPr>
            <a:t>Ciphertext</a:t>
          </a:r>
        </a:p>
        <a:p>
          <a:pPr marL="171450" lvl="1" indent="-171450" algn="l" defTabSz="800100" rtl="0">
            <a:lnSpc>
              <a:spcPct val="90000"/>
            </a:lnSpc>
            <a:spcBef>
              <a:spcPct val="0"/>
            </a:spcBef>
            <a:spcAft>
              <a:spcPct val="15000"/>
            </a:spcAft>
            <a:buChar char="•"/>
          </a:pPr>
          <a:r>
            <a:rPr lang="en-US" sz="1800" kern="1200" dirty="0"/>
            <a:t>The encrypted/coded message</a:t>
          </a:r>
        </a:p>
      </dsp:txBody>
      <dsp:txXfrm>
        <a:off x="3237532" y="1983"/>
        <a:ext cx="2518171" cy="1510903"/>
      </dsp:txXfrm>
    </dsp:sp>
    <dsp:sp modelId="{5AC2DC6E-FD4F-1D44-B057-7FBEEE8C82DC}">
      <dsp:nvSpPr>
        <dsp:cNvPr id="0" name=""/>
        <dsp:cNvSpPr/>
      </dsp:nvSpPr>
      <dsp:spPr>
        <a:xfrm>
          <a:off x="6007521" y="1983"/>
          <a:ext cx="2668934" cy="1510903"/>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dirty="0">
              <a:solidFill>
                <a:srgbClr val="2F1F58"/>
              </a:solidFill>
            </a:rPr>
            <a:t>Enciphering/encryption</a:t>
          </a:r>
        </a:p>
        <a:p>
          <a:pPr marL="114300" lvl="1" indent="-114300" algn="l" defTabSz="666750" rtl="0">
            <a:lnSpc>
              <a:spcPct val="90000"/>
            </a:lnSpc>
            <a:spcBef>
              <a:spcPct val="0"/>
            </a:spcBef>
            <a:spcAft>
              <a:spcPct val="15000"/>
            </a:spcAft>
            <a:buChar char="•"/>
          </a:pPr>
          <a:r>
            <a:rPr lang="en-US" sz="1500" kern="1200" dirty="0"/>
            <a:t>The process of converting from plaintext to ciphertext</a:t>
          </a:r>
        </a:p>
      </dsp:txBody>
      <dsp:txXfrm>
        <a:off x="6007521" y="1983"/>
        <a:ext cx="2668934" cy="1510903"/>
      </dsp:txXfrm>
    </dsp:sp>
    <dsp:sp modelId="{74FDB8DF-F763-CB41-A57A-E6507E52A162}">
      <dsp:nvSpPr>
        <dsp:cNvPr id="0" name=""/>
        <dsp:cNvSpPr/>
      </dsp:nvSpPr>
      <dsp:spPr>
        <a:xfrm>
          <a:off x="323529" y="1764703"/>
          <a:ext cx="2956963" cy="1510903"/>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dirty="0">
              <a:solidFill>
                <a:srgbClr val="2F1F58"/>
              </a:solidFill>
            </a:rPr>
            <a:t>Deciphering/decryption</a:t>
          </a:r>
        </a:p>
        <a:p>
          <a:pPr marL="114300" lvl="1" indent="-114300" algn="l" defTabSz="666750" rtl="0">
            <a:lnSpc>
              <a:spcPct val="90000"/>
            </a:lnSpc>
            <a:spcBef>
              <a:spcPct val="0"/>
            </a:spcBef>
            <a:spcAft>
              <a:spcPct val="15000"/>
            </a:spcAft>
            <a:buChar char="•"/>
          </a:pPr>
          <a:r>
            <a:rPr lang="en-US" sz="1500" kern="1200" dirty="0"/>
            <a:t>Restoring the plaintext from the ciphertext</a:t>
          </a:r>
        </a:p>
      </dsp:txBody>
      <dsp:txXfrm>
        <a:off x="323529" y="1764703"/>
        <a:ext cx="2956963" cy="1510903"/>
      </dsp:txXfrm>
    </dsp:sp>
    <dsp:sp modelId="{54626824-0AF0-9046-9BBE-7C9BB249CE53}">
      <dsp:nvSpPr>
        <dsp:cNvPr id="0" name=""/>
        <dsp:cNvSpPr/>
      </dsp:nvSpPr>
      <dsp:spPr>
        <a:xfrm>
          <a:off x="3532309" y="1764703"/>
          <a:ext cx="2518171" cy="1510903"/>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solidFill>
                <a:srgbClr val="2F1F58"/>
              </a:solidFill>
            </a:rPr>
            <a:t>Cryptography</a:t>
          </a:r>
        </a:p>
        <a:p>
          <a:pPr marL="114300" lvl="1" indent="-114300" algn="l" defTabSz="666750" rtl="0">
            <a:lnSpc>
              <a:spcPct val="90000"/>
            </a:lnSpc>
            <a:spcBef>
              <a:spcPct val="0"/>
            </a:spcBef>
            <a:spcAft>
              <a:spcPct val="15000"/>
            </a:spcAft>
            <a:buChar char="•"/>
          </a:pPr>
          <a:r>
            <a:rPr lang="en-US" sz="1500" kern="1200" dirty="0"/>
            <a:t>The area of study of the many schemes used for encryption</a:t>
          </a:r>
        </a:p>
      </dsp:txBody>
      <dsp:txXfrm>
        <a:off x="3532309" y="1764703"/>
        <a:ext cx="2518171" cy="1510903"/>
      </dsp:txXfrm>
    </dsp:sp>
    <dsp:sp modelId="{3CF59986-E6AA-A646-8838-D2E032E1435C}">
      <dsp:nvSpPr>
        <dsp:cNvPr id="0" name=""/>
        <dsp:cNvSpPr/>
      </dsp:nvSpPr>
      <dsp:spPr>
        <a:xfrm>
          <a:off x="6302298" y="1764703"/>
          <a:ext cx="2518171" cy="1510903"/>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dirty="0">
              <a:solidFill>
                <a:srgbClr val="2F1F58"/>
              </a:solidFill>
            </a:rPr>
            <a:t>Cryptographic system/cipher</a:t>
          </a:r>
        </a:p>
        <a:p>
          <a:pPr marL="171450" lvl="1" indent="-171450" algn="l" defTabSz="800100" rtl="0">
            <a:lnSpc>
              <a:spcPct val="90000"/>
            </a:lnSpc>
            <a:spcBef>
              <a:spcPct val="0"/>
            </a:spcBef>
            <a:spcAft>
              <a:spcPct val="15000"/>
            </a:spcAft>
            <a:buChar char="•"/>
          </a:pPr>
          <a:r>
            <a:rPr lang="en-US" sz="1800" kern="1200" dirty="0"/>
            <a:t>A scheme</a:t>
          </a:r>
        </a:p>
      </dsp:txBody>
      <dsp:txXfrm>
        <a:off x="6302298" y="1764703"/>
        <a:ext cx="2518171" cy="1510903"/>
      </dsp:txXfrm>
    </dsp:sp>
    <dsp:sp modelId="{CA93F83E-92BE-D249-B0E2-CD17E7F2A410}">
      <dsp:nvSpPr>
        <dsp:cNvPr id="0" name=""/>
        <dsp:cNvSpPr/>
      </dsp:nvSpPr>
      <dsp:spPr>
        <a:xfrm>
          <a:off x="1927919" y="3527424"/>
          <a:ext cx="2518171" cy="1510903"/>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rtl="0">
            <a:lnSpc>
              <a:spcPct val="90000"/>
            </a:lnSpc>
            <a:spcBef>
              <a:spcPct val="0"/>
            </a:spcBef>
            <a:spcAft>
              <a:spcPct val="35000"/>
            </a:spcAft>
            <a:buNone/>
          </a:pPr>
          <a:r>
            <a:rPr lang="en-US" sz="2000" kern="1200" dirty="0">
              <a:solidFill>
                <a:srgbClr val="2F1F58"/>
              </a:solidFill>
            </a:rPr>
            <a:t>Cryptanalysis</a:t>
          </a:r>
        </a:p>
        <a:p>
          <a:pPr marL="114300" lvl="1" indent="-114300" algn="l" defTabSz="666750" rtl="0">
            <a:lnSpc>
              <a:spcPct val="90000"/>
            </a:lnSpc>
            <a:spcBef>
              <a:spcPct val="0"/>
            </a:spcBef>
            <a:spcAft>
              <a:spcPct val="15000"/>
            </a:spcAft>
            <a:buChar char="•"/>
          </a:pPr>
          <a:r>
            <a:rPr lang="en-US" sz="1500" kern="1200" dirty="0"/>
            <a:t>Techniques used for deciphering a message without any knowledge of the enciphering details</a:t>
          </a:r>
        </a:p>
      </dsp:txBody>
      <dsp:txXfrm>
        <a:off x="1927919" y="3527424"/>
        <a:ext cx="2518171" cy="1510903"/>
      </dsp:txXfrm>
    </dsp:sp>
    <dsp:sp modelId="{229FCA59-0238-9F47-B47E-35ED170315D3}">
      <dsp:nvSpPr>
        <dsp:cNvPr id="0" name=""/>
        <dsp:cNvSpPr/>
      </dsp:nvSpPr>
      <dsp:spPr>
        <a:xfrm>
          <a:off x="4697908" y="3527424"/>
          <a:ext cx="2518171" cy="1510903"/>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rtl="0">
            <a:lnSpc>
              <a:spcPct val="90000"/>
            </a:lnSpc>
            <a:spcBef>
              <a:spcPct val="0"/>
            </a:spcBef>
            <a:spcAft>
              <a:spcPct val="35000"/>
            </a:spcAft>
            <a:buNone/>
          </a:pPr>
          <a:r>
            <a:rPr lang="en-US" sz="2400" kern="1200" dirty="0">
              <a:solidFill>
                <a:srgbClr val="2F1F58"/>
              </a:solidFill>
            </a:rPr>
            <a:t>Cryptology</a:t>
          </a:r>
        </a:p>
        <a:p>
          <a:pPr marL="114300" lvl="1" indent="-114300" algn="l" defTabSz="666750" rtl="0">
            <a:lnSpc>
              <a:spcPct val="90000"/>
            </a:lnSpc>
            <a:spcBef>
              <a:spcPct val="0"/>
            </a:spcBef>
            <a:spcAft>
              <a:spcPct val="15000"/>
            </a:spcAft>
            <a:buChar char="•"/>
          </a:pPr>
          <a:r>
            <a:rPr lang="en-US" sz="1500" kern="1200" dirty="0"/>
            <a:t>The areas of cryptography and cryptanalysis</a:t>
          </a:r>
        </a:p>
      </dsp:txBody>
      <dsp:txXfrm>
        <a:off x="4697908" y="3527424"/>
        <a:ext cx="2518171" cy="15109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9AA357-20E8-8B4F-9641-8B0A0558D5C1}">
      <dsp:nvSpPr>
        <dsp:cNvPr id="0" name=""/>
        <dsp:cNvSpPr/>
      </dsp:nvSpPr>
      <dsp:spPr>
        <a:xfrm>
          <a:off x="762" y="0"/>
          <a:ext cx="1983134"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The type of operations used for transforming plaintext to ciphertext</a:t>
          </a:r>
        </a:p>
      </dsp:txBody>
      <dsp:txXfrm>
        <a:off x="762" y="0"/>
        <a:ext cx="1983134" cy="1234440"/>
      </dsp:txXfrm>
    </dsp:sp>
    <dsp:sp modelId="{2BD908FB-9339-6045-9B70-D6C87F242750}">
      <dsp:nvSpPr>
        <dsp:cNvPr id="0" name=""/>
        <dsp:cNvSpPr/>
      </dsp:nvSpPr>
      <dsp:spPr>
        <a:xfrm>
          <a:off x="199076" y="1235645"/>
          <a:ext cx="1586507"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a:t>Substitution</a:t>
          </a:r>
          <a:endParaRPr lang="en-US" sz="1500" kern="1200" dirty="0"/>
        </a:p>
      </dsp:txBody>
      <dsp:txXfrm>
        <a:off x="235414" y="1271983"/>
        <a:ext cx="1513831" cy="1167992"/>
      </dsp:txXfrm>
    </dsp:sp>
    <dsp:sp modelId="{1A983032-6FEA-1C4A-BE9F-4D806E17953C}">
      <dsp:nvSpPr>
        <dsp:cNvPr id="0" name=""/>
        <dsp:cNvSpPr/>
      </dsp:nvSpPr>
      <dsp:spPr>
        <a:xfrm>
          <a:off x="199076" y="2667186"/>
          <a:ext cx="1586507"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Transposition/</a:t>
          </a:r>
        </a:p>
        <a:p>
          <a:pPr marL="0" lvl="0" indent="0" algn="ctr" defTabSz="666750">
            <a:lnSpc>
              <a:spcPct val="90000"/>
            </a:lnSpc>
            <a:spcBef>
              <a:spcPct val="0"/>
            </a:spcBef>
            <a:spcAft>
              <a:spcPct val="35000"/>
            </a:spcAft>
            <a:buNone/>
          </a:pPr>
          <a:r>
            <a:rPr lang="en-US" sz="1500" kern="1200" dirty="0"/>
            <a:t>Permutation </a:t>
          </a:r>
        </a:p>
      </dsp:txBody>
      <dsp:txXfrm>
        <a:off x="235414" y="2703524"/>
        <a:ext cx="1513831" cy="1167992"/>
      </dsp:txXfrm>
    </dsp:sp>
    <dsp:sp modelId="{8E35AEC5-6E5C-E94B-AC07-8F1C48704551}">
      <dsp:nvSpPr>
        <dsp:cNvPr id="0" name=""/>
        <dsp:cNvSpPr/>
      </dsp:nvSpPr>
      <dsp:spPr>
        <a:xfrm>
          <a:off x="2132632" y="0"/>
          <a:ext cx="1983134"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number of keys used</a:t>
          </a:r>
          <a:endParaRPr lang="en-US" sz="1500" kern="1200" dirty="0"/>
        </a:p>
      </dsp:txBody>
      <dsp:txXfrm>
        <a:off x="2132632" y="0"/>
        <a:ext cx="1983134" cy="1234440"/>
      </dsp:txXfrm>
    </dsp:sp>
    <dsp:sp modelId="{59F3607F-34BF-1445-8027-313F772320E6}">
      <dsp:nvSpPr>
        <dsp:cNvPr id="0" name=""/>
        <dsp:cNvSpPr/>
      </dsp:nvSpPr>
      <dsp:spPr>
        <a:xfrm>
          <a:off x="2330946" y="1235645"/>
          <a:ext cx="1586507"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Symmetric, single-key, secret-key, conventional encryption</a:t>
          </a:r>
        </a:p>
      </dsp:txBody>
      <dsp:txXfrm>
        <a:off x="2367284" y="1271983"/>
        <a:ext cx="1513831" cy="1167992"/>
      </dsp:txXfrm>
    </dsp:sp>
    <dsp:sp modelId="{AA328B5D-FEE6-4441-93D3-9724F5555524}">
      <dsp:nvSpPr>
        <dsp:cNvPr id="0" name=""/>
        <dsp:cNvSpPr/>
      </dsp:nvSpPr>
      <dsp:spPr>
        <a:xfrm>
          <a:off x="2330946" y="2667186"/>
          <a:ext cx="1586507"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a:t>Asymmetric, two-key, or public-key encryption</a:t>
          </a:r>
          <a:endParaRPr lang="en-US" sz="1500" kern="1200" dirty="0"/>
        </a:p>
      </dsp:txBody>
      <dsp:txXfrm>
        <a:off x="2367284" y="2703524"/>
        <a:ext cx="1513831" cy="1167992"/>
      </dsp:txXfrm>
    </dsp:sp>
    <dsp:sp modelId="{240978C4-FA23-8641-B69E-A16881CE1E3A}">
      <dsp:nvSpPr>
        <dsp:cNvPr id="0" name=""/>
        <dsp:cNvSpPr/>
      </dsp:nvSpPr>
      <dsp:spPr>
        <a:xfrm>
          <a:off x="4264502" y="0"/>
          <a:ext cx="1983134" cy="4114800"/>
        </a:xfrm>
        <a:prstGeom prst="roundRect">
          <a:avLst>
            <a:gd name="adj" fmla="val 10000"/>
          </a:avLst>
        </a:prstGeom>
        <a:solidFill>
          <a:schemeClr val="accent1">
            <a:tint val="40000"/>
            <a:hueOff val="0"/>
            <a:satOff val="0"/>
            <a:lumOff val="0"/>
            <a:alphaOff val="0"/>
          </a:schemeClr>
        </a:solidFill>
        <a:ln>
          <a:solidFill>
            <a:schemeClr val="tx1"/>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way in which the plaintext is processed</a:t>
          </a:r>
          <a:endParaRPr lang="en-US" sz="1500" kern="1200" dirty="0"/>
        </a:p>
      </dsp:txBody>
      <dsp:txXfrm>
        <a:off x="4264502" y="0"/>
        <a:ext cx="1983134" cy="1234440"/>
      </dsp:txXfrm>
    </dsp:sp>
    <dsp:sp modelId="{7B864D13-D033-6D46-85D8-4A1CC9B5D5AA}">
      <dsp:nvSpPr>
        <dsp:cNvPr id="0" name=""/>
        <dsp:cNvSpPr/>
      </dsp:nvSpPr>
      <dsp:spPr>
        <a:xfrm>
          <a:off x="4462815" y="1235645"/>
          <a:ext cx="1586507"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a:t>Block cipher</a:t>
          </a:r>
          <a:endParaRPr lang="en-US" sz="1500" kern="1200" dirty="0"/>
        </a:p>
      </dsp:txBody>
      <dsp:txXfrm>
        <a:off x="4499153" y="1271983"/>
        <a:ext cx="1513831" cy="1167992"/>
      </dsp:txXfrm>
    </dsp:sp>
    <dsp:sp modelId="{5D658181-6169-AE4F-AB98-9FC0BCA0966D}">
      <dsp:nvSpPr>
        <dsp:cNvPr id="0" name=""/>
        <dsp:cNvSpPr/>
      </dsp:nvSpPr>
      <dsp:spPr>
        <a:xfrm>
          <a:off x="4462815" y="2667186"/>
          <a:ext cx="1586507" cy="1240668"/>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dirty="0"/>
            <a:t>Stream cipher</a:t>
          </a:r>
          <a:endParaRPr lang="en-AU" sz="1500" kern="1200" dirty="0"/>
        </a:p>
      </dsp:txBody>
      <dsp:txXfrm>
        <a:off x="4499153" y="2703524"/>
        <a:ext cx="1513831" cy="11679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15F03F-816E-5E49-BB0C-C8627B372198}">
      <dsp:nvSpPr>
        <dsp:cNvPr id="0" name=""/>
        <dsp:cNvSpPr/>
      </dsp:nvSpPr>
      <dsp:spPr>
        <a:xfrm rot="16200000">
          <a:off x="-161607" y="948077"/>
          <a:ext cx="4495781" cy="4580845"/>
        </a:xfrm>
        <a:prstGeom prst="upArrow">
          <a:avLst>
            <a:gd name="adj1" fmla="val 50000"/>
            <a:gd name="adj2" fmla="val 35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15875">
          <a:solidFill>
            <a:schemeClr val="accent1">
              <a:lumMod val="5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55650" rtl="0">
            <a:lnSpc>
              <a:spcPct val="90000"/>
            </a:lnSpc>
            <a:spcBef>
              <a:spcPct val="0"/>
            </a:spcBef>
            <a:spcAft>
              <a:spcPct val="35000"/>
            </a:spcAft>
            <a:buNone/>
          </a:pPr>
          <a:r>
            <a:rPr lang="en-US" sz="1700" b="1" i="0" kern="1200" dirty="0">
              <a:solidFill>
                <a:srgbClr val="2F1F58"/>
              </a:solidFill>
            </a:rPr>
            <a:t>Cryptanalysis</a:t>
          </a:r>
        </a:p>
        <a:p>
          <a:pPr marL="171450" lvl="1" indent="-171450" algn="l" defTabSz="711200" rtl="0">
            <a:lnSpc>
              <a:spcPct val="90000"/>
            </a:lnSpc>
            <a:spcBef>
              <a:spcPct val="0"/>
            </a:spcBef>
            <a:spcAft>
              <a:spcPct val="15000"/>
            </a:spcAft>
            <a:buChar char="•"/>
          </a:pPr>
          <a:r>
            <a:rPr lang="en-US" sz="1600" b="1" i="0" kern="1200" dirty="0"/>
            <a:t>Attack relies on the nature of the algorithm plus some knowledge of the general characteristics of the plaintext</a:t>
          </a:r>
        </a:p>
        <a:p>
          <a:pPr marL="171450" lvl="1" indent="-171450" algn="l" defTabSz="711200" rtl="0">
            <a:lnSpc>
              <a:spcPct val="90000"/>
            </a:lnSpc>
            <a:spcBef>
              <a:spcPct val="0"/>
            </a:spcBef>
            <a:spcAft>
              <a:spcPct val="15000"/>
            </a:spcAft>
            <a:buChar char="•"/>
          </a:pPr>
          <a:r>
            <a:rPr lang="en-US" sz="1600" b="1" i="0" kern="1200" dirty="0"/>
            <a:t>Attack exploits the characteristics of the algorithm to attempt to deduce a specific plaintext or to deduce the key being used</a:t>
          </a:r>
        </a:p>
      </dsp:txBody>
      <dsp:txXfrm rot="5400000">
        <a:off x="582623" y="2114554"/>
        <a:ext cx="3794083" cy="2247891"/>
      </dsp:txXfrm>
    </dsp:sp>
    <dsp:sp modelId="{A9D6B2B8-046A-AA47-AB10-DE4700B51C2F}">
      <dsp:nvSpPr>
        <dsp:cNvPr id="0" name=""/>
        <dsp:cNvSpPr/>
      </dsp:nvSpPr>
      <dsp:spPr>
        <a:xfrm rot="5400000">
          <a:off x="4428825" y="1052790"/>
          <a:ext cx="4495781" cy="4371419"/>
        </a:xfrm>
        <a:prstGeom prst="upArrow">
          <a:avLst>
            <a:gd name="adj1" fmla="val 50000"/>
            <a:gd name="adj2" fmla="val 35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15875">
          <a:solidFill>
            <a:schemeClr val="accent1">
              <a:lumMod val="50000"/>
            </a:schemeClr>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t" anchorCtr="0">
          <a:noAutofit/>
        </a:bodyPr>
        <a:lstStyle/>
        <a:p>
          <a:pPr marL="0" lvl="0" indent="0" algn="l" defTabSz="755650" rtl="0">
            <a:lnSpc>
              <a:spcPct val="90000"/>
            </a:lnSpc>
            <a:spcBef>
              <a:spcPct val="0"/>
            </a:spcBef>
            <a:spcAft>
              <a:spcPct val="35000"/>
            </a:spcAft>
            <a:buNone/>
          </a:pPr>
          <a:r>
            <a:rPr lang="en-US" sz="1700" b="1" i="0" kern="1200" dirty="0">
              <a:solidFill>
                <a:srgbClr val="2F1F58"/>
              </a:solidFill>
            </a:rPr>
            <a:t>Brute-force attack</a:t>
          </a:r>
        </a:p>
        <a:p>
          <a:pPr marL="171450" lvl="1" indent="-171450" algn="l" defTabSz="711200" rtl="0">
            <a:lnSpc>
              <a:spcPct val="90000"/>
            </a:lnSpc>
            <a:spcBef>
              <a:spcPct val="0"/>
            </a:spcBef>
            <a:spcAft>
              <a:spcPct val="15000"/>
            </a:spcAft>
            <a:buChar char="•"/>
          </a:pPr>
          <a:r>
            <a:rPr lang="en-US" sz="1600" b="1" i="0" kern="1200" dirty="0"/>
            <a:t>Attacker tries every possible key on a piece of </a:t>
          </a:r>
          <a:r>
            <a:rPr lang="en-US" sz="1600" b="1" i="0" kern="1200" dirty="0" err="1"/>
            <a:t>ciphertext</a:t>
          </a:r>
          <a:r>
            <a:rPr lang="en-US" sz="1600" b="1" i="0" kern="1200" dirty="0"/>
            <a:t> until an intelligible translation into plaintext is obtained</a:t>
          </a:r>
        </a:p>
        <a:p>
          <a:pPr marL="171450" lvl="1" indent="-171450" algn="l" defTabSz="711200" rtl="0">
            <a:lnSpc>
              <a:spcPct val="90000"/>
            </a:lnSpc>
            <a:spcBef>
              <a:spcPct val="0"/>
            </a:spcBef>
            <a:spcAft>
              <a:spcPct val="15000"/>
            </a:spcAft>
            <a:buChar char="•"/>
          </a:pPr>
          <a:r>
            <a:rPr lang="en-US" sz="1600" b="1" i="0" kern="1200" dirty="0"/>
            <a:t>On average, half of all possible keys must be tried to achieve success</a:t>
          </a:r>
        </a:p>
      </dsp:txBody>
      <dsp:txXfrm rot="-5400000">
        <a:off x="4491006" y="2114554"/>
        <a:ext cx="3606421" cy="22478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9A7C9D-87BF-CD42-AA7C-FE94D20924FE}">
      <dsp:nvSpPr>
        <dsp:cNvPr id="0" name=""/>
        <dsp:cNvSpPr/>
      </dsp:nvSpPr>
      <dsp:spPr>
        <a:xfrm>
          <a:off x="0" y="0"/>
          <a:ext cx="6865620" cy="143749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Involves trying every possible key until an intelligible translation of the ciphertext into plaintext is obtained</a:t>
          </a:r>
        </a:p>
      </dsp:txBody>
      <dsp:txXfrm>
        <a:off x="42103" y="42103"/>
        <a:ext cx="5314454" cy="1353284"/>
      </dsp:txXfrm>
    </dsp:sp>
    <dsp:sp modelId="{F8E2679E-A04F-904E-82DB-28465952477A}">
      <dsp:nvSpPr>
        <dsp:cNvPr id="0" name=""/>
        <dsp:cNvSpPr/>
      </dsp:nvSpPr>
      <dsp:spPr>
        <a:xfrm>
          <a:off x="605789" y="1677072"/>
          <a:ext cx="6865620" cy="143749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On average, half of all possible keys must be tried to achieve success</a:t>
          </a:r>
        </a:p>
      </dsp:txBody>
      <dsp:txXfrm>
        <a:off x="647892" y="1719175"/>
        <a:ext cx="5241255" cy="1353284"/>
      </dsp:txXfrm>
    </dsp:sp>
    <dsp:sp modelId="{912E77E7-A946-8E44-BC90-3F69E61034C0}">
      <dsp:nvSpPr>
        <dsp:cNvPr id="0" name=""/>
        <dsp:cNvSpPr/>
      </dsp:nvSpPr>
      <dsp:spPr>
        <a:xfrm>
          <a:off x="1211579" y="3354144"/>
          <a:ext cx="6865620" cy="1437490"/>
        </a:xfrm>
        <a:prstGeom prst="roundRect">
          <a:avLst>
            <a:gd name="adj" fmla="val 10000"/>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AU" sz="1800" kern="1200" dirty="0"/>
            <a:t>To supplement the brute-force approach, some degree of knowledge about the expected plaintext is needed, and some means of automatically distinguishing plaintext from garble is also needed</a:t>
          </a:r>
          <a:endParaRPr lang="en-US" sz="1800" kern="1200" dirty="0"/>
        </a:p>
      </dsp:txBody>
      <dsp:txXfrm>
        <a:off x="1253682" y="3396247"/>
        <a:ext cx="5241255" cy="1353284"/>
      </dsp:txXfrm>
    </dsp:sp>
    <dsp:sp modelId="{3AB18B29-AC07-F547-9AF6-1CDFF6D8B642}">
      <dsp:nvSpPr>
        <dsp:cNvPr id="0" name=""/>
        <dsp:cNvSpPr/>
      </dsp:nvSpPr>
      <dsp:spPr>
        <a:xfrm>
          <a:off x="5931251" y="1090096"/>
          <a:ext cx="934368" cy="934368"/>
        </a:xfrm>
        <a:prstGeom prst="downArrow">
          <a:avLst>
            <a:gd name="adj1" fmla="val 55000"/>
            <a:gd name="adj2" fmla="val 45000"/>
          </a:avLst>
        </a:prstGeom>
        <a:solidFill>
          <a:schemeClr val="accent1">
            <a:alpha val="90000"/>
            <a:tint val="40000"/>
            <a:hueOff val="0"/>
            <a:satOff val="0"/>
            <a:lumOff val="0"/>
            <a:alphaOff val="0"/>
          </a:schemeClr>
        </a:solidFill>
        <a:ln w="38100" cap="flat" cmpd="sng" algn="ctr">
          <a:solidFill>
            <a:schemeClr val="accent1">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141484" y="1090096"/>
        <a:ext cx="513902" cy="703112"/>
      </dsp:txXfrm>
    </dsp:sp>
    <dsp:sp modelId="{BFAE0DD3-0D61-4446-A3F0-E88F1106B030}">
      <dsp:nvSpPr>
        <dsp:cNvPr id="0" name=""/>
        <dsp:cNvSpPr/>
      </dsp:nvSpPr>
      <dsp:spPr>
        <a:xfrm>
          <a:off x="6537041" y="2757585"/>
          <a:ext cx="934368" cy="934368"/>
        </a:xfrm>
        <a:prstGeom prst="downArrow">
          <a:avLst>
            <a:gd name="adj1" fmla="val 55000"/>
            <a:gd name="adj2" fmla="val 45000"/>
          </a:avLst>
        </a:prstGeom>
        <a:solidFill>
          <a:schemeClr val="accent1">
            <a:alpha val="90000"/>
            <a:tint val="40000"/>
            <a:hueOff val="0"/>
            <a:satOff val="0"/>
            <a:lumOff val="0"/>
            <a:alphaOff val="0"/>
          </a:schemeClr>
        </a:solidFill>
        <a:ln w="38100" cap="flat" cmpd="sng" algn="ctr">
          <a:solidFill>
            <a:schemeClr val="accent1">
              <a:lumMod val="75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747274" y="2757585"/>
        <a:ext cx="513902" cy="7031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214FEC-2D56-5E4E-AB09-C40FA84A2430}">
      <dsp:nvSpPr>
        <dsp:cNvPr id="0" name=""/>
        <dsp:cNvSpPr/>
      </dsp:nvSpPr>
      <dsp:spPr>
        <a:xfrm>
          <a:off x="0" y="57111"/>
          <a:ext cx="6096000" cy="828900"/>
        </a:xfrm>
        <a:prstGeom prst="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cs typeface="ＭＳ Ｐゴシック" pitchFamily="-1" charset="-128"/>
            </a:rPr>
            <a:t>All these techniques have the following features in common:</a:t>
          </a:r>
          <a:endParaRPr lang="en-US" sz="2300" kern="1200" dirty="0"/>
        </a:p>
      </dsp:txBody>
      <dsp:txXfrm>
        <a:off x="0" y="57111"/>
        <a:ext cx="6096000" cy="828900"/>
      </dsp:txXfrm>
    </dsp:sp>
    <dsp:sp modelId="{730AF66A-8B24-E04B-9DF8-6351AD37AE7A}">
      <dsp:nvSpPr>
        <dsp:cNvPr id="0" name=""/>
        <dsp:cNvSpPr/>
      </dsp:nvSpPr>
      <dsp:spPr>
        <a:xfrm>
          <a:off x="0" y="886011"/>
          <a:ext cx="6096000" cy="1673077"/>
        </a:xfrm>
        <a:prstGeom prst="rect">
          <a:avLst/>
        </a:prstGeom>
        <a:solidFill>
          <a:schemeClr val="bg1"/>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a:t>A set of related monoalphabetic substitution rules is used</a:t>
          </a:r>
          <a:endParaRPr lang="en-US" sz="2300" kern="1200" dirty="0"/>
        </a:p>
        <a:p>
          <a:pPr marL="228600" lvl="1" indent="-228600" algn="l" defTabSz="1022350">
            <a:lnSpc>
              <a:spcPct val="90000"/>
            </a:lnSpc>
            <a:spcBef>
              <a:spcPct val="0"/>
            </a:spcBef>
            <a:spcAft>
              <a:spcPct val="15000"/>
            </a:spcAft>
            <a:buChar char="•"/>
          </a:pPr>
          <a:r>
            <a:rPr lang="en-US" sz="2300" kern="1200"/>
            <a:t>A key determines which particular rule is chosen for a given transformation</a:t>
          </a:r>
          <a:endParaRPr lang="en-US" sz="2300" kern="1200" dirty="0"/>
        </a:p>
      </dsp:txBody>
      <dsp:txXfrm>
        <a:off x="0" y="886011"/>
        <a:ext cx="6096000" cy="167307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arrow1">
  <dgm:title val=""/>
  <dgm:desc val=""/>
  <dgm:catLst>
    <dgm:cat type="relationship" pri="70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849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849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849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F217DA43-F7AE-7641-96F9-03D7730E69DC}" type="slidenum">
              <a:rPr lang="en-AU"/>
              <a:pPr>
                <a:defRPr/>
              </a:pPr>
              <a:t>‹#›</a:t>
            </a:fld>
            <a:endParaRPr lang="en-AU"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286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B1B765E1-EB55-3F42-96E6-9BC39CDD5E78}"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p:spPr>
        <p:txBody>
          <a:bodyPr/>
          <a:lstStyle/>
          <a:p>
            <a:fld id="{F8213168-CBB8-004E-B161-E3C8E26BC09B}" type="slidenum">
              <a:rPr lang="en-AU">
                <a:latin typeface="Arial" pitchFamily="-84" charset="0"/>
              </a:rPr>
              <a:pPr/>
              <a:t>1</a:t>
            </a:fld>
            <a:endParaRPr lang="en-AU">
              <a:latin typeface="Arial" pitchFamily="-84" charset="0"/>
            </a:endParaRPr>
          </a:p>
        </p:txBody>
      </p:sp>
      <p:sp>
        <p:nvSpPr>
          <p:cNvPr id="30723" name="Rectangle 2"/>
          <p:cNvSpPr>
            <a:spLocks noGrp="1" noRot="1" noChangeAspect="1" noChangeArrowheads="1" noTextEdit="1"/>
          </p:cNvSpPr>
          <p:nvPr>
            <p:ph type="sldImg"/>
          </p:nvPr>
        </p:nvSpPr>
        <p:spPr>
          <a:xfrm>
            <a:off x="381000" y="685800"/>
            <a:ext cx="6096000" cy="3429000"/>
          </a:xfrm>
          <a:ln/>
        </p:spPr>
      </p:sp>
      <p:sp>
        <p:nvSpPr>
          <p:cNvPr id="30724" name="Rectangle 3"/>
          <p:cNvSpPr>
            <a:spLocks noGrp="1" noChangeArrowheads="1"/>
          </p:cNvSpPr>
          <p:nvPr>
            <p:ph type="body" idx="1"/>
          </p:nvPr>
        </p:nvSpPr>
        <p:spPr>
          <a:noFill/>
          <a:ln/>
        </p:spPr>
        <p:txBody>
          <a:bodyPr/>
          <a:lstStyle/>
          <a:p>
            <a:pPr eaLnBrk="1" hangingPunct="1"/>
            <a:r>
              <a:rPr lang="en-US" dirty="0">
                <a:latin typeface="Times New Roman" pitchFamily="-84" charset="0"/>
                <a:ea typeface="ＭＳ Ｐゴシック" pitchFamily="-84" charset="-128"/>
                <a:cs typeface="ＭＳ Ｐゴシック" pitchFamily="-84" charset="-128"/>
              </a:rPr>
              <a:t>Lecture slides prepared for “Cryptography and Network Security”, 7/e, by William Stallings</a:t>
            </a:r>
            <a:r>
              <a:rPr lang="en-US" dirty="0">
                <a:latin typeface="Arial" pitchFamily="-84" charset="0"/>
                <a:ea typeface="ＭＳ Ｐゴシック" pitchFamily="-84" charset="-128"/>
                <a:cs typeface="ＭＳ Ｐゴシック" pitchFamily="-84" charset="-128"/>
              </a:rPr>
              <a:t>, Chapter 2 – “Introduction</a:t>
            </a:r>
            <a:r>
              <a:rPr lang="en-US" baseline="0" dirty="0">
                <a:latin typeface="Arial" pitchFamily="-84" charset="0"/>
                <a:ea typeface="ＭＳ Ｐゴシック" pitchFamily="-84" charset="-128"/>
                <a:cs typeface="ＭＳ Ｐゴシック" pitchFamily="-84" charset="-128"/>
              </a:rPr>
              <a:t> to Number Theory</a:t>
            </a:r>
            <a:r>
              <a:rPr lang="en-US" dirty="0">
                <a:latin typeface="Arial" pitchFamily="-84" charset="0"/>
                <a:ea typeface="ＭＳ Ｐゴシック" pitchFamily="-84" charset="-128"/>
                <a:cs typeface="ＭＳ Ｐゴシック" pitchFamily="-84" charset="-128"/>
              </a:rPr>
              <a:t>”.</a:t>
            </a:r>
            <a:endParaRPr lang="en-AU" dirty="0">
              <a:latin typeface="Times New Roman" pitchFamily="-84" charset="0"/>
              <a:ea typeface="ＭＳ Ｐゴシック" pitchFamily="-84" charset="-128"/>
              <a:cs typeface="ＭＳ Ｐゴシック" pitchFamily="-84" charset="-128"/>
            </a:endParaRPr>
          </a:p>
          <a:p>
            <a:pPr eaLnBrk="1" hangingPunct="1"/>
            <a:endParaRPr lang="en-US"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BEBAFD47-136D-274F-8F53-1A334E3EE086}" type="slidenum">
              <a:rPr lang="en-AU">
                <a:latin typeface="Arial" pitchFamily="-1" charset="0"/>
              </a:rPr>
              <a:pPr/>
              <a:t>14</a:t>
            </a:fld>
            <a:endParaRPr lang="en-AU" dirty="0">
              <a:latin typeface="Arial" pitchFamily="-1" charset="0"/>
            </a:endParaRPr>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Before beginning, we define some terms. An original message is known as the</a:t>
            </a:r>
          </a:p>
          <a:p>
            <a:r>
              <a:rPr lang="en-US" sz="1200" b="1" kern="1200" baseline="0" dirty="0">
                <a:solidFill>
                  <a:schemeClr val="tx1"/>
                </a:solidFill>
                <a:latin typeface="Arial" charset="0"/>
                <a:ea typeface="ＭＳ Ｐゴシック" pitchFamily="-107" charset="-128"/>
                <a:cs typeface="ＭＳ Ｐゴシック" pitchFamily="-107" charset="-128"/>
              </a:rPr>
              <a:t>plaintext</a:t>
            </a:r>
            <a:r>
              <a:rPr lang="en-US" sz="1200" kern="1200" baseline="0" dirty="0">
                <a:solidFill>
                  <a:schemeClr val="tx1"/>
                </a:solidFill>
                <a:latin typeface="Arial" charset="0"/>
                <a:ea typeface="ＭＳ Ｐゴシック" pitchFamily="-107" charset="-128"/>
                <a:cs typeface="ＭＳ Ｐゴシック" pitchFamily="-107" charset="-128"/>
              </a:rPr>
              <a:t>, while the coded message is called the </a:t>
            </a:r>
            <a:r>
              <a:rPr lang="en-US" sz="1200" b="1" kern="1200" baseline="0" dirty="0">
                <a:solidFill>
                  <a:schemeClr val="tx1"/>
                </a:solidFill>
                <a:latin typeface="Arial" charset="0"/>
                <a:ea typeface="ＭＳ Ｐゴシック" pitchFamily="-107" charset="-128"/>
                <a:cs typeface="ＭＳ Ｐゴシック" pitchFamily="-107" charset="-128"/>
              </a:rPr>
              <a:t>ciphertext</a:t>
            </a:r>
            <a:r>
              <a:rPr lang="en-US" sz="1200" kern="1200" baseline="0" dirty="0">
                <a:solidFill>
                  <a:schemeClr val="tx1"/>
                </a:solidFill>
                <a:latin typeface="Arial" charset="0"/>
                <a:ea typeface="ＭＳ Ｐゴシック" pitchFamily="-107" charset="-128"/>
                <a:cs typeface="ＭＳ Ｐゴシック" pitchFamily="-107" charset="-128"/>
              </a:rPr>
              <a:t>. The process of converting</a:t>
            </a:r>
          </a:p>
          <a:p>
            <a:r>
              <a:rPr lang="en-US" sz="1200" kern="1200" baseline="0" dirty="0">
                <a:solidFill>
                  <a:schemeClr val="tx1"/>
                </a:solidFill>
                <a:latin typeface="Arial" charset="0"/>
                <a:ea typeface="ＭＳ Ｐゴシック" pitchFamily="-107" charset="-128"/>
                <a:cs typeface="ＭＳ Ｐゴシック" pitchFamily="-107" charset="-128"/>
              </a:rPr>
              <a:t>from plaintext to ciphertext is known as </a:t>
            </a:r>
            <a:r>
              <a:rPr lang="en-US" sz="1200" b="1" kern="1200" baseline="0" dirty="0">
                <a:solidFill>
                  <a:schemeClr val="tx1"/>
                </a:solidFill>
                <a:latin typeface="Arial" charset="0"/>
                <a:ea typeface="ＭＳ Ｐゴシック" pitchFamily="-107" charset="-128"/>
                <a:cs typeface="ＭＳ Ｐゴシック" pitchFamily="-107" charset="-128"/>
              </a:rPr>
              <a:t>enciphering</a:t>
            </a:r>
            <a:r>
              <a:rPr lang="en-US" sz="1200" kern="1200" baseline="0" dirty="0">
                <a:solidFill>
                  <a:schemeClr val="tx1"/>
                </a:solidFill>
                <a:latin typeface="Arial" charset="0"/>
                <a:ea typeface="ＭＳ Ｐゴシック" pitchFamily="-107" charset="-128"/>
                <a:cs typeface="ＭＳ Ｐゴシック" pitchFamily="-107" charset="-128"/>
              </a:rPr>
              <a:t>  or </a:t>
            </a:r>
            <a:r>
              <a:rPr lang="en-US" sz="1200" b="1" kern="1200" baseline="0" dirty="0">
                <a:solidFill>
                  <a:schemeClr val="tx1"/>
                </a:solidFill>
                <a:latin typeface="Arial" charset="0"/>
                <a:ea typeface="ＭＳ Ｐゴシック" pitchFamily="-107" charset="-128"/>
                <a:cs typeface="ＭＳ Ｐゴシック" pitchFamily="-107" charset="-128"/>
              </a:rPr>
              <a:t>encryption</a:t>
            </a:r>
            <a:r>
              <a:rPr lang="en-US" sz="1200" kern="1200" baseline="0" dirty="0">
                <a:solidFill>
                  <a:schemeClr val="tx1"/>
                </a:solidFill>
                <a:latin typeface="Arial" charset="0"/>
                <a:ea typeface="ＭＳ Ｐゴシック" pitchFamily="-107" charset="-128"/>
                <a:cs typeface="ＭＳ Ｐゴシック" pitchFamily="-107" charset="-128"/>
              </a:rPr>
              <a:t>; restoring the</a:t>
            </a:r>
          </a:p>
          <a:p>
            <a:r>
              <a:rPr lang="en-US" sz="1200" kern="1200" baseline="0" dirty="0">
                <a:solidFill>
                  <a:schemeClr val="tx1"/>
                </a:solidFill>
                <a:latin typeface="Arial" charset="0"/>
                <a:ea typeface="ＭＳ Ｐゴシック" pitchFamily="-107" charset="-128"/>
                <a:cs typeface="ＭＳ Ｐゴシック" pitchFamily="-107" charset="-128"/>
              </a:rPr>
              <a:t>plaintext from the ciphertext is </a:t>
            </a:r>
            <a:r>
              <a:rPr lang="en-US" sz="1200" b="1" kern="1200" baseline="0" dirty="0">
                <a:solidFill>
                  <a:schemeClr val="tx1"/>
                </a:solidFill>
                <a:latin typeface="Arial" charset="0"/>
                <a:ea typeface="ＭＳ Ｐゴシック" pitchFamily="-107" charset="-128"/>
                <a:cs typeface="ＭＳ Ｐゴシック" pitchFamily="-107" charset="-128"/>
              </a:rPr>
              <a:t>deciphering</a:t>
            </a:r>
            <a:r>
              <a:rPr lang="en-US" sz="1200" kern="1200" baseline="0" dirty="0">
                <a:solidFill>
                  <a:schemeClr val="tx1"/>
                </a:solidFill>
                <a:latin typeface="Arial" charset="0"/>
                <a:ea typeface="ＭＳ Ｐゴシック" pitchFamily="-107" charset="-128"/>
                <a:cs typeface="ＭＳ Ｐゴシック" pitchFamily="-107" charset="-128"/>
              </a:rPr>
              <a:t> or </a:t>
            </a:r>
            <a:r>
              <a:rPr lang="en-US" sz="1200" b="1" kern="1200" baseline="0" dirty="0">
                <a:solidFill>
                  <a:schemeClr val="tx1"/>
                </a:solidFill>
                <a:latin typeface="Arial" charset="0"/>
                <a:ea typeface="ＭＳ Ｐゴシック" pitchFamily="-107" charset="-128"/>
                <a:cs typeface="ＭＳ Ｐゴシック" pitchFamily="-107" charset="-128"/>
              </a:rPr>
              <a:t>decryption</a:t>
            </a:r>
            <a:r>
              <a:rPr lang="en-US" sz="1200" kern="1200" baseline="0" dirty="0">
                <a:solidFill>
                  <a:schemeClr val="tx1"/>
                </a:solidFill>
                <a:latin typeface="Arial" charset="0"/>
                <a:ea typeface="ＭＳ Ｐゴシック" pitchFamily="-107" charset="-128"/>
                <a:cs typeface="ＭＳ Ｐゴシック" pitchFamily="-107" charset="-128"/>
              </a:rPr>
              <a:t>. The many schemes used</a:t>
            </a:r>
          </a:p>
          <a:p>
            <a:r>
              <a:rPr lang="en-US" sz="1200" kern="1200" baseline="0" dirty="0">
                <a:solidFill>
                  <a:schemeClr val="tx1"/>
                </a:solidFill>
                <a:latin typeface="Arial" charset="0"/>
                <a:ea typeface="ＭＳ Ｐゴシック" pitchFamily="-107" charset="-128"/>
                <a:cs typeface="ＭＳ Ｐゴシック" pitchFamily="-107" charset="-128"/>
              </a:rPr>
              <a:t>for encryption constitute the area of study known as </a:t>
            </a:r>
            <a:r>
              <a:rPr lang="en-US" sz="1200" b="1" kern="1200" baseline="0" dirty="0">
                <a:solidFill>
                  <a:schemeClr val="tx1"/>
                </a:solidFill>
                <a:latin typeface="Arial" charset="0"/>
                <a:ea typeface="ＭＳ Ｐゴシック" pitchFamily="-107" charset="-128"/>
                <a:cs typeface="ＭＳ Ｐゴシック" pitchFamily="-107" charset="-128"/>
              </a:rPr>
              <a:t>cryptography</a:t>
            </a:r>
            <a:r>
              <a:rPr lang="en-US" sz="1200" kern="1200" baseline="0" dirty="0">
                <a:solidFill>
                  <a:schemeClr val="tx1"/>
                </a:solidFill>
                <a:latin typeface="Arial" charset="0"/>
                <a:ea typeface="ＭＳ Ｐゴシック" pitchFamily="-107" charset="-128"/>
                <a:cs typeface="ＭＳ Ｐゴシック" pitchFamily="-107" charset="-128"/>
              </a:rPr>
              <a:t>  Such a scheme</a:t>
            </a:r>
          </a:p>
          <a:p>
            <a:r>
              <a:rPr lang="en-US" sz="1200" kern="1200" baseline="0" dirty="0">
                <a:solidFill>
                  <a:schemeClr val="tx1"/>
                </a:solidFill>
                <a:latin typeface="Arial" charset="0"/>
                <a:ea typeface="ＭＳ Ｐゴシック" pitchFamily="-107" charset="-128"/>
                <a:cs typeface="ＭＳ Ｐゴシック" pitchFamily="-107" charset="-128"/>
              </a:rPr>
              <a:t>is known as a </a:t>
            </a:r>
            <a:r>
              <a:rPr lang="en-US" sz="1200" b="1" kern="1200" baseline="0" dirty="0">
                <a:solidFill>
                  <a:schemeClr val="tx1"/>
                </a:solidFill>
                <a:latin typeface="Arial" charset="0"/>
                <a:ea typeface="ＭＳ Ｐゴシック" pitchFamily="-107" charset="-128"/>
                <a:cs typeface="ＭＳ Ｐゴシック" pitchFamily="-107" charset="-128"/>
              </a:rPr>
              <a:t>cryptographic</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system</a:t>
            </a:r>
            <a:r>
              <a:rPr lang="en-US" sz="1200" kern="1200" baseline="0" dirty="0">
                <a:solidFill>
                  <a:schemeClr val="tx1"/>
                </a:solidFill>
                <a:latin typeface="Arial" charset="0"/>
                <a:ea typeface="ＭＳ Ｐゴシック" pitchFamily="-107" charset="-128"/>
                <a:cs typeface="ＭＳ Ｐゴシック" pitchFamily="-107" charset="-128"/>
              </a:rPr>
              <a:t>  or a </a:t>
            </a:r>
            <a:r>
              <a:rPr lang="en-US" sz="1200" b="1" kern="1200" baseline="0" dirty="0">
                <a:solidFill>
                  <a:schemeClr val="tx1"/>
                </a:solidFill>
                <a:latin typeface="Arial" charset="0"/>
                <a:ea typeface="ＭＳ Ｐゴシック" pitchFamily="-107" charset="-128"/>
                <a:cs typeface="ＭＳ Ｐゴシック" pitchFamily="-107" charset="-128"/>
              </a:rPr>
              <a:t>cipher</a:t>
            </a:r>
            <a:r>
              <a:rPr lang="en-US" sz="1200" kern="1200" baseline="0" dirty="0">
                <a:solidFill>
                  <a:schemeClr val="tx1"/>
                </a:solidFill>
                <a:latin typeface="Arial" charset="0"/>
                <a:ea typeface="ＭＳ Ｐゴシック" pitchFamily="-107" charset="-128"/>
                <a:cs typeface="ＭＳ Ｐゴシック" pitchFamily="-107" charset="-128"/>
              </a:rPr>
              <a:t>. Techniques used for deciphering a</a:t>
            </a:r>
          </a:p>
          <a:p>
            <a:r>
              <a:rPr lang="en-US" sz="1200" kern="1200" baseline="0" dirty="0">
                <a:solidFill>
                  <a:schemeClr val="tx1"/>
                </a:solidFill>
                <a:latin typeface="Arial" charset="0"/>
                <a:ea typeface="ＭＳ Ｐゴシック" pitchFamily="-107" charset="-128"/>
                <a:cs typeface="ＭＳ Ｐゴシック" pitchFamily="-107" charset="-128"/>
              </a:rPr>
              <a:t>message without any knowledge of the enciphering details fall into the area of </a:t>
            </a:r>
            <a:r>
              <a:rPr lang="en-US" sz="1200" b="1" kern="1200" baseline="0" dirty="0">
                <a:solidFill>
                  <a:schemeClr val="tx1"/>
                </a:solidFill>
                <a:latin typeface="Arial" charset="0"/>
                <a:ea typeface="ＭＳ Ｐゴシック" pitchFamily="-107" charset="-128"/>
                <a:cs typeface="ＭＳ Ｐゴシック" pitchFamily="-107" charset="-128"/>
              </a:rPr>
              <a:t>cryptanalysis</a:t>
            </a:r>
            <a:r>
              <a:rPr lang="en-US" sz="1200" kern="1200" baseline="0" dirty="0">
                <a:solidFill>
                  <a:schemeClr val="tx1"/>
                </a:solidFill>
                <a:latin typeface="Arial" charset="0"/>
                <a:ea typeface="ＭＳ Ｐゴシック" pitchFamily="-107" charset="-128"/>
                <a:cs typeface="ＭＳ Ｐゴシック" pitchFamily="-107" charset="-128"/>
              </a:rPr>
              <a:t>.</a:t>
            </a:r>
          </a:p>
          <a:p>
            <a:r>
              <a:rPr lang="en-US" sz="1200" kern="1200" baseline="0" dirty="0">
                <a:solidFill>
                  <a:schemeClr val="tx1"/>
                </a:solidFill>
                <a:latin typeface="Arial" charset="0"/>
                <a:ea typeface="ＭＳ Ｐゴシック" pitchFamily="-107" charset="-128"/>
                <a:cs typeface="ＭＳ Ｐゴシック" pitchFamily="-107" charset="-128"/>
              </a:rPr>
              <a:t>Cryptanalysis is what the layperson calls “breaking the code.” The areas of</a:t>
            </a:r>
          </a:p>
          <a:p>
            <a:r>
              <a:rPr lang="en-US" sz="1200" kern="1200" baseline="0" dirty="0">
                <a:solidFill>
                  <a:schemeClr val="tx1"/>
                </a:solidFill>
                <a:latin typeface="Arial" charset="0"/>
                <a:ea typeface="ＭＳ Ｐゴシック" pitchFamily="-107" charset="-128"/>
                <a:cs typeface="ＭＳ Ｐゴシック" pitchFamily="-107" charset="-128"/>
              </a:rPr>
              <a:t>cryptography and cryptanalysis together are called </a:t>
            </a:r>
            <a:r>
              <a:rPr lang="en-US" sz="1200" b="1" kern="1200" baseline="0" dirty="0">
                <a:solidFill>
                  <a:schemeClr val="tx1"/>
                </a:solidFill>
                <a:latin typeface="Arial" charset="0"/>
                <a:ea typeface="ＭＳ Ｐゴシック" pitchFamily="-107" charset="-128"/>
                <a:cs typeface="ＭＳ Ｐゴシック" pitchFamily="-107" charset="-128"/>
              </a:rPr>
              <a:t>cryptology</a:t>
            </a:r>
            <a:r>
              <a:rPr lang="en-US" sz="1200" kern="1200" baseline="0" dirty="0">
                <a:solidFill>
                  <a:schemeClr val="tx1"/>
                </a:solidFill>
                <a:latin typeface="Arial" charset="0"/>
                <a:ea typeface="ＭＳ Ｐゴシック" pitchFamily="-107" charset="-128"/>
                <a:cs typeface="ＭＳ Ｐゴシック" pitchFamily="-107" charset="-128"/>
              </a:rPr>
              <a:t>.</a:t>
            </a:r>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Let us take a closer look at the essential elements of a symmetric encryption</a:t>
            </a:r>
          </a:p>
          <a:p>
            <a:r>
              <a:rPr lang="en-US" sz="1200" kern="1200" baseline="0" dirty="0">
                <a:solidFill>
                  <a:schemeClr val="tx1"/>
                </a:solidFill>
                <a:latin typeface="Arial" charset="0"/>
                <a:ea typeface="ＭＳ Ｐゴシック" pitchFamily="-107" charset="-128"/>
                <a:cs typeface="ＭＳ Ｐゴシック" pitchFamily="-107" charset="-128"/>
              </a:rPr>
              <a:t>scheme, using Figure 3.2.</a:t>
            </a:r>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15</a:t>
            </a:fld>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B698B8A7-C3A7-6040-83AF-DBE4900DEC22}" type="slidenum">
              <a:rPr lang="en-AU">
                <a:latin typeface="Arial" pitchFamily="-1" charset="0"/>
              </a:rPr>
              <a:pPr/>
              <a:t>16</a:t>
            </a:fld>
            <a:endParaRPr lang="en-AU" dirty="0">
              <a:latin typeface="Arial" pitchFamily="-1" charset="0"/>
            </a:endParaRPr>
          </a:p>
        </p:txBody>
      </p:sp>
      <p:sp>
        <p:nvSpPr>
          <p:cNvPr id="27651" name="Rectangle 1026"/>
          <p:cNvSpPr>
            <a:spLocks noGrp="1" noRot="1" noChangeAspect="1" noChangeArrowheads="1" noTextEdit="1"/>
          </p:cNvSpPr>
          <p:nvPr>
            <p:ph type="sldImg"/>
          </p:nvPr>
        </p:nvSpPr>
        <p:spPr>
          <a:ln/>
        </p:spPr>
      </p:sp>
      <p:sp>
        <p:nvSpPr>
          <p:cNvPr id="27652"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Cryptographic systems are characterized along three independent dimensions: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a:t>
            </a:r>
            <a:r>
              <a:rPr lang="en-US" sz="1200" b="1" kern="1200" baseline="0" dirty="0">
                <a:solidFill>
                  <a:schemeClr val="tx1"/>
                </a:solidFill>
                <a:latin typeface="Arial" charset="0"/>
                <a:ea typeface="ＭＳ Ｐゴシック" pitchFamily="-107" charset="-128"/>
                <a:cs typeface="ＭＳ Ｐゴシック" pitchFamily="-107" charset="-128"/>
              </a:rPr>
              <a:t>The type of operations used for transforming plaintext to ciphertext.  </a:t>
            </a:r>
            <a:r>
              <a:rPr lang="en-US" sz="1200" kern="1200" baseline="0" dirty="0">
                <a:solidFill>
                  <a:schemeClr val="tx1"/>
                </a:solidFill>
                <a:latin typeface="Arial" charset="0"/>
                <a:ea typeface="ＭＳ Ｐゴシック" pitchFamily="-107" charset="-128"/>
                <a:cs typeface="ＭＳ Ｐゴシック" pitchFamily="-107" charset="-128"/>
              </a:rPr>
              <a:t>All</a:t>
            </a:r>
          </a:p>
          <a:p>
            <a:r>
              <a:rPr lang="en-US" sz="1200" kern="1200" baseline="0" dirty="0">
                <a:solidFill>
                  <a:schemeClr val="tx1"/>
                </a:solidFill>
                <a:latin typeface="Arial" charset="0"/>
                <a:ea typeface="ＭＳ Ｐゴシック" pitchFamily="-107" charset="-128"/>
                <a:cs typeface="ＭＳ Ｐゴシック" pitchFamily="-107" charset="-128"/>
              </a:rPr>
              <a:t>encryption algorithms are based on two general principles: substitution, in</a:t>
            </a:r>
          </a:p>
          <a:p>
            <a:r>
              <a:rPr lang="en-US" sz="1200" kern="1200" baseline="0" dirty="0">
                <a:solidFill>
                  <a:schemeClr val="tx1"/>
                </a:solidFill>
                <a:latin typeface="Arial" charset="0"/>
                <a:ea typeface="ＭＳ Ｐゴシック" pitchFamily="-107" charset="-128"/>
                <a:cs typeface="ＭＳ Ｐゴシック" pitchFamily="-107" charset="-128"/>
              </a:rPr>
              <a:t>which each element in the plaintext (bit, letter, group of bits or letters) is</a:t>
            </a:r>
          </a:p>
          <a:p>
            <a:r>
              <a:rPr lang="en-US" sz="1200" kern="1200" baseline="0" dirty="0">
                <a:solidFill>
                  <a:schemeClr val="tx1"/>
                </a:solidFill>
                <a:latin typeface="Arial" charset="0"/>
                <a:ea typeface="ＭＳ Ｐゴシック" pitchFamily="-107" charset="-128"/>
                <a:cs typeface="ＭＳ Ｐゴシック" pitchFamily="-107" charset="-128"/>
              </a:rPr>
              <a:t>mapped into another element, and transposition, in which elements in the</a:t>
            </a:r>
          </a:p>
          <a:p>
            <a:r>
              <a:rPr lang="en-US" sz="1200" kern="1200" baseline="0" dirty="0">
                <a:solidFill>
                  <a:schemeClr val="tx1"/>
                </a:solidFill>
                <a:latin typeface="Arial" charset="0"/>
                <a:ea typeface="ＭＳ Ｐゴシック" pitchFamily="-107" charset="-128"/>
                <a:cs typeface="ＭＳ Ｐゴシック" pitchFamily="-107" charset="-128"/>
              </a:rPr>
              <a:t>plaintext are rearranged. The fundamental requirement is that no information</a:t>
            </a:r>
          </a:p>
          <a:p>
            <a:r>
              <a:rPr lang="en-US" sz="1200" kern="1200" baseline="0" dirty="0">
                <a:solidFill>
                  <a:schemeClr val="tx1"/>
                </a:solidFill>
                <a:latin typeface="Arial" charset="0"/>
                <a:ea typeface="ＭＳ Ｐゴシック" pitchFamily="-107" charset="-128"/>
                <a:cs typeface="ＭＳ Ｐゴシック" pitchFamily="-107" charset="-128"/>
              </a:rPr>
              <a:t>be lost (i.e., that all operations are reversible). Most systems, referred to as</a:t>
            </a:r>
          </a:p>
          <a:p>
            <a:r>
              <a:rPr lang="en-US" sz="1200" kern="1200" baseline="0" dirty="0">
                <a:solidFill>
                  <a:schemeClr val="tx1"/>
                </a:solidFill>
                <a:latin typeface="Arial" charset="0"/>
                <a:ea typeface="ＭＳ Ｐゴシック" pitchFamily="-107" charset="-128"/>
                <a:cs typeface="ＭＳ Ｐゴシック" pitchFamily="-107" charset="-128"/>
              </a:rPr>
              <a:t>product systems , involve multiple stages of substitutions and transpositions.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a:t>
            </a:r>
            <a:r>
              <a:rPr lang="en-US" sz="1200" b="1" kern="1200" baseline="0" dirty="0">
                <a:solidFill>
                  <a:schemeClr val="tx1"/>
                </a:solidFill>
                <a:latin typeface="Arial" charset="0"/>
                <a:ea typeface="ＭＳ Ｐゴシック" pitchFamily="-107" charset="-128"/>
                <a:cs typeface="ＭＳ Ｐゴシック" pitchFamily="-107" charset="-128"/>
              </a:rPr>
              <a:t>The number of keys used.  </a:t>
            </a:r>
            <a:r>
              <a:rPr lang="en-US" sz="1200" kern="1200" baseline="0" dirty="0">
                <a:solidFill>
                  <a:schemeClr val="tx1"/>
                </a:solidFill>
                <a:latin typeface="Arial" charset="0"/>
                <a:ea typeface="ＭＳ Ｐゴシック" pitchFamily="-107" charset="-128"/>
                <a:cs typeface="ＭＳ Ｐゴシック" pitchFamily="-107" charset="-128"/>
              </a:rPr>
              <a:t>If both sender and receiver use the same key, the</a:t>
            </a:r>
          </a:p>
          <a:p>
            <a:r>
              <a:rPr lang="en-US" sz="1200" kern="1200" baseline="0" dirty="0">
                <a:solidFill>
                  <a:schemeClr val="tx1"/>
                </a:solidFill>
                <a:latin typeface="Arial" charset="0"/>
                <a:ea typeface="ＭＳ Ｐゴシック" pitchFamily="-107" charset="-128"/>
                <a:cs typeface="ＭＳ Ｐゴシック" pitchFamily="-107" charset="-128"/>
              </a:rPr>
              <a:t>system is referred to as symmetric, single-key, secret-key, or conventional</a:t>
            </a:r>
          </a:p>
          <a:p>
            <a:r>
              <a:rPr lang="en-US" sz="1200" kern="1200" baseline="0" dirty="0">
                <a:solidFill>
                  <a:schemeClr val="tx1"/>
                </a:solidFill>
                <a:latin typeface="Arial" charset="0"/>
                <a:ea typeface="ＭＳ Ｐゴシック" pitchFamily="-107" charset="-128"/>
                <a:cs typeface="ＭＳ Ｐゴシック" pitchFamily="-107" charset="-128"/>
              </a:rPr>
              <a:t>encryption. If the sender and receiver use different keys, the system is referred</a:t>
            </a:r>
          </a:p>
          <a:p>
            <a:r>
              <a:rPr lang="en-US" sz="1200" kern="1200" baseline="0" dirty="0">
                <a:solidFill>
                  <a:schemeClr val="tx1"/>
                </a:solidFill>
                <a:latin typeface="Arial" charset="0"/>
                <a:ea typeface="ＭＳ Ｐゴシック" pitchFamily="-107" charset="-128"/>
                <a:cs typeface="ＭＳ Ｐゴシック" pitchFamily="-107" charset="-128"/>
              </a:rPr>
              <a:t>to as asymmetric, two-key, or public-key encryption.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a:t>
            </a:r>
            <a:r>
              <a:rPr lang="en-US" sz="1200" b="1" kern="1200" baseline="0" dirty="0">
                <a:solidFill>
                  <a:schemeClr val="tx1"/>
                </a:solidFill>
                <a:latin typeface="Arial" charset="0"/>
                <a:ea typeface="ＭＳ Ｐゴシック" pitchFamily="-107" charset="-128"/>
                <a:cs typeface="ＭＳ Ｐゴシック" pitchFamily="-107" charset="-128"/>
              </a:rPr>
              <a:t>The way in which the plaintext is processed.  </a:t>
            </a:r>
            <a:r>
              <a:rPr lang="en-US" sz="1200" kern="1200" baseline="0" dirty="0">
                <a:solidFill>
                  <a:schemeClr val="tx1"/>
                </a:solidFill>
                <a:latin typeface="Arial" charset="0"/>
                <a:ea typeface="ＭＳ Ｐゴシック" pitchFamily="-107" charset="-128"/>
                <a:cs typeface="ＭＳ Ｐゴシック" pitchFamily="-107" charset="-128"/>
              </a:rPr>
              <a:t>A block cipher  processes the</a:t>
            </a:r>
          </a:p>
          <a:p>
            <a:r>
              <a:rPr lang="en-US" sz="1200" kern="1200" baseline="0" dirty="0">
                <a:solidFill>
                  <a:schemeClr val="tx1"/>
                </a:solidFill>
                <a:latin typeface="Arial" charset="0"/>
                <a:ea typeface="ＭＳ Ｐゴシック" pitchFamily="-107" charset="-128"/>
                <a:cs typeface="ＭＳ Ｐゴシック" pitchFamily="-107" charset="-128"/>
              </a:rPr>
              <a:t>input one block of elements at a time, producing an output block for each</a:t>
            </a:r>
          </a:p>
          <a:p>
            <a:r>
              <a:rPr lang="en-US" sz="1200" kern="1200" baseline="0" dirty="0">
                <a:solidFill>
                  <a:schemeClr val="tx1"/>
                </a:solidFill>
                <a:latin typeface="Arial" charset="0"/>
                <a:ea typeface="ＭＳ Ｐゴシック" pitchFamily="-107" charset="-128"/>
                <a:cs typeface="ＭＳ Ｐゴシック" pitchFamily="-107" charset="-128"/>
              </a:rPr>
              <a:t>input block. A stream cipher  processes the input elements continuously,</a:t>
            </a:r>
          </a:p>
          <a:p>
            <a:r>
              <a:rPr lang="en-US" sz="1200" kern="1200" baseline="0" dirty="0">
                <a:solidFill>
                  <a:schemeClr val="tx1"/>
                </a:solidFill>
                <a:latin typeface="Arial" charset="0"/>
                <a:ea typeface="ＭＳ Ｐゴシック" pitchFamily="-107" charset="-128"/>
                <a:cs typeface="ＭＳ Ｐゴシック" pitchFamily="-107" charset="-128"/>
              </a:rPr>
              <a:t>producing output one element at a time, as it goes along.</a:t>
            </a:r>
            <a:endParaRPr lang="en-US" dirty="0">
              <a:latin typeface="Times-Roman" charset="0"/>
              <a:ea typeface="ＭＳ Ｐゴシック" pitchFamily="-1" charset="-128"/>
              <a:cs typeface="ＭＳ Ｐゴシック" pitchFamily="-1"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0552ACA2-F6C4-0C46-8D97-88B54CF583E6}" type="slidenum">
              <a:rPr lang="en-AU">
                <a:latin typeface="Arial" pitchFamily="-1" charset="0"/>
              </a:rPr>
              <a:pPr/>
              <a:t>17</a:t>
            </a:fld>
            <a:endParaRPr lang="en-AU" dirty="0">
              <a:latin typeface="Arial" pitchFamily="-1" charset="0"/>
            </a:endParaRPr>
          </a:p>
        </p:txBody>
      </p:sp>
      <p:sp>
        <p:nvSpPr>
          <p:cNvPr id="29699" name="Rectangle 1026"/>
          <p:cNvSpPr>
            <a:spLocks noGrp="1" noRot="1" noChangeAspect="1" noChangeArrowheads="1" noTextEdit="1"/>
          </p:cNvSpPr>
          <p:nvPr>
            <p:ph type="sldImg"/>
          </p:nvPr>
        </p:nvSpPr>
        <p:spPr>
          <a:ln/>
        </p:spPr>
      </p:sp>
      <p:sp>
        <p:nvSpPr>
          <p:cNvPr id="29700"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Typically, the objective of attacking an encryption system is to recover the key in</a:t>
            </a:r>
          </a:p>
          <a:p>
            <a:r>
              <a:rPr lang="en-US" sz="1200" kern="1200" baseline="0" dirty="0">
                <a:solidFill>
                  <a:schemeClr val="tx1"/>
                </a:solidFill>
                <a:latin typeface="Arial" charset="0"/>
                <a:ea typeface="ＭＳ Ｐゴシック" pitchFamily="-107" charset="-128"/>
                <a:cs typeface="ＭＳ Ｐゴシック" pitchFamily="-107" charset="-128"/>
              </a:rPr>
              <a:t>use rather than simply to recover the plaintext of a single ciphertext. There are two</a:t>
            </a:r>
          </a:p>
          <a:p>
            <a:r>
              <a:rPr lang="en-US" sz="1200" kern="1200" baseline="0" dirty="0">
                <a:solidFill>
                  <a:schemeClr val="tx1"/>
                </a:solidFill>
                <a:latin typeface="Arial" charset="0"/>
                <a:ea typeface="ＭＳ Ｐゴシック" pitchFamily="-107" charset="-128"/>
                <a:cs typeface="ＭＳ Ｐゴシック" pitchFamily="-107" charset="-128"/>
              </a:rPr>
              <a:t>general approaches to attacking a conventional encryption scheme: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Cryptanalysis</a:t>
            </a:r>
            <a:r>
              <a:rPr lang="en-US" sz="1200" kern="1200" baseline="0" dirty="0">
                <a:solidFill>
                  <a:schemeClr val="tx1"/>
                </a:solidFill>
                <a:latin typeface="Arial" charset="0"/>
                <a:ea typeface="ＭＳ Ｐゴシック" pitchFamily="-107" charset="-128"/>
                <a:cs typeface="ＭＳ Ｐゴシック" pitchFamily="-107" charset="-128"/>
              </a:rPr>
              <a:t>:  Cryptanalytic attacks rely on the nature of the algorithm plus</a:t>
            </a:r>
          </a:p>
          <a:p>
            <a:r>
              <a:rPr lang="en-US" sz="1200" kern="1200" baseline="0" dirty="0">
                <a:solidFill>
                  <a:schemeClr val="tx1"/>
                </a:solidFill>
                <a:latin typeface="Arial" charset="0"/>
                <a:ea typeface="ＭＳ Ｐゴシック" pitchFamily="-107" charset="-128"/>
                <a:cs typeface="ＭＳ Ｐゴシック" pitchFamily="-107" charset="-128"/>
              </a:rPr>
              <a:t>perhaps some knowledge of the general characteristics of the plaintext or</a:t>
            </a:r>
          </a:p>
          <a:p>
            <a:r>
              <a:rPr lang="en-US" sz="1200" kern="1200" baseline="0" dirty="0">
                <a:solidFill>
                  <a:schemeClr val="tx1"/>
                </a:solidFill>
                <a:latin typeface="Arial" charset="0"/>
                <a:ea typeface="ＭＳ Ｐゴシック" pitchFamily="-107" charset="-128"/>
                <a:cs typeface="ＭＳ Ｐゴシック" pitchFamily="-107" charset="-128"/>
              </a:rPr>
              <a:t>even some sample plaintext–ciphertext pairs. This type of attack exploits the</a:t>
            </a:r>
          </a:p>
          <a:p>
            <a:r>
              <a:rPr lang="en-US" sz="1200" kern="1200" baseline="0" dirty="0">
                <a:solidFill>
                  <a:schemeClr val="tx1"/>
                </a:solidFill>
                <a:latin typeface="Arial" charset="0"/>
                <a:ea typeface="ＭＳ Ｐゴシック" pitchFamily="-107" charset="-128"/>
                <a:cs typeface="ＭＳ Ｐゴシック" pitchFamily="-107" charset="-128"/>
              </a:rPr>
              <a:t>characteristics of the algorithm to attempt to deduce a specific plaintext or to</a:t>
            </a:r>
          </a:p>
          <a:p>
            <a:r>
              <a:rPr lang="en-US" sz="1200" kern="1200" baseline="0" dirty="0">
                <a:solidFill>
                  <a:schemeClr val="tx1"/>
                </a:solidFill>
                <a:latin typeface="Arial" charset="0"/>
                <a:ea typeface="ＭＳ Ｐゴシック" pitchFamily="-107" charset="-128"/>
                <a:cs typeface="ＭＳ Ｐゴシック" pitchFamily="-107" charset="-128"/>
              </a:rPr>
              <a:t>deduce the key being used.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Brute-force</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attack</a:t>
            </a:r>
            <a:r>
              <a:rPr lang="en-US" sz="1200" kern="1200" baseline="0" dirty="0">
                <a:solidFill>
                  <a:schemeClr val="tx1"/>
                </a:solidFill>
                <a:latin typeface="Arial" charset="0"/>
                <a:ea typeface="ＭＳ Ｐゴシック" pitchFamily="-107" charset="-128"/>
                <a:cs typeface="ＭＳ Ｐゴシック" pitchFamily="-107" charset="-128"/>
              </a:rPr>
              <a:t>:  The attacker tries every possible key on a piece of ciphertext</a:t>
            </a:r>
          </a:p>
          <a:p>
            <a:r>
              <a:rPr lang="en-US" sz="1200" kern="1200" baseline="0" dirty="0">
                <a:solidFill>
                  <a:schemeClr val="tx1"/>
                </a:solidFill>
                <a:latin typeface="Arial" charset="0"/>
                <a:ea typeface="ＭＳ Ｐゴシック" pitchFamily="-107" charset="-128"/>
                <a:cs typeface="ＭＳ Ｐゴシック" pitchFamily="-107" charset="-128"/>
              </a:rPr>
              <a:t>until an intelligible translation into plaintext is obtained. On average, half</a:t>
            </a:r>
          </a:p>
          <a:p>
            <a:r>
              <a:rPr lang="en-US" sz="1200" kern="1200" baseline="0" dirty="0">
                <a:solidFill>
                  <a:schemeClr val="tx1"/>
                </a:solidFill>
                <a:latin typeface="Arial" charset="0"/>
                <a:ea typeface="ＭＳ Ｐゴシック" pitchFamily="-107" charset="-128"/>
                <a:cs typeface="ＭＳ Ｐゴシック" pitchFamily="-107" charset="-128"/>
              </a:rPr>
              <a:t>of all possible keys must be tried to achieve success.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If either type of attack succeeds in deducing the key, the effect is catastrophic:</a:t>
            </a:r>
          </a:p>
          <a:p>
            <a:r>
              <a:rPr lang="en-US" sz="1200" kern="1200" baseline="0" dirty="0">
                <a:solidFill>
                  <a:schemeClr val="tx1"/>
                </a:solidFill>
                <a:latin typeface="Arial" charset="0"/>
                <a:ea typeface="ＭＳ Ｐゴシック" pitchFamily="-107" charset="-128"/>
                <a:cs typeface="ＭＳ Ｐゴシック" pitchFamily="-107" charset="-128"/>
              </a:rPr>
              <a:t>All future and past messages encrypted with that key are compromised.</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DE25AE01-FF18-0148-9AA3-3F0C69B6DACC}" type="slidenum">
              <a:rPr lang="en-AU">
                <a:latin typeface="Arial" pitchFamily="-1" charset="0"/>
              </a:rPr>
              <a:pPr/>
              <a:t>18</a:t>
            </a:fld>
            <a:endParaRPr lang="en-AU" dirty="0">
              <a:latin typeface="Arial" pitchFamily="-1" charset="0"/>
            </a:endParaRPr>
          </a:p>
        </p:txBody>
      </p:sp>
      <p:sp>
        <p:nvSpPr>
          <p:cNvPr id="31747" name="Rectangle 1026"/>
          <p:cNvSpPr>
            <a:spLocks noGrp="1" noRot="1" noChangeAspect="1" noChangeArrowheads="1" noTextEdit="1"/>
          </p:cNvSpPr>
          <p:nvPr>
            <p:ph type="sldImg"/>
          </p:nvPr>
        </p:nvSpPr>
        <p:spPr>
          <a:ln/>
        </p:spPr>
      </p:sp>
      <p:sp>
        <p:nvSpPr>
          <p:cNvPr id="31748"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Table 3.1 summarizes the various types of </a:t>
            </a:r>
            <a:r>
              <a:rPr lang="en-US" sz="1200" b="1" kern="1200" baseline="0" dirty="0">
                <a:solidFill>
                  <a:schemeClr val="tx1"/>
                </a:solidFill>
                <a:latin typeface="Arial" charset="0"/>
                <a:ea typeface="ＭＳ Ｐゴシック" pitchFamily="-107" charset="-128"/>
                <a:cs typeface="ＭＳ Ｐゴシック" pitchFamily="-107" charset="-128"/>
              </a:rPr>
              <a:t>cryptanalytic</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attacks</a:t>
            </a:r>
            <a:r>
              <a:rPr lang="en-US" sz="1200" kern="1200" baseline="0" dirty="0">
                <a:solidFill>
                  <a:schemeClr val="tx1"/>
                </a:solidFill>
                <a:latin typeface="Arial" charset="0"/>
                <a:ea typeface="ＭＳ Ｐゴシック" pitchFamily="-107" charset="-128"/>
                <a:cs typeface="ＭＳ Ｐゴシック" pitchFamily="-107" charset="-128"/>
              </a:rPr>
              <a:t>  based on the</a:t>
            </a:r>
          </a:p>
          <a:p>
            <a:r>
              <a:rPr lang="en-US" sz="1200" kern="1200" baseline="0" dirty="0">
                <a:solidFill>
                  <a:schemeClr val="tx1"/>
                </a:solidFill>
                <a:latin typeface="Arial" charset="0"/>
                <a:ea typeface="ＭＳ Ｐゴシック" pitchFamily="-107" charset="-128"/>
                <a:cs typeface="ＭＳ Ｐゴシック" pitchFamily="-107" charset="-128"/>
              </a:rPr>
              <a:t>amount of information known to the cryptanalyst. The most difficult problem is</a:t>
            </a:r>
          </a:p>
          <a:p>
            <a:r>
              <a:rPr lang="en-US" sz="1200" kern="1200" baseline="0" dirty="0">
                <a:solidFill>
                  <a:schemeClr val="tx1"/>
                </a:solidFill>
                <a:latin typeface="Arial" charset="0"/>
                <a:ea typeface="ＭＳ Ｐゴシック" pitchFamily="-107" charset="-128"/>
                <a:cs typeface="ＭＳ Ｐゴシック" pitchFamily="-107" charset="-128"/>
              </a:rPr>
              <a:t>presented when all that is available is the ciphertext only . In some cases, not even</a:t>
            </a:r>
          </a:p>
          <a:p>
            <a:r>
              <a:rPr lang="en-US" sz="1200" kern="1200" baseline="0" dirty="0">
                <a:solidFill>
                  <a:schemeClr val="tx1"/>
                </a:solidFill>
                <a:latin typeface="Arial" charset="0"/>
                <a:ea typeface="ＭＳ Ｐゴシック" pitchFamily="-107" charset="-128"/>
                <a:cs typeface="ＭＳ Ｐゴシック" pitchFamily="-107" charset="-128"/>
              </a:rPr>
              <a:t>the encryption algorithm is known, but in general, we can assume that the opponent</a:t>
            </a:r>
          </a:p>
          <a:p>
            <a:r>
              <a:rPr lang="en-US" sz="1200" kern="1200" baseline="0" dirty="0">
                <a:solidFill>
                  <a:schemeClr val="tx1"/>
                </a:solidFill>
                <a:latin typeface="Arial" charset="0"/>
                <a:ea typeface="ＭＳ Ｐゴシック" pitchFamily="-107" charset="-128"/>
                <a:cs typeface="ＭＳ Ｐゴシック" pitchFamily="-107" charset="-128"/>
              </a:rPr>
              <a:t>does know the algorithm used for encryption. One possible attack under these</a:t>
            </a:r>
          </a:p>
          <a:p>
            <a:r>
              <a:rPr lang="en-US" sz="1200" kern="1200" baseline="0" dirty="0">
                <a:solidFill>
                  <a:schemeClr val="tx1"/>
                </a:solidFill>
                <a:latin typeface="Arial" charset="0"/>
                <a:ea typeface="ＭＳ Ｐゴシック" pitchFamily="-107" charset="-128"/>
                <a:cs typeface="ＭＳ Ｐゴシック" pitchFamily="-107" charset="-128"/>
              </a:rPr>
              <a:t> circumstances is the brute-force approach of trying all possible keys. If the key space</a:t>
            </a:r>
          </a:p>
          <a:p>
            <a:r>
              <a:rPr lang="en-US" sz="1200" kern="1200" baseline="0" dirty="0">
                <a:solidFill>
                  <a:schemeClr val="tx1"/>
                </a:solidFill>
                <a:latin typeface="Arial" charset="0"/>
                <a:ea typeface="ＭＳ Ｐゴシック" pitchFamily="-107" charset="-128"/>
                <a:cs typeface="ＭＳ Ｐゴシック" pitchFamily="-107" charset="-128"/>
              </a:rPr>
              <a:t>is very large, this becomes impractical. Thus, the opponent must rely on an analysis</a:t>
            </a:r>
          </a:p>
          <a:p>
            <a:r>
              <a:rPr lang="en-US" sz="1200" kern="1200" baseline="0" dirty="0">
                <a:solidFill>
                  <a:schemeClr val="tx1"/>
                </a:solidFill>
                <a:latin typeface="Arial" charset="0"/>
                <a:ea typeface="ＭＳ Ｐゴシック" pitchFamily="-107" charset="-128"/>
                <a:cs typeface="ＭＳ Ｐゴシック" pitchFamily="-107" charset="-128"/>
              </a:rPr>
              <a:t>of the ciphertext itself, generally applying various statistical tests to it. To use this</a:t>
            </a:r>
          </a:p>
          <a:p>
            <a:r>
              <a:rPr lang="en-US" sz="1200" kern="1200" baseline="0" dirty="0">
                <a:solidFill>
                  <a:schemeClr val="tx1"/>
                </a:solidFill>
                <a:latin typeface="Arial" charset="0"/>
                <a:ea typeface="ＭＳ Ｐゴシック" pitchFamily="-107" charset="-128"/>
                <a:cs typeface="ＭＳ Ｐゴシック" pitchFamily="-107" charset="-128"/>
              </a:rPr>
              <a:t>approach, the opponent must have some general idea of the type of plaintext that</a:t>
            </a:r>
          </a:p>
          <a:p>
            <a:r>
              <a:rPr lang="en-US" sz="1200" kern="1200" baseline="0" dirty="0">
                <a:solidFill>
                  <a:schemeClr val="tx1"/>
                </a:solidFill>
                <a:latin typeface="Arial" charset="0"/>
                <a:ea typeface="ＭＳ Ｐゴシック" pitchFamily="-107" charset="-128"/>
                <a:cs typeface="ＭＳ Ｐゴシック" pitchFamily="-107" charset="-128"/>
              </a:rPr>
              <a:t>is concealed, such as English or French text, an EXE file, a Java source listing, an</a:t>
            </a:r>
          </a:p>
          <a:p>
            <a:r>
              <a:rPr lang="en-US" sz="1200" kern="1200" baseline="0" dirty="0">
                <a:solidFill>
                  <a:schemeClr val="tx1"/>
                </a:solidFill>
                <a:latin typeface="Arial" charset="0"/>
                <a:ea typeface="ＭＳ Ｐゴシック" pitchFamily="-107" charset="-128"/>
                <a:cs typeface="ＭＳ Ｐゴシック" pitchFamily="-107" charset="-128"/>
              </a:rPr>
              <a:t>accounting file, and so 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ciphertext-only attack is the easiest to defend against because the</a:t>
            </a:r>
          </a:p>
          <a:p>
            <a:r>
              <a:rPr lang="en-US" sz="1200" kern="1200" baseline="0" dirty="0">
                <a:solidFill>
                  <a:schemeClr val="tx1"/>
                </a:solidFill>
                <a:latin typeface="Arial" charset="0"/>
                <a:ea typeface="ＭＳ Ｐゴシック" pitchFamily="-107" charset="-128"/>
                <a:cs typeface="ＭＳ Ｐゴシック" pitchFamily="-107" charset="-128"/>
              </a:rPr>
              <a:t>opponent has the least amount of information to work with. In many cases, however,</a:t>
            </a:r>
          </a:p>
          <a:p>
            <a:r>
              <a:rPr lang="en-US" sz="1200" kern="1200" baseline="0" dirty="0">
                <a:solidFill>
                  <a:schemeClr val="tx1"/>
                </a:solidFill>
                <a:latin typeface="Arial" charset="0"/>
                <a:ea typeface="ＭＳ Ｐゴシック" pitchFamily="-107" charset="-128"/>
                <a:cs typeface="ＭＳ Ｐゴシック" pitchFamily="-107" charset="-128"/>
              </a:rPr>
              <a:t>the analyst has more information. The analyst may be able to capture one or more</a:t>
            </a:r>
          </a:p>
          <a:p>
            <a:r>
              <a:rPr lang="en-US" sz="1200" kern="1200" baseline="0" dirty="0">
                <a:solidFill>
                  <a:schemeClr val="tx1"/>
                </a:solidFill>
                <a:latin typeface="Arial" charset="0"/>
                <a:ea typeface="ＭＳ Ｐゴシック" pitchFamily="-107" charset="-128"/>
                <a:cs typeface="ＭＳ Ｐゴシック" pitchFamily="-107" charset="-128"/>
              </a:rPr>
              <a:t>plaintext messages as well as their encryptions. Or the analyst may know that certain</a:t>
            </a:r>
          </a:p>
          <a:p>
            <a:r>
              <a:rPr lang="en-US" sz="1200" kern="1200" baseline="0" dirty="0">
                <a:solidFill>
                  <a:schemeClr val="tx1"/>
                </a:solidFill>
                <a:latin typeface="Arial" charset="0"/>
                <a:ea typeface="ＭＳ Ｐゴシック" pitchFamily="-107" charset="-128"/>
                <a:cs typeface="ＭＳ Ｐゴシック" pitchFamily="-107" charset="-128"/>
              </a:rPr>
              <a:t>plaintext patterns will appear in a message. For example, a file that is encoded in the</a:t>
            </a:r>
          </a:p>
          <a:p>
            <a:r>
              <a:rPr lang="en-US" sz="1200" kern="1200" baseline="0" dirty="0">
                <a:solidFill>
                  <a:schemeClr val="tx1"/>
                </a:solidFill>
                <a:latin typeface="Arial" charset="0"/>
                <a:ea typeface="ＭＳ Ｐゴシック" pitchFamily="-107" charset="-128"/>
                <a:cs typeface="ＭＳ Ｐゴシック" pitchFamily="-107" charset="-128"/>
              </a:rPr>
              <a:t>Postscript format always begins with the same pattern, or there may be a standardized</a:t>
            </a:r>
          </a:p>
          <a:p>
            <a:r>
              <a:rPr lang="en-US" sz="1200" kern="1200" baseline="0" dirty="0">
                <a:solidFill>
                  <a:schemeClr val="tx1"/>
                </a:solidFill>
                <a:latin typeface="Arial" charset="0"/>
                <a:ea typeface="ＭＳ Ｐゴシック" pitchFamily="-107" charset="-128"/>
                <a:cs typeface="ＭＳ Ｐゴシック" pitchFamily="-107" charset="-128"/>
              </a:rPr>
              <a:t>header or banner to an electronic funds transfer message, and so on. All these are</a:t>
            </a:r>
          </a:p>
          <a:p>
            <a:r>
              <a:rPr lang="en-US" sz="1200" kern="1200" baseline="0" dirty="0">
                <a:solidFill>
                  <a:schemeClr val="tx1"/>
                </a:solidFill>
                <a:latin typeface="Arial" charset="0"/>
                <a:ea typeface="ＭＳ Ｐゴシック" pitchFamily="-107" charset="-128"/>
                <a:cs typeface="ＭＳ Ｐゴシック" pitchFamily="-107" charset="-128"/>
              </a:rPr>
              <a:t>examples of </a:t>
            </a:r>
            <a:r>
              <a:rPr lang="en-US" sz="1200" i="1" kern="1200" baseline="0" dirty="0">
                <a:solidFill>
                  <a:schemeClr val="tx1"/>
                </a:solidFill>
                <a:latin typeface="Arial" charset="0"/>
                <a:ea typeface="ＭＳ Ｐゴシック" pitchFamily="-107" charset="-128"/>
                <a:cs typeface="ＭＳ Ｐゴシック" pitchFamily="-107" charset="-128"/>
              </a:rPr>
              <a:t>known plaintext </a:t>
            </a:r>
            <a:r>
              <a:rPr lang="en-US" sz="1200" kern="1200" baseline="0" dirty="0">
                <a:solidFill>
                  <a:schemeClr val="tx1"/>
                </a:solidFill>
                <a:latin typeface="Arial" charset="0"/>
                <a:ea typeface="ＭＳ Ｐゴシック" pitchFamily="-107" charset="-128"/>
                <a:cs typeface="ＭＳ Ｐゴシック" pitchFamily="-107" charset="-128"/>
              </a:rPr>
              <a:t>. With this knowledge, the analyst may be able to deduce</a:t>
            </a:r>
          </a:p>
          <a:p>
            <a:r>
              <a:rPr lang="en-US" sz="1200" kern="1200" baseline="0" dirty="0">
                <a:solidFill>
                  <a:schemeClr val="tx1"/>
                </a:solidFill>
                <a:latin typeface="Arial" charset="0"/>
                <a:ea typeface="ＭＳ Ｐゴシック" pitchFamily="-107" charset="-128"/>
                <a:cs typeface="ＭＳ Ｐゴシック" pitchFamily="-107" charset="-128"/>
              </a:rPr>
              <a:t>the key on the basis of the way in which the known plaintext is transformed.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Closely related to the known-plaintext attack is what might be referred to as a</a:t>
            </a:r>
          </a:p>
          <a:p>
            <a:r>
              <a:rPr lang="en-US" sz="1200" kern="1200" baseline="0" dirty="0">
                <a:solidFill>
                  <a:schemeClr val="tx1"/>
                </a:solidFill>
                <a:latin typeface="Arial" charset="0"/>
                <a:ea typeface="ＭＳ Ｐゴシック" pitchFamily="-107" charset="-128"/>
                <a:cs typeface="ＭＳ Ｐゴシック" pitchFamily="-107" charset="-128"/>
              </a:rPr>
              <a:t>probable-word attack. If the opponent is working with the encryption of some general</a:t>
            </a:r>
          </a:p>
          <a:p>
            <a:r>
              <a:rPr lang="en-US" sz="1200" kern="1200" baseline="0" dirty="0">
                <a:solidFill>
                  <a:schemeClr val="tx1"/>
                </a:solidFill>
                <a:latin typeface="Arial" charset="0"/>
                <a:ea typeface="ＭＳ Ｐゴシック" pitchFamily="-107" charset="-128"/>
                <a:cs typeface="ＭＳ Ｐゴシック" pitchFamily="-107" charset="-128"/>
              </a:rPr>
              <a:t>prose message, he or she may have little knowledge of what is in the message.</a:t>
            </a:r>
          </a:p>
          <a:p>
            <a:r>
              <a:rPr lang="en-US" sz="1200" kern="1200" baseline="0" dirty="0">
                <a:solidFill>
                  <a:schemeClr val="tx1"/>
                </a:solidFill>
                <a:latin typeface="Arial" charset="0"/>
                <a:ea typeface="ＭＳ Ｐゴシック" pitchFamily="-107" charset="-128"/>
                <a:cs typeface="ＭＳ Ｐゴシック" pitchFamily="-107" charset="-128"/>
              </a:rPr>
              <a:t>However, if the opponent is after some very specific information, then parts of the</a:t>
            </a:r>
          </a:p>
          <a:p>
            <a:r>
              <a:rPr lang="en-US" sz="1200" kern="1200" baseline="0" dirty="0">
                <a:solidFill>
                  <a:schemeClr val="tx1"/>
                </a:solidFill>
                <a:latin typeface="Arial" charset="0"/>
                <a:ea typeface="ＭＳ Ｐゴシック" pitchFamily="-107" charset="-128"/>
                <a:cs typeface="ＭＳ Ｐゴシック" pitchFamily="-107" charset="-128"/>
              </a:rPr>
              <a:t>message may be known. For example, if an entire accounting file is being transmitted,</a:t>
            </a:r>
          </a:p>
          <a:p>
            <a:r>
              <a:rPr lang="en-US" sz="1200" kern="1200" baseline="0" dirty="0">
                <a:solidFill>
                  <a:schemeClr val="tx1"/>
                </a:solidFill>
                <a:latin typeface="Arial" charset="0"/>
                <a:ea typeface="ＭＳ Ｐゴシック" pitchFamily="-107" charset="-128"/>
                <a:cs typeface="ＭＳ Ｐゴシック" pitchFamily="-107" charset="-128"/>
              </a:rPr>
              <a:t>the opponent may know the placement of certain key words in the header of the</a:t>
            </a:r>
          </a:p>
          <a:p>
            <a:r>
              <a:rPr lang="en-US" sz="1200" kern="1200" baseline="0" dirty="0">
                <a:solidFill>
                  <a:schemeClr val="tx1"/>
                </a:solidFill>
                <a:latin typeface="Arial" charset="0"/>
                <a:ea typeface="ＭＳ Ｐゴシック" pitchFamily="-107" charset="-128"/>
                <a:cs typeface="ＭＳ Ｐゴシック" pitchFamily="-107" charset="-128"/>
              </a:rPr>
              <a:t>file. As another example, the source code for a program developed by Corporation</a:t>
            </a:r>
          </a:p>
          <a:p>
            <a:r>
              <a:rPr lang="en-US" sz="1200" kern="1200" baseline="0" dirty="0">
                <a:solidFill>
                  <a:schemeClr val="tx1"/>
                </a:solidFill>
                <a:latin typeface="Arial" charset="0"/>
                <a:ea typeface="ＭＳ Ｐゴシック" pitchFamily="-107" charset="-128"/>
                <a:cs typeface="ＭＳ Ｐゴシック" pitchFamily="-107" charset="-128"/>
              </a:rPr>
              <a:t>X might include a copyright statement in some standardized position.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If the analyst is able somehow to get the source system to insert into the system</a:t>
            </a:r>
          </a:p>
          <a:p>
            <a:r>
              <a:rPr lang="en-US" sz="1200" kern="1200" baseline="0" dirty="0">
                <a:solidFill>
                  <a:schemeClr val="tx1"/>
                </a:solidFill>
                <a:latin typeface="Arial" charset="0"/>
                <a:ea typeface="ＭＳ Ｐゴシック" pitchFamily="-107" charset="-128"/>
                <a:cs typeface="ＭＳ Ｐゴシック" pitchFamily="-107" charset="-128"/>
              </a:rPr>
              <a:t>a message chosen by the analyst, then a </a:t>
            </a:r>
            <a:r>
              <a:rPr lang="en-US" sz="1200" i="1" kern="1200" baseline="0" dirty="0">
                <a:solidFill>
                  <a:schemeClr val="tx1"/>
                </a:solidFill>
                <a:latin typeface="Arial" charset="0"/>
                <a:ea typeface="ＭＳ Ｐゴシック" pitchFamily="-107" charset="-128"/>
                <a:cs typeface="ＭＳ Ｐゴシック" pitchFamily="-107" charset="-128"/>
              </a:rPr>
              <a:t>chosen-plaintext</a:t>
            </a:r>
            <a:r>
              <a:rPr lang="en-US" sz="1200" kern="1200" baseline="0" dirty="0">
                <a:solidFill>
                  <a:schemeClr val="tx1"/>
                </a:solidFill>
                <a:latin typeface="Arial" charset="0"/>
                <a:ea typeface="ＭＳ Ｐゴシック" pitchFamily="-107" charset="-128"/>
                <a:cs typeface="ＭＳ Ｐゴシック" pitchFamily="-107" charset="-128"/>
              </a:rPr>
              <a:t> attack is possible. In general,</a:t>
            </a:r>
          </a:p>
          <a:p>
            <a:r>
              <a:rPr lang="en-US" sz="1200" kern="1200" baseline="0" dirty="0">
                <a:solidFill>
                  <a:schemeClr val="tx1"/>
                </a:solidFill>
                <a:latin typeface="Arial" charset="0"/>
                <a:ea typeface="ＭＳ Ｐゴシック" pitchFamily="-107" charset="-128"/>
                <a:cs typeface="ＭＳ Ｐゴシック" pitchFamily="-107" charset="-128"/>
              </a:rPr>
              <a:t>if the analyst is able to choose the messages to encrypt, the analyst may deliberately</a:t>
            </a:r>
          </a:p>
          <a:p>
            <a:r>
              <a:rPr lang="en-US" sz="1200" kern="1200" baseline="0" dirty="0">
                <a:solidFill>
                  <a:schemeClr val="tx1"/>
                </a:solidFill>
                <a:latin typeface="Arial" charset="0"/>
                <a:ea typeface="ＭＳ Ｐゴシック" pitchFamily="-107" charset="-128"/>
                <a:cs typeface="ＭＳ Ｐゴシック" pitchFamily="-107" charset="-128"/>
              </a:rPr>
              <a:t>pick patterns that can be expected to reveal the structure of the key.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Table 3.1 lists two other types of attack: chosen ciphertext and chosen text.</a:t>
            </a:r>
          </a:p>
          <a:p>
            <a:r>
              <a:rPr lang="en-US" sz="1200" kern="1200" baseline="0" dirty="0">
                <a:solidFill>
                  <a:schemeClr val="tx1"/>
                </a:solidFill>
                <a:latin typeface="Arial" charset="0"/>
                <a:ea typeface="ＭＳ Ｐゴシック" pitchFamily="-107" charset="-128"/>
                <a:cs typeface="ＭＳ Ｐゴシック" pitchFamily="-107" charset="-128"/>
              </a:rPr>
              <a:t>These are less commonly employed as cryptanalytic techniques but are nevertheless</a:t>
            </a:r>
          </a:p>
          <a:p>
            <a:r>
              <a:rPr lang="en-US" sz="1200" kern="1200" baseline="0" dirty="0">
                <a:solidFill>
                  <a:schemeClr val="tx1"/>
                </a:solidFill>
                <a:latin typeface="Arial" charset="0"/>
                <a:ea typeface="ＭＳ Ｐゴシック" pitchFamily="-107" charset="-128"/>
                <a:cs typeface="ＭＳ Ｐゴシック" pitchFamily="-107" charset="-128"/>
              </a:rPr>
              <a:t>possible avenues of attack.</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8CF3D3E-BD47-D548-9428-8A2F8546E1CE}" type="slidenum">
              <a:rPr lang="en-AU">
                <a:latin typeface="Arial" pitchFamily="-1" charset="0"/>
              </a:rPr>
              <a:pPr/>
              <a:t>19</a:t>
            </a:fld>
            <a:endParaRPr lang="en-AU" dirty="0">
              <a:latin typeface="Arial" pitchFamily="-1" charset="0"/>
            </a:endParaRPr>
          </a:p>
        </p:txBody>
      </p:sp>
      <p:sp>
        <p:nvSpPr>
          <p:cNvPr id="35843" name="Rectangle 1026"/>
          <p:cNvSpPr>
            <a:spLocks noGrp="1" noRot="1" noChangeAspect="1" noChangeArrowheads="1" noTextEdit="1"/>
          </p:cNvSpPr>
          <p:nvPr>
            <p:ph type="sldImg"/>
          </p:nvPr>
        </p:nvSpPr>
        <p:spPr>
          <a:ln/>
        </p:spPr>
      </p:sp>
      <p:sp>
        <p:nvSpPr>
          <p:cNvPr id="35844"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a:t>
            </a:r>
            <a:r>
              <a:rPr lang="en-US" sz="1200" b="1" kern="1200" baseline="0" dirty="0">
                <a:solidFill>
                  <a:schemeClr val="tx1"/>
                </a:solidFill>
                <a:latin typeface="Arial" charset="0"/>
                <a:ea typeface="ＭＳ Ｐゴシック" pitchFamily="-107" charset="-128"/>
                <a:cs typeface="ＭＳ Ｐゴシック" pitchFamily="-107" charset="-128"/>
              </a:rPr>
              <a:t>brute-force</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attack</a:t>
            </a:r>
            <a:r>
              <a:rPr lang="en-US" sz="1200" kern="1200" baseline="0" dirty="0">
                <a:solidFill>
                  <a:schemeClr val="tx1"/>
                </a:solidFill>
                <a:latin typeface="Arial" charset="0"/>
                <a:ea typeface="ＭＳ Ｐゴシック" pitchFamily="-107" charset="-128"/>
                <a:cs typeface="ＭＳ Ｐゴシック" pitchFamily="-107" charset="-128"/>
              </a:rPr>
              <a:t>  involves trying every possible key until an intelligible</a:t>
            </a:r>
          </a:p>
          <a:p>
            <a:r>
              <a:rPr lang="en-US" sz="1200" kern="1200" baseline="0" dirty="0">
                <a:solidFill>
                  <a:schemeClr val="tx1"/>
                </a:solidFill>
                <a:latin typeface="Arial" charset="0"/>
                <a:ea typeface="ＭＳ Ｐゴシック" pitchFamily="-107" charset="-128"/>
                <a:cs typeface="ＭＳ Ｐゴシック" pitchFamily="-107" charset="-128"/>
              </a:rPr>
              <a:t>translation of the ciphertext into plaintext is obtained. On average, half of all possible</a:t>
            </a:r>
          </a:p>
          <a:p>
            <a:r>
              <a:rPr lang="en-US" sz="1200" kern="1200" baseline="0" dirty="0">
                <a:solidFill>
                  <a:schemeClr val="tx1"/>
                </a:solidFill>
                <a:latin typeface="Arial" charset="0"/>
                <a:ea typeface="ＭＳ Ｐゴシック" pitchFamily="-107" charset="-128"/>
                <a:cs typeface="ＭＳ Ｐゴシック" pitchFamily="-107" charset="-128"/>
              </a:rPr>
              <a:t>keys must be tried to achieve success. That is, if there are X  different keys, on</a:t>
            </a:r>
          </a:p>
          <a:p>
            <a:r>
              <a:rPr lang="en-US" sz="1200" kern="1200" baseline="0" dirty="0">
                <a:solidFill>
                  <a:schemeClr val="tx1"/>
                </a:solidFill>
                <a:latin typeface="Arial" charset="0"/>
                <a:ea typeface="ＭＳ Ｐゴシック" pitchFamily="-107" charset="-128"/>
                <a:cs typeface="ＭＳ Ｐゴシック" pitchFamily="-107" charset="-128"/>
              </a:rPr>
              <a:t>average an attacker would discover the actual key after </a:t>
            </a:r>
            <a:r>
              <a:rPr lang="en-US" sz="1200" b="0" kern="1200" baseline="0" dirty="0">
                <a:solidFill>
                  <a:schemeClr val="tx1"/>
                </a:solidFill>
                <a:latin typeface="Arial" charset="0"/>
                <a:ea typeface="ＭＳ Ｐゴシック" pitchFamily="-107" charset="-128"/>
                <a:cs typeface="ＭＳ Ｐゴシック" pitchFamily="-107" charset="-128"/>
              </a:rPr>
              <a:t>X/2 tries. It is important to</a:t>
            </a:r>
          </a:p>
          <a:p>
            <a:r>
              <a:rPr lang="en-US" sz="1200" kern="1200" baseline="0" dirty="0">
                <a:solidFill>
                  <a:schemeClr val="tx1"/>
                </a:solidFill>
                <a:latin typeface="Arial" charset="0"/>
                <a:ea typeface="ＭＳ Ｐゴシック" pitchFamily="-107" charset="-128"/>
                <a:cs typeface="ＭＳ Ｐゴシック" pitchFamily="-107" charset="-128"/>
              </a:rPr>
              <a:t>note that there is more to a brute-force attack than simply running through all possible</a:t>
            </a:r>
          </a:p>
          <a:p>
            <a:r>
              <a:rPr lang="en-US" sz="1200" kern="1200" baseline="0" dirty="0">
                <a:solidFill>
                  <a:schemeClr val="tx1"/>
                </a:solidFill>
                <a:latin typeface="Arial" charset="0"/>
                <a:ea typeface="ＭＳ Ｐゴシック" pitchFamily="-107" charset="-128"/>
                <a:cs typeface="ＭＳ Ｐゴシック" pitchFamily="-107" charset="-128"/>
              </a:rPr>
              <a:t>keys. Unless known plaintext is provided, the analyst must be able to recognize</a:t>
            </a:r>
          </a:p>
          <a:p>
            <a:r>
              <a:rPr lang="en-US" sz="1200" kern="1200" baseline="0" dirty="0">
                <a:solidFill>
                  <a:schemeClr val="tx1"/>
                </a:solidFill>
                <a:latin typeface="Arial" charset="0"/>
                <a:ea typeface="ＭＳ Ｐゴシック" pitchFamily="-107" charset="-128"/>
                <a:cs typeface="ＭＳ Ｐゴシック" pitchFamily="-107" charset="-128"/>
              </a:rPr>
              <a:t>plaintext as plaintext. If the message is just plain text in English, then the result pops</a:t>
            </a:r>
          </a:p>
          <a:p>
            <a:r>
              <a:rPr lang="en-US" sz="1200" kern="1200" baseline="0" dirty="0">
                <a:solidFill>
                  <a:schemeClr val="tx1"/>
                </a:solidFill>
                <a:latin typeface="Arial" charset="0"/>
                <a:ea typeface="ＭＳ Ｐゴシック" pitchFamily="-107" charset="-128"/>
                <a:cs typeface="ＭＳ Ｐゴシック" pitchFamily="-107" charset="-128"/>
              </a:rPr>
              <a:t>out easily, although the task of recognizing English would have to be automated. If</a:t>
            </a:r>
          </a:p>
          <a:p>
            <a:r>
              <a:rPr lang="en-US" sz="1200" kern="1200" baseline="0" dirty="0">
                <a:solidFill>
                  <a:schemeClr val="tx1"/>
                </a:solidFill>
                <a:latin typeface="Arial" charset="0"/>
                <a:ea typeface="ＭＳ Ｐゴシック" pitchFamily="-107" charset="-128"/>
                <a:cs typeface="ＭＳ Ｐゴシック" pitchFamily="-107" charset="-128"/>
              </a:rPr>
              <a:t>the text message has been compressed before encryption, then recognition is more</a:t>
            </a:r>
          </a:p>
          <a:p>
            <a:r>
              <a:rPr lang="en-US" sz="1200" kern="1200" baseline="0" dirty="0">
                <a:solidFill>
                  <a:schemeClr val="tx1"/>
                </a:solidFill>
                <a:latin typeface="Arial" charset="0"/>
                <a:ea typeface="ＭＳ Ｐゴシック" pitchFamily="-107" charset="-128"/>
                <a:cs typeface="ＭＳ Ｐゴシック" pitchFamily="-107" charset="-128"/>
              </a:rPr>
              <a:t>difficult. And if the message is some more general type of data, such as a numerical</a:t>
            </a:r>
          </a:p>
          <a:p>
            <a:r>
              <a:rPr lang="en-US" sz="1200" kern="1200" baseline="0" dirty="0">
                <a:solidFill>
                  <a:schemeClr val="tx1"/>
                </a:solidFill>
                <a:latin typeface="Arial" charset="0"/>
                <a:ea typeface="ＭＳ Ｐゴシック" pitchFamily="-107" charset="-128"/>
                <a:cs typeface="ＭＳ Ｐゴシック" pitchFamily="-107" charset="-128"/>
              </a:rPr>
              <a:t>file, and this has been compressed, the problem becomes even more difficult to</a:t>
            </a:r>
          </a:p>
          <a:p>
            <a:r>
              <a:rPr lang="en-US" sz="1200" kern="1200" baseline="0" dirty="0">
                <a:solidFill>
                  <a:schemeClr val="tx1"/>
                </a:solidFill>
                <a:latin typeface="Arial" charset="0"/>
                <a:ea typeface="ＭＳ Ｐゴシック" pitchFamily="-107" charset="-128"/>
                <a:cs typeface="ＭＳ Ｐゴシック" pitchFamily="-107" charset="-128"/>
              </a:rPr>
              <a:t>automate. Thus, to supplement the brute-force approach, some degree of knowledge</a:t>
            </a:r>
          </a:p>
          <a:p>
            <a:r>
              <a:rPr lang="en-US" sz="1200" kern="1200" baseline="0" dirty="0">
                <a:solidFill>
                  <a:schemeClr val="tx1"/>
                </a:solidFill>
                <a:latin typeface="Arial" charset="0"/>
                <a:ea typeface="ＭＳ Ｐゴシック" pitchFamily="-107" charset="-128"/>
                <a:cs typeface="ＭＳ Ｐゴシック" pitchFamily="-107" charset="-128"/>
              </a:rPr>
              <a:t>about the expected plaintext is needed, and some means of automatically</a:t>
            </a:r>
          </a:p>
          <a:p>
            <a:r>
              <a:rPr lang="en-US" sz="1200" kern="1200" baseline="0" dirty="0">
                <a:solidFill>
                  <a:schemeClr val="tx1"/>
                </a:solidFill>
                <a:latin typeface="Arial" charset="0"/>
                <a:ea typeface="ＭＳ Ｐゴシック" pitchFamily="-107" charset="-128"/>
                <a:cs typeface="ＭＳ Ｐゴシック" pitchFamily="-107" charset="-128"/>
              </a:rPr>
              <a:t>distinguishing plaintext from garble is also needed.</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E2E5FBE-EA80-3A42-B857-15D926C6DB92}" type="slidenum">
              <a:rPr lang="en-AU">
                <a:latin typeface="Arial" pitchFamily="-1" charset="0"/>
              </a:rPr>
              <a:pPr/>
              <a:t>20</a:t>
            </a:fld>
            <a:endParaRPr lang="en-AU" dirty="0">
              <a:latin typeface="Arial" pitchFamily="-1"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Two more definitions are worthy of note. An encryption scheme is </a:t>
            </a:r>
            <a:r>
              <a:rPr lang="en-US" sz="1200" b="1" kern="1200" baseline="0" dirty="0">
                <a:solidFill>
                  <a:schemeClr val="tx1"/>
                </a:solidFill>
                <a:latin typeface="Arial" charset="0"/>
                <a:ea typeface="ＭＳ Ｐゴシック" pitchFamily="-107" charset="-128"/>
                <a:cs typeface="ＭＳ Ｐゴシック" pitchFamily="-107" charset="-128"/>
              </a:rPr>
              <a:t>unconditionally</a:t>
            </a:r>
          </a:p>
          <a:p>
            <a:r>
              <a:rPr lang="en-US" sz="1200" b="1" kern="1200" baseline="0" dirty="0">
                <a:solidFill>
                  <a:schemeClr val="tx1"/>
                </a:solidFill>
                <a:latin typeface="Arial" charset="0"/>
                <a:ea typeface="ＭＳ Ｐゴシック" pitchFamily="-107" charset="-128"/>
                <a:cs typeface="ＭＳ Ｐゴシック" pitchFamily="-107" charset="-128"/>
              </a:rPr>
              <a:t>secure</a:t>
            </a:r>
            <a:r>
              <a:rPr lang="en-US" sz="1200" kern="1200" baseline="0" dirty="0">
                <a:solidFill>
                  <a:schemeClr val="tx1"/>
                </a:solidFill>
                <a:latin typeface="Arial" charset="0"/>
                <a:ea typeface="ＭＳ Ｐゴシック" pitchFamily="-107" charset="-128"/>
                <a:cs typeface="ＭＳ Ｐゴシック" pitchFamily="-107" charset="-128"/>
              </a:rPr>
              <a:t>  if the ciphertext generated by the scheme does not contain enough</a:t>
            </a:r>
          </a:p>
          <a:p>
            <a:r>
              <a:rPr lang="en-US" sz="1200" kern="1200" baseline="0" dirty="0">
                <a:solidFill>
                  <a:schemeClr val="tx1"/>
                </a:solidFill>
                <a:latin typeface="Arial" charset="0"/>
                <a:ea typeface="ＭＳ Ｐゴシック" pitchFamily="-107" charset="-128"/>
                <a:cs typeface="ＭＳ Ｐゴシック" pitchFamily="-107" charset="-128"/>
              </a:rPr>
              <a:t>information to determine uniquely the corresponding plaintext, no matter how</a:t>
            </a:r>
          </a:p>
          <a:p>
            <a:r>
              <a:rPr lang="en-US" sz="1200" kern="1200" baseline="0" dirty="0">
                <a:solidFill>
                  <a:schemeClr val="tx1"/>
                </a:solidFill>
                <a:latin typeface="Arial" charset="0"/>
                <a:ea typeface="ＭＳ Ｐゴシック" pitchFamily="-107" charset="-128"/>
                <a:cs typeface="ＭＳ Ｐゴシック" pitchFamily="-107" charset="-128"/>
              </a:rPr>
              <a:t>much ciphertext is available. That is, no matter how much time an opponent has, it</a:t>
            </a:r>
          </a:p>
          <a:p>
            <a:r>
              <a:rPr lang="en-US" sz="1200" kern="1200" baseline="0" dirty="0">
                <a:solidFill>
                  <a:schemeClr val="tx1"/>
                </a:solidFill>
                <a:latin typeface="Arial" charset="0"/>
                <a:ea typeface="ＭＳ Ｐゴシック" pitchFamily="-107" charset="-128"/>
                <a:cs typeface="ＭＳ Ｐゴシック" pitchFamily="-107" charset="-128"/>
              </a:rPr>
              <a:t>is impossible for him or her to decrypt the ciphertext simply because the required</a:t>
            </a:r>
          </a:p>
          <a:p>
            <a:r>
              <a:rPr lang="en-US" sz="1200" kern="1200" baseline="0" dirty="0">
                <a:solidFill>
                  <a:schemeClr val="tx1"/>
                </a:solidFill>
                <a:latin typeface="Arial" charset="0"/>
                <a:ea typeface="ＭＳ Ｐゴシック" pitchFamily="-107" charset="-128"/>
                <a:cs typeface="ＭＳ Ｐゴシック" pitchFamily="-107" charset="-128"/>
              </a:rPr>
              <a:t>information is not there. With the exception of a scheme known as the one-time pad</a:t>
            </a:r>
          </a:p>
          <a:p>
            <a:r>
              <a:rPr lang="en-US" sz="1200" kern="1200" baseline="0" dirty="0">
                <a:solidFill>
                  <a:schemeClr val="tx1"/>
                </a:solidFill>
                <a:latin typeface="Arial" charset="0"/>
                <a:ea typeface="ＭＳ Ｐゴシック" pitchFamily="-107" charset="-128"/>
                <a:cs typeface="ＭＳ Ｐゴシック" pitchFamily="-107" charset="-128"/>
              </a:rPr>
              <a:t>(described later in this chapter), there is no encryption algorithm that is unconditionally</a:t>
            </a:r>
          </a:p>
          <a:p>
            <a:r>
              <a:rPr lang="en-US" sz="1200" kern="1200" baseline="0" dirty="0">
                <a:solidFill>
                  <a:schemeClr val="tx1"/>
                </a:solidFill>
                <a:latin typeface="Arial" charset="0"/>
                <a:ea typeface="ＭＳ Ｐゴシック" pitchFamily="-107" charset="-128"/>
                <a:cs typeface="ＭＳ Ｐゴシック" pitchFamily="-107" charset="-128"/>
              </a:rPr>
              <a:t>secure. Therefore, all that the users of an encryption algorithm can strive</a:t>
            </a:r>
          </a:p>
          <a:p>
            <a:r>
              <a:rPr lang="en-US" sz="1200" kern="1200" baseline="0" dirty="0">
                <a:solidFill>
                  <a:schemeClr val="tx1"/>
                </a:solidFill>
                <a:latin typeface="Arial" charset="0"/>
                <a:ea typeface="ＭＳ Ｐゴシック" pitchFamily="-107" charset="-128"/>
                <a:cs typeface="ＭＳ Ｐゴシック" pitchFamily="-107" charset="-128"/>
              </a:rPr>
              <a:t>for is an algorithm that meets one or both of the following criteria: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cost of breaking the cipher exceeds the value of the encrypted information.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time required to break the cipher exceeds the useful lifetime of the</a:t>
            </a:r>
          </a:p>
          <a:p>
            <a:r>
              <a:rPr lang="en-US" sz="1200" kern="1200" baseline="0" dirty="0">
                <a:solidFill>
                  <a:schemeClr val="tx1"/>
                </a:solidFill>
                <a:latin typeface="Arial" charset="0"/>
                <a:ea typeface="ＭＳ Ｐゴシック" pitchFamily="-107" charset="-128"/>
                <a:cs typeface="ＭＳ Ｐゴシック" pitchFamily="-107" charset="-128"/>
              </a:rPr>
              <a:t>information.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An encryption scheme is said to be </a:t>
            </a:r>
            <a:r>
              <a:rPr lang="en-US" sz="1200" b="1" kern="1200" baseline="0" dirty="0">
                <a:solidFill>
                  <a:schemeClr val="tx1"/>
                </a:solidFill>
                <a:latin typeface="Arial" charset="0"/>
                <a:ea typeface="ＭＳ Ｐゴシック" pitchFamily="-107" charset="-128"/>
                <a:cs typeface="ＭＳ Ｐゴシック" pitchFamily="-107" charset="-128"/>
              </a:rPr>
              <a:t>computationally</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secure</a:t>
            </a:r>
            <a:r>
              <a:rPr lang="en-US" sz="1200" kern="1200" baseline="0" dirty="0">
                <a:solidFill>
                  <a:schemeClr val="tx1"/>
                </a:solidFill>
                <a:latin typeface="Arial" charset="0"/>
                <a:ea typeface="ＭＳ Ｐゴシック" pitchFamily="-107" charset="-128"/>
                <a:cs typeface="ＭＳ Ｐゴシック" pitchFamily="-107" charset="-128"/>
              </a:rPr>
              <a:t>  if either of the</a:t>
            </a:r>
          </a:p>
          <a:p>
            <a:r>
              <a:rPr lang="en-US" sz="1200" kern="1200" baseline="0" dirty="0">
                <a:solidFill>
                  <a:schemeClr val="tx1"/>
                </a:solidFill>
                <a:latin typeface="Arial" charset="0"/>
                <a:ea typeface="ＭＳ Ｐゴシック" pitchFamily="-107" charset="-128"/>
                <a:cs typeface="ＭＳ Ｐゴシック" pitchFamily="-107" charset="-128"/>
              </a:rPr>
              <a:t>foregoing two criteria are met. Unfortunately, it is very difficult to estimate the</a:t>
            </a:r>
          </a:p>
          <a:p>
            <a:r>
              <a:rPr lang="en-US" sz="1200" kern="1200" baseline="0" dirty="0">
                <a:solidFill>
                  <a:schemeClr val="tx1"/>
                </a:solidFill>
                <a:latin typeface="Arial" charset="0"/>
                <a:ea typeface="ＭＳ Ｐゴシック" pitchFamily="-107" charset="-128"/>
                <a:cs typeface="ＭＳ Ｐゴシック" pitchFamily="-107" charset="-128"/>
              </a:rPr>
              <a:t>amount of effort required to cryptanalyze ciphertext successfully.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All forms of cryptanalysis for symmetric encryption schemes are designed</a:t>
            </a:r>
          </a:p>
          <a:p>
            <a:r>
              <a:rPr lang="en-US" sz="1200" kern="1200" baseline="0" dirty="0">
                <a:solidFill>
                  <a:schemeClr val="tx1"/>
                </a:solidFill>
                <a:latin typeface="Arial" charset="0"/>
                <a:ea typeface="ＭＳ Ｐゴシック" pitchFamily="-107" charset="-128"/>
                <a:cs typeface="ＭＳ Ｐゴシック" pitchFamily="-107" charset="-128"/>
              </a:rPr>
              <a:t>to exploit the fact that traces of structure or pattern in the plaintext may survive</a:t>
            </a:r>
          </a:p>
          <a:p>
            <a:r>
              <a:rPr lang="en-US" sz="1200" kern="1200" baseline="0" dirty="0">
                <a:solidFill>
                  <a:schemeClr val="tx1"/>
                </a:solidFill>
                <a:latin typeface="Arial" charset="0"/>
                <a:ea typeface="ＭＳ Ｐゴシック" pitchFamily="-107" charset="-128"/>
                <a:cs typeface="ＭＳ Ｐゴシック" pitchFamily="-107" charset="-128"/>
              </a:rPr>
              <a:t>encryption and be discernible in the ciphertext. This will become clear as we examine</a:t>
            </a:r>
          </a:p>
          <a:p>
            <a:r>
              <a:rPr lang="en-US" sz="1200" kern="1200" baseline="0" dirty="0">
                <a:solidFill>
                  <a:schemeClr val="tx1"/>
                </a:solidFill>
                <a:latin typeface="Arial" charset="0"/>
                <a:ea typeface="ＭＳ Ｐゴシック" pitchFamily="-107" charset="-128"/>
                <a:cs typeface="ＭＳ Ｐゴシック" pitchFamily="-107" charset="-128"/>
              </a:rPr>
              <a:t>various symmetric encryption schemes in this chapter. We will see in Part Three</a:t>
            </a:r>
          </a:p>
          <a:p>
            <a:r>
              <a:rPr lang="en-US" sz="1200" kern="1200" baseline="0" dirty="0">
                <a:solidFill>
                  <a:schemeClr val="tx1"/>
                </a:solidFill>
                <a:latin typeface="Arial" charset="0"/>
                <a:ea typeface="ＭＳ Ｐゴシック" pitchFamily="-107" charset="-128"/>
                <a:cs typeface="ＭＳ Ｐゴシック" pitchFamily="-107" charset="-128"/>
              </a:rPr>
              <a:t>that cryptanalysis for public-key schemes proceeds from a fundamentally different</a:t>
            </a:r>
          </a:p>
          <a:p>
            <a:r>
              <a:rPr lang="en-US" sz="1200" kern="1200" baseline="0" dirty="0">
                <a:solidFill>
                  <a:schemeClr val="tx1"/>
                </a:solidFill>
                <a:latin typeface="Arial" charset="0"/>
                <a:ea typeface="ＭＳ Ｐゴシック" pitchFamily="-107" charset="-128"/>
                <a:cs typeface="ＭＳ Ｐゴシック" pitchFamily="-107" charset="-128"/>
              </a:rPr>
              <a:t>premise, namely, that the mathematical properties of the pair of keys may make it</a:t>
            </a:r>
          </a:p>
          <a:p>
            <a:r>
              <a:rPr lang="en-US" sz="1200" kern="1200" baseline="0" dirty="0">
                <a:solidFill>
                  <a:schemeClr val="tx1"/>
                </a:solidFill>
                <a:latin typeface="Arial" charset="0"/>
                <a:ea typeface="ＭＳ Ｐゴシック" pitchFamily="-107" charset="-128"/>
                <a:cs typeface="ＭＳ Ｐゴシック" pitchFamily="-107" charset="-128"/>
              </a:rPr>
              <a:t>possible for one of the two keys to be deduced from the other.</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pitchFamily="-107" charset="-128"/>
                <a:cs typeface="ＭＳ Ｐゴシック" pitchFamily="-107" charset="-128"/>
              </a:rPr>
              <a:t>For users, security managers, and organization executives, there is a requirement for strong encryption to protect data. The term </a:t>
            </a:r>
            <a:r>
              <a:rPr lang="en-US" sz="1200" i="1" kern="1200" dirty="0">
                <a:solidFill>
                  <a:schemeClr val="tx1"/>
                </a:solidFill>
                <a:effectLst/>
                <a:latin typeface="Arial" charset="0"/>
                <a:ea typeface="ＭＳ Ｐゴシック" pitchFamily="-107" charset="-128"/>
                <a:cs typeface="ＭＳ Ｐゴシック" pitchFamily="-107" charset="-128"/>
              </a:rPr>
              <a:t>strong encryption </a:t>
            </a:r>
            <a:r>
              <a:rPr lang="en-US" sz="1200" kern="1200" dirty="0">
                <a:solidFill>
                  <a:schemeClr val="tx1"/>
                </a:solidFill>
                <a:effectLst/>
                <a:latin typeface="Arial" charset="0"/>
                <a:ea typeface="ＭＳ Ｐゴシック" pitchFamily="-107" charset="-128"/>
                <a:cs typeface="ＭＳ Ｐゴシック" pitchFamily="-107" charset="-128"/>
              </a:rPr>
              <a:t>is an imprecise one, but in general terms, it refers to encryption schemes that make it impractically difficult for unauthorized persons or systems to gain access to plaintext that has been encrypted. [NAS18] lists the following properties that make an     encryption algorithm strong: appropriate choice of cryptographic algorithm, use of sufficiently long key lengths, appropriate choice of protocols, a well-engineered implementation, and the absence of deliberately introduced hidden flaws. The first two factors relate to cryptanalysis, discussed in this section, and the third factor relates to the discussion in Part Six. The last two factors are beyond the scope of this book.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pPr>
              <a:defRPr/>
            </a:pPr>
            <a:fld id="{4DDA18FF-09AB-534E-BCD5-8E9C52E261E8}" type="slidenum">
              <a:rPr lang="en-AU" smtClean="0"/>
              <a:pPr>
                <a:defRPr/>
              </a:pPr>
              <a:t>21</a:t>
            </a:fld>
            <a:endParaRPr lang="en-AU" dirty="0"/>
          </a:p>
        </p:txBody>
      </p:sp>
    </p:spTree>
    <p:extLst>
      <p:ext uri="{BB962C8B-B14F-4D97-AF65-F5344CB8AC3E}">
        <p14:creationId xmlns:p14="http://schemas.microsoft.com/office/powerpoint/2010/main" val="4069752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641AFD0-9958-FB42-83F4-45D5FC1024CE}" type="slidenum">
              <a:rPr lang="en-AU">
                <a:latin typeface="Arial" pitchFamily="-1" charset="0"/>
              </a:rPr>
              <a:pPr/>
              <a:t>22</a:t>
            </a:fld>
            <a:endParaRPr lang="en-AU" dirty="0">
              <a:latin typeface="Arial" pitchFamily="-1"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two basic building blocks of all encryption techniques are substitution</a:t>
            </a:r>
          </a:p>
          <a:p>
            <a:r>
              <a:rPr lang="en-US" sz="1200" kern="1200" baseline="0" dirty="0">
                <a:solidFill>
                  <a:schemeClr val="tx1"/>
                </a:solidFill>
                <a:latin typeface="Arial" charset="0"/>
                <a:ea typeface="ＭＳ Ｐゴシック" pitchFamily="-107" charset="-128"/>
                <a:cs typeface="ＭＳ Ｐゴシック" pitchFamily="-107" charset="-128"/>
              </a:rPr>
              <a:t>and transposition. We examine these in the next two sections. Finally, we discuss a</a:t>
            </a:r>
          </a:p>
          <a:p>
            <a:r>
              <a:rPr lang="en-US" sz="1200" kern="1200" baseline="0" dirty="0">
                <a:solidFill>
                  <a:schemeClr val="tx1"/>
                </a:solidFill>
                <a:latin typeface="Arial" charset="0"/>
                <a:ea typeface="ＭＳ Ｐゴシック" pitchFamily="-107" charset="-128"/>
                <a:cs typeface="ＭＳ Ｐゴシック" pitchFamily="-107" charset="-128"/>
              </a:rPr>
              <a:t>system that combines both substitution and transposition.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 substitution technique is one in which the letters of plaintext are replaced by</a:t>
            </a:r>
          </a:p>
          <a:p>
            <a:r>
              <a:rPr lang="en-US" sz="1200" kern="1200" baseline="0" dirty="0">
                <a:solidFill>
                  <a:schemeClr val="tx1"/>
                </a:solidFill>
                <a:latin typeface="Arial" charset="0"/>
                <a:ea typeface="ＭＳ Ｐゴシック" pitchFamily="-107" charset="-128"/>
                <a:cs typeface="ＭＳ Ｐゴシック" pitchFamily="-107" charset="-128"/>
              </a:rPr>
              <a:t>other letters or by numbers or symbols.  If the plaintext is viewed as a sequence of bits,</a:t>
            </a:r>
          </a:p>
          <a:p>
            <a:r>
              <a:rPr lang="en-US" sz="1200" kern="1200" baseline="0" dirty="0">
                <a:solidFill>
                  <a:schemeClr val="tx1"/>
                </a:solidFill>
                <a:latin typeface="Arial" charset="0"/>
                <a:ea typeface="ＭＳ Ｐゴシック" pitchFamily="-107" charset="-128"/>
                <a:cs typeface="ＭＳ Ｐゴシック" pitchFamily="-107" charset="-128"/>
              </a:rPr>
              <a:t>then substitution involves replacing plaintext bit patterns with ciphertext bit patterns.</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B3AF2F8-08A9-DD40-BF25-A3392E9DA7C9}" type="slidenum">
              <a:rPr lang="en-AU">
                <a:latin typeface="Arial" pitchFamily="-1" charset="0"/>
              </a:rPr>
              <a:pPr/>
              <a:t>23</a:t>
            </a:fld>
            <a:endParaRPr lang="en-AU" dirty="0">
              <a:latin typeface="Arial" pitchFamily="-1"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earliest known, and the simplest, use of a substitution cipher was by Julius</a:t>
            </a:r>
          </a:p>
          <a:p>
            <a:r>
              <a:rPr lang="en-US" sz="1200" kern="1200" baseline="0" dirty="0">
                <a:solidFill>
                  <a:schemeClr val="tx1"/>
                </a:solidFill>
                <a:latin typeface="Arial" charset="0"/>
                <a:ea typeface="ＭＳ Ｐゴシック" pitchFamily="-107" charset="-128"/>
                <a:cs typeface="ＭＳ Ｐゴシック" pitchFamily="-107" charset="-128"/>
              </a:rPr>
              <a:t>Caesar. The Caesar cipher involves replacing each letter of the alphabet with the</a:t>
            </a:r>
          </a:p>
          <a:p>
            <a:r>
              <a:rPr lang="en-US" sz="1200" kern="1200" baseline="0" dirty="0">
                <a:solidFill>
                  <a:schemeClr val="tx1"/>
                </a:solidFill>
                <a:latin typeface="Arial" charset="0"/>
                <a:ea typeface="ＭＳ Ｐゴシック" pitchFamily="-107" charset="-128"/>
                <a:cs typeface="ＭＳ Ｐゴシック" pitchFamily="-107" charset="-128"/>
              </a:rPr>
              <a:t>letter standing three places further down the alphabet.</a:t>
            </a:r>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xfrm>
            <a:off x="381000" y="685800"/>
            <a:ext cx="6096000" cy="3429000"/>
          </a:xfrm>
          <a:ln/>
        </p:spPr>
      </p:sp>
      <p:sp>
        <p:nvSpPr>
          <p:cNvPr id="43011" name="Notes Placeholder 2"/>
          <p:cNvSpPr>
            <a:spLocks noGrp="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Given any positive integer </a:t>
            </a:r>
            <a:r>
              <a:rPr lang="en-US" i="1" dirty="0" err="1">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and any nonnegative integer </a:t>
            </a:r>
            <a:r>
              <a:rPr lang="en-US" i="1" dirty="0">
                <a:latin typeface="Arial" pitchFamily="-84" charset="0"/>
                <a:ea typeface="ＭＳ Ｐゴシック" pitchFamily="-84" charset="-128"/>
                <a:cs typeface="ＭＳ Ｐゴシック" pitchFamily="-84" charset="-128"/>
              </a:rPr>
              <a:t>a</a:t>
            </a:r>
            <a:r>
              <a:rPr lang="en-US" dirty="0">
                <a:latin typeface="Arial" pitchFamily="-84" charset="0"/>
                <a:ea typeface="ＭＳ Ｐゴシック" pitchFamily="-84" charset="-128"/>
                <a:cs typeface="ＭＳ Ｐゴシック" pitchFamily="-84" charset="-128"/>
              </a:rPr>
              <a:t>, if we divide </a:t>
            </a:r>
            <a:r>
              <a:rPr lang="en-US" i="1" dirty="0">
                <a:latin typeface="Arial" pitchFamily="-84" charset="0"/>
                <a:ea typeface="ＭＳ Ｐゴシック" pitchFamily="-84" charset="-128"/>
                <a:cs typeface="ＭＳ Ｐゴシック" pitchFamily="-84" charset="-128"/>
              </a:rPr>
              <a:t>a</a:t>
            </a:r>
            <a:r>
              <a:rPr lang="en-US" dirty="0">
                <a:latin typeface="Arial" pitchFamily="-84" charset="0"/>
                <a:ea typeface="ＭＳ Ｐゴシック" pitchFamily="-84" charset="-128"/>
                <a:cs typeface="ＭＳ Ｐゴシック" pitchFamily="-84" charset="-128"/>
              </a:rPr>
              <a:t> by </a:t>
            </a:r>
            <a:r>
              <a:rPr lang="en-US" i="1" dirty="0" err="1">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we get an integer quotient </a:t>
            </a:r>
            <a:r>
              <a:rPr lang="en-US" i="1" dirty="0" err="1">
                <a:latin typeface="Arial" pitchFamily="-84" charset="0"/>
                <a:ea typeface="ＭＳ Ｐゴシック" pitchFamily="-84" charset="-128"/>
                <a:cs typeface="ＭＳ Ｐゴシック" pitchFamily="-84" charset="-128"/>
              </a:rPr>
              <a:t>q</a:t>
            </a:r>
            <a:r>
              <a:rPr lang="en-US" dirty="0">
                <a:latin typeface="Arial" pitchFamily="-84" charset="0"/>
                <a:ea typeface="ＭＳ Ｐゴシック" pitchFamily="-84" charset="-128"/>
                <a:cs typeface="ＭＳ Ｐゴシック" pitchFamily="-84" charset="-128"/>
              </a:rPr>
              <a:t> and an integer remainder </a:t>
            </a:r>
            <a:r>
              <a:rPr lang="en-US" i="1" dirty="0" err="1">
                <a:latin typeface="Arial" pitchFamily="-84" charset="0"/>
                <a:ea typeface="ＭＳ Ｐゴシック" pitchFamily="-84" charset="-128"/>
                <a:cs typeface="ＭＳ Ｐゴシック" pitchFamily="-84" charset="-128"/>
              </a:rPr>
              <a:t>r</a:t>
            </a:r>
            <a:r>
              <a:rPr lang="en-US" dirty="0">
                <a:latin typeface="Arial" pitchFamily="-84" charset="0"/>
                <a:ea typeface="ＭＳ Ｐゴシック" pitchFamily="-84" charset="-128"/>
                <a:cs typeface="ＭＳ Ｐゴシック" pitchFamily="-84" charset="-128"/>
              </a:rPr>
              <a:t> that obey the following relationship</a:t>
            </a:r>
            <a:r>
              <a:rPr lang="en-US" i="1" dirty="0">
                <a:latin typeface="Arial" pitchFamily="-84" charset="0"/>
                <a:ea typeface="ＭＳ Ｐゴシック" pitchFamily="-84" charset="-128"/>
                <a:cs typeface="ＭＳ Ｐゴシック" pitchFamily="-84" charset="-128"/>
              </a:rPr>
              <a:t>:</a:t>
            </a:r>
          </a:p>
          <a:p>
            <a:pPr eaLnBrk="1" hangingPunct="1"/>
            <a:endParaRPr lang="en-US" i="1" dirty="0">
              <a:latin typeface="Arial" pitchFamily="-84" charset="0"/>
              <a:ea typeface="ＭＳ Ｐゴシック" pitchFamily="-84" charset="-128"/>
              <a:cs typeface="ＭＳ Ｐゴシック" pitchFamily="-84" charset="-128"/>
            </a:endParaRPr>
          </a:p>
          <a:p>
            <a:pPr eaLnBrk="1" hangingPunct="1"/>
            <a:r>
              <a:rPr lang="en-US" i="1" dirty="0">
                <a:latin typeface="Arial" pitchFamily="-84" charset="0"/>
                <a:ea typeface="ＭＳ Ｐゴシック" pitchFamily="-84" charset="-128"/>
                <a:cs typeface="ＭＳ Ｐゴシック" pitchFamily="-84" charset="-128"/>
              </a:rPr>
              <a:t> a = </a:t>
            </a:r>
            <a:r>
              <a:rPr lang="en-US" i="1" dirty="0" err="1">
                <a:latin typeface="Arial" pitchFamily="-84" charset="0"/>
                <a:ea typeface="ＭＳ Ｐゴシック" pitchFamily="-84" charset="-128"/>
                <a:cs typeface="ＭＳ Ｐゴシック" pitchFamily="-84" charset="-128"/>
              </a:rPr>
              <a:t>qn</a:t>
            </a:r>
            <a:r>
              <a:rPr lang="en-US" i="1" dirty="0">
                <a:latin typeface="Arial" pitchFamily="-84" charset="0"/>
                <a:ea typeface="ＭＳ Ｐゴシック" pitchFamily="-84" charset="-128"/>
                <a:cs typeface="ＭＳ Ｐゴシック" pitchFamily="-84" charset="-128"/>
              </a:rPr>
              <a:t> + </a:t>
            </a:r>
            <a:r>
              <a:rPr lang="en-US" i="1" dirty="0" err="1">
                <a:latin typeface="Arial" pitchFamily="-84" charset="0"/>
                <a:ea typeface="ＭＳ Ｐゴシック" pitchFamily="-84" charset="-128"/>
                <a:cs typeface="ＭＳ Ｐゴシック" pitchFamily="-84" charset="-128"/>
              </a:rPr>
              <a:t>r</a:t>
            </a:r>
            <a:r>
              <a:rPr lang="en-US" i="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     </a:t>
            </a:r>
            <a:r>
              <a:rPr lang="en-US" i="1" dirty="0">
                <a:latin typeface="Arial" pitchFamily="-84" charset="0"/>
                <a:ea typeface="ＭＳ Ｐゴシック" pitchFamily="-84" charset="-128"/>
                <a:cs typeface="ＭＳ Ｐゴシック" pitchFamily="-84" charset="-128"/>
              </a:rPr>
              <a:t>0 ≤ </a:t>
            </a:r>
            <a:r>
              <a:rPr lang="en-US" i="1" dirty="0" err="1">
                <a:latin typeface="Arial" pitchFamily="-84" charset="0"/>
                <a:ea typeface="ＭＳ Ｐゴシック" pitchFamily="-84" charset="-128"/>
                <a:cs typeface="ＭＳ Ｐゴシック" pitchFamily="-84" charset="-128"/>
              </a:rPr>
              <a:t>r</a:t>
            </a:r>
            <a:r>
              <a:rPr lang="en-US" i="1" dirty="0">
                <a:latin typeface="Arial" pitchFamily="-84" charset="0"/>
                <a:ea typeface="ＭＳ Ｐゴシック" pitchFamily="-84" charset="-128"/>
                <a:cs typeface="ＭＳ Ｐゴシック" pitchFamily="-84" charset="-128"/>
              </a:rPr>
              <a:t> &lt; </a:t>
            </a:r>
            <a:r>
              <a:rPr lang="en-US" i="1" dirty="0" err="1">
                <a:latin typeface="Arial" pitchFamily="-84" charset="0"/>
                <a:ea typeface="ＭＳ Ｐゴシック" pitchFamily="-84" charset="-128"/>
                <a:cs typeface="ＭＳ Ｐゴシック" pitchFamily="-84" charset="-128"/>
              </a:rPr>
              <a:t>n</a:t>
            </a:r>
            <a:r>
              <a:rPr lang="en-US" i="1" dirty="0">
                <a:latin typeface="Arial" pitchFamily="-84" charset="0"/>
                <a:ea typeface="ＭＳ Ｐゴシック" pitchFamily="-84" charset="-128"/>
                <a:cs typeface="ＭＳ Ｐゴシック" pitchFamily="-84" charset="-128"/>
              </a:rPr>
              <a:t>; </a:t>
            </a:r>
            <a:r>
              <a:rPr lang="en-US" i="1" dirty="0" err="1">
                <a:latin typeface="Arial" pitchFamily="-84" charset="0"/>
                <a:ea typeface="ＭＳ Ｐゴシック" pitchFamily="-84" charset="-128"/>
                <a:cs typeface="ＭＳ Ｐゴシック" pitchFamily="-84" charset="-128"/>
              </a:rPr>
              <a:t>q</a:t>
            </a:r>
            <a:r>
              <a:rPr lang="en-US" i="1" dirty="0">
                <a:latin typeface="Arial" pitchFamily="-84" charset="0"/>
                <a:ea typeface="ＭＳ Ｐゴシック" pitchFamily="-84" charset="-128"/>
                <a:cs typeface="ＭＳ Ｐゴシック" pitchFamily="-84" charset="-128"/>
              </a:rPr>
              <a:t> = [a/</a:t>
            </a:r>
            <a:r>
              <a:rPr lang="en-US" i="1" dirty="0" err="1">
                <a:latin typeface="Arial" pitchFamily="-84" charset="0"/>
                <a:ea typeface="ＭＳ Ｐゴシック" pitchFamily="-84" charset="-128"/>
                <a:cs typeface="ＭＳ Ｐゴシック" pitchFamily="-84" charset="-128"/>
              </a:rPr>
              <a:t>n</a:t>
            </a:r>
            <a:r>
              <a:rPr lang="en-US" i="1" dirty="0">
                <a:latin typeface="Arial" pitchFamily="-84" charset="0"/>
                <a:ea typeface="ＭＳ Ｐゴシック" pitchFamily="-84" charset="-128"/>
                <a:cs typeface="ＭＳ Ｐゴシック" pitchFamily="-84" charset="-128"/>
              </a:rPr>
              <a:t>] </a:t>
            </a:r>
            <a:r>
              <a:rPr lang="en-US" dirty="0">
                <a:latin typeface="Arial" pitchFamily="-84" charset="0"/>
                <a:ea typeface="ＭＳ Ｐゴシック" pitchFamily="-84" charset="-128"/>
                <a:cs typeface="ＭＳ Ｐゴシック" pitchFamily="-84" charset="-128"/>
              </a:rPr>
              <a:t>which is referred to as the division algorithm. </a:t>
            </a:r>
          </a:p>
          <a:p>
            <a:pPr eaLnBrk="1" hangingPunct="1"/>
            <a:endParaRPr lang="en-US" b="1" i="1" dirty="0">
              <a:latin typeface="Arial" pitchFamily="-84" charset="0"/>
              <a:ea typeface="ＭＳ Ｐゴシック" pitchFamily="-84" charset="-128"/>
              <a:cs typeface="ＭＳ Ｐゴシック" pitchFamily="-84" charset="-128"/>
            </a:endParaRPr>
          </a:p>
        </p:txBody>
      </p:sp>
      <p:sp>
        <p:nvSpPr>
          <p:cNvPr id="43012" name="Slide Number Placeholder 3"/>
          <p:cNvSpPr>
            <a:spLocks noGrp="1"/>
          </p:cNvSpPr>
          <p:nvPr>
            <p:ph type="sldNum" sz="quarter" idx="5"/>
          </p:nvPr>
        </p:nvSpPr>
        <p:spPr>
          <a:noFill/>
        </p:spPr>
        <p:txBody>
          <a:bodyPr/>
          <a:lstStyle/>
          <a:p>
            <a:fld id="{713DC2E6-EEFD-874E-B170-9A85AC6E093F}" type="slidenum">
              <a:rPr lang="en-AU" smtClean="0">
                <a:latin typeface="Arial" pitchFamily="-84" charset="0"/>
              </a:rPr>
              <a:pPr/>
              <a:t>3</a:t>
            </a:fld>
            <a:endParaRPr lang="en-AU">
              <a:latin typeface="Arial" pitchFamily="-8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FC5E7EF-9403-E243-B4D9-BFAD0F422ED5}" type="slidenum">
              <a:rPr lang="en-AU">
                <a:latin typeface="Arial" pitchFamily="-1" charset="0"/>
              </a:rPr>
              <a:pPr/>
              <a:t>24</a:t>
            </a:fld>
            <a:endParaRPr lang="en-AU" dirty="0">
              <a:latin typeface="Arial" pitchFamily="-1"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Arial" charset="0"/>
                <a:ea typeface="ＭＳ Ｐゴシック" pitchFamily="-107" charset="-128"/>
                <a:cs typeface="ＭＳ Ｐゴシック" pitchFamily="-107" charset="-128"/>
              </a:rPr>
              <a:t> Note that the alphabet is wrapped around, so that the letter following Z is A.</a:t>
            </a:r>
            <a:endParaRPr lang="en-AU" dirty="0">
              <a:latin typeface="Arial" pitchFamily="-1" charset="0"/>
              <a:ea typeface="ＭＳ Ｐゴシック" pitchFamily="-1" charset="-128"/>
              <a:cs typeface="ＭＳ Ｐゴシック" pitchFamily="-1"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An algorithm can be expressed as follows. For each plaintext letter </a:t>
            </a:r>
            <a:r>
              <a:rPr lang="en-US" sz="1200" b="0" kern="1200" baseline="0" dirty="0">
                <a:solidFill>
                  <a:schemeClr val="tx1"/>
                </a:solidFill>
                <a:latin typeface="Arial" charset="0"/>
                <a:ea typeface="ＭＳ Ｐゴシック" pitchFamily="-107" charset="-128"/>
                <a:cs typeface="ＭＳ Ｐゴシック" pitchFamily="-107" charset="-128"/>
              </a:rPr>
              <a:t>p , substitute</a:t>
            </a:r>
          </a:p>
          <a:p>
            <a:r>
              <a:rPr lang="en-US" sz="1200" kern="1200" baseline="0" dirty="0">
                <a:solidFill>
                  <a:schemeClr val="tx1"/>
                </a:solidFill>
                <a:latin typeface="Arial" charset="0"/>
                <a:ea typeface="ＭＳ Ｐゴシック" pitchFamily="-107" charset="-128"/>
                <a:cs typeface="ＭＳ Ｐゴシック" pitchFamily="-107" charset="-128"/>
              </a:rPr>
              <a:t>the ciphertext letter </a:t>
            </a:r>
            <a:r>
              <a:rPr lang="en-US" sz="1200" b="0" kern="1200" baseline="0" dirty="0">
                <a:solidFill>
                  <a:schemeClr val="tx1"/>
                </a:solidFill>
                <a:latin typeface="Arial" charset="0"/>
                <a:ea typeface="ＭＳ Ｐゴシック" pitchFamily="-107" charset="-128"/>
                <a:cs typeface="ＭＳ Ｐゴシック" pitchFamily="-107" charset="-128"/>
              </a:rPr>
              <a:t>C</a:t>
            </a:r>
            <a:endParaRPr lang="en-AU" b="0"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1230E297-2321-1044-B2A3-982F69E44412}" type="slidenum">
              <a:rPr lang="en-AU">
                <a:latin typeface="Arial" pitchFamily="-1" charset="0"/>
              </a:rPr>
              <a:pPr/>
              <a:t>25</a:t>
            </a:fld>
            <a:endParaRPr lang="en-AU" dirty="0">
              <a:latin typeface="Arial" pitchFamily="-1"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If it is known that a given ciphertext is a Caesar cipher, then a brute-force</a:t>
            </a:r>
          </a:p>
          <a:p>
            <a:r>
              <a:rPr lang="en-US" sz="1200" kern="1200" baseline="0" dirty="0">
                <a:solidFill>
                  <a:schemeClr val="tx1"/>
                </a:solidFill>
                <a:latin typeface="Arial" charset="0"/>
                <a:ea typeface="ＭＳ Ｐゴシック" pitchFamily="-107" charset="-128"/>
                <a:cs typeface="ＭＳ Ｐゴシック" pitchFamily="-107" charset="-128"/>
              </a:rPr>
              <a:t>cryptanalysis is easily performed: simply try all the 25 possible keys. Figure 3.3</a:t>
            </a:r>
          </a:p>
          <a:p>
            <a:r>
              <a:rPr lang="en-US" sz="1200" kern="1200" baseline="0" dirty="0">
                <a:solidFill>
                  <a:schemeClr val="tx1"/>
                </a:solidFill>
                <a:latin typeface="Arial" charset="0"/>
                <a:ea typeface="ＭＳ Ｐゴシック" pitchFamily="-107" charset="-128"/>
                <a:cs typeface="ＭＳ Ｐゴシック" pitchFamily="-107" charset="-128"/>
              </a:rPr>
              <a:t>shows the results of applying this strategy to the example ciphertext. In this case, the</a:t>
            </a:r>
          </a:p>
          <a:p>
            <a:r>
              <a:rPr lang="en-US" sz="1200" kern="1200" baseline="0" dirty="0">
                <a:solidFill>
                  <a:schemeClr val="tx1"/>
                </a:solidFill>
                <a:latin typeface="Arial" charset="0"/>
                <a:ea typeface="ＭＳ Ｐゴシック" pitchFamily="-107" charset="-128"/>
                <a:cs typeface="ＭＳ Ｐゴシック" pitchFamily="-107" charset="-128"/>
              </a:rPr>
              <a:t>plaintext leaps out as occupying the third line.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Three important characteristics of this problem enabled us to use a brute-force</a:t>
            </a:r>
          </a:p>
          <a:p>
            <a:r>
              <a:rPr lang="en-US" sz="1200" kern="1200" baseline="0" dirty="0">
                <a:solidFill>
                  <a:schemeClr val="tx1"/>
                </a:solidFill>
                <a:latin typeface="Arial" charset="0"/>
                <a:ea typeface="ＭＳ Ｐゴシック" pitchFamily="-107" charset="-128"/>
                <a:cs typeface="ＭＳ Ｐゴシック" pitchFamily="-107" charset="-128"/>
              </a:rPr>
              <a:t>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The encryption and decryption algorithms are known.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There are only 25 keys to try.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The language of the plaintext is known and easily recognizable.</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5929796-598E-6D45-A2E8-40C4AA531F9E}" type="slidenum">
              <a:rPr lang="en-AU">
                <a:latin typeface="Arial" pitchFamily="-1" charset="0"/>
              </a:rPr>
              <a:pPr/>
              <a:t>26</a:t>
            </a:fld>
            <a:endParaRPr lang="en-AU" dirty="0">
              <a:latin typeface="Arial" pitchFamily="-1"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With only 25 possible keys, the Caesar cipher is far from secure. A dramatic increase</a:t>
            </a:r>
          </a:p>
          <a:p>
            <a:r>
              <a:rPr lang="en-US" sz="1200" kern="1200" baseline="0" dirty="0">
                <a:solidFill>
                  <a:schemeClr val="tx1"/>
                </a:solidFill>
                <a:latin typeface="Arial" charset="0"/>
                <a:ea typeface="ＭＳ Ｐゴシック" pitchFamily="-107" charset="-128"/>
                <a:cs typeface="ＭＳ Ｐゴシック" pitchFamily="-107" charset="-128"/>
              </a:rPr>
              <a:t>in the key space can be achieved by allowing an arbitrary substitution. Before proceeding,</a:t>
            </a:r>
          </a:p>
          <a:p>
            <a:r>
              <a:rPr lang="en-US" sz="1200" kern="1200" baseline="0" dirty="0">
                <a:solidFill>
                  <a:schemeClr val="tx1"/>
                </a:solidFill>
                <a:latin typeface="Arial" charset="0"/>
                <a:ea typeface="ＭＳ Ｐゴシック" pitchFamily="-107" charset="-128"/>
                <a:cs typeface="ＭＳ Ｐゴシック" pitchFamily="-107" charset="-128"/>
              </a:rPr>
              <a:t>we define the term </a:t>
            </a:r>
            <a:r>
              <a:rPr lang="en-US" sz="1200" i="1" kern="1200" baseline="0" dirty="0">
                <a:solidFill>
                  <a:schemeClr val="tx1"/>
                </a:solidFill>
                <a:latin typeface="Arial" charset="0"/>
                <a:ea typeface="ＭＳ Ｐゴシック" pitchFamily="-107" charset="-128"/>
                <a:cs typeface="ＭＳ Ｐゴシック" pitchFamily="-107" charset="-128"/>
              </a:rPr>
              <a:t>permutation</a:t>
            </a:r>
            <a:r>
              <a:rPr lang="en-US" sz="1200" kern="1200" baseline="0" dirty="0">
                <a:solidFill>
                  <a:schemeClr val="tx1"/>
                </a:solidFill>
                <a:latin typeface="Arial" charset="0"/>
                <a:ea typeface="ＭＳ Ｐゴシック" pitchFamily="-107" charset="-128"/>
                <a:cs typeface="ＭＳ Ｐゴシック" pitchFamily="-107" charset="-128"/>
              </a:rPr>
              <a:t> . A </a:t>
            </a:r>
            <a:r>
              <a:rPr lang="en-US" sz="1200" b="1" kern="1200" baseline="0" dirty="0">
                <a:solidFill>
                  <a:schemeClr val="tx1"/>
                </a:solidFill>
                <a:latin typeface="Arial" charset="0"/>
                <a:ea typeface="ＭＳ Ｐゴシック" pitchFamily="-107" charset="-128"/>
                <a:cs typeface="ＭＳ Ｐゴシック" pitchFamily="-107" charset="-128"/>
              </a:rPr>
              <a:t>permutation</a:t>
            </a:r>
            <a:r>
              <a:rPr lang="en-US" sz="1200" kern="1200" baseline="0" dirty="0">
                <a:solidFill>
                  <a:schemeClr val="tx1"/>
                </a:solidFill>
                <a:latin typeface="Arial" charset="0"/>
                <a:ea typeface="ＭＳ Ｐゴシック" pitchFamily="-107" charset="-128"/>
                <a:cs typeface="ＭＳ Ｐゴシック" pitchFamily="-107" charset="-128"/>
              </a:rPr>
              <a:t>  of a finite set of elements </a:t>
            </a:r>
            <a:r>
              <a:rPr lang="en-US" sz="1200" i="1" kern="1200" baseline="0" dirty="0">
                <a:solidFill>
                  <a:schemeClr val="tx1"/>
                </a:solidFill>
                <a:latin typeface="Arial" charset="0"/>
                <a:ea typeface="ＭＳ Ｐゴシック" pitchFamily="-107" charset="-128"/>
                <a:cs typeface="ＭＳ Ｐゴシック" pitchFamily="-107" charset="-128"/>
              </a:rPr>
              <a:t>S</a:t>
            </a:r>
          </a:p>
          <a:p>
            <a:r>
              <a:rPr lang="en-US" sz="1200" kern="1200" baseline="0" dirty="0">
                <a:solidFill>
                  <a:schemeClr val="tx1"/>
                </a:solidFill>
                <a:latin typeface="Arial" charset="0"/>
                <a:ea typeface="ＭＳ Ｐゴシック" pitchFamily="-107" charset="-128"/>
                <a:cs typeface="ＭＳ Ｐゴシック" pitchFamily="-107" charset="-128"/>
              </a:rPr>
              <a:t> is an ordered sequence of all the elements of </a:t>
            </a:r>
            <a:r>
              <a:rPr lang="en-US" sz="1200" i="1" kern="1200" baseline="0" dirty="0">
                <a:solidFill>
                  <a:schemeClr val="tx1"/>
                </a:solidFill>
                <a:latin typeface="Arial" charset="0"/>
                <a:ea typeface="ＭＳ Ｐゴシック" pitchFamily="-107" charset="-128"/>
                <a:cs typeface="ＭＳ Ｐゴシック" pitchFamily="-107" charset="-128"/>
              </a:rPr>
              <a:t>S</a:t>
            </a:r>
            <a:r>
              <a:rPr lang="en-US" sz="1200" kern="1200" baseline="0" dirty="0">
                <a:solidFill>
                  <a:schemeClr val="tx1"/>
                </a:solidFill>
                <a:latin typeface="Arial" charset="0"/>
                <a:ea typeface="ＭＳ Ｐゴシック" pitchFamily="-107" charset="-128"/>
                <a:cs typeface="ＭＳ Ｐゴシック" pitchFamily="-107" charset="-128"/>
              </a:rPr>
              <a:t>, with each element appearing exactly</a:t>
            </a:r>
          </a:p>
          <a:p>
            <a:r>
              <a:rPr lang="en-US" sz="1200" kern="1200" baseline="0" dirty="0">
                <a:solidFill>
                  <a:schemeClr val="tx1"/>
                </a:solidFill>
                <a:latin typeface="Arial" charset="0"/>
                <a:ea typeface="ＭＳ Ｐゴシック" pitchFamily="-107" charset="-128"/>
                <a:cs typeface="ＭＳ Ｐゴシック" pitchFamily="-107" charset="-128"/>
              </a:rPr>
              <a:t>once.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For example, if </a:t>
            </a:r>
            <a:r>
              <a:rPr lang="en-US" sz="1200" i="1" kern="1200" baseline="0" dirty="0">
                <a:solidFill>
                  <a:schemeClr val="tx1"/>
                </a:solidFill>
                <a:latin typeface="Arial" charset="0"/>
                <a:ea typeface="ＭＳ Ｐゴシック" pitchFamily="-107" charset="-128"/>
                <a:cs typeface="ＭＳ Ｐゴシック" pitchFamily="-107" charset="-128"/>
              </a:rPr>
              <a:t>S</a:t>
            </a:r>
            <a:r>
              <a:rPr lang="en-US" sz="1200" kern="1200" baseline="0" dirty="0">
                <a:solidFill>
                  <a:schemeClr val="tx1"/>
                </a:solidFill>
                <a:latin typeface="Arial" charset="0"/>
                <a:ea typeface="ＭＳ Ｐゴシック" pitchFamily="-107" charset="-128"/>
                <a:cs typeface="ＭＳ Ｐゴシック" pitchFamily="-107" charset="-128"/>
              </a:rPr>
              <a:t> =  {a, b, c}, there are six permutations of </a:t>
            </a:r>
            <a:r>
              <a:rPr lang="en-US" sz="1200" i="1" kern="1200" baseline="0" dirty="0">
                <a:solidFill>
                  <a:schemeClr val="tx1"/>
                </a:solidFill>
                <a:latin typeface="Arial" charset="0"/>
                <a:ea typeface="ＭＳ Ｐゴシック" pitchFamily="-107" charset="-128"/>
                <a:cs typeface="ＭＳ Ｐゴシック" pitchFamily="-107" charset="-128"/>
              </a:rPr>
              <a:t>S</a:t>
            </a:r>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abc, acb, bac, bca, cab, cba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0" kern="1200" baseline="0" dirty="0">
                <a:solidFill>
                  <a:schemeClr val="tx1"/>
                </a:solidFill>
                <a:latin typeface="Arial" charset="0"/>
                <a:ea typeface="ＭＳ Ｐゴシック" pitchFamily="-107" charset="-128"/>
                <a:cs typeface="ＭＳ Ｐゴシック" pitchFamily="-107" charset="-128"/>
              </a:rPr>
              <a:t>In general, there are n ! permutations of a set of n  elements, because the first</a:t>
            </a:r>
          </a:p>
          <a:p>
            <a:r>
              <a:rPr lang="en-US" sz="1200" b="0" kern="1200" baseline="0" dirty="0">
                <a:solidFill>
                  <a:schemeClr val="tx1"/>
                </a:solidFill>
                <a:latin typeface="Arial" charset="0"/>
                <a:ea typeface="ＭＳ Ｐゴシック" pitchFamily="-107" charset="-128"/>
                <a:cs typeface="ＭＳ Ｐゴシック" pitchFamily="-107" charset="-128"/>
              </a:rPr>
              <a:t>element can be chosen in one of n  ways, the second in n -  1 ways, the third in n -  2</a:t>
            </a:r>
          </a:p>
          <a:p>
            <a:r>
              <a:rPr lang="en-US" sz="1200" b="0" kern="1200" baseline="0" dirty="0">
                <a:solidFill>
                  <a:schemeClr val="tx1"/>
                </a:solidFill>
                <a:latin typeface="Arial" charset="0"/>
                <a:ea typeface="ＭＳ Ｐゴシック" pitchFamily="-107" charset="-128"/>
                <a:cs typeface="ＭＳ Ｐゴシック" pitchFamily="-107" charset="-128"/>
              </a:rPr>
              <a:t>ways, and so on.</a:t>
            </a:r>
          </a:p>
          <a:p>
            <a:endParaRPr lang="en-US" sz="1200" b="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If, instead, the “cipher” line can be any permutation of the 26 alphabetic characters,</a:t>
            </a:r>
          </a:p>
          <a:p>
            <a:r>
              <a:rPr lang="en-US" sz="1200" kern="1200" baseline="0" dirty="0">
                <a:solidFill>
                  <a:schemeClr val="tx1"/>
                </a:solidFill>
                <a:latin typeface="Arial" charset="0"/>
                <a:ea typeface="ＭＳ Ｐゴシック" pitchFamily="-107" charset="-128"/>
                <a:cs typeface="ＭＳ Ｐゴシック" pitchFamily="-107" charset="-128"/>
              </a:rPr>
              <a:t>then there are 26! or greater than 4 *  10</a:t>
            </a:r>
            <a:r>
              <a:rPr lang="en-US" sz="1200" kern="1200" baseline="30000" dirty="0">
                <a:solidFill>
                  <a:schemeClr val="tx1"/>
                </a:solidFill>
                <a:latin typeface="Arial" charset="0"/>
                <a:ea typeface="ＭＳ Ｐゴシック" pitchFamily="-107" charset="-128"/>
                <a:cs typeface="ＭＳ Ｐゴシック" pitchFamily="-107" charset="-128"/>
              </a:rPr>
              <a:t>26</a:t>
            </a:r>
            <a:r>
              <a:rPr lang="en-US" sz="1200" kern="1200" baseline="0" dirty="0">
                <a:solidFill>
                  <a:schemeClr val="tx1"/>
                </a:solidFill>
                <a:latin typeface="Arial" charset="0"/>
                <a:ea typeface="ＭＳ Ｐゴシック" pitchFamily="-107" charset="-128"/>
                <a:cs typeface="ＭＳ Ｐゴシック" pitchFamily="-107" charset="-128"/>
              </a:rPr>
              <a:t>  possible keys. This is 10 orders of magnitude</a:t>
            </a:r>
          </a:p>
          <a:p>
            <a:r>
              <a:rPr lang="en-US" sz="1200" kern="1200" baseline="0" dirty="0">
                <a:solidFill>
                  <a:schemeClr val="tx1"/>
                </a:solidFill>
                <a:latin typeface="Arial" charset="0"/>
                <a:ea typeface="ＭＳ Ｐゴシック" pitchFamily="-107" charset="-128"/>
                <a:cs typeface="ＭＳ Ｐゴシック" pitchFamily="-107" charset="-128"/>
              </a:rPr>
              <a:t>greater than the key space for DES and would seem to eliminate brute-force</a:t>
            </a:r>
          </a:p>
          <a:p>
            <a:r>
              <a:rPr lang="en-US" sz="1200" kern="1200" baseline="0" dirty="0">
                <a:solidFill>
                  <a:schemeClr val="tx1"/>
                </a:solidFill>
                <a:latin typeface="Arial" charset="0"/>
                <a:ea typeface="ＭＳ Ｐゴシック" pitchFamily="-107" charset="-128"/>
                <a:cs typeface="ＭＳ Ｐゴシック" pitchFamily="-107" charset="-128"/>
              </a:rPr>
              <a:t>techniques for cryptanalysis. Such an approach is referred to as a </a:t>
            </a:r>
            <a:r>
              <a:rPr lang="en-US" sz="1200" b="1" kern="1200" baseline="0" dirty="0">
                <a:solidFill>
                  <a:schemeClr val="tx1"/>
                </a:solidFill>
                <a:latin typeface="Arial" charset="0"/>
                <a:ea typeface="ＭＳ Ｐゴシック" pitchFamily="-107" charset="-128"/>
                <a:cs typeface="ＭＳ Ｐゴシック" pitchFamily="-107" charset="-128"/>
              </a:rPr>
              <a:t>monoalphabetic</a:t>
            </a:r>
          </a:p>
          <a:p>
            <a:r>
              <a:rPr lang="en-US" sz="1200" b="1" kern="1200" baseline="0" dirty="0">
                <a:solidFill>
                  <a:schemeClr val="tx1"/>
                </a:solidFill>
                <a:latin typeface="Arial" charset="0"/>
                <a:ea typeface="ＭＳ Ｐゴシック" pitchFamily="-107" charset="-128"/>
                <a:cs typeface="ＭＳ Ｐゴシック" pitchFamily="-107" charset="-128"/>
              </a:rPr>
              <a:t>substitution</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cipher</a:t>
            </a:r>
            <a:r>
              <a:rPr lang="en-US" sz="1200" kern="1200" baseline="0" dirty="0">
                <a:solidFill>
                  <a:schemeClr val="tx1"/>
                </a:solidFill>
                <a:latin typeface="Arial" charset="0"/>
                <a:ea typeface="ＭＳ Ｐゴシック" pitchFamily="-107" charset="-128"/>
                <a:cs typeface="ＭＳ Ｐゴシック" pitchFamily="-107" charset="-128"/>
              </a:rPr>
              <a:t>, because a single cipher alphabet (mapping from plain alphabet</a:t>
            </a:r>
          </a:p>
          <a:p>
            <a:r>
              <a:rPr lang="en-US" sz="1200" kern="1200" baseline="0" dirty="0">
                <a:solidFill>
                  <a:schemeClr val="tx1"/>
                </a:solidFill>
                <a:latin typeface="Arial" charset="0"/>
                <a:ea typeface="ＭＳ Ｐゴシック" pitchFamily="-107" charset="-128"/>
                <a:cs typeface="ＭＳ Ｐゴシック" pitchFamily="-107" charset="-128"/>
              </a:rPr>
              <a:t>to cipher alphabet) is used per message.</a:t>
            </a:r>
            <a:endParaRPr lang="en-US" b="0" dirty="0">
              <a:latin typeface="Arial" pitchFamily="-1" charset="0"/>
              <a:ea typeface="Arial" pitchFamily="-1" charset="0"/>
              <a:cs typeface="Arial" pitchFamily="-1"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5929796-598E-6D45-A2E8-40C4AA531F9E}" type="slidenum">
              <a:rPr lang="en-AU">
                <a:latin typeface="Arial" pitchFamily="-1" charset="0"/>
              </a:rPr>
              <a:pPr/>
              <a:t>27</a:t>
            </a:fld>
            <a:endParaRPr lang="en-AU" dirty="0">
              <a:latin typeface="Arial" pitchFamily="-1"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There is, however, another line of attack. If the cryptanalyst knows the nature</a:t>
            </a:r>
          </a:p>
          <a:p>
            <a:r>
              <a:rPr lang="en-US" sz="1200" kern="1200" baseline="0" dirty="0">
                <a:solidFill>
                  <a:schemeClr val="tx1"/>
                </a:solidFill>
                <a:latin typeface="Arial" charset="0"/>
                <a:ea typeface="ＭＳ Ｐゴシック" pitchFamily="-107" charset="-128"/>
                <a:cs typeface="ＭＳ Ｐゴシック" pitchFamily="-107" charset="-128"/>
              </a:rPr>
              <a:t>of the plaintext (e.g., noncompressed English text), then the analyst can exploit the</a:t>
            </a:r>
          </a:p>
          <a:p>
            <a:r>
              <a:rPr lang="en-US" sz="1200" kern="1200" baseline="0" dirty="0">
                <a:solidFill>
                  <a:schemeClr val="tx1"/>
                </a:solidFill>
                <a:latin typeface="Arial" charset="0"/>
                <a:ea typeface="ＭＳ Ｐゴシック" pitchFamily="-107" charset="-128"/>
                <a:cs typeface="ＭＳ Ｐゴシック" pitchFamily="-107" charset="-128"/>
              </a:rPr>
              <a:t>regularities of the language. To see how such a cryptanalysis might proceed, we give</a:t>
            </a:r>
          </a:p>
          <a:p>
            <a:r>
              <a:rPr lang="en-US" sz="1200" kern="1200" baseline="0" dirty="0">
                <a:solidFill>
                  <a:schemeClr val="tx1"/>
                </a:solidFill>
                <a:latin typeface="Arial" charset="0"/>
                <a:ea typeface="ＭＳ Ｐゴシック" pitchFamily="-107" charset="-128"/>
                <a:cs typeface="ＭＳ Ｐゴシック" pitchFamily="-107" charset="-128"/>
              </a:rPr>
              <a:t>a partial example here that is adapted from one in [SINK09]. The ciphertext to be</a:t>
            </a:r>
          </a:p>
          <a:p>
            <a:r>
              <a:rPr lang="en-US" sz="1200" kern="1200" baseline="0" dirty="0">
                <a:solidFill>
                  <a:schemeClr val="tx1"/>
                </a:solidFill>
                <a:latin typeface="Arial" charset="0"/>
                <a:ea typeface="ＭＳ Ｐゴシック" pitchFamily="-107" charset="-128"/>
                <a:cs typeface="ＭＳ Ｐゴシック" pitchFamily="-107" charset="-128"/>
              </a:rPr>
              <a:t>solved 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UZQSOVUOHXMOPVGPOZPEVSGZWSZOPFPESXUDBMETSXAIZ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VUEPHZHMDZSHZOWSFPAPPDTSVPQUZWYMXUZUHSX</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EPYEPOPDZSZUFPOMBZWPFUPZHMDJUDTMOHMQ</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a first step, the relative frequency of the letters can be determined and</a:t>
            </a:r>
          </a:p>
          <a:p>
            <a:r>
              <a:rPr lang="en-US" sz="1200" kern="1200" baseline="0" dirty="0">
                <a:solidFill>
                  <a:schemeClr val="tx1"/>
                </a:solidFill>
                <a:latin typeface="Arial" charset="0"/>
                <a:ea typeface="ＭＳ Ｐゴシック" pitchFamily="-107" charset="-128"/>
                <a:cs typeface="ＭＳ Ｐゴシック" pitchFamily="-107" charset="-128"/>
              </a:rPr>
              <a:t>compared to a standard frequency distribution for English, such as is shown in</a:t>
            </a:r>
          </a:p>
          <a:p>
            <a:r>
              <a:rPr lang="en-US" sz="1200" kern="1200" baseline="0" dirty="0">
                <a:solidFill>
                  <a:schemeClr val="tx1"/>
                </a:solidFill>
                <a:latin typeface="Arial" charset="0"/>
                <a:ea typeface="ＭＳ Ｐゴシック" pitchFamily="-107" charset="-128"/>
                <a:cs typeface="ＭＳ Ｐゴシック" pitchFamily="-107" charset="-128"/>
              </a:rPr>
              <a:t>Figure 3.5 (based on [LEWA00]). If the message were long enough, this technique</a:t>
            </a:r>
          </a:p>
          <a:p>
            <a:r>
              <a:rPr lang="en-US" sz="1200" kern="1200" baseline="0" dirty="0">
                <a:solidFill>
                  <a:schemeClr val="tx1"/>
                </a:solidFill>
                <a:latin typeface="Arial" charset="0"/>
                <a:ea typeface="ＭＳ Ｐゴシック" pitchFamily="-107" charset="-128"/>
                <a:cs typeface="ＭＳ Ｐゴシック" pitchFamily="-107" charset="-128"/>
              </a:rPr>
              <a:t>alone might be sufficient, but because this is a relatively short message, we cannot</a:t>
            </a:r>
          </a:p>
          <a:p>
            <a:r>
              <a:rPr lang="en-US" sz="1200" kern="1200" baseline="0" dirty="0">
                <a:solidFill>
                  <a:schemeClr val="tx1"/>
                </a:solidFill>
                <a:latin typeface="Arial" charset="0"/>
                <a:ea typeface="ＭＳ Ｐゴシック" pitchFamily="-107" charset="-128"/>
                <a:cs typeface="ＭＳ Ｐゴシック" pitchFamily="-107" charset="-128"/>
              </a:rPr>
              <a:t>expect an exact match. In any case, the relative frequencies of the letters in the</a:t>
            </a:r>
          </a:p>
          <a:p>
            <a:r>
              <a:rPr lang="en-US" sz="1200" kern="1200" baseline="0" dirty="0">
                <a:solidFill>
                  <a:schemeClr val="tx1"/>
                </a:solidFill>
                <a:latin typeface="Arial" charset="0"/>
                <a:ea typeface="ＭＳ Ｐゴシック" pitchFamily="-107" charset="-128"/>
                <a:cs typeface="ＭＳ Ｐゴシック" pitchFamily="-107" charset="-128"/>
              </a:rPr>
              <a:t>ciphertext (in percentages) are as 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 13.33 	H 5.83 	F 3.33 	B 1.67 	C 0.00</a:t>
            </a:r>
          </a:p>
          <a:p>
            <a:r>
              <a:rPr lang="en-US" sz="1200" kern="1200" baseline="0" dirty="0">
                <a:solidFill>
                  <a:schemeClr val="tx1"/>
                </a:solidFill>
                <a:latin typeface="Arial" charset="0"/>
                <a:ea typeface="ＭＳ Ｐゴシック" pitchFamily="-107" charset="-128"/>
                <a:cs typeface="ＭＳ Ｐゴシック" pitchFamily="-107" charset="-128"/>
              </a:rPr>
              <a:t>Z 11.67 	D 5.00 	W 3.33 	G 1.67 	K 0.00</a:t>
            </a:r>
          </a:p>
          <a:p>
            <a:r>
              <a:rPr lang="en-US" sz="1200" kern="1200" baseline="0" dirty="0">
                <a:solidFill>
                  <a:schemeClr val="tx1"/>
                </a:solidFill>
                <a:latin typeface="Arial" charset="0"/>
                <a:ea typeface="ＭＳ Ｐゴシック" pitchFamily="-107" charset="-128"/>
                <a:cs typeface="ＭＳ Ｐゴシック" pitchFamily="-107" charset="-128"/>
              </a:rPr>
              <a:t>S 8.33 	E 5.00 	Q 2.50 	Y 1.67 	L 0.00</a:t>
            </a:r>
          </a:p>
          <a:p>
            <a:r>
              <a:rPr lang="en-US" sz="1200" kern="1200" baseline="0" dirty="0">
                <a:solidFill>
                  <a:schemeClr val="tx1"/>
                </a:solidFill>
                <a:latin typeface="Arial" charset="0"/>
                <a:ea typeface="ＭＳ Ｐゴシック" pitchFamily="-107" charset="-128"/>
                <a:cs typeface="ＭＳ Ｐゴシック" pitchFamily="-107" charset="-128"/>
              </a:rPr>
              <a:t>U 8.33 	V 4.17 	T 2.50 	I 0.83 	N 0.00</a:t>
            </a:r>
          </a:p>
          <a:p>
            <a:r>
              <a:rPr lang="en-US" sz="1200" kern="1200" baseline="0" dirty="0">
                <a:solidFill>
                  <a:schemeClr val="tx1"/>
                </a:solidFill>
                <a:latin typeface="Arial" charset="0"/>
                <a:ea typeface="ＭＳ Ｐゴシック" pitchFamily="-107" charset="-128"/>
                <a:cs typeface="ＭＳ Ｐゴシック" pitchFamily="-107" charset="-128"/>
              </a:rPr>
              <a:t>O 7.50 	X 4.17 	A 1.67 	J 0.83 	R 0.00</a:t>
            </a:r>
          </a:p>
          <a:p>
            <a:r>
              <a:rPr lang="en-US" sz="1200" kern="1200" baseline="0" dirty="0">
                <a:solidFill>
                  <a:schemeClr val="tx1"/>
                </a:solidFill>
                <a:latin typeface="Arial" charset="0"/>
                <a:ea typeface="ＭＳ Ｐゴシック" pitchFamily="-107" charset="-128"/>
                <a:cs typeface="ＭＳ Ｐゴシック" pitchFamily="-107" charset="-128"/>
              </a:rPr>
              <a:t>M 6.67</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Comparing this breakdown with Figure 3.5, it seems likely that cipher letters P</a:t>
            </a:r>
          </a:p>
          <a:p>
            <a:r>
              <a:rPr lang="en-US" sz="1200" kern="1200" baseline="0" dirty="0">
                <a:solidFill>
                  <a:schemeClr val="tx1"/>
                </a:solidFill>
                <a:latin typeface="Arial" charset="0"/>
                <a:ea typeface="ＭＳ Ｐゴシック" pitchFamily="-107" charset="-128"/>
                <a:cs typeface="ＭＳ Ｐゴシック" pitchFamily="-107" charset="-128"/>
              </a:rPr>
              <a:t>and Z are the equivalents of plain letters e and t, but it is not certain which is which.</a:t>
            </a:r>
          </a:p>
          <a:p>
            <a:r>
              <a:rPr lang="en-US" sz="1200" kern="1200" baseline="0" dirty="0">
                <a:solidFill>
                  <a:schemeClr val="tx1"/>
                </a:solidFill>
                <a:latin typeface="Arial" charset="0"/>
                <a:ea typeface="ＭＳ Ｐゴシック" pitchFamily="-107" charset="-128"/>
                <a:cs typeface="ＭＳ Ｐゴシック" pitchFamily="-107" charset="-128"/>
              </a:rPr>
              <a:t>The letters S, U, O, M, and H are all of relatively high frequency and probably correspond</a:t>
            </a:r>
          </a:p>
          <a:p>
            <a:r>
              <a:rPr lang="en-US" sz="1200" kern="1200" baseline="0" dirty="0">
                <a:solidFill>
                  <a:schemeClr val="tx1"/>
                </a:solidFill>
                <a:latin typeface="Arial" charset="0"/>
                <a:ea typeface="ＭＳ Ｐゴシック" pitchFamily="-107" charset="-128"/>
                <a:cs typeface="ＭＳ Ｐゴシック" pitchFamily="-107" charset="-128"/>
              </a:rPr>
              <a:t>to plain letters from the set {a, h, i, n, o, r, s}. The letters with the lowest</a:t>
            </a:r>
          </a:p>
          <a:p>
            <a:r>
              <a:rPr lang="en-US" sz="1200" kern="1200" baseline="0" dirty="0">
                <a:solidFill>
                  <a:schemeClr val="tx1"/>
                </a:solidFill>
                <a:latin typeface="Arial" charset="0"/>
                <a:ea typeface="ＭＳ Ｐゴシック" pitchFamily="-107" charset="-128"/>
                <a:cs typeface="ＭＳ Ｐゴシック" pitchFamily="-107" charset="-128"/>
              </a:rPr>
              <a:t>frequencies (namely, A, B, G, Y, I, J) are likely included in the set {b, j, k, q, v, x, z}.</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There are a number of ways to proceed at this point. We could make some tentative</a:t>
            </a:r>
          </a:p>
          <a:p>
            <a:r>
              <a:rPr lang="en-US" sz="1200" kern="1200" baseline="0" dirty="0">
                <a:solidFill>
                  <a:schemeClr val="tx1"/>
                </a:solidFill>
                <a:latin typeface="Arial" charset="0"/>
                <a:ea typeface="ＭＳ Ｐゴシック" pitchFamily="-107" charset="-128"/>
                <a:cs typeface="ＭＳ Ｐゴシック" pitchFamily="-107" charset="-128"/>
              </a:rPr>
              <a:t>assignments and start to fill in the plaintext to see if it looks like a reasonable</a:t>
            </a:r>
          </a:p>
          <a:p>
            <a:r>
              <a:rPr lang="en-US" sz="1200" kern="1200" baseline="0" dirty="0">
                <a:solidFill>
                  <a:schemeClr val="tx1"/>
                </a:solidFill>
                <a:latin typeface="Arial" charset="0"/>
                <a:ea typeface="ＭＳ Ｐゴシック" pitchFamily="-107" charset="-128"/>
                <a:cs typeface="ＭＳ Ｐゴシック" pitchFamily="-107" charset="-128"/>
              </a:rPr>
              <a:t>“skeleton” of a message. A more systematic approach is to look for other regularities.</a:t>
            </a:r>
          </a:p>
          <a:p>
            <a:r>
              <a:rPr lang="en-US" sz="1200" kern="1200" baseline="0" dirty="0">
                <a:solidFill>
                  <a:schemeClr val="tx1"/>
                </a:solidFill>
                <a:latin typeface="Arial" charset="0"/>
                <a:ea typeface="ＭＳ Ｐゴシック" pitchFamily="-107" charset="-128"/>
                <a:cs typeface="ＭＳ Ｐゴシック" pitchFamily="-107" charset="-128"/>
              </a:rPr>
              <a:t>For example, certain words may be known to be in the text. Or we could look for</a:t>
            </a:r>
          </a:p>
          <a:p>
            <a:r>
              <a:rPr lang="en-US" sz="1200" kern="1200" baseline="0" dirty="0">
                <a:solidFill>
                  <a:schemeClr val="tx1"/>
                </a:solidFill>
                <a:latin typeface="Arial" charset="0"/>
                <a:ea typeface="ＭＳ Ｐゴシック" pitchFamily="-107" charset="-128"/>
                <a:cs typeface="ＭＳ Ｐゴシック" pitchFamily="-107" charset="-128"/>
              </a:rPr>
              <a:t>repeating sequences of cipher letters and try to deduce their plaintext equivalents.</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B6471F0-5DAE-F544-9BA4-C70E65D1CCAF}" type="slidenum">
              <a:rPr lang="en-AU">
                <a:latin typeface="Arial" pitchFamily="-1" charset="0"/>
              </a:rPr>
              <a:pPr/>
              <a:t>28</a:t>
            </a:fld>
            <a:endParaRPr lang="en-AU" dirty="0">
              <a:latin typeface="Arial" pitchFamily="-1"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powerful tool is to look at the frequency of two-letter combinations, known</a:t>
            </a:r>
          </a:p>
          <a:p>
            <a:r>
              <a:rPr lang="en-US" sz="1200" kern="1200" baseline="0" dirty="0">
                <a:solidFill>
                  <a:schemeClr val="tx1"/>
                </a:solidFill>
                <a:latin typeface="Arial" charset="0"/>
                <a:ea typeface="ＭＳ Ｐゴシック" pitchFamily="-107" charset="-128"/>
                <a:cs typeface="ＭＳ Ｐゴシック" pitchFamily="-107" charset="-128"/>
              </a:rPr>
              <a:t>as </a:t>
            </a:r>
            <a:r>
              <a:rPr lang="en-US" sz="1200" b="1" kern="1200" baseline="0" dirty="0">
                <a:solidFill>
                  <a:schemeClr val="tx1"/>
                </a:solidFill>
                <a:latin typeface="Arial" charset="0"/>
                <a:ea typeface="ＭＳ Ｐゴシック" pitchFamily="-107" charset="-128"/>
                <a:cs typeface="ＭＳ Ｐゴシック" pitchFamily="-107" charset="-128"/>
              </a:rPr>
              <a:t>digrams</a:t>
            </a:r>
            <a:r>
              <a:rPr lang="en-US" sz="1200" kern="1200" baseline="0" dirty="0">
                <a:solidFill>
                  <a:schemeClr val="tx1"/>
                </a:solidFill>
                <a:latin typeface="Arial" charset="0"/>
                <a:ea typeface="ＭＳ Ｐゴシック" pitchFamily="-107" charset="-128"/>
                <a:cs typeface="ＭＳ Ｐゴシック" pitchFamily="-107" charset="-128"/>
              </a:rPr>
              <a:t> . A table similar to Figure 3.5 could be drawn up showing the relative frequency</a:t>
            </a:r>
          </a:p>
          <a:p>
            <a:r>
              <a:rPr lang="en-US" sz="1200" kern="1200" baseline="0" dirty="0">
                <a:solidFill>
                  <a:schemeClr val="tx1"/>
                </a:solidFill>
                <a:latin typeface="Arial" charset="0"/>
                <a:ea typeface="ＭＳ Ｐゴシック" pitchFamily="-107" charset="-128"/>
                <a:cs typeface="ＭＳ Ｐゴシック" pitchFamily="-107" charset="-128"/>
              </a:rPr>
              <a:t>of digrams. The most common such digram is th. In our ciphertext, the most</a:t>
            </a:r>
          </a:p>
          <a:p>
            <a:r>
              <a:rPr lang="en-US" sz="1200" kern="1200" baseline="0" dirty="0">
                <a:solidFill>
                  <a:schemeClr val="tx1"/>
                </a:solidFill>
                <a:latin typeface="Arial" charset="0"/>
                <a:ea typeface="ＭＳ Ｐゴシック" pitchFamily="-107" charset="-128"/>
                <a:cs typeface="ＭＳ Ｐゴシック" pitchFamily="-107" charset="-128"/>
              </a:rPr>
              <a:t>common digram is ZW, which appears three times. So we make the correspondence</a:t>
            </a:r>
          </a:p>
          <a:p>
            <a:r>
              <a:rPr lang="en-US" sz="1200" kern="1200" baseline="0" dirty="0">
                <a:solidFill>
                  <a:schemeClr val="tx1"/>
                </a:solidFill>
                <a:latin typeface="Arial" charset="0"/>
                <a:ea typeface="ＭＳ Ｐゴシック" pitchFamily="-107" charset="-128"/>
                <a:cs typeface="ＭＳ Ｐゴシック" pitchFamily="-107" charset="-128"/>
              </a:rPr>
              <a:t>of Z with t and W with h. Then, by our earlier hypothesis, we can equate P with e.</a:t>
            </a:r>
          </a:p>
          <a:p>
            <a:r>
              <a:rPr lang="en-US" sz="1200" kern="1200" baseline="0" dirty="0">
                <a:solidFill>
                  <a:schemeClr val="tx1"/>
                </a:solidFill>
                <a:latin typeface="Arial" charset="0"/>
                <a:ea typeface="ＭＳ Ｐゴシック" pitchFamily="-107" charset="-128"/>
                <a:cs typeface="ＭＳ Ｐゴシック" pitchFamily="-107" charset="-128"/>
              </a:rPr>
              <a:t>Now notice that the sequence ZWP appears in the ciphertext, and we can translate</a:t>
            </a:r>
          </a:p>
          <a:p>
            <a:r>
              <a:rPr lang="en-US" sz="1200" kern="1200" baseline="0" dirty="0">
                <a:solidFill>
                  <a:schemeClr val="tx1"/>
                </a:solidFill>
                <a:latin typeface="Arial" charset="0"/>
                <a:ea typeface="ＭＳ Ｐゴシック" pitchFamily="-107" charset="-128"/>
                <a:cs typeface="ＭＳ Ｐゴシック" pitchFamily="-107" charset="-128"/>
              </a:rPr>
              <a:t>that sequence as “the.” This is the most frequent trigram (three-letter combination)</a:t>
            </a:r>
          </a:p>
          <a:p>
            <a:r>
              <a:rPr lang="en-US" sz="1200" kern="1200" baseline="0" dirty="0">
                <a:solidFill>
                  <a:schemeClr val="tx1"/>
                </a:solidFill>
                <a:latin typeface="Arial" charset="0"/>
                <a:ea typeface="ＭＳ Ｐゴシック" pitchFamily="-107" charset="-128"/>
                <a:cs typeface="ＭＳ Ｐゴシック" pitchFamily="-107" charset="-128"/>
              </a:rPr>
              <a:t>in English, which seems to indicate that we are on the right track.</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Next, notice the sequence ZWSZ in the first line. We do not know that these</a:t>
            </a:r>
          </a:p>
          <a:p>
            <a:r>
              <a:rPr lang="en-US" sz="1200" kern="1200" baseline="0" dirty="0">
                <a:solidFill>
                  <a:schemeClr val="tx1"/>
                </a:solidFill>
                <a:latin typeface="Arial" charset="0"/>
                <a:ea typeface="ＭＳ Ｐゴシック" pitchFamily="-107" charset="-128"/>
                <a:cs typeface="ＭＳ Ｐゴシック" pitchFamily="-107" charset="-128"/>
              </a:rPr>
              <a:t>four letters form a complete word, but if they do, it is of the form th_t. If so, S</a:t>
            </a:r>
          </a:p>
          <a:p>
            <a:r>
              <a:rPr lang="en-US" sz="1200" kern="1200" baseline="0" dirty="0">
                <a:solidFill>
                  <a:schemeClr val="tx1"/>
                </a:solidFill>
                <a:latin typeface="Arial" charset="0"/>
                <a:ea typeface="ＭＳ Ｐゴシック" pitchFamily="-107" charset="-128"/>
                <a:cs typeface="ＭＳ Ｐゴシック" pitchFamily="-107" charset="-128"/>
              </a:rPr>
              <a:t>equates with 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So far, then, we have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UZQSOVUOHXMOPVGPOZPEVSGZWSZOPFPESXUDBMETSXAIZ</a:t>
            </a:r>
          </a:p>
          <a:p>
            <a:r>
              <a:rPr lang="en-US" sz="1200" kern="1200" baseline="0" dirty="0">
                <a:solidFill>
                  <a:schemeClr val="tx1"/>
                </a:solidFill>
                <a:latin typeface="Arial" charset="0"/>
                <a:ea typeface="ＭＳ Ｐゴシック" pitchFamily="-107" charset="-128"/>
                <a:cs typeface="ＭＳ Ｐゴシック" pitchFamily="-107" charset="-128"/>
              </a:rPr>
              <a:t>   t    a                     e      e    te      a    that     e   e   a                  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VUEPHZHMDZSHZOWSFPAPPDTSVPQUZWYMXUZUHSX</a:t>
            </a:r>
          </a:p>
          <a:p>
            <a:r>
              <a:rPr lang="en-US" sz="1200" kern="1200" baseline="0" dirty="0">
                <a:solidFill>
                  <a:schemeClr val="tx1"/>
                </a:solidFill>
                <a:latin typeface="Arial" charset="0"/>
                <a:ea typeface="ＭＳ Ｐゴシック" pitchFamily="-107" charset="-128"/>
                <a:cs typeface="ＭＳ Ｐゴシック" pitchFamily="-107" charset="-128"/>
              </a:rPr>
              <a:t>        e   t          ta    t    ha   e   ee     a   e       th            t       a</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EPYEPOPDZSZUFPOMBZWPFUPZHMDJUDTMOHMQ</a:t>
            </a:r>
          </a:p>
          <a:p>
            <a:r>
              <a:rPr lang="en-US" sz="1200" kern="1200" baseline="0" dirty="0">
                <a:solidFill>
                  <a:schemeClr val="tx1"/>
                </a:solidFill>
                <a:latin typeface="Arial" charset="0"/>
                <a:ea typeface="ＭＳ Ｐゴシック" pitchFamily="-107" charset="-128"/>
                <a:cs typeface="ＭＳ Ｐゴシック" pitchFamily="-107" charset="-128"/>
              </a:rPr>
              <a:t>   e     e   e    tat      e           the         t</a:t>
            </a:r>
          </a:p>
          <a:p>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Only four letters have been identified, but already we have quite a bit of the</a:t>
            </a:r>
          </a:p>
          <a:p>
            <a:r>
              <a:rPr lang="en-US" sz="1200" kern="1200" baseline="0" dirty="0">
                <a:solidFill>
                  <a:schemeClr val="tx1"/>
                </a:solidFill>
                <a:latin typeface="Arial" charset="0"/>
                <a:ea typeface="ＭＳ Ｐゴシック" pitchFamily="-107" charset="-128"/>
                <a:cs typeface="ＭＳ Ｐゴシック" pitchFamily="-107" charset="-128"/>
              </a:rPr>
              <a:t>message. Continued analysis of frequencies plus trial and error should easily yield a</a:t>
            </a:r>
          </a:p>
          <a:p>
            <a:r>
              <a:rPr lang="en-US" sz="1200" kern="1200" baseline="0" dirty="0">
                <a:solidFill>
                  <a:schemeClr val="tx1"/>
                </a:solidFill>
                <a:latin typeface="Arial" charset="0"/>
                <a:ea typeface="ＭＳ Ｐゴシック" pitchFamily="-107" charset="-128"/>
                <a:cs typeface="ＭＳ Ｐゴシック" pitchFamily="-107" charset="-128"/>
              </a:rPr>
              <a:t>solution from this point. The complete plaintext, with spaces added between words,</a:t>
            </a:r>
          </a:p>
          <a:p>
            <a:r>
              <a:rPr lang="en-US" sz="1200" kern="1200" baseline="0" dirty="0">
                <a:solidFill>
                  <a:schemeClr val="tx1"/>
                </a:solidFill>
                <a:latin typeface="Arial" charset="0"/>
                <a:ea typeface="ＭＳ Ｐゴシック" pitchFamily="-107" charset="-128"/>
                <a:cs typeface="ＭＳ Ｐゴシック" pitchFamily="-107" charset="-128"/>
              </a:rPr>
              <a:t>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it was disclosed yesterday that several informal but</a:t>
            </a:r>
          </a:p>
          <a:p>
            <a:r>
              <a:rPr lang="en-US" sz="1200" kern="1200" baseline="0" dirty="0">
                <a:solidFill>
                  <a:schemeClr val="tx1"/>
                </a:solidFill>
                <a:latin typeface="Arial" charset="0"/>
                <a:ea typeface="ＭＳ Ｐゴシック" pitchFamily="-107" charset="-128"/>
                <a:cs typeface="ＭＳ Ｐゴシック" pitchFamily="-107" charset="-128"/>
              </a:rPr>
              <a:t>direct contacts have been made with political</a:t>
            </a:r>
          </a:p>
          <a:p>
            <a:r>
              <a:rPr lang="en-US" sz="1200" kern="1200" baseline="0" dirty="0">
                <a:solidFill>
                  <a:schemeClr val="tx1"/>
                </a:solidFill>
                <a:latin typeface="Arial" charset="0"/>
                <a:ea typeface="ＭＳ Ｐゴシック" pitchFamily="-107" charset="-128"/>
                <a:cs typeface="ＭＳ Ｐゴシック" pitchFamily="-107" charset="-128"/>
              </a:rPr>
              <a:t>representatives of the Viet cong in Moscow</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Monoalphabetic ciphers are easy to break because they reflect the frequency</a:t>
            </a:r>
          </a:p>
          <a:p>
            <a:r>
              <a:rPr lang="en-US" sz="1200" kern="1200" baseline="0" dirty="0">
                <a:solidFill>
                  <a:schemeClr val="tx1"/>
                </a:solidFill>
                <a:latin typeface="Arial" charset="0"/>
                <a:ea typeface="ＭＳ Ｐゴシック" pitchFamily="-107" charset="-128"/>
                <a:cs typeface="ＭＳ Ｐゴシック" pitchFamily="-107" charset="-128"/>
              </a:rPr>
              <a:t>data of the original alphabet. A countermeasure is to provide multiple substitutes,</a:t>
            </a:r>
          </a:p>
          <a:p>
            <a:r>
              <a:rPr lang="en-US" sz="1200" kern="1200" baseline="0" dirty="0">
                <a:solidFill>
                  <a:schemeClr val="tx1"/>
                </a:solidFill>
                <a:latin typeface="Arial" charset="0"/>
                <a:ea typeface="ＭＳ Ｐゴシック" pitchFamily="-107" charset="-128"/>
                <a:cs typeface="ＭＳ Ｐゴシック" pitchFamily="-107" charset="-128"/>
              </a:rPr>
              <a:t> known as homophones, for a single letter. For example, the letter e could be assigned</a:t>
            </a:r>
          </a:p>
          <a:p>
            <a:r>
              <a:rPr lang="en-US" sz="1200" kern="1200" baseline="0" dirty="0">
                <a:solidFill>
                  <a:schemeClr val="tx1"/>
                </a:solidFill>
                <a:latin typeface="Arial" charset="0"/>
                <a:ea typeface="ＭＳ Ｐゴシック" pitchFamily="-107" charset="-128"/>
                <a:cs typeface="ＭＳ Ｐゴシック" pitchFamily="-107" charset="-128"/>
              </a:rPr>
              <a:t>a number of different cipher symbols, such as 16, 74, 35, and 21, with each</a:t>
            </a:r>
          </a:p>
          <a:p>
            <a:r>
              <a:rPr lang="en-US" sz="1200" kern="1200" baseline="0" dirty="0">
                <a:solidFill>
                  <a:schemeClr val="tx1"/>
                </a:solidFill>
                <a:latin typeface="Arial" charset="0"/>
                <a:ea typeface="ＭＳ Ｐゴシック" pitchFamily="-107" charset="-128"/>
                <a:cs typeface="ＭＳ Ｐゴシック" pitchFamily="-107" charset="-128"/>
              </a:rPr>
              <a:t>homophone assigned to a letter in rotation or randomly. If the number of symbols</a:t>
            </a:r>
          </a:p>
          <a:p>
            <a:r>
              <a:rPr lang="en-US" sz="1200" kern="1200" baseline="0" dirty="0">
                <a:solidFill>
                  <a:schemeClr val="tx1"/>
                </a:solidFill>
                <a:latin typeface="Arial" charset="0"/>
                <a:ea typeface="ＭＳ Ｐゴシック" pitchFamily="-107" charset="-128"/>
                <a:cs typeface="ＭＳ Ｐゴシック" pitchFamily="-107" charset="-128"/>
              </a:rPr>
              <a:t>assigned to each letter is proportional to the relative frequency of that letter, then</a:t>
            </a:r>
          </a:p>
          <a:p>
            <a:r>
              <a:rPr lang="en-US" sz="1200" kern="1200" baseline="0" dirty="0">
                <a:solidFill>
                  <a:schemeClr val="tx1"/>
                </a:solidFill>
                <a:latin typeface="Arial" charset="0"/>
                <a:ea typeface="ＭＳ Ｐゴシック" pitchFamily="-107" charset="-128"/>
                <a:cs typeface="ＭＳ Ｐゴシック" pitchFamily="-107" charset="-128"/>
              </a:rPr>
              <a:t>single-letter frequency information is completely obliterated. The great mathematician</a:t>
            </a:r>
          </a:p>
          <a:p>
            <a:r>
              <a:rPr lang="en-US" sz="1200" kern="1200" baseline="0" dirty="0">
                <a:solidFill>
                  <a:schemeClr val="tx1"/>
                </a:solidFill>
                <a:latin typeface="Arial" charset="0"/>
                <a:ea typeface="ＭＳ Ｐゴシック" pitchFamily="-107" charset="-128"/>
                <a:cs typeface="ＭＳ Ｐゴシック" pitchFamily="-107" charset="-128"/>
              </a:rPr>
              <a:t>Carl Friedrich Gauss believed that he had devised an unbreakable cipher using</a:t>
            </a:r>
          </a:p>
          <a:p>
            <a:r>
              <a:rPr lang="en-US" sz="1200" kern="1200" baseline="0" dirty="0">
                <a:solidFill>
                  <a:schemeClr val="tx1"/>
                </a:solidFill>
                <a:latin typeface="Arial" charset="0"/>
                <a:ea typeface="ＭＳ Ｐゴシック" pitchFamily="-107" charset="-128"/>
                <a:cs typeface="ＭＳ Ｐゴシック" pitchFamily="-107" charset="-128"/>
              </a:rPr>
              <a:t>homophones. However, even with homophones, each element of plaintext affects</a:t>
            </a:r>
          </a:p>
          <a:p>
            <a:r>
              <a:rPr lang="en-US" sz="1200" kern="1200" baseline="0" dirty="0">
                <a:solidFill>
                  <a:schemeClr val="tx1"/>
                </a:solidFill>
                <a:latin typeface="Arial" charset="0"/>
                <a:ea typeface="ＭＳ Ｐゴシック" pitchFamily="-107" charset="-128"/>
                <a:cs typeface="ＭＳ Ｐゴシック" pitchFamily="-107" charset="-128"/>
              </a:rPr>
              <a:t>only one element of ciphertext, and multiple-letter patterns (e.g., digram frequencies)</a:t>
            </a:r>
          </a:p>
          <a:p>
            <a:r>
              <a:rPr lang="en-US" sz="1200" kern="1200" baseline="0" dirty="0">
                <a:solidFill>
                  <a:schemeClr val="tx1"/>
                </a:solidFill>
                <a:latin typeface="Arial" charset="0"/>
                <a:ea typeface="ＭＳ Ｐゴシック" pitchFamily="-107" charset="-128"/>
                <a:cs typeface="ＭＳ Ｐゴシック" pitchFamily="-107" charset="-128"/>
              </a:rPr>
              <a:t>still survive in the ciphertext, making cryptanalysis relatively straightforward.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Two principal methods are used in substitution ciphers to lessen the extent to</a:t>
            </a:r>
          </a:p>
          <a:p>
            <a:r>
              <a:rPr lang="en-US" sz="1200" kern="1200" baseline="0" dirty="0">
                <a:solidFill>
                  <a:schemeClr val="tx1"/>
                </a:solidFill>
                <a:latin typeface="Arial" charset="0"/>
                <a:ea typeface="ＭＳ Ｐゴシック" pitchFamily="-107" charset="-128"/>
                <a:cs typeface="ＭＳ Ｐゴシック" pitchFamily="-107" charset="-128"/>
              </a:rPr>
              <a:t>which the structure of the plaintext survives in the ciphertext: One approach is to</a:t>
            </a:r>
          </a:p>
          <a:p>
            <a:r>
              <a:rPr lang="en-US" sz="1200" kern="1200" baseline="0" dirty="0">
                <a:solidFill>
                  <a:schemeClr val="tx1"/>
                </a:solidFill>
                <a:latin typeface="Arial" charset="0"/>
                <a:ea typeface="ＭＳ Ｐゴシック" pitchFamily="-107" charset="-128"/>
                <a:cs typeface="ＭＳ Ｐゴシック" pitchFamily="-107" charset="-128"/>
              </a:rPr>
              <a:t>encrypt multiple letters of plaintext, and the other is to use multiple cipher alphabets.</a:t>
            </a:r>
          </a:p>
          <a:p>
            <a:r>
              <a:rPr lang="en-US" sz="1200" kern="1200" baseline="0" dirty="0">
                <a:solidFill>
                  <a:schemeClr val="tx1"/>
                </a:solidFill>
                <a:latin typeface="Arial" charset="0"/>
                <a:ea typeface="ＭＳ Ｐゴシック" pitchFamily="-107" charset="-128"/>
                <a:cs typeface="ＭＳ Ｐゴシック" pitchFamily="-107" charset="-128"/>
              </a:rPr>
              <a:t>We briefly examine each.</a:t>
            </a:r>
            <a:endParaRPr lang="en-AU" dirty="0">
              <a:solidFill>
                <a:srgbClr val="000000"/>
              </a:solidFill>
              <a:latin typeface="Arial" pitchFamily="-1" charset="0"/>
              <a:ea typeface="Arial" pitchFamily="-1" charset="0"/>
              <a:cs typeface="Arial" pitchFamily="-1"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47F6A9FF-0307-7343-A6BD-216DAC30CE20}" type="slidenum">
              <a:rPr lang="en-AU">
                <a:latin typeface="Arial" pitchFamily="-1" charset="0"/>
              </a:rPr>
              <a:pPr/>
              <a:t>29</a:t>
            </a:fld>
            <a:endParaRPr lang="en-AU" dirty="0">
              <a:latin typeface="Arial" pitchFamily="-1"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best-known multiple-letter encryption cipher is the Playfair, which treats</a:t>
            </a:r>
          </a:p>
          <a:p>
            <a:r>
              <a:rPr lang="en-US" sz="1200" kern="1200" baseline="0" dirty="0">
                <a:solidFill>
                  <a:schemeClr val="tx1"/>
                </a:solidFill>
                <a:latin typeface="Arial" charset="0"/>
                <a:ea typeface="ＭＳ Ｐゴシック" pitchFamily="-107" charset="-128"/>
                <a:cs typeface="ＭＳ Ｐゴシック" pitchFamily="-107" charset="-128"/>
              </a:rPr>
              <a:t>digrams in the plaintext as single units and translates these units into ciphertext</a:t>
            </a:r>
          </a:p>
          <a:p>
            <a:r>
              <a:rPr lang="en-US" sz="1200" kern="1200" baseline="0" dirty="0">
                <a:solidFill>
                  <a:schemeClr val="tx1"/>
                </a:solidFill>
                <a:latin typeface="Arial" charset="0"/>
                <a:ea typeface="ＭＳ Ｐゴシック" pitchFamily="-107" charset="-128"/>
                <a:cs typeface="ＭＳ Ｐゴシック" pitchFamily="-107" charset="-128"/>
              </a:rPr>
              <a:t>Digrams.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Playfair algorithm is based on the use of a 5 *  5 matrix of letters constructed</a:t>
            </a:r>
          </a:p>
          <a:p>
            <a:r>
              <a:rPr lang="en-US" sz="1200" kern="1200" baseline="0" dirty="0">
                <a:solidFill>
                  <a:schemeClr val="tx1"/>
                </a:solidFill>
                <a:latin typeface="Arial" charset="0"/>
                <a:ea typeface="ＭＳ Ｐゴシック" pitchFamily="-107" charset="-128"/>
                <a:cs typeface="ＭＳ Ｐゴシック" pitchFamily="-107" charset="-128"/>
              </a:rPr>
              <a:t>using a keyword.</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AACF2F62-E652-A644-8EEF-6D043837A6C9}" type="slidenum">
              <a:rPr lang="en-AU">
                <a:latin typeface="Arial" pitchFamily="-1" charset="0"/>
              </a:rPr>
              <a:pPr/>
              <a:t>30</a:t>
            </a:fld>
            <a:endParaRPr lang="en-AU" dirty="0">
              <a:latin typeface="Arial" pitchFamily="-1"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In this case, the keyword is </a:t>
            </a:r>
            <a:r>
              <a:rPr lang="en-US" sz="1200" i="1" kern="1200" baseline="0" dirty="0">
                <a:solidFill>
                  <a:schemeClr val="tx1"/>
                </a:solidFill>
                <a:latin typeface="Arial" charset="0"/>
                <a:ea typeface="ＭＳ Ｐゴシック" pitchFamily="-107" charset="-128"/>
                <a:cs typeface="ＭＳ Ｐゴシック" pitchFamily="-107" charset="-128"/>
              </a:rPr>
              <a:t>monarch</a:t>
            </a:r>
            <a:r>
              <a:rPr lang="en-US" sz="1200" kern="1200" baseline="0" dirty="0">
                <a:solidFill>
                  <a:schemeClr val="tx1"/>
                </a:solidFill>
                <a:latin typeface="Arial" charset="0"/>
                <a:ea typeface="ＭＳ Ｐゴシック" pitchFamily="-107" charset="-128"/>
                <a:cs typeface="ＭＳ Ｐゴシック" pitchFamily="-107" charset="-128"/>
              </a:rPr>
              <a:t>y . The matrix is constructed by filling</a:t>
            </a:r>
          </a:p>
          <a:p>
            <a:r>
              <a:rPr lang="en-US" sz="1200" kern="1200" baseline="0" dirty="0">
                <a:solidFill>
                  <a:schemeClr val="tx1"/>
                </a:solidFill>
                <a:latin typeface="Arial" charset="0"/>
                <a:ea typeface="ＭＳ Ｐゴシック" pitchFamily="-107" charset="-128"/>
                <a:cs typeface="ＭＳ Ｐゴシック" pitchFamily="-107" charset="-128"/>
              </a:rPr>
              <a:t>in the letters of the keyword (minus duplicates) from left to right and from top to</a:t>
            </a:r>
          </a:p>
          <a:p>
            <a:r>
              <a:rPr lang="en-US" sz="1200" kern="1200" baseline="0" dirty="0">
                <a:solidFill>
                  <a:schemeClr val="tx1"/>
                </a:solidFill>
                <a:latin typeface="Arial" charset="0"/>
                <a:ea typeface="ＭＳ Ｐゴシック" pitchFamily="-107" charset="-128"/>
                <a:cs typeface="ＭＳ Ｐゴシック" pitchFamily="-107" charset="-128"/>
              </a:rPr>
              <a:t>bottom, and then filling in the remainder of the matrix with the remaining letters in</a:t>
            </a:r>
          </a:p>
          <a:p>
            <a:r>
              <a:rPr lang="en-US" sz="1200" kern="1200" baseline="0" dirty="0">
                <a:solidFill>
                  <a:schemeClr val="tx1"/>
                </a:solidFill>
                <a:latin typeface="Arial" charset="0"/>
                <a:ea typeface="ＭＳ Ｐゴシック" pitchFamily="-107" charset="-128"/>
                <a:cs typeface="ＭＳ Ｐゴシック" pitchFamily="-107" charset="-128"/>
              </a:rPr>
              <a:t>alphabetic order. The letters I and J count as one letter. Plaintext is encrypted two</a:t>
            </a:r>
          </a:p>
          <a:p>
            <a:r>
              <a:rPr lang="en-US" sz="1200" kern="1200" baseline="0" dirty="0">
                <a:solidFill>
                  <a:schemeClr val="tx1"/>
                </a:solidFill>
                <a:latin typeface="Arial" charset="0"/>
                <a:ea typeface="ＭＳ Ｐゴシック" pitchFamily="-107" charset="-128"/>
                <a:cs typeface="ＭＳ Ｐゴシック" pitchFamily="-107" charset="-128"/>
              </a:rPr>
              <a:t>letters at a time, according to the following rules: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Repeating plaintext letters that are in the same pair are separated with a filler</a:t>
            </a:r>
          </a:p>
          <a:p>
            <a:r>
              <a:rPr lang="en-US" sz="1200" kern="1200" baseline="0" dirty="0">
                <a:solidFill>
                  <a:schemeClr val="tx1"/>
                </a:solidFill>
                <a:latin typeface="Arial" charset="0"/>
                <a:ea typeface="ＭＳ Ｐゴシック" pitchFamily="-107" charset="-128"/>
                <a:cs typeface="ＭＳ Ｐゴシック" pitchFamily="-107" charset="-128"/>
              </a:rPr>
              <a:t>letter, such as x, so that balloon would be treated as ba lx lo 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Two plaintext letters that fall in the same row of the matrix are each replaced</a:t>
            </a:r>
          </a:p>
          <a:p>
            <a:r>
              <a:rPr lang="en-US" sz="1200" kern="1200" baseline="0" dirty="0">
                <a:solidFill>
                  <a:schemeClr val="tx1"/>
                </a:solidFill>
                <a:latin typeface="Arial" charset="0"/>
                <a:ea typeface="ＭＳ Ｐゴシック" pitchFamily="-107" charset="-128"/>
                <a:cs typeface="ＭＳ Ｐゴシック" pitchFamily="-107" charset="-128"/>
              </a:rPr>
              <a:t>by the letter to the right, with the first element of the row circularly following</a:t>
            </a:r>
          </a:p>
          <a:p>
            <a:r>
              <a:rPr lang="en-US" sz="1200" kern="1200" baseline="0" dirty="0">
                <a:solidFill>
                  <a:schemeClr val="tx1"/>
                </a:solidFill>
                <a:latin typeface="Arial" charset="0"/>
                <a:ea typeface="ＭＳ Ｐゴシック" pitchFamily="-107" charset="-128"/>
                <a:cs typeface="ＭＳ Ｐゴシック" pitchFamily="-107" charset="-128"/>
              </a:rPr>
              <a:t>the last. For example, ar is encrypted as RM.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3.  Two plaintext letters that fall in the same column are each replaced by the</a:t>
            </a:r>
          </a:p>
          <a:p>
            <a:r>
              <a:rPr lang="en-US" sz="1200" kern="1200" baseline="0" dirty="0">
                <a:solidFill>
                  <a:schemeClr val="tx1"/>
                </a:solidFill>
                <a:latin typeface="Arial" charset="0"/>
                <a:ea typeface="ＭＳ Ｐゴシック" pitchFamily="-107" charset="-128"/>
                <a:cs typeface="ＭＳ Ｐゴシック" pitchFamily="-107" charset="-128"/>
              </a:rPr>
              <a:t>letter beneath, with the top element of the column circularly following the last.</a:t>
            </a:r>
          </a:p>
          <a:p>
            <a:r>
              <a:rPr lang="en-US" sz="1200" kern="1200" baseline="0" dirty="0">
                <a:solidFill>
                  <a:schemeClr val="tx1"/>
                </a:solidFill>
                <a:latin typeface="Arial" charset="0"/>
                <a:ea typeface="ＭＳ Ｐゴシック" pitchFamily="-107" charset="-128"/>
                <a:cs typeface="ＭＳ Ｐゴシック" pitchFamily="-107" charset="-128"/>
              </a:rPr>
              <a:t>For example, mu is encrypted as CM.</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4. Otherwise, each plaintext letter in a pair is replaced by the letter that lies in</a:t>
            </a:r>
          </a:p>
          <a:p>
            <a:r>
              <a:rPr lang="en-US" sz="1200" kern="1200" baseline="0" dirty="0">
                <a:solidFill>
                  <a:schemeClr val="tx1"/>
                </a:solidFill>
                <a:latin typeface="Arial" charset="0"/>
                <a:ea typeface="ＭＳ Ｐゴシック" pitchFamily="-107" charset="-128"/>
                <a:cs typeface="ＭＳ Ｐゴシック" pitchFamily="-107" charset="-128"/>
              </a:rPr>
              <a:t>its own row and the column occupied by the other plaintext letter. Thus, hs</a:t>
            </a:r>
          </a:p>
          <a:p>
            <a:r>
              <a:rPr lang="en-US" sz="1200" kern="1200" baseline="0" dirty="0">
                <a:solidFill>
                  <a:schemeClr val="tx1"/>
                </a:solidFill>
                <a:latin typeface="Arial" charset="0"/>
                <a:ea typeface="ＭＳ Ｐゴシック" pitchFamily="-107" charset="-128"/>
                <a:cs typeface="ＭＳ Ｐゴシック" pitchFamily="-107" charset="-128"/>
              </a:rPr>
              <a:t>becomes BP and ea becomes IM (or JM, as the encipherer wishes).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Playfair cipher is a great advance over simple monoalphabetic ciphers.</a:t>
            </a:r>
          </a:p>
          <a:p>
            <a:r>
              <a:rPr lang="en-US" sz="1200" kern="1200" baseline="0" dirty="0">
                <a:solidFill>
                  <a:schemeClr val="tx1"/>
                </a:solidFill>
                <a:latin typeface="Arial" charset="0"/>
                <a:ea typeface="ＭＳ Ｐゴシック" pitchFamily="-107" charset="-128"/>
                <a:cs typeface="ＭＳ Ｐゴシック" pitchFamily="-107" charset="-128"/>
              </a:rPr>
              <a:t>For one thing, whereas there are only 26 letters, there are 26 *  26 =  676 digrams, so</a:t>
            </a:r>
          </a:p>
          <a:p>
            <a:r>
              <a:rPr lang="en-US" sz="1200" kern="1200" baseline="0" dirty="0">
                <a:solidFill>
                  <a:schemeClr val="tx1"/>
                </a:solidFill>
                <a:latin typeface="Arial" charset="0"/>
                <a:ea typeface="ＭＳ Ｐゴシック" pitchFamily="-107" charset="-128"/>
                <a:cs typeface="ＭＳ Ｐゴシック" pitchFamily="-107" charset="-128"/>
              </a:rPr>
              <a:t>that identification of individual digrams is more difficult. Furthermore, the relative</a:t>
            </a:r>
          </a:p>
          <a:p>
            <a:r>
              <a:rPr lang="en-US" sz="1200" kern="1200" baseline="0" dirty="0">
                <a:solidFill>
                  <a:schemeClr val="tx1"/>
                </a:solidFill>
                <a:latin typeface="Arial" charset="0"/>
                <a:ea typeface="ＭＳ Ｐゴシック" pitchFamily="-107" charset="-128"/>
                <a:cs typeface="ＭＳ Ｐゴシック" pitchFamily="-107" charset="-128"/>
              </a:rPr>
              <a:t>frequencies of individual letters exhibit a much greater range than that of digrams,</a:t>
            </a:r>
          </a:p>
          <a:p>
            <a:r>
              <a:rPr lang="en-US" sz="1200" kern="1200" baseline="0" dirty="0">
                <a:solidFill>
                  <a:schemeClr val="tx1"/>
                </a:solidFill>
                <a:latin typeface="Arial" charset="0"/>
                <a:ea typeface="ＭＳ Ｐゴシック" pitchFamily="-107" charset="-128"/>
                <a:cs typeface="ＭＳ Ｐゴシック" pitchFamily="-107" charset="-128"/>
              </a:rPr>
              <a:t>making frequency analysis much more difficult. For these reasons, the Playfair</a:t>
            </a:r>
          </a:p>
          <a:p>
            <a:r>
              <a:rPr lang="en-US" sz="1200" kern="1200" baseline="0" dirty="0">
                <a:solidFill>
                  <a:schemeClr val="tx1"/>
                </a:solidFill>
                <a:latin typeface="Arial" charset="0"/>
                <a:ea typeface="ＭＳ Ｐゴシック" pitchFamily="-107" charset="-128"/>
                <a:cs typeface="ＭＳ Ｐゴシック" pitchFamily="-107" charset="-128"/>
              </a:rPr>
              <a:t>cipher was for a long time considered unbreakable. It was used as the standard field</a:t>
            </a:r>
          </a:p>
          <a:p>
            <a:r>
              <a:rPr lang="en-US" sz="1200" kern="1200" baseline="0" dirty="0">
                <a:solidFill>
                  <a:schemeClr val="tx1"/>
                </a:solidFill>
                <a:latin typeface="Arial" charset="0"/>
                <a:ea typeface="ＭＳ Ｐゴシック" pitchFamily="-107" charset="-128"/>
                <a:cs typeface="ＭＳ Ｐゴシック" pitchFamily="-107" charset="-128"/>
              </a:rPr>
              <a:t>system by the British Army in World War I and still enjoyed considerable use by the</a:t>
            </a:r>
          </a:p>
          <a:p>
            <a:r>
              <a:rPr lang="en-US" sz="1200" kern="1200" baseline="0" dirty="0">
                <a:solidFill>
                  <a:schemeClr val="tx1"/>
                </a:solidFill>
                <a:latin typeface="Arial" charset="0"/>
                <a:ea typeface="ＭＳ Ｐゴシック" pitchFamily="-107" charset="-128"/>
                <a:cs typeface="ＭＳ Ｐゴシック" pitchFamily="-107" charset="-128"/>
              </a:rPr>
              <a:t>U.S. Army and other Allied forces during World War II.</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Despite this level of confidence in its security, the Playfair cipher is relatively</a:t>
            </a:r>
          </a:p>
          <a:p>
            <a:r>
              <a:rPr lang="en-US" sz="1200" kern="1200" baseline="0" dirty="0">
                <a:solidFill>
                  <a:schemeClr val="tx1"/>
                </a:solidFill>
                <a:latin typeface="Arial" charset="0"/>
                <a:ea typeface="ＭＳ Ｐゴシック" pitchFamily="-107" charset="-128"/>
                <a:cs typeface="ＭＳ Ｐゴシック" pitchFamily="-107" charset="-128"/>
              </a:rPr>
              <a:t>easy to break, because it still leaves much of the structure of the plaintext language</a:t>
            </a:r>
          </a:p>
          <a:p>
            <a:r>
              <a:rPr lang="en-US" sz="1200" kern="1200" baseline="0" dirty="0">
                <a:solidFill>
                  <a:schemeClr val="tx1"/>
                </a:solidFill>
                <a:latin typeface="Arial" charset="0"/>
                <a:ea typeface="ＭＳ Ｐゴシック" pitchFamily="-107" charset="-128"/>
                <a:cs typeface="ＭＳ Ｐゴシック" pitchFamily="-107" charset="-128"/>
              </a:rPr>
              <a:t>intact. A few hundred letters of ciphertext are generally sufficient.</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5A8A2807-5DAE-3149-A639-5FF06E7535C5}" type="slidenum">
              <a:rPr lang="en-AU">
                <a:latin typeface="Arial" pitchFamily="-1" charset="0"/>
              </a:rPr>
              <a:pPr/>
              <a:t>32</a:t>
            </a:fld>
            <a:endParaRPr lang="en-AU" dirty="0">
              <a:latin typeface="Arial" pitchFamily="-1"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Another way to improve on the simple monoalphabetic technique is to use different</a:t>
            </a:r>
          </a:p>
          <a:p>
            <a:r>
              <a:rPr lang="en-US" sz="1200" kern="1200" baseline="0" dirty="0">
                <a:solidFill>
                  <a:schemeClr val="tx1"/>
                </a:solidFill>
                <a:latin typeface="Arial" charset="0"/>
                <a:ea typeface="ＭＳ Ｐゴシック" pitchFamily="-107" charset="-128"/>
                <a:cs typeface="ＭＳ Ｐゴシック" pitchFamily="-107" charset="-128"/>
              </a:rPr>
              <a:t>monoalphabetic substitutions as one proceeds through the plaintext message.</a:t>
            </a:r>
          </a:p>
          <a:p>
            <a:r>
              <a:rPr lang="en-US" sz="1200" kern="1200" baseline="0" dirty="0">
                <a:solidFill>
                  <a:schemeClr val="tx1"/>
                </a:solidFill>
                <a:latin typeface="Arial" charset="0"/>
                <a:ea typeface="ＭＳ Ｐゴシック" pitchFamily="-107" charset="-128"/>
                <a:cs typeface="ＭＳ Ｐゴシック" pitchFamily="-107" charset="-128"/>
              </a:rPr>
              <a:t>The general name for this approach is </a:t>
            </a:r>
            <a:r>
              <a:rPr lang="en-US" sz="1200" b="1" kern="1200" baseline="0" dirty="0">
                <a:solidFill>
                  <a:schemeClr val="tx1"/>
                </a:solidFill>
                <a:latin typeface="Arial" charset="0"/>
                <a:ea typeface="ＭＳ Ｐゴシック" pitchFamily="-107" charset="-128"/>
                <a:cs typeface="ＭＳ Ｐゴシック" pitchFamily="-107" charset="-128"/>
              </a:rPr>
              <a:t>polyalphabetic</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substitution</a:t>
            </a:r>
            <a:r>
              <a:rPr lang="en-US" sz="1200" kern="1200" baseline="0" dirty="0">
                <a:solidFill>
                  <a:schemeClr val="tx1"/>
                </a:solidFill>
                <a:latin typeface="Arial" charset="0"/>
                <a:ea typeface="ＭＳ Ｐゴシック" pitchFamily="-107" charset="-128"/>
                <a:cs typeface="ＭＳ Ｐゴシック" pitchFamily="-107" charset="-128"/>
              </a:rPr>
              <a:t> </a:t>
            </a:r>
            <a:r>
              <a:rPr lang="en-US" sz="1200" b="1" kern="1200" baseline="0" dirty="0">
                <a:solidFill>
                  <a:schemeClr val="tx1"/>
                </a:solidFill>
                <a:latin typeface="Arial" charset="0"/>
                <a:ea typeface="ＭＳ Ｐゴシック" pitchFamily="-107" charset="-128"/>
                <a:cs typeface="ＭＳ Ｐゴシック" pitchFamily="-107" charset="-128"/>
              </a:rPr>
              <a:t>cipher</a:t>
            </a:r>
            <a:r>
              <a:rPr lang="en-US" sz="1200" kern="1200" baseline="0" dirty="0">
                <a:solidFill>
                  <a:schemeClr val="tx1"/>
                </a:solidFill>
                <a:latin typeface="Arial" charset="0"/>
                <a:ea typeface="ＭＳ Ｐゴシック" pitchFamily="-107" charset="-128"/>
                <a:cs typeface="ＭＳ Ｐゴシック" pitchFamily="-107" charset="-128"/>
              </a:rPr>
              <a:t> . All these</a:t>
            </a:r>
          </a:p>
          <a:p>
            <a:r>
              <a:rPr lang="en-US" sz="1200" kern="1200" baseline="0" dirty="0">
                <a:solidFill>
                  <a:schemeClr val="tx1"/>
                </a:solidFill>
                <a:latin typeface="Arial" charset="0"/>
                <a:ea typeface="ＭＳ Ｐゴシック" pitchFamily="-107" charset="-128"/>
                <a:cs typeface="ＭＳ Ｐゴシック" pitchFamily="-107" charset="-128"/>
              </a:rPr>
              <a:t>techniques have the following features in common: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1.  A set of related monoalphabetic substitution rules is used.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2.  A key determines which particular rule is chosen for a given transformation.</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FA90381F-9F59-7C47-AF34-604EC30E9B9F}" type="slidenum">
              <a:rPr lang="en-AU">
                <a:latin typeface="Arial" pitchFamily="-1" charset="0"/>
              </a:rPr>
              <a:pPr/>
              <a:t>33</a:t>
            </a:fld>
            <a:endParaRPr lang="en-AU" dirty="0">
              <a:latin typeface="Arial" pitchFamily="-1"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best known, and one of the simplest, polyalphabetic ciphers</a:t>
            </a:r>
          </a:p>
          <a:p>
            <a:r>
              <a:rPr lang="en-US" sz="1200" kern="1200" baseline="0" dirty="0">
                <a:solidFill>
                  <a:schemeClr val="tx1"/>
                </a:solidFill>
                <a:latin typeface="Arial" charset="0"/>
                <a:ea typeface="ＭＳ Ｐゴシック" pitchFamily="-107" charset="-128"/>
                <a:cs typeface="ＭＳ Ｐゴシック" pitchFamily="-107" charset="-128"/>
              </a:rPr>
              <a:t>is the Vigenère cipher. In this scheme, the set of related monoalphabetic substitution</a:t>
            </a:r>
          </a:p>
          <a:p>
            <a:r>
              <a:rPr lang="en-US" sz="1200" kern="1200" baseline="0" dirty="0">
                <a:solidFill>
                  <a:schemeClr val="tx1"/>
                </a:solidFill>
                <a:latin typeface="Arial" charset="0"/>
                <a:ea typeface="ＭＳ Ｐゴシック" pitchFamily="-107" charset="-128"/>
                <a:cs typeface="ＭＳ Ｐゴシック" pitchFamily="-107" charset="-128"/>
              </a:rPr>
              <a:t>rules consists of the 26 Caesar ciphers with shifts of 0 through 25. Each cipher is</a:t>
            </a:r>
          </a:p>
          <a:p>
            <a:r>
              <a:rPr lang="en-US" sz="1200" kern="1200" baseline="0" dirty="0">
                <a:solidFill>
                  <a:schemeClr val="tx1"/>
                </a:solidFill>
                <a:latin typeface="Arial" charset="0"/>
                <a:ea typeface="ＭＳ Ｐゴシック" pitchFamily="-107" charset="-128"/>
                <a:cs typeface="ＭＳ Ｐゴシック" pitchFamily="-107" charset="-128"/>
              </a:rPr>
              <a:t>denoted by a key letter, which is the ciphertext letter that substitutes for the plaintext</a:t>
            </a:r>
          </a:p>
          <a:p>
            <a:r>
              <a:rPr lang="en-US" sz="1200" kern="1200" baseline="0" dirty="0">
                <a:solidFill>
                  <a:schemeClr val="tx1"/>
                </a:solidFill>
                <a:latin typeface="Arial" charset="0"/>
                <a:ea typeface="ＭＳ Ｐゴシック" pitchFamily="-107" charset="-128"/>
                <a:cs typeface="ＭＳ Ｐゴシック" pitchFamily="-107" charset="-128"/>
              </a:rPr>
              <a:t>letter a. Thus, a Caesar cipher with a shift of 3 is denoted by the key value 3.</a:t>
            </a:r>
          </a:p>
          <a:p>
            <a:endParaRPr lang="en-US" sz="1200" kern="1200" baseline="0" dirty="0">
              <a:solidFill>
                <a:schemeClr val="tx1"/>
              </a:solidFill>
              <a:latin typeface="Arial" charset="0"/>
              <a:ea typeface="ＭＳ Ｐゴシック" pitchFamily="-107" charset="-128"/>
              <a:cs typeface="ＭＳ Ｐゴシック" pitchFamily="-107"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a:solidFill>
                  <a:schemeClr val="tx1"/>
                </a:solidFill>
                <a:latin typeface="Arial" charset="0"/>
                <a:ea typeface="ＭＳ Ｐゴシック" pitchFamily="-107" charset="-128"/>
                <a:cs typeface="ＭＳ Ｐゴシック" pitchFamily="-107" charset="-128"/>
              </a:rPr>
              <a:t>The periodic nature of the keyword can be eliminated by using a nonrepeating</a:t>
            </a:r>
          </a:p>
          <a:p>
            <a:r>
              <a:rPr lang="en-US" sz="1200" kern="1200" baseline="0" dirty="0">
                <a:solidFill>
                  <a:schemeClr val="tx1"/>
                </a:solidFill>
                <a:latin typeface="Arial" charset="0"/>
                <a:ea typeface="ＭＳ Ｐゴシック" pitchFamily="-107" charset="-128"/>
                <a:cs typeface="ＭＳ Ｐゴシック" pitchFamily="-107" charset="-128"/>
              </a:rPr>
              <a:t>keyword that is as long as the message itself. Vigenère proposed what is referred to</a:t>
            </a:r>
          </a:p>
          <a:p>
            <a:r>
              <a:rPr lang="en-US" sz="1200" kern="1200" baseline="0" dirty="0">
                <a:solidFill>
                  <a:schemeClr val="tx1"/>
                </a:solidFill>
                <a:latin typeface="Arial" charset="0"/>
                <a:ea typeface="ＭＳ Ｐゴシック" pitchFamily="-107" charset="-128"/>
                <a:cs typeface="ＭＳ Ｐゴシック" pitchFamily="-107" charset="-128"/>
              </a:rPr>
              <a:t>as an autokey system , in which a keyword is concatenated with the plaintext itself to</a:t>
            </a:r>
          </a:p>
          <a:p>
            <a:r>
              <a:rPr lang="en-US" sz="1200" kern="1200" baseline="0" dirty="0">
                <a:solidFill>
                  <a:schemeClr val="tx1"/>
                </a:solidFill>
                <a:latin typeface="Arial" charset="0"/>
                <a:ea typeface="ＭＳ Ｐゴシック" pitchFamily="-107" charset="-128"/>
                <a:cs typeface="ＭＳ Ｐゴシック" pitchFamily="-107" charset="-128"/>
              </a:rPr>
              <a:t>provide a running key. For our example,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key: 	deceptivewearediscoveredsav</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plaintext: 	wearediscoveredsaveyourself</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ciphertext: </a:t>
            </a:r>
            <a:r>
              <a:rPr lang="en-US" sz="600" kern="1200" baseline="0" dirty="0">
                <a:solidFill>
                  <a:schemeClr val="tx1"/>
                </a:solidFill>
                <a:latin typeface="Arial" charset="0"/>
                <a:ea typeface="ＭＳ Ｐゴシック" pitchFamily="-107" charset="-128"/>
                <a:cs typeface="ＭＳ Ｐゴシック" pitchFamily="-107" charset="-128"/>
              </a:rPr>
              <a:t>ZICVTWQNGKZEIIGASXSTSLVVWLA</a:t>
            </a:r>
            <a:endParaRPr lang="en-US" sz="1000" kern="1200" baseline="0" dirty="0">
              <a:solidFill>
                <a:schemeClr val="tx1"/>
              </a:solidFill>
              <a:latin typeface="Arial" charset="0"/>
              <a:ea typeface="ＭＳ Ｐゴシック" pitchFamily="-107" charset="-128"/>
              <a:cs typeface="ＭＳ Ｐゴシック" pitchFamily="-107"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Even this scheme is vulnerable to cryptanalysis. Because the key and the</a:t>
            </a:r>
          </a:p>
          <a:p>
            <a:r>
              <a:rPr lang="en-US" sz="1200" kern="1200" baseline="0" dirty="0">
                <a:solidFill>
                  <a:schemeClr val="tx1"/>
                </a:solidFill>
                <a:latin typeface="Arial" charset="0"/>
                <a:ea typeface="ＭＳ Ｐゴシック" pitchFamily="-107" charset="-128"/>
                <a:cs typeface="ＭＳ Ｐゴシック" pitchFamily="-107" charset="-128"/>
              </a:rPr>
              <a:t>plaintext share the same frequency distribution of letters, a statistical technique</a:t>
            </a:r>
          </a:p>
          <a:p>
            <a:r>
              <a:rPr lang="en-US" sz="1200" kern="1200" baseline="0" dirty="0">
                <a:solidFill>
                  <a:schemeClr val="tx1"/>
                </a:solidFill>
                <a:latin typeface="Arial" charset="0"/>
                <a:ea typeface="ＭＳ Ｐゴシック" pitchFamily="-107" charset="-128"/>
                <a:cs typeface="ＭＳ Ｐゴシック" pitchFamily="-107" charset="-128"/>
              </a:rPr>
              <a:t>can be applied. For example, e enciphered </a:t>
            </a:r>
            <a:r>
              <a:rPr lang="en-US" sz="1200" b="0" kern="1200" baseline="0" dirty="0">
                <a:solidFill>
                  <a:schemeClr val="tx1"/>
                </a:solidFill>
                <a:latin typeface="Arial" charset="0"/>
                <a:ea typeface="ＭＳ Ｐゴシック" pitchFamily="-107" charset="-128"/>
                <a:cs typeface="ＭＳ Ｐゴシック" pitchFamily="-107" charset="-128"/>
              </a:rPr>
              <a:t>by </a:t>
            </a:r>
            <a:r>
              <a:rPr lang="en-US" sz="1200" b="0" i="1" kern="1200" baseline="0" dirty="0">
                <a:solidFill>
                  <a:schemeClr val="tx1"/>
                </a:solidFill>
                <a:latin typeface="Arial" charset="0"/>
                <a:ea typeface="ＭＳ Ｐゴシック" pitchFamily="-107" charset="-128"/>
                <a:cs typeface="ＭＳ Ｐゴシック" pitchFamily="-107" charset="-128"/>
              </a:rPr>
              <a:t>e</a:t>
            </a:r>
            <a:r>
              <a:rPr lang="en-US" sz="1200" b="0" kern="1200" baseline="0" dirty="0">
                <a:solidFill>
                  <a:schemeClr val="tx1"/>
                </a:solidFill>
                <a:latin typeface="Arial" charset="0"/>
                <a:ea typeface="ＭＳ Ｐゴシック" pitchFamily="-107" charset="-128"/>
                <a:cs typeface="ＭＳ Ｐゴシック" pitchFamily="-107" charset="-128"/>
              </a:rPr>
              <a:t> , by Figure 3.5, can be expected to</a:t>
            </a:r>
          </a:p>
          <a:p>
            <a:r>
              <a:rPr lang="en-US" sz="1200" b="0" kern="1200" baseline="0" dirty="0">
                <a:solidFill>
                  <a:schemeClr val="tx1"/>
                </a:solidFill>
                <a:latin typeface="Arial" charset="0"/>
                <a:ea typeface="ＭＳ Ｐゴシック" pitchFamily="-107" charset="-128"/>
                <a:cs typeface="ＭＳ Ｐゴシック" pitchFamily="-107" charset="-128"/>
              </a:rPr>
              <a:t>occur with a frequency of (0.127</a:t>
            </a:r>
            <a:r>
              <a:rPr lang="en-US" sz="1200" b="0" kern="1200" baseline="30000" dirty="0">
                <a:solidFill>
                  <a:schemeClr val="tx1"/>
                </a:solidFill>
                <a:latin typeface="Arial" charset="0"/>
                <a:ea typeface="ＭＳ Ｐゴシック" pitchFamily="-107" charset="-128"/>
                <a:cs typeface="ＭＳ Ｐゴシック" pitchFamily="-107" charset="-128"/>
              </a:rPr>
              <a:t>)2</a:t>
            </a:r>
            <a:r>
              <a:rPr lang="en-US" sz="1200" b="0" kern="1200" baseline="0" dirty="0">
                <a:solidFill>
                  <a:schemeClr val="tx1"/>
                </a:solidFill>
                <a:latin typeface="Arial" charset="0"/>
                <a:ea typeface="ＭＳ Ｐゴシック" pitchFamily="-107" charset="-128"/>
                <a:cs typeface="ＭＳ Ｐゴシック" pitchFamily="-107" charset="-128"/>
              </a:rPr>
              <a:t> =  0.016, whereas</a:t>
            </a:r>
            <a:r>
              <a:rPr lang="en-US" sz="1200" b="0" i="1" kern="1200" baseline="0" dirty="0">
                <a:solidFill>
                  <a:schemeClr val="tx1"/>
                </a:solidFill>
                <a:latin typeface="Arial" charset="0"/>
                <a:ea typeface="ＭＳ Ｐゴシック" pitchFamily="-107" charset="-128"/>
                <a:cs typeface="ＭＳ Ｐゴシック" pitchFamily="-107" charset="-128"/>
              </a:rPr>
              <a:t> t </a:t>
            </a:r>
            <a:r>
              <a:rPr lang="en-US" sz="1200" b="0" kern="1200" baseline="0" dirty="0">
                <a:solidFill>
                  <a:schemeClr val="tx1"/>
                </a:solidFill>
                <a:latin typeface="Arial" charset="0"/>
                <a:ea typeface="ＭＳ Ｐゴシック" pitchFamily="-107" charset="-128"/>
                <a:cs typeface="ＭＳ Ｐゴシック" pitchFamily="-107" charset="-128"/>
              </a:rPr>
              <a:t>enciphered by </a:t>
            </a:r>
            <a:r>
              <a:rPr lang="en-US" sz="1200" b="0" i="1" kern="1200" baseline="0" dirty="0">
                <a:solidFill>
                  <a:schemeClr val="tx1"/>
                </a:solidFill>
                <a:latin typeface="Arial" charset="0"/>
                <a:ea typeface="ＭＳ Ｐゴシック" pitchFamily="-107" charset="-128"/>
                <a:cs typeface="ＭＳ Ｐゴシック" pitchFamily="-107" charset="-128"/>
              </a:rPr>
              <a:t>t</a:t>
            </a:r>
            <a:r>
              <a:rPr lang="en-US" sz="1200" b="0" kern="1200" baseline="0" dirty="0">
                <a:solidFill>
                  <a:schemeClr val="tx1"/>
                </a:solidFill>
                <a:latin typeface="Arial" charset="0"/>
                <a:ea typeface="ＭＳ Ｐゴシック" pitchFamily="-107" charset="-128"/>
                <a:cs typeface="ＭＳ Ｐゴシック" pitchFamily="-107" charset="-128"/>
              </a:rPr>
              <a:t>  would occur</a:t>
            </a:r>
          </a:p>
          <a:p>
            <a:r>
              <a:rPr lang="en-US" sz="1200" kern="1200" baseline="0" dirty="0">
                <a:solidFill>
                  <a:schemeClr val="tx1"/>
                </a:solidFill>
                <a:latin typeface="Arial" charset="0"/>
                <a:ea typeface="ＭＳ Ｐゴシック" pitchFamily="-107" charset="-128"/>
                <a:cs typeface="ＭＳ Ｐゴシック" pitchFamily="-107" charset="-128"/>
              </a:rPr>
              <a:t>only about half as often. These regularities can be exploited to achieve successful</a:t>
            </a:r>
          </a:p>
          <a:p>
            <a:r>
              <a:rPr lang="en-US" sz="1200" kern="1200" baseline="0" dirty="0">
                <a:solidFill>
                  <a:schemeClr val="tx1"/>
                </a:solidFill>
                <a:latin typeface="Arial" charset="0"/>
                <a:ea typeface="ＭＳ Ｐゴシック" pitchFamily="-107" charset="-128"/>
                <a:cs typeface="ＭＳ Ｐゴシック" pitchFamily="-107" charset="-128"/>
              </a:rPr>
              <a:t>cryptanalysis.</a:t>
            </a:r>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34</a:t>
            </a:fld>
            <a:endParaRPr lang="en-AU"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a:xfrm>
            <a:off x="381000" y="685800"/>
            <a:ext cx="6096000" cy="3429000"/>
          </a:xfrm>
          <a:ln/>
        </p:spPr>
      </p:sp>
      <p:sp>
        <p:nvSpPr>
          <p:cNvPr id="3" name="Notes Placeholder 2"/>
          <p:cNvSpPr>
            <a:spLocks noGrp="1"/>
          </p:cNvSpPr>
          <p:nvPr>
            <p:ph type="body" idx="1"/>
          </p:nvPr>
        </p:nvSpPr>
        <p:spPr/>
        <p:txBody>
          <a:bodyPr>
            <a:normAutofit lnSpcReduction="10000"/>
          </a:bodyPr>
          <a:lstStyle/>
          <a:p>
            <a:pPr>
              <a:defRPr/>
            </a:pPr>
            <a:r>
              <a:rPr lang="en-US" dirty="0"/>
              <a:t> Recall that nonzero b  is defined to be a divisor of a  if a = mb  for some m , where a , b , and</a:t>
            </a:r>
          </a:p>
          <a:p>
            <a:pPr>
              <a:defRPr/>
            </a:pPr>
            <a:r>
              <a:rPr lang="en-US" dirty="0"/>
              <a:t>m  are integers. We will use the notation gcd(a , b ) to mean the greatest common divisor</a:t>
            </a:r>
          </a:p>
          <a:p>
            <a:pPr>
              <a:defRPr/>
            </a:pPr>
            <a:r>
              <a:rPr lang="en-US" dirty="0"/>
              <a:t> of a  and b . The greatest common divisor of a  and b  is the largest integer that divides</a:t>
            </a:r>
          </a:p>
          <a:p>
            <a:pPr>
              <a:defRPr/>
            </a:pPr>
            <a:r>
              <a:rPr lang="en-US" dirty="0"/>
              <a:t>both a  and b . We also define gcd(0, 0) =  0.</a:t>
            </a:r>
          </a:p>
          <a:p>
            <a:pPr>
              <a:defRPr/>
            </a:pPr>
            <a:endParaRPr lang="en-US" dirty="0"/>
          </a:p>
          <a:p>
            <a:pPr>
              <a:defRPr/>
            </a:pPr>
            <a:r>
              <a:rPr lang="en-US" dirty="0"/>
              <a:t> More formally, the positive integer c  is said to be the greatest common divisor</a:t>
            </a:r>
          </a:p>
          <a:p>
            <a:pPr>
              <a:defRPr/>
            </a:pPr>
            <a:r>
              <a:rPr lang="en-US" dirty="0"/>
              <a:t>of a  and b  if</a:t>
            </a:r>
          </a:p>
          <a:p>
            <a:pPr>
              <a:defRPr/>
            </a:pPr>
            <a:endParaRPr lang="en-US" dirty="0"/>
          </a:p>
          <a:p>
            <a:pPr>
              <a:defRPr/>
            </a:pPr>
            <a:r>
              <a:rPr lang="en-US" dirty="0"/>
              <a:t>1. c  is a divisor of a  and of b .</a:t>
            </a:r>
          </a:p>
          <a:p>
            <a:pPr>
              <a:defRPr/>
            </a:pPr>
            <a:endParaRPr lang="en-US" dirty="0"/>
          </a:p>
          <a:p>
            <a:pPr>
              <a:defRPr/>
            </a:pPr>
            <a:r>
              <a:rPr lang="en-US" dirty="0"/>
              <a:t>2.  Any divisor of a  and b  is a divisor of c .</a:t>
            </a:r>
          </a:p>
          <a:p>
            <a:pPr>
              <a:defRPr/>
            </a:pPr>
            <a:endParaRPr lang="en-US" dirty="0"/>
          </a:p>
          <a:p>
            <a:pPr>
              <a:defRPr/>
            </a:pPr>
            <a:r>
              <a:rPr lang="en-US" dirty="0"/>
              <a:t>An equivalent definition is the following:</a:t>
            </a:r>
          </a:p>
          <a:p>
            <a:pPr>
              <a:defRPr/>
            </a:pPr>
            <a:endParaRPr lang="en-US" dirty="0"/>
          </a:p>
          <a:p>
            <a:pPr>
              <a:defRPr/>
            </a:pPr>
            <a:r>
              <a:rPr lang="en-US" dirty="0"/>
              <a:t>gcd(a , b ) =  max[k , such that k | a  and k | b ]</a:t>
            </a:r>
          </a:p>
          <a:p>
            <a:pPr>
              <a:defRPr/>
            </a:pPr>
            <a:endParaRPr lang="en-US" dirty="0"/>
          </a:p>
        </p:txBody>
      </p:sp>
      <p:sp>
        <p:nvSpPr>
          <p:cNvPr id="49156" name="Slide Number Placeholder 3"/>
          <p:cNvSpPr>
            <a:spLocks noGrp="1"/>
          </p:cNvSpPr>
          <p:nvPr>
            <p:ph type="sldNum" sz="quarter" idx="5"/>
          </p:nvPr>
        </p:nvSpPr>
        <p:spPr>
          <a:noFill/>
        </p:spPr>
        <p:txBody>
          <a:bodyPr/>
          <a:lstStyle/>
          <a:p>
            <a:fld id="{E7D3896B-A8FC-4A47-B28C-34D1D9795B34}" type="slidenum">
              <a:rPr lang="en-AU" smtClean="0">
                <a:latin typeface="Arial" pitchFamily="-84" charset="0"/>
              </a:rPr>
              <a:pPr/>
              <a:t>4</a:t>
            </a:fld>
            <a:endParaRPr lang="en-AU">
              <a:latin typeface="Arial" pitchFamily="-8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Arial" charset="0"/>
                <a:ea typeface="ＭＳ Ｐゴシック" pitchFamily="-107" charset="-128"/>
                <a:cs typeface="ＭＳ Ｐゴシック" pitchFamily="-107" charset="-128"/>
              </a:rPr>
              <a:t>One way of revealing the effectiveness of the Playfair and other ciphers</a:t>
            </a:r>
          </a:p>
          <a:p>
            <a:r>
              <a:rPr lang="en-US" sz="1200" kern="1200" baseline="0" dirty="0">
                <a:solidFill>
                  <a:schemeClr val="tx1"/>
                </a:solidFill>
                <a:latin typeface="Arial" charset="0"/>
                <a:ea typeface="ＭＳ Ｐゴシック" pitchFamily="-107" charset="-128"/>
                <a:cs typeface="ＭＳ Ｐゴシック" pitchFamily="-107" charset="-128"/>
              </a:rPr>
              <a:t>is shown in Figure 3.6. The line labeled </a:t>
            </a:r>
            <a:r>
              <a:rPr lang="en-US" sz="1200" i="1" kern="1200" baseline="0" dirty="0">
                <a:solidFill>
                  <a:schemeClr val="tx1"/>
                </a:solidFill>
                <a:latin typeface="Arial" charset="0"/>
                <a:ea typeface="ＭＳ Ｐゴシック" pitchFamily="-107" charset="-128"/>
                <a:cs typeface="ＭＳ Ｐゴシック" pitchFamily="-107" charset="-128"/>
              </a:rPr>
              <a:t>plaintext</a:t>
            </a:r>
            <a:r>
              <a:rPr lang="en-US" sz="1200" kern="1200" baseline="0" dirty="0">
                <a:solidFill>
                  <a:schemeClr val="tx1"/>
                </a:solidFill>
                <a:latin typeface="Arial" charset="0"/>
                <a:ea typeface="ＭＳ Ｐゴシック" pitchFamily="-107" charset="-128"/>
                <a:cs typeface="ＭＳ Ｐゴシック" pitchFamily="-107" charset="-128"/>
              </a:rPr>
              <a:t>  plots a typical frequency</a:t>
            </a:r>
          </a:p>
          <a:p>
            <a:r>
              <a:rPr lang="en-US" sz="1200" kern="1200" baseline="0" dirty="0">
                <a:solidFill>
                  <a:schemeClr val="tx1"/>
                </a:solidFill>
                <a:latin typeface="Arial" charset="0"/>
                <a:ea typeface="ＭＳ Ｐゴシック" pitchFamily="-107" charset="-128"/>
                <a:cs typeface="ＭＳ Ｐゴシック" pitchFamily="-107" charset="-128"/>
              </a:rPr>
              <a:t>distribution of the 26 alphabetic characters (no distinction between upper</a:t>
            </a:r>
          </a:p>
          <a:p>
            <a:r>
              <a:rPr lang="en-US" sz="1200" kern="1200" baseline="0" dirty="0">
                <a:solidFill>
                  <a:schemeClr val="tx1"/>
                </a:solidFill>
                <a:latin typeface="Arial" charset="0"/>
                <a:ea typeface="ＭＳ Ｐゴシック" pitchFamily="-107" charset="-128"/>
                <a:cs typeface="ＭＳ Ｐゴシック" pitchFamily="-107" charset="-128"/>
              </a:rPr>
              <a:t>and lower case) in ordinary text. This is also the frequency distribution of any</a:t>
            </a:r>
          </a:p>
          <a:p>
            <a:r>
              <a:rPr lang="en-US" sz="1200" kern="1200" baseline="0" dirty="0">
                <a:solidFill>
                  <a:schemeClr val="tx1"/>
                </a:solidFill>
                <a:latin typeface="Arial" charset="0"/>
                <a:ea typeface="ＭＳ Ｐゴシック" pitchFamily="-107" charset="-128"/>
                <a:cs typeface="ＭＳ Ｐゴシック" pitchFamily="-107" charset="-128"/>
              </a:rPr>
              <a:t>monoalphabetic substitution cipher, because the frequency values for individual</a:t>
            </a:r>
          </a:p>
          <a:p>
            <a:r>
              <a:rPr lang="en-US" sz="1200" kern="1200" baseline="0" dirty="0">
                <a:solidFill>
                  <a:schemeClr val="tx1"/>
                </a:solidFill>
                <a:latin typeface="Arial" charset="0"/>
                <a:ea typeface="ＭＳ Ｐゴシック" pitchFamily="-107" charset="-128"/>
                <a:cs typeface="ＭＳ Ｐゴシック" pitchFamily="-107" charset="-128"/>
              </a:rPr>
              <a:t>letters are the same, just with different letters substituted for the original letters.</a:t>
            </a:r>
          </a:p>
          <a:p>
            <a:r>
              <a:rPr lang="en-US" sz="1200" kern="1200" baseline="0" dirty="0">
                <a:solidFill>
                  <a:schemeClr val="tx1"/>
                </a:solidFill>
                <a:latin typeface="Arial" charset="0"/>
                <a:ea typeface="ＭＳ Ｐゴシック" pitchFamily="-107" charset="-128"/>
                <a:cs typeface="ＭＳ Ｐゴシック" pitchFamily="-107" charset="-128"/>
              </a:rPr>
              <a:t>The plot is developed in the following way: The number of occurrences of each</a:t>
            </a:r>
          </a:p>
          <a:p>
            <a:r>
              <a:rPr lang="en-US" sz="1200" kern="1200" baseline="0" dirty="0">
                <a:solidFill>
                  <a:schemeClr val="tx1"/>
                </a:solidFill>
                <a:latin typeface="Arial" charset="0"/>
                <a:ea typeface="ＭＳ Ｐゴシック" pitchFamily="-107" charset="-128"/>
                <a:cs typeface="ＭＳ Ｐゴシック" pitchFamily="-107" charset="-128"/>
              </a:rPr>
              <a:t>letter in the text is counted and divided by the number of occurrences of the</a:t>
            </a:r>
          </a:p>
          <a:p>
            <a:r>
              <a:rPr lang="en-US" sz="1200" kern="1200" baseline="0" dirty="0">
                <a:solidFill>
                  <a:schemeClr val="tx1"/>
                </a:solidFill>
                <a:latin typeface="Arial" charset="0"/>
                <a:ea typeface="ＭＳ Ｐゴシック" pitchFamily="-107" charset="-128"/>
                <a:cs typeface="ＭＳ Ｐゴシック" pitchFamily="-107" charset="-128"/>
              </a:rPr>
              <a:t>most frequently used letter. Using the results of Figure 3.5, we see that</a:t>
            </a:r>
          </a:p>
          <a:p>
            <a:r>
              <a:rPr lang="en-US" sz="1200" kern="1200" baseline="0" dirty="0">
                <a:solidFill>
                  <a:schemeClr val="tx1"/>
                </a:solidFill>
                <a:latin typeface="Arial" charset="0"/>
                <a:ea typeface="ＭＳ Ｐゴシック" pitchFamily="-107" charset="-128"/>
                <a:cs typeface="ＭＳ Ｐゴシック" pitchFamily="-107" charset="-128"/>
              </a:rPr>
              <a:t>e is the most frequently used letter. As a result, e has a relative frequency of 1, t of</a:t>
            </a:r>
          </a:p>
          <a:p>
            <a:r>
              <a:rPr lang="en-US" sz="1200" kern="1200" baseline="0" dirty="0">
                <a:solidFill>
                  <a:schemeClr val="tx1"/>
                </a:solidFill>
                <a:latin typeface="Arial" charset="0"/>
                <a:ea typeface="ＭＳ Ｐゴシック" pitchFamily="-107" charset="-128"/>
                <a:cs typeface="ＭＳ Ｐゴシック" pitchFamily="-107" charset="-128"/>
              </a:rPr>
              <a:t> 9.056/12.702   0.72, and so on. The points on the horizontal axis correspond</a:t>
            </a:r>
          </a:p>
          <a:p>
            <a:r>
              <a:rPr lang="en-US" sz="1200" kern="1200" baseline="0" dirty="0">
                <a:solidFill>
                  <a:schemeClr val="tx1"/>
                </a:solidFill>
                <a:latin typeface="Arial" charset="0"/>
                <a:ea typeface="ＭＳ Ｐゴシック" pitchFamily="-107" charset="-128"/>
                <a:cs typeface="ＭＳ Ｐゴシック" pitchFamily="-107" charset="-128"/>
              </a:rPr>
              <a:t>to the letters in order of decreasing frequency.</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3.6 also shows the frequency distribution that results when the text</a:t>
            </a:r>
          </a:p>
          <a:p>
            <a:r>
              <a:rPr lang="en-US" sz="1200" kern="1200" baseline="0" dirty="0">
                <a:solidFill>
                  <a:schemeClr val="tx1"/>
                </a:solidFill>
                <a:latin typeface="Arial" charset="0"/>
                <a:ea typeface="ＭＳ Ｐゴシック" pitchFamily="-107" charset="-128"/>
                <a:cs typeface="ＭＳ Ｐゴシック" pitchFamily="-107" charset="-128"/>
              </a:rPr>
              <a:t>is encrypted using the Playfair cipher. To normalize the plot, the number of</a:t>
            </a:r>
          </a:p>
          <a:p>
            <a:r>
              <a:rPr lang="en-US" sz="1200" kern="1200" baseline="0" dirty="0">
                <a:solidFill>
                  <a:schemeClr val="tx1"/>
                </a:solidFill>
                <a:latin typeface="Arial" charset="0"/>
                <a:ea typeface="ＭＳ Ｐゴシック" pitchFamily="-107" charset="-128"/>
                <a:cs typeface="ＭＳ Ｐゴシック" pitchFamily="-107" charset="-128"/>
              </a:rPr>
              <a:t>occurrences of each letter in the ciphertext was again divided by the number of</a:t>
            </a:r>
          </a:p>
          <a:p>
            <a:r>
              <a:rPr lang="en-US" sz="1200" kern="1200" baseline="0" dirty="0">
                <a:solidFill>
                  <a:schemeClr val="tx1"/>
                </a:solidFill>
                <a:latin typeface="Arial" charset="0"/>
                <a:ea typeface="ＭＳ Ｐゴシック" pitchFamily="-107" charset="-128"/>
                <a:cs typeface="ＭＳ Ｐゴシック" pitchFamily="-107" charset="-128"/>
              </a:rPr>
              <a:t>occurrences of e in the plaintext. The resulting plot therefore shows the extent</a:t>
            </a:r>
          </a:p>
          <a:p>
            <a:r>
              <a:rPr lang="en-US" sz="1200" kern="1200" baseline="0" dirty="0">
                <a:solidFill>
                  <a:schemeClr val="tx1"/>
                </a:solidFill>
                <a:latin typeface="Arial" charset="0"/>
                <a:ea typeface="ＭＳ Ｐゴシック" pitchFamily="-107" charset="-128"/>
                <a:cs typeface="ＭＳ Ｐゴシック" pitchFamily="-107" charset="-128"/>
              </a:rPr>
              <a:t>to which the frequency distribution of letters, which makes it trivial to solve</a:t>
            </a:r>
          </a:p>
          <a:p>
            <a:r>
              <a:rPr lang="en-US" sz="1200" kern="1200" baseline="0" dirty="0">
                <a:solidFill>
                  <a:schemeClr val="tx1"/>
                </a:solidFill>
                <a:latin typeface="Arial" charset="0"/>
                <a:ea typeface="ＭＳ Ｐゴシック" pitchFamily="-107" charset="-128"/>
                <a:cs typeface="ＭＳ Ｐゴシック" pitchFamily="-107" charset="-128"/>
              </a:rPr>
              <a:t>substitution ciphers, is masked by encryption. If the frequency distribution</a:t>
            </a:r>
          </a:p>
          <a:p>
            <a:r>
              <a:rPr lang="en-US" sz="1200" kern="1200" baseline="0" dirty="0">
                <a:solidFill>
                  <a:schemeClr val="tx1"/>
                </a:solidFill>
                <a:latin typeface="Arial" charset="0"/>
                <a:ea typeface="ＭＳ Ｐゴシック" pitchFamily="-107" charset="-128"/>
                <a:cs typeface="ＭＳ Ｐゴシック" pitchFamily="-107" charset="-128"/>
              </a:rPr>
              <a:t>information were totally concealed in the encryption process, the ciphertext plot</a:t>
            </a:r>
          </a:p>
          <a:p>
            <a:r>
              <a:rPr lang="en-US" sz="1200" kern="1200" baseline="0" dirty="0">
                <a:solidFill>
                  <a:schemeClr val="tx1"/>
                </a:solidFill>
                <a:latin typeface="Arial" charset="0"/>
                <a:ea typeface="ＭＳ Ｐゴシック" pitchFamily="-107" charset="-128"/>
                <a:cs typeface="ＭＳ Ｐゴシック" pitchFamily="-107" charset="-128"/>
              </a:rPr>
              <a:t>of frequencies would be flat, and cryptanalysis using ciphertext only would be</a:t>
            </a:r>
          </a:p>
          <a:p>
            <a:r>
              <a:rPr lang="en-US" sz="1200" kern="1200" baseline="0" dirty="0">
                <a:solidFill>
                  <a:schemeClr val="tx1"/>
                </a:solidFill>
                <a:latin typeface="Arial" charset="0"/>
                <a:ea typeface="ＭＳ Ｐゴシック" pitchFamily="-107" charset="-128"/>
                <a:cs typeface="ＭＳ Ｐゴシック" pitchFamily="-107" charset="-128"/>
              </a:rPr>
              <a:t>effectively impossible. As the figure shows, the Playfair cipher has a flatter distribution</a:t>
            </a:r>
          </a:p>
          <a:p>
            <a:r>
              <a:rPr lang="en-US" sz="1200" kern="1200" baseline="0" dirty="0">
                <a:solidFill>
                  <a:schemeClr val="tx1"/>
                </a:solidFill>
                <a:latin typeface="Arial" charset="0"/>
                <a:ea typeface="ＭＳ Ｐゴシック" pitchFamily="-107" charset="-128"/>
                <a:cs typeface="ＭＳ Ｐゴシック" pitchFamily="-107" charset="-128"/>
              </a:rPr>
              <a:t>than does plaintext, but nevertheless, it reveals plenty of structure for</a:t>
            </a:r>
          </a:p>
          <a:p>
            <a:r>
              <a:rPr lang="en-US" sz="1200" kern="1200" baseline="0" dirty="0">
                <a:solidFill>
                  <a:schemeClr val="tx1"/>
                </a:solidFill>
                <a:latin typeface="Arial" charset="0"/>
                <a:ea typeface="ＭＳ Ｐゴシック" pitchFamily="-107" charset="-128"/>
                <a:cs typeface="ＭＳ Ｐゴシック" pitchFamily="-107" charset="-128"/>
              </a:rPr>
              <a:t>a cryptanalyst to work with. The plot also shows the Vigenère cipher, discussed</a:t>
            </a:r>
          </a:p>
          <a:p>
            <a:r>
              <a:rPr lang="en-US" sz="1200" kern="1200" baseline="0" dirty="0">
                <a:solidFill>
                  <a:schemeClr val="tx1"/>
                </a:solidFill>
                <a:latin typeface="Arial" charset="0"/>
                <a:ea typeface="ＭＳ Ｐゴシック" pitchFamily="-107" charset="-128"/>
                <a:cs typeface="ＭＳ Ｐゴシック" pitchFamily="-107" charset="-128"/>
              </a:rPr>
              <a:t>subsequently. The Hill  and Vigenère curves on the plot are based on results</a:t>
            </a:r>
          </a:p>
          <a:p>
            <a:r>
              <a:rPr lang="en-US" sz="1200" kern="1200" baseline="0" dirty="0">
                <a:solidFill>
                  <a:schemeClr val="tx1"/>
                </a:solidFill>
                <a:latin typeface="Arial" charset="0"/>
                <a:ea typeface="ＭＳ Ｐゴシック" pitchFamily="-107" charset="-128"/>
                <a:cs typeface="ＭＳ Ｐゴシック" pitchFamily="-107" charset="-128"/>
              </a:rPr>
              <a:t>reported in [SIMM93].</a:t>
            </a:r>
            <a:endParaRPr lang="en-US" dirty="0"/>
          </a:p>
        </p:txBody>
      </p:sp>
      <p:sp>
        <p:nvSpPr>
          <p:cNvPr id="4" name="Slide Number Placeholder 3"/>
          <p:cNvSpPr>
            <a:spLocks noGrp="1"/>
          </p:cNvSpPr>
          <p:nvPr>
            <p:ph type="sldNum" sz="quarter" idx="10"/>
          </p:nvPr>
        </p:nvSpPr>
        <p:spPr/>
        <p:txBody>
          <a:bodyPr/>
          <a:lstStyle/>
          <a:p>
            <a:pPr>
              <a:defRPr/>
            </a:pPr>
            <a:fld id="{4DDA18FF-09AB-534E-BCD5-8E9C52E261E8}" type="slidenum">
              <a:rPr lang="en-AU" smtClean="0"/>
              <a:pPr>
                <a:defRPr/>
              </a:pPr>
              <a:t>35</a:t>
            </a:fld>
            <a:endParaRPr lang="en-AU"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p:cNvSpPr>
          <p:nvPr>
            <p:ph type="sldImg"/>
          </p:nvPr>
        </p:nvSpPr>
        <p:spPr>
          <a:ln/>
        </p:spPr>
      </p:sp>
      <p:sp>
        <p:nvSpPr>
          <p:cNvPr id="80899"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ultimate defense against such a cryptanalysis is to choose a</a:t>
            </a:r>
          </a:p>
          <a:p>
            <a:r>
              <a:rPr lang="en-US" sz="1200" kern="1200" baseline="0" dirty="0">
                <a:solidFill>
                  <a:schemeClr val="tx1"/>
                </a:solidFill>
                <a:latin typeface="Arial" charset="0"/>
                <a:ea typeface="ＭＳ Ｐゴシック" pitchFamily="-107" charset="-128"/>
                <a:cs typeface="ＭＳ Ｐゴシック" pitchFamily="-107" charset="-128"/>
              </a:rPr>
              <a:t>keyword that is as long as the plaintext and has no statistical relationship to it. Such</a:t>
            </a:r>
          </a:p>
          <a:p>
            <a:r>
              <a:rPr lang="en-US" sz="1200" kern="1200" baseline="0" dirty="0">
                <a:solidFill>
                  <a:schemeClr val="tx1"/>
                </a:solidFill>
                <a:latin typeface="Arial" charset="0"/>
                <a:ea typeface="ＭＳ Ｐゴシック" pitchFamily="-107" charset="-128"/>
                <a:cs typeface="ＭＳ Ｐゴシック" pitchFamily="-107" charset="-128"/>
              </a:rPr>
              <a:t>a system was introduced by an AT&amp;T engineer named Gilbert Vernam in 1918.</a:t>
            </a:r>
          </a:p>
          <a:p>
            <a:r>
              <a:rPr lang="en-US" sz="1200" kern="1200" baseline="0" dirty="0">
                <a:solidFill>
                  <a:schemeClr val="tx1"/>
                </a:solidFill>
                <a:latin typeface="Arial" charset="0"/>
                <a:ea typeface="ＭＳ Ｐゴシック" pitchFamily="-107" charset="-128"/>
                <a:cs typeface="ＭＳ Ｐゴシック" pitchFamily="-107" charset="-128"/>
              </a:rPr>
              <a:t> His system works on binary data (bits) rather than letters.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essence of this technique is the means of construction of the key. Vernam</a:t>
            </a:r>
          </a:p>
          <a:p>
            <a:r>
              <a:rPr lang="en-US" sz="1200" kern="1200" baseline="0" dirty="0">
                <a:solidFill>
                  <a:schemeClr val="tx1"/>
                </a:solidFill>
                <a:latin typeface="Arial" charset="0"/>
                <a:ea typeface="ＭＳ Ｐゴシック" pitchFamily="-107" charset="-128"/>
                <a:cs typeface="ＭＳ Ｐゴシック" pitchFamily="-107" charset="-128"/>
              </a:rPr>
              <a:t>proposed the use of a running loop of tape that eventually repeated the key, so</a:t>
            </a:r>
          </a:p>
          <a:p>
            <a:r>
              <a:rPr lang="en-US" sz="1200" kern="1200" baseline="0" dirty="0">
                <a:solidFill>
                  <a:schemeClr val="tx1"/>
                </a:solidFill>
                <a:latin typeface="Arial" charset="0"/>
                <a:ea typeface="ＭＳ Ｐゴシック" pitchFamily="-107" charset="-128"/>
                <a:cs typeface="ＭＳ Ｐゴシック" pitchFamily="-107" charset="-128"/>
              </a:rPr>
              <a:t>that in fact the system worked with a very long but repeating keyword. Although</a:t>
            </a:r>
          </a:p>
          <a:p>
            <a:r>
              <a:rPr lang="en-US" sz="1200" kern="1200" baseline="0" dirty="0">
                <a:solidFill>
                  <a:schemeClr val="tx1"/>
                </a:solidFill>
                <a:latin typeface="Arial" charset="0"/>
                <a:ea typeface="ＭＳ Ｐゴシック" pitchFamily="-107" charset="-128"/>
                <a:cs typeface="ＭＳ Ｐゴシック" pitchFamily="-107" charset="-128"/>
              </a:rPr>
              <a:t>such a scheme, with a long key, presents formidable cryptanalytic difficulties, it</a:t>
            </a:r>
          </a:p>
          <a:p>
            <a:r>
              <a:rPr lang="en-US" sz="1200" kern="1200" baseline="0" dirty="0">
                <a:solidFill>
                  <a:schemeClr val="tx1"/>
                </a:solidFill>
                <a:latin typeface="Arial" charset="0"/>
                <a:ea typeface="ＭＳ Ｐゴシック" pitchFamily="-107" charset="-128"/>
                <a:cs typeface="ＭＳ Ｐゴシック" pitchFamily="-107" charset="-128"/>
              </a:rPr>
              <a:t>can be broken with sufficient ciphertext, the use of known or probable plaintext</a:t>
            </a:r>
          </a:p>
          <a:p>
            <a:r>
              <a:rPr lang="en-US" sz="1200" kern="1200" baseline="0" dirty="0">
                <a:solidFill>
                  <a:schemeClr val="tx1"/>
                </a:solidFill>
                <a:latin typeface="Arial" charset="0"/>
                <a:ea typeface="ＭＳ Ｐゴシック" pitchFamily="-107" charset="-128"/>
                <a:cs typeface="ＭＳ Ｐゴシック" pitchFamily="-107" charset="-128"/>
              </a:rPr>
              <a:t>sequences, or both.</a:t>
            </a:r>
          </a:p>
          <a:p>
            <a:endParaRPr lang="en-US" dirty="0">
              <a:latin typeface="Arial" pitchFamily="-1" charset="0"/>
              <a:ea typeface="ＭＳ Ｐゴシック" pitchFamily="-1" charset="-128"/>
              <a:cs typeface="ＭＳ Ｐゴシック" pitchFamily="-1" charset="-128"/>
            </a:endParaRPr>
          </a:p>
        </p:txBody>
      </p:sp>
      <p:sp>
        <p:nvSpPr>
          <p:cNvPr id="80900" name="Slide Number Placeholder 3"/>
          <p:cNvSpPr>
            <a:spLocks noGrp="1"/>
          </p:cNvSpPr>
          <p:nvPr>
            <p:ph type="sldNum" sz="quarter" idx="5"/>
          </p:nvPr>
        </p:nvSpPr>
        <p:spPr>
          <a:noFill/>
        </p:spPr>
        <p:txBody>
          <a:bodyPr/>
          <a:lstStyle/>
          <a:p>
            <a:fld id="{A942826E-0559-C440-8C80-9C4C8D85073A}" type="slidenum">
              <a:rPr lang="en-AU" smtClean="0">
                <a:latin typeface="Arial" pitchFamily="-1" charset="0"/>
              </a:rPr>
              <a:pPr/>
              <a:t>36</a:t>
            </a:fld>
            <a:endParaRPr lang="en-AU" dirty="0">
              <a:latin typeface="Arial" pitchFamily="-1"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1B765E1-EB55-3F42-96E6-9BC39CDD5E78}" type="slidenum">
              <a:rPr lang="en-AU" smtClean="0"/>
              <a:pPr>
                <a:defRPr/>
              </a:pPr>
              <a:t>37</a:t>
            </a:fld>
            <a:endParaRPr lang="en-AU" dirty="0"/>
          </a:p>
        </p:txBody>
      </p:sp>
    </p:spTree>
    <p:extLst>
      <p:ext uri="{BB962C8B-B14F-4D97-AF65-F5344CB8AC3E}">
        <p14:creationId xmlns:p14="http://schemas.microsoft.com/office/powerpoint/2010/main" val="10758965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p>
            <a:fld id="{5B9666B2-AE50-E640-B626-F604AED7D98F}" type="slidenum">
              <a:rPr lang="en-AU">
                <a:latin typeface="Arial" pitchFamily="-1" charset="0"/>
              </a:rPr>
              <a:pPr/>
              <a:t>38</a:t>
            </a:fld>
            <a:endParaRPr lang="en-AU" dirty="0">
              <a:latin typeface="Arial" pitchFamily="-1"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dirty="0">
                <a:latin typeface="Arial" pitchFamily="-1" charset="0"/>
                <a:ea typeface="ＭＳ Ｐゴシック" pitchFamily="-1" charset="-128"/>
                <a:cs typeface="ＭＳ Ｐゴシック" pitchFamily="-1" charset="-128"/>
              </a:rPr>
              <a:t>Chapter 3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We now describe an algorithm credited to Euclid for easily finding the greatest</a:t>
            </a:r>
          </a:p>
          <a:p>
            <a:r>
              <a:rPr lang="en-US" sz="1200" kern="1200" baseline="0" dirty="0">
                <a:solidFill>
                  <a:schemeClr val="tx1"/>
                </a:solidFill>
                <a:latin typeface="Arial" charset="0"/>
                <a:ea typeface="ＭＳ Ｐゴシック" pitchFamily="-107" charset="-128"/>
                <a:cs typeface="ＭＳ Ｐゴシック" pitchFamily="-107" charset="-128"/>
              </a:rPr>
              <a:t>common divisor of two integers (Figure 2.2). This algorithm has broad significance</a:t>
            </a:r>
          </a:p>
          <a:p>
            <a:r>
              <a:rPr lang="en-US" sz="1200" kern="1200" baseline="0" dirty="0">
                <a:solidFill>
                  <a:schemeClr val="tx1"/>
                </a:solidFill>
                <a:latin typeface="Arial" charset="0"/>
                <a:ea typeface="ＭＳ Ｐゴシック" pitchFamily="-107" charset="-128"/>
                <a:cs typeface="ＭＳ Ｐゴシック" pitchFamily="-107" charset="-128"/>
              </a:rPr>
              <a:t>in cryptography.</a:t>
            </a:r>
            <a:endParaRPr lang="en-US" dirty="0"/>
          </a:p>
        </p:txBody>
      </p:sp>
      <p:sp>
        <p:nvSpPr>
          <p:cNvPr id="4" name="Slide Number Placeholder 3"/>
          <p:cNvSpPr>
            <a:spLocks noGrp="1"/>
          </p:cNvSpPr>
          <p:nvPr>
            <p:ph type="sldNum" sz="quarter" idx="10"/>
          </p:nvPr>
        </p:nvSpPr>
        <p:spPr/>
        <p:txBody>
          <a:bodyPr/>
          <a:lstStyle/>
          <a:p>
            <a:pPr>
              <a:defRPr/>
            </a:pPr>
            <a:fld id="{B1B765E1-EB55-3F42-96E6-9BC39CDD5E78}" type="slidenum">
              <a:rPr lang="en-AU" smtClean="0"/>
              <a:pPr>
                <a:defRPr/>
              </a:pPr>
              <a:t>5</a:t>
            </a:fld>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a:xfrm>
            <a:off x="381000" y="685800"/>
            <a:ext cx="6096000" cy="3429000"/>
          </a:xfrm>
          <a:ln/>
        </p:spPr>
      </p:sp>
      <p:sp>
        <p:nvSpPr>
          <p:cNvPr id="55299"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 If a  is an integer and n  is a positive integer, we define a  mod n  to be the remainder</a:t>
            </a:r>
          </a:p>
          <a:p>
            <a:r>
              <a:rPr lang="en-US" dirty="0">
                <a:latin typeface="Arial" pitchFamily="-84" charset="0"/>
                <a:ea typeface="ＭＳ Ｐゴシック" pitchFamily="-84" charset="-128"/>
                <a:cs typeface="ＭＳ Ｐゴシック" pitchFamily="-84" charset="-128"/>
              </a:rPr>
              <a:t>when a  is divided by n . The integer n  is called the </a:t>
            </a:r>
            <a:r>
              <a:rPr lang="en-US" b="1" dirty="0">
                <a:latin typeface="Arial" pitchFamily="-84" charset="0"/>
                <a:ea typeface="ＭＳ Ｐゴシック" pitchFamily="-84" charset="-128"/>
                <a:cs typeface="ＭＳ Ｐゴシック" pitchFamily="-84" charset="-128"/>
              </a:rPr>
              <a:t>modulus </a:t>
            </a:r>
            <a:r>
              <a:rPr lang="en-US" dirty="0">
                <a:latin typeface="Arial" pitchFamily="-84" charset="0"/>
                <a:ea typeface="ＭＳ Ｐゴシック" pitchFamily="-84" charset="-128"/>
                <a:cs typeface="ＭＳ Ｐゴシック" pitchFamily="-84" charset="-128"/>
              </a:rPr>
              <a:t>. Thus, for any integer a:</a:t>
            </a:r>
          </a:p>
          <a:p>
            <a:r>
              <a:rPr lang="en-US" dirty="0">
                <a:latin typeface="Arial" pitchFamily="-84" charset="0"/>
                <a:ea typeface="ＭＳ Ｐゴシック" pitchFamily="-84" charset="-128"/>
                <a:cs typeface="ＭＳ Ｐゴシック" pitchFamily="-84" charset="-128"/>
              </a:rPr>
              <a:t> a =  </a:t>
            </a:r>
            <a:r>
              <a:rPr lang="en-US" dirty="0" err="1">
                <a:latin typeface="Arial" pitchFamily="-84" charset="0"/>
                <a:ea typeface="ＭＳ Ｐゴシック" pitchFamily="-84" charset="-128"/>
                <a:cs typeface="ＭＳ Ｐゴシック" pitchFamily="-84" charset="-128"/>
              </a:rPr>
              <a:t>qn</a:t>
            </a:r>
            <a:r>
              <a:rPr lang="en-US" dirty="0">
                <a:latin typeface="Arial" pitchFamily="-84" charset="0"/>
                <a:ea typeface="ＭＳ Ｐゴシック" pitchFamily="-84" charset="-128"/>
                <a:cs typeface="ＭＳ Ｐゴシック" pitchFamily="-84" charset="-128"/>
              </a:rPr>
              <a:t> +  r   0 ≤ r &lt;  n;  q = [ a/ n]</a:t>
            </a:r>
          </a:p>
          <a:p>
            <a:r>
              <a:rPr lang="en-US" dirty="0">
                <a:latin typeface="Arial" pitchFamily="-84" charset="0"/>
                <a:ea typeface="ＭＳ Ｐゴシック" pitchFamily="-84" charset="-128"/>
                <a:cs typeface="ＭＳ Ｐゴシック" pitchFamily="-84" charset="-128"/>
              </a:rPr>
              <a:t> a = [a/ n] *  n + ( a mod  n)</a:t>
            </a:r>
          </a:p>
        </p:txBody>
      </p:sp>
      <p:sp>
        <p:nvSpPr>
          <p:cNvPr id="55300" name="Slide Number Placeholder 3"/>
          <p:cNvSpPr>
            <a:spLocks noGrp="1"/>
          </p:cNvSpPr>
          <p:nvPr>
            <p:ph type="sldNum" sz="quarter" idx="5"/>
          </p:nvPr>
        </p:nvSpPr>
        <p:spPr>
          <a:noFill/>
        </p:spPr>
        <p:txBody>
          <a:bodyPr/>
          <a:lstStyle/>
          <a:p>
            <a:fld id="{A90118FC-DFA6-EC48-AF68-EC43E4DB831B}" type="slidenum">
              <a:rPr lang="en-AU" smtClean="0">
                <a:latin typeface="Arial" pitchFamily="-84" charset="0"/>
              </a:rPr>
              <a:pPr/>
              <a:t>6</a:t>
            </a:fld>
            <a:endParaRPr lang="en-AU">
              <a:latin typeface="Arial" pitchFamily="-8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4179F8-B191-48B5-88A7-B770E073CED8}" type="slidenum">
              <a:rPr lang="en-US" smtClean="0"/>
              <a:t>8</a:t>
            </a:fld>
            <a:endParaRPr lang="en-US"/>
          </a:p>
        </p:txBody>
      </p:sp>
    </p:spTree>
    <p:extLst>
      <p:ext uri="{BB962C8B-B14F-4D97-AF65-F5344CB8AC3E}">
        <p14:creationId xmlns:p14="http://schemas.microsoft.com/office/powerpoint/2010/main" val="3011944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p:cNvSpPr>
          <p:nvPr>
            <p:ph type="sldImg"/>
          </p:nvPr>
        </p:nvSpPr>
        <p:spPr>
          <a:xfrm>
            <a:off x="381000" y="685800"/>
            <a:ext cx="6096000" cy="3429000"/>
          </a:xfrm>
          <a:ln/>
        </p:spPr>
      </p:sp>
      <p:sp>
        <p:nvSpPr>
          <p:cNvPr id="69635" name="Notes Placeholder 2"/>
          <p:cNvSpPr>
            <a:spLocks noGrp="1"/>
          </p:cNvSpPr>
          <p:nvPr>
            <p:ph type="body" idx="1"/>
          </p:nvPr>
        </p:nvSpPr>
        <p:spPr>
          <a:noFill/>
          <a:ln/>
        </p:spPr>
        <p:txBody>
          <a:bodyPr/>
          <a:lstStyle/>
          <a:p>
            <a:r>
              <a:rPr lang="en-US" dirty="0">
                <a:latin typeface="Arial" pitchFamily="-84" charset="0"/>
                <a:ea typeface="ＭＳ Ｐゴシック" pitchFamily="-84" charset="-128"/>
                <a:cs typeface="ＭＳ Ｐゴシック" pitchFamily="-84" charset="-128"/>
              </a:rPr>
              <a:t>As in ordinary addition, there is an additive inverse, or negative, to each integer in</a:t>
            </a:r>
          </a:p>
          <a:p>
            <a:r>
              <a:rPr lang="en-US" dirty="0">
                <a:latin typeface="Arial" pitchFamily="-84" charset="0"/>
                <a:ea typeface="ＭＳ Ｐゴシック" pitchFamily="-84" charset="-128"/>
                <a:cs typeface="ＭＳ Ｐゴシック" pitchFamily="-84" charset="-128"/>
              </a:rPr>
              <a:t>modular arithmetic. In this case, the negative of an integer </a:t>
            </a:r>
            <a:r>
              <a:rPr lang="en-US" dirty="0" err="1">
                <a:latin typeface="Arial" pitchFamily="-84" charset="0"/>
                <a:ea typeface="ＭＳ Ｐゴシック" pitchFamily="-84" charset="-128"/>
                <a:cs typeface="ＭＳ Ｐゴシック" pitchFamily="-84" charset="-128"/>
              </a:rPr>
              <a:t>x</a:t>
            </a:r>
            <a:r>
              <a:rPr lang="en-US" dirty="0">
                <a:latin typeface="Arial" pitchFamily="-84" charset="0"/>
                <a:ea typeface="ＭＳ Ｐゴシック" pitchFamily="-84" charset="-128"/>
                <a:cs typeface="ＭＳ Ｐゴシック" pitchFamily="-84" charset="-128"/>
              </a:rPr>
              <a:t>  is the integer </a:t>
            </a:r>
            <a:r>
              <a:rPr lang="en-US" dirty="0" err="1">
                <a:latin typeface="Arial" pitchFamily="-84" charset="0"/>
                <a:ea typeface="ＭＳ Ｐゴシック" pitchFamily="-84" charset="-128"/>
                <a:cs typeface="ＭＳ Ｐゴシック" pitchFamily="-84" charset="-128"/>
              </a:rPr>
              <a:t>y</a:t>
            </a:r>
            <a:r>
              <a:rPr lang="en-US" dirty="0">
                <a:latin typeface="Arial" pitchFamily="-84" charset="0"/>
                <a:ea typeface="ＭＳ Ｐゴシック" pitchFamily="-84" charset="-128"/>
                <a:cs typeface="ＭＳ Ｐゴシック" pitchFamily="-84" charset="-128"/>
              </a:rPr>
              <a:t>  such</a:t>
            </a:r>
          </a:p>
          <a:p>
            <a:r>
              <a:rPr lang="en-US" dirty="0">
                <a:latin typeface="Arial" pitchFamily="-84" charset="0"/>
                <a:ea typeface="ＭＳ Ｐゴシック" pitchFamily="-84" charset="-128"/>
                <a:cs typeface="ＭＳ Ｐゴシック" pitchFamily="-84" charset="-128"/>
              </a:rPr>
              <a:t>that (</a:t>
            </a:r>
            <a:r>
              <a:rPr lang="en-US" dirty="0" err="1">
                <a:latin typeface="Arial" pitchFamily="-84" charset="0"/>
                <a:ea typeface="ＭＳ Ｐゴシック" pitchFamily="-84" charset="-128"/>
                <a:cs typeface="ＭＳ Ｐゴシック" pitchFamily="-84" charset="-128"/>
              </a:rPr>
              <a:t>x</a:t>
            </a:r>
            <a:r>
              <a:rPr lang="en-US" dirty="0">
                <a:latin typeface="Arial" pitchFamily="-84" charset="0"/>
                <a:ea typeface="ＭＳ Ｐゴシック" pitchFamily="-84" charset="-128"/>
                <a:cs typeface="ＭＳ Ｐゴシック" pitchFamily="-84" charset="-128"/>
              </a:rPr>
              <a:t> + </a:t>
            </a:r>
            <a:r>
              <a:rPr lang="en-US" dirty="0" err="1">
                <a:latin typeface="Arial" pitchFamily="-84" charset="0"/>
                <a:ea typeface="ＭＳ Ｐゴシック" pitchFamily="-84" charset="-128"/>
                <a:cs typeface="ＭＳ Ｐゴシック" pitchFamily="-84" charset="-128"/>
              </a:rPr>
              <a:t>y</a:t>
            </a:r>
            <a:r>
              <a:rPr lang="en-US" dirty="0">
                <a:latin typeface="Arial" pitchFamily="-84" charset="0"/>
                <a:ea typeface="ＭＳ Ｐゴシック" pitchFamily="-84" charset="-128"/>
                <a:cs typeface="ＭＳ Ｐゴシック" pitchFamily="-84" charset="-128"/>
              </a:rPr>
              <a:t> ) mod 8 =  0. To find the additive inverse of an integer in the left-hand</a:t>
            </a:r>
          </a:p>
          <a:p>
            <a:r>
              <a:rPr lang="en-US" dirty="0">
                <a:latin typeface="Arial" pitchFamily="-84" charset="0"/>
                <a:ea typeface="ＭＳ Ｐゴシック" pitchFamily="-84" charset="-128"/>
                <a:cs typeface="ＭＳ Ｐゴシック" pitchFamily="-84" charset="-128"/>
              </a:rPr>
              <a:t>column, scan across the corresponding row of the matrix to find the value 0; the</a:t>
            </a:r>
          </a:p>
          <a:p>
            <a:r>
              <a:rPr lang="en-US" dirty="0">
                <a:latin typeface="Arial" pitchFamily="-84" charset="0"/>
                <a:ea typeface="ＭＳ Ｐゴシック" pitchFamily="-84" charset="-128"/>
                <a:cs typeface="ＭＳ Ｐゴシック" pitchFamily="-84" charset="-128"/>
              </a:rPr>
              <a:t> integer at the top of that column is the additive inverse; thus, (2 +  6) mod 8 =  0.</a:t>
            </a:r>
            <a:endParaRPr lang="en-AU" dirty="0">
              <a:latin typeface="Arial" pitchFamily="-84" charset="0"/>
              <a:ea typeface="ＭＳ Ｐゴシック" pitchFamily="-84" charset="-128"/>
              <a:cs typeface="ＭＳ Ｐゴシック" pitchFamily="-84" charset="-128"/>
            </a:endParaRPr>
          </a:p>
          <a:p>
            <a:endParaRPr lang="en-US" dirty="0">
              <a:latin typeface="Arial" pitchFamily="-84" charset="0"/>
              <a:ea typeface="ＭＳ Ｐゴシック" pitchFamily="-84" charset="-128"/>
              <a:cs typeface="ＭＳ Ｐゴシック" pitchFamily="-84" charset="-128"/>
            </a:endParaRPr>
          </a:p>
          <a:p>
            <a:endParaRPr lang="en-US" dirty="0">
              <a:latin typeface="Arial" pitchFamily="-84" charset="0"/>
              <a:ea typeface="ＭＳ Ｐゴシック" pitchFamily="-84" charset="-128"/>
              <a:cs typeface="ＭＳ Ｐゴシック" pitchFamily="-84" charset="-128"/>
            </a:endParaRPr>
          </a:p>
        </p:txBody>
      </p:sp>
      <p:sp>
        <p:nvSpPr>
          <p:cNvPr id="69636" name="Slide Number Placeholder 3"/>
          <p:cNvSpPr>
            <a:spLocks noGrp="1"/>
          </p:cNvSpPr>
          <p:nvPr>
            <p:ph type="sldNum" sz="quarter" idx="5"/>
          </p:nvPr>
        </p:nvSpPr>
        <p:spPr>
          <a:noFill/>
        </p:spPr>
        <p:txBody>
          <a:bodyPr/>
          <a:lstStyle/>
          <a:p>
            <a:fld id="{D8B5FE4E-337E-8542-8758-D390F14993B4}" type="slidenum">
              <a:rPr lang="en-AU" smtClean="0">
                <a:latin typeface="Arial" pitchFamily="-84" charset="0"/>
              </a:rPr>
              <a:pPr/>
              <a:t>11</a:t>
            </a:fld>
            <a:endParaRPr lang="en-AU">
              <a:latin typeface="Arial"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a:xfrm>
            <a:off x="381000" y="685800"/>
            <a:ext cx="6096000" cy="3429000"/>
          </a:xfrm>
          <a:ln/>
        </p:spPr>
      </p:sp>
      <p:sp>
        <p:nvSpPr>
          <p:cNvPr id="71683" name="Notes Placeholder 2"/>
          <p:cNvSpPr>
            <a:spLocks noGrp="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If we perform modular arithmetic within Z</a:t>
            </a:r>
            <a:r>
              <a:rPr lang="en-US" baseline="-25000" dirty="0">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the properties shown in Table 2.3 hold for integers in Z</a:t>
            </a:r>
            <a:r>
              <a:rPr lang="en-US" baseline="-25000" dirty="0">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We show in the next section that this implies that Z</a:t>
            </a:r>
            <a:r>
              <a:rPr lang="en-US" baseline="-25000" dirty="0">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is a commutative ring with a multiplicative identity element. </a:t>
            </a:r>
          </a:p>
          <a:p>
            <a:pPr eaLnBrk="1" hangingPunct="1"/>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In general, an integer has a multiplicative inverse in Z</a:t>
            </a:r>
            <a:r>
              <a:rPr lang="en-US" baseline="-25000" dirty="0">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if that integer is relatively prime to </a:t>
            </a:r>
            <a:r>
              <a:rPr lang="en-US" dirty="0" err="1">
                <a:latin typeface="Arial" pitchFamily="-84" charset="0"/>
                <a:ea typeface="ＭＳ Ｐゴシック" pitchFamily="-84" charset="-128"/>
                <a:cs typeface="ＭＳ Ｐゴシック" pitchFamily="-84" charset="-128"/>
              </a:rPr>
              <a:t>n</a:t>
            </a:r>
            <a:r>
              <a:rPr lang="en-US" dirty="0">
                <a:latin typeface="Arial" pitchFamily="-84" charset="0"/>
                <a:ea typeface="ＭＳ Ｐゴシック" pitchFamily="-84" charset="-128"/>
                <a:cs typeface="ＭＳ Ｐゴシック" pitchFamily="-84" charset="-128"/>
              </a:rPr>
              <a:t>. Table 2.2c in the text shows that the integers 1, 3, 5, and 7 have a multiplicative inverse in Z </a:t>
            </a:r>
            <a:r>
              <a:rPr lang="en-US" baseline="-25000" dirty="0">
                <a:latin typeface="Arial" pitchFamily="-84" charset="0"/>
                <a:ea typeface="ＭＳ Ｐゴシック" pitchFamily="-84" charset="-128"/>
                <a:cs typeface="ＭＳ Ｐゴシック" pitchFamily="-84" charset="-128"/>
              </a:rPr>
              <a:t>8</a:t>
            </a:r>
            <a:r>
              <a:rPr lang="en-US" dirty="0">
                <a:latin typeface="Arial" pitchFamily="-84" charset="0"/>
                <a:ea typeface="ＭＳ Ｐゴシック" pitchFamily="-84" charset="-128"/>
                <a:cs typeface="ＭＳ Ｐゴシック" pitchFamily="-84" charset="-128"/>
              </a:rPr>
              <a:t>, but 2, 4, and 6 do not. </a:t>
            </a:r>
          </a:p>
        </p:txBody>
      </p:sp>
      <p:sp>
        <p:nvSpPr>
          <p:cNvPr id="71684" name="Slide Number Placeholder 3"/>
          <p:cNvSpPr>
            <a:spLocks noGrp="1"/>
          </p:cNvSpPr>
          <p:nvPr>
            <p:ph type="sldNum" sz="quarter" idx="5"/>
          </p:nvPr>
        </p:nvSpPr>
        <p:spPr>
          <a:noFill/>
        </p:spPr>
        <p:txBody>
          <a:bodyPr/>
          <a:lstStyle/>
          <a:p>
            <a:fld id="{4E666F9F-413C-7D4C-A627-B4D99621AA15}" type="slidenum">
              <a:rPr lang="en-AU" smtClean="0">
                <a:latin typeface="Arial" pitchFamily="-84" charset="0"/>
              </a:rPr>
              <a:pPr/>
              <a:t>12</a:t>
            </a:fld>
            <a:endParaRPr lang="en-AU">
              <a:latin typeface="Arial" pitchFamily="-8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Symmetric encryption, also referred to as conventional encryption or single-key</a:t>
            </a:r>
          </a:p>
          <a:p>
            <a:r>
              <a:rPr lang="en-US" sz="1200" kern="1200" baseline="0" dirty="0">
                <a:solidFill>
                  <a:schemeClr val="tx1"/>
                </a:solidFill>
                <a:latin typeface="Arial" charset="0"/>
                <a:ea typeface="ＭＳ Ｐゴシック" pitchFamily="-107" charset="-128"/>
                <a:cs typeface="ＭＳ Ｐゴシック" pitchFamily="-107" charset="-128"/>
              </a:rPr>
              <a:t>encryption, was the only type of encryption in use prior to the development of </a:t>
            </a:r>
            <a:r>
              <a:rPr lang="en-US" sz="1200" kern="1200" baseline="0" dirty="0" err="1">
                <a:solidFill>
                  <a:schemeClr val="tx1"/>
                </a:solidFill>
                <a:latin typeface="Arial" charset="0"/>
                <a:ea typeface="ＭＳ Ｐゴシック" pitchFamily="-107" charset="-128"/>
                <a:cs typeface="ＭＳ Ｐゴシック" pitchFamily="-107" charset="-128"/>
              </a:rPr>
              <a:t>publickey</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encryption in the 1970s. It remains by far the most widely used of the two types</a:t>
            </a:r>
          </a:p>
          <a:p>
            <a:r>
              <a:rPr lang="en-US" sz="1200" kern="1200" baseline="0" dirty="0">
                <a:solidFill>
                  <a:schemeClr val="tx1"/>
                </a:solidFill>
                <a:latin typeface="Arial" charset="0"/>
                <a:ea typeface="ＭＳ Ｐゴシック" pitchFamily="-107" charset="-128"/>
                <a:cs typeface="ＭＳ Ｐゴシック" pitchFamily="-107" charset="-128"/>
              </a:rPr>
              <a:t>of encryption. Part One examines a number of symmetric ciphers. In this chapter, we</a:t>
            </a:r>
          </a:p>
          <a:p>
            <a:r>
              <a:rPr lang="en-US" sz="1200" kern="1200" baseline="0" dirty="0">
                <a:solidFill>
                  <a:schemeClr val="tx1"/>
                </a:solidFill>
                <a:latin typeface="Arial" charset="0"/>
                <a:ea typeface="ＭＳ Ｐゴシック" pitchFamily="-107" charset="-128"/>
                <a:cs typeface="ＭＳ Ｐゴシック" pitchFamily="-107" charset="-128"/>
              </a:rPr>
              <a:t>begin with a look at a general model for the symmetric encryption process; this will</a:t>
            </a:r>
          </a:p>
          <a:p>
            <a:r>
              <a:rPr lang="en-US" sz="1200" kern="1200" baseline="0" dirty="0">
                <a:solidFill>
                  <a:schemeClr val="tx1"/>
                </a:solidFill>
                <a:latin typeface="Arial" charset="0"/>
                <a:ea typeface="ＭＳ Ｐゴシック" pitchFamily="-107" charset="-128"/>
                <a:cs typeface="ＭＳ Ｐゴシック" pitchFamily="-107" charset="-128"/>
              </a:rPr>
              <a:t>enable us to understand the context within which the algorithms are used. Next, we</a:t>
            </a:r>
          </a:p>
          <a:p>
            <a:r>
              <a:rPr lang="en-US" sz="1200" kern="1200" baseline="0" dirty="0">
                <a:solidFill>
                  <a:schemeClr val="tx1"/>
                </a:solidFill>
                <a:latin typeface="Arial" charset="0"/>
                <a:ea typeface="ＭＳ Ｐゴシック" pitchFamily="-107" charset="-128"/>
                <a:cs typeface="ＭＳ Ｐゴシック" pitchFamily="-107" charset="-128"/>
              </a:rPr>
              <a:t>examine a variety of algorithms in use before the computer era. Finally, we look briefly</a:t>
            </a:r>
          </a:p>
          <a:p>
            <a:r>
              <a:rPr lang="en-US" sz="1200" kern="1200" baseline="0" dirty="0">
                <a:solidFill>
                  <a:schemeClr val="tx1"/>
                </a:solidFill>
                <a:latin typeface="Arial" charset="0"/>
                <a:ea typeface="ＭＳ Ｐゴシック" pitchFamily="-107" charset="-128"/>
                <a:cs typeface="ＭＳ Ｐゴシック" pitchFamily="-107" charset="-128"/>
              </a:rPr>
              <a:t>at a different approach known as steganography. Chapters 4 and 6 introduce the two</a:t>
            </a:r>
          </a:p>
          <a:p>
            <a:r>
              <a:rPr lang="en-US" sz="1200" kern="1200" baseline="0" dirty="0">
                <a:solidFill>
                  <a:schemeClr val="tx1"/>
                </a:solidFill>
                <a:latin typeface="Arial" charset="0"/>
                <a:ea typeface="ＭＳ Ｐゴシック" pitchFamily="-107" charset="-128"/>
                <a:cs typeface="ＭＳ Ｐゴシック" pitchFamily="-107" charset="-128"/>
              </a:rPr>
              <a:t>most widely used symmetric cipher: DES and AES.</a:t>
            </a:r>
            <a:endParaRPr lang="en-US" dirty="0">
              <a:latin typeface="Arial" pitchFamily="-1" charset="0"/>
              <a:ea typeface="ＭＳ Ｐゴシック" pitchFamily="-1" charset="-128"/>
              <a:cs typeface="ＭＳ Ｐゴシック" pitchFamily="-1" charset="-128"/>
            </a:endParaRPr>
          </a:p>
        </p:txBody>
      </p:sp>
      <p:sp>
        <p:nvSpPr>
          <p:cNvPr id="20484" name="Slide Number Placeholder 3"/>
          <p:cNvSpPr>
            <a:spLocks noGrp="1"/>
          </p:cNvSpPr>
          <p:nvPr>
            <p:ph type="sldNum" sz="quarter" idx="5"/>
          </p:nvPr>
        </p:nvSpPr>
        <p:spPr>
          <a:noFill/>
        </p:spPr>
        <p:txBody>
          <a:bodyPr/>
          <a:lstStyle/>
          <a:p>
            <a:fld id="{B4852F0F-F7F9-FA4D-9838-FDF17326073C}" type="slidenum">
              <a:rPr lang="en-AU" smtClean="0">
                <a:latin typeface="Arial" pitchFamily="-1" charset="0"/>
              </a:rPr>
              <a:pPr/>
              <a:t>13</a:t>
            </a:fld>
            <a:endParaRPr lang="en-AU" dirty="0">
              <a:latin typeface="Arial" pitchFamily="-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4234" y="4267200"/>
            <a:ext cx="12187767" cy="2590800"/>
            <a:chOff x="2" y="2688"/>
            <a:chExt cx="5758" cy="1632"/>
          </a:xfrm>
        </p:grpSpPr>
        <p:sp>
          <p:nvSpPr>
            <p:cNvPr id="5"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4"/>
            <p:cNvGrpSpPr>
              <a:grpSpLocks/>
            </p:cNvGrpSpPr>
            <p:nvPr/>
          </p:nvGrpSpPr>
          <p:grpSpPr bwMode="auto">
            <a:xfrm>
              <a:off x="1776" y="3024"/>
              <a:ext cx="3929" cy="1290"/>
              <a:chOff x="1776" y="3024"/>
              <a:chExt cx="3929" cy="1290"/>
            </a:xfrm>
          </p:grpSpPr>
          <p:grpSp>
            <p:nvGrpSpPr>
              <p:cNvPr id="7" name="Group 5"/>
              <p:cNvGrpSpPr>
                <a:grpSpLocks/>
              </p:cNvGrpSpPr>
              <p:nvPr/>
            </p:nvGrpSpPr>
            <p:grpSpPr bwMode="auto">
              <a:xfrm>
                <a:off x="2268" y="3934"/>
                <a:ext cx="638" cy="377"/>
                <a:chOff x="2268" y="3934"/>
                <a:chExt cx="638" cy="377"/>
              </a:xfrm>
            </p:grpSpPr>
            <p:sp>
              <p:nvSpPr>
                <p:cNvPr id="60"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54"/>
              <p:cNvGrpSpPr>
                <a:grpSpLocks/>
              </p:cNvGrpSpPr>
              <p:nvPr/>
            </p:nvGrpSpPr>
            <p:grpSpPr bwMode="auto">
              <a:xfrm>
                <a:off x="4546" y="3608"/>
                <a:ext cx="518" cy="319"/>
                <a:chOff x="4546" y="3608"/>
                <a:chExt cx="518" cy="319"/>
              </a:xfrm>
            </p:grpSpPr>
            <p:sp>
              <p:nvSpPr>
                <p:cNvPr id="54"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61"/>
              <p:cNvGrpSpPr>
                <a:grpSpLocks/>
              </p:cNvGrpSpPr>
              <p:nvPr/>
            </p:nvGrpSpPr>
            <p:grpSpPr bwMode="auto">
              <a:xfrm>
                <a:off x="5381" y="3085"/>
                <a:ext cx="227" cy="132"/>
                <a:chOff x="5381" y="3085"/>
                <a:chExt cx="227" cy="132"/>
              </a:xfrm>
            </p:grpSpPr>
            <p:sp>
              <p:nvSpPr>
                <p:cNvPr id="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90178" name="Rectangle 66"/>
          <p:cNvSpPr>
            <a:spLocks noGrp="1" noChangeArrowheads="1"/>
          </p:cNvSpPr>
          <p:nvPr>
            <p:ph type="ctrTitle" sz="quarter"/>
          </p:nvPr>
        </p:nvSpPr>
        <p:spPr>
          <a:xfrm>
            <a:off x="914400" y="1692276"/>
            <a:ext cx="10363200" cy="1736725"/>
          </a:xfrm>
        </p:spPr>
        <p:txBody>
          <a:bodyPr anchor="b"/>
          <a:lstStyle>
            <a:lvl1pPr>
              <a:defRPr sz="5400"/>
            </a:lvl1pPr>
          </a:lstStyle>
          <a:p>
            <a:r>
              <a:rPr lang="en-US"/>
              <a:t>Click to edit Master title style</a:t>
            </a:r>
          </a:p>
        </p:txBody>
      </p:sp>
      <p:sp>
        <p:nvSpPr>
          <p:cNvPr id="90179" name="Rectangle 67"/>
          <p:cNvSpPr>
            <a:spLocks noGrp="1" noChangeArrowheads="1"/>
          </p:cNvSpPr>
          <p:nvPr>
            <p:ph type="subTitle" sz="quarter" idx="1"/>
          </p:nvPr>
        </p:nvSpPr>
        <p:spPr>
          <a:xfrm>
            <a:off x="1828800" y="3886200"/>
            <a:ext cx="8534400" cy="1752600"/>
          </a:xfrm>
        </p:spPr>
        <p:txBody>
          <a:bodyPr/>
          <a:lstStyle>
            <a:lvl1pPr marL="0" indent="0" algn="ctr">
              <a:buFont typeface="Wingdings" charset="2"/>
              <a:buNone/>
              <a:defRPr/>
            </a:lvl1pPr>
          </a:lstStyle>
          <a:p>
            <a:r>
              <a:rPr lang="en-US"/>
              <a:t>Click to edit Master subtitle style</a:t>
            </a:r>
          </a:p>
        </p:txBody>
      </p:sp>
      <p:sp>
        <p:nvSpPr>
          <p:cNvPr id="68" name="Rectangle 68"/>
          <p:cNvSpPr>
            <a:spLocks noGrp="1" noChangeArrowheads="1"/>
          </p:cNvSpPr>
          <p:nvPr>
            <p:ph type="dt" sz="quarter" idx="10"/>
          </p:nvPr>
        </p:nvSpPr>
        <p:spPr/>
        <p:txBody>
          <a:bodyPr/>
          <a:lstStyle>
            <a:lvl1pPr>
              <a:defRPr dirty="0"/>
            </a:lvl1pPr>
          </a:lstStyle>
          <a:p>
            <a:pPr>
              <a:defRPr/>
            </a:pPr>
            <a:endParaRPr lang="en-US"/>
          </a:p>
        </p:txBody>
      </p:sp>
      <p:sp>
        <p:nvSpPr>
          <p:cNvPr id="69" name="Rectangle 69"/>
          <p:cNvSpPr>
            <a:spLocks noGrp="1" noChangeArrowheads="1"/>
          </p:cNvSpPr>
          <p:nvPr>
            <p:ph type="ftr" sz="quarter" idx="11"/>
          </p:nvPr>
        </p:nvSpPr>
        <p:spPr/>
        <p:txBody>
          <a:bodyPr/>
          <a:lstStyle>
            <a:lvl1pPr>
              <a:defRPr dirty="0"/>
            </a:lvl1pPr>
          </a:lstStyle>
          <a:p>
            <a:pPr>
              <a:defRPr/>
            </a:pPr>
            <a:r>
              <a:rPr lang="en-US"/>
              <a:t>© 2020 Pearson Education, Inc., Hoboken, NJ. All rights reserved. </a:t>
            </a:r>
          </a:p>
        </p:txBody>
      </p:sp>
      <p:sp>
        <p:nvSpPr>
          <p:cNvPr id="70" name="Rectangle 70"/>
          <p:cNvSpPr>
            <a:spLocks noGrp="1" noChangeArrowheads="1"/>
          </p:cNvSpPr>
          <p:nvPr>
            <p:ph type="sldNum" sz="quarter" idx="12"/>
          </p:nvPr>
        </p:nvSpPr>
        <p:spPr/>
        <p:txBody>
          <a:bodyPr/>
          <a:lstStyle>
            <a:lvl1pPr>
              <a:defRPr/>
            </a:lvl1pPr>
          </a:lstStyle>
          <a:p>
            <a:pPr>
              <a:defRPr/>
            </a:pPr>
            <a:fld id="{795EF581-0E8B-1644-973A-58ABAC7E08A1}"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p>
        </p:txBody>
      </p:sp>
      <p:sp>
        <p:nvSpPr>
          <p:cNvPr id="6" name="Rectangle 69"/>
          <p:cNvSpPr>
            <a:spLocks noGrp="1" noChangeArrowheads="1"/>
          </p:cNvSpPr>
          <p:nvPr>
            <p:ph type="sldNum" sz="quarter" idx="12"/>
          </p:nvPr>
        </p:nvSpPr>
        <p:spPr>
          <a:ln/>
        </p:spPr>
        <p:txBody>
          <a:bodyPr/>
          <a:lstStyle>
            <a:lvl1pPr>
              <a:defRPr/>
            </a:lvl1pPr>
          </a:lstStyle>
          <a:p>
            <a:pPr>
              <a:defRPr/>
            </a:pPr>
            <a:fld id="{71E571F1-141D-9947-B89B-C71570E7C7A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AU"/>
              <a:t>Click to edit Master title style</a:t>
            </a:r>
            <a:endParaRPr lang="en-US"/>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p>
        </p:txBody>
      </p:sp>
      <p:sp>
        <p:nvSpPr>
          <p:cNvPr id="6" name="Rectangle 69"/>
          <p:cNvSpPr>
            <a:spLocks noGrp="1" noChangeArrowheads="1"/>
          </p:cNvSpPr>
          <p:nvPr>
            <p:ph type="sldNum" sz="quarter" idx="12"/>
          </p:nvPr>
        </p:nvSpPr>
        <p:spPr>
          <a:ln/>
        </p:spPr>
        <p:txBody>
          <a:bodyPr/>
          <a:lstStyle>
            <a:lvl1pPr>
              <a:defRPr/>
            </a:lvl1pPr>
          </a:lstStyle>
          <a:p>
            <a:pPr>
              <a:defRPr/>
            </a:pPr>
            <a:fld id="{C39F3187-063D-B44F-AB3F-7977ABF9E09B}"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210820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10062634" y="0"/>
            <a:ext cx="2129367"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2072218" y="4841876"/>
            <a:ext cx="8047567" cy="339725"/>
          </a:xfrm>
          <a:prstGeom prst="rect">
            <a:avLst/>
          </a:prstGeom>
          <a:noFill/>
          <a:ln w="9525">
            <a:noFill/>
            <a:miter lim="800000"/>
            <a:headEnd/>
            <a:tailEnd/>
          </a:ln>
        </p:spPr>
      </p:pic>
      <p:sp>
        <p:nvSpPr>
          <p:cNvPr id="2" name="Title 1"/>
          <p:cNvSpPr>
            <a:spLocks noGrp="1"/>
          </p:cNvSpPr>
          <p:nvPr>
            <p:ph type="ctrTitle"/>
          </p:nvPr>
        </p:nvSpPr>
        <p:spPr>
          <a:xfrm>
            <a:off x="2472267" y="3693646"/>
            <a:ext cx="7262284"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2472267" y="5204012"/>
            <a:ext cx="7262284"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1" name="Date Placeholder 3"/>
          <p:cNvSpPr>
            <a:spLocks noGrp="1"/>
          </p:cNvSpPr>
          <p:nvPr>
            <p:ph type="dt" sz="half" idx="10"/>
          </p:nvPr>
        </p:nvSpPr>
        <p:spPr>
          <a:xfrm>
            <a:off x="7010400" y="6356351"/>
            <a:ext cx="2844800" cy="365125"/>
          </a:xfrm>
        </p:spPr>
        <p:txBody>
          <a:bodyPr/>
          <a:lstStyle>
            <a:lvl1pPr>
              <a:defRPr smtClean="0">
                <a:solidFill>
                  <a:schemeClr val="tx2"/>
                </a:solidFill>
              </a:defRPr>
            </a:lvl1pPr>
          </a:lstStyle>
          <a:p>
            <a:pPr>
              <a:defRPr/>
            </a:pPr>
            <a:endParaRPr lang="en-US" dirty="0"/>
          </a:p>
        </p:txBody>
      </p:sp>
      <p:sp>
        <p:nvSpPr>
          <p:cNvPr id="12" name="Footer Placeholder 4"/>
          <p:cNvSpPr>
            <a:spLocks noGrp="1"/>
          </p:cNvSpPr>
          <p:nvPr>
            <p:ph type="ftr" sz="quarter" idx="11"/>
          </p:nvPr>
        </p:nvSpPr>
        <p:spPr>
          <a:xfrm>
            <a:off x="2336800" y="6356351"/>
            <a:ext cx="3860800" cy="365125"/>
          </a:xfrm>
        </p:spPr>
        <p:txBody>
          <a:bodyPr/>
          <a:lstStyle>
            <a:lvl1pPr>
              <a:defRPr dirty="0">
                <a:solidFill>
                  <a:schemeClr val="tx2"/>
                </a:solidFill>
              </a:defRPr>
            </a:lvl1pPr>
          </a:lstStyle>
          <a:p>
            <a:pPr>
              <a:defRPr/>
            </a:pPr>
            <a:r>
              <a:rPr lang="en-US"/>
              <a:t>© 2020 Pearson Education, Inc., Hoboken, NJ. All rights reserved. </a:t>
            </a:r>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12192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p>
        </p:txBody>
      </p:sp>
      <p:sp>
        <p:nvSpPr>
          <p:cNvPr id="9" name="Slide Number Placeholder 5"/>
          <p:cNvSpPr>
            <a:spLocks noGrp="1"/>
          </p:cNvSpPr>
          <p:nvPr>
            <p:ph type="sldNum" sz="quarter" idx="12"/>
          </p:nvPr>
        </p:nvSpPr>
        <p:spPr/>
        <p:txBody>
          <a:bodyPr/>
          <a:lstStyle>
            <a:lvl1pPr>
              <a:defRPr/>
            </a:lvl1pPr>
          </a:lstStyle>
          <a:p>
            <a:pPr>
              <a:defRPr/>
            </a:pPr>
            <a:fld id="{0738E293-5757-B443-AD77-BD23F0D77BC9}" type="slidenum">
              <a:rPr lang="en-US"/>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5" name="Group 15"/>
          <p:cNvGrpSpPr>
            <a:grpSpLocks/>
          </p:cNvGrpSpPr>
          <p:nvPr/>
        </p:nvGrpSpPr>
        <p:grpSpPr bwMode="auto">
          <a:xfrm>
            <a:off x="0" y="0"/>
            <a:ext cx="210820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8" name="Group 16"/>
          <p:cNvGrpSpPr>
            <a:grpSpLocks/>
          </p:cNvGrpSpPr>
          <p:nvPr/>
        </p:nvGrpSpPr>
        <p:grpSpPr bwMode="auto">
          <a:xfrm>
            <a:off x="10062634" y="0"/>
            <a:ext cx="2129367"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2072218" y="4841876"/>
            <a:ext cx="8047567" cy="339725"/>
          </a:xfrm>
          <a:prstGeom prst="rect">
            <a:avLst/>
          </a:prstGeom>
          <a:noFill/>
          <a:ln w="9525">
            <a:noFill/>
            <a:miter lim="800000"/>
            <a:headEnd/>
            <a:tailEnd/>
          </a:ln>
        </p:spPr>
      </p:pic>
      <p:sp>
        <p:nvSpPr>
          <p:cNvPr id="2" name="Title 1"/>
          <p:cNvSpPr>
            <a:spLocks noGrp="1"/>
          </p:cNvSpPr>
          <p:nvPr>
            <p:ph type="ctrTitle"/>
          </p:nvPr>
        </p:nvSpPr>
        <p:spPr>
          <a:xfrm>
            <a:off x="2472267" y="3693646"/>
            <a:ext cx="7262284" cy="1470025"/>
          </a:xfrm>
        </p:spPr>
        <p:txBody>
          <a:bodyPr anchor="b"/>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2472267" y="5204012"/>
            <a:ext cx="7262284"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14" name="Picture Placeholder 13"/>
          <p:cNvSpPr>
            <a:spLocks noGrp="1"/>
          </p:cNvSpPr>
          <p:nvPr>
            <p:ph type="pic" sz="quarter" idx="12"/>
          </p:nvPr>
        </p:nvSpPr>
        <p:spPr>
          <a:xfrm>
            <a:off x="4410636" y="950260"/>
            <a:ext cx="3370728"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a:t>Click icon to add picture</a:t>
            </a:r>
            <a:endParaRPr noProof="0" dirty="0"/>
          </a:p>
        </p:txBody>
      </p:sp>
      <p:sp>
        <p:nvSpPr>
          <p:cNvPr id="12" name="Date Placeholder 3"/>
          <p:cNvSpPr>
            <a:spLocks noGrp="1"/>
          </p:cNvSpPr>
          <p:nvPr>
            <p:ph type="dt" sz="half" idx="13"/>
          </p:nvPr>
        </p:nvSpPr>
        <p:spPr>
          <a:xfrm>
            <a:off x="7010400" y="6356351"/>
            <a:ext cx="2844800" cy="365125"/>
          </a:xfrm>
        </p:spPr>
        <p:txBody>
          <a:bodyPr/>
          <a:lstStyle>
            <a:lvl1pPr>
              <a:defRPr dirty="0">
                <a:solidFill>
                  <a:schemeClr val="tx2"/>
                </a:solidFill>
              </a:defRPr>
            </a:lvl1pPr>
          </a:lstStyle>
          <a:p>
            <a:pPr>
              <a:defRPr/>
            </a:pPr>
            <a:endParaRPr lang="en-US"/>
          </a:p>
        </p:txBody>
      </p:sp>
      <p:sp>
        <p:nvSpPr>
          <p:cNvPr id="13" name="Footer Placeholder 4"/>
          <p:cNvSpPr>
            <a:spLocks noGrp="1"/>
          </p:cNvSpPr>
          <p:nvPr>
            <p:ph type="ftr" sz="quarter" idx="14"/>
          </p:nvPr>
        </p:nvSpPr>
        <p:spPr>
          <a:xfrm>
            <a:off x="2336800" y="6356351"/>
            <a:ext cx="3860800" cy="365125"/>
          </a:xfrm>
        </p:spPr>
        <p:txBody>
          <a:bodyPr/>
          <a:lstStyle>
            <a:lvl1pPr>
              <a:defRPr dirty="0">
                <a:solidFill>
                  <a:schemeClr val="tx2"/>
                </a:solidFill>
              </a:defRPr>
            </a:lvl1pPr>
          </a:lstStyle>
          <a:p>
            <a:pPr>
              <a:defRPr/>
            </a:pPr>
            <a:r>
              <a:rPr lang="en-US"/>
              <a:t>© 2020 Pearson Education, Inc., Hoboken, NJ. All rights reserved. </a:t>
            </a:r>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1"/>
            <a:ext cx="12192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6"/>
            <a:ext cx="12192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2072218" y="3259139"/>
            <a:ext cx="8047567" cy="339725"/>
          </a:xfrm>
          <a:prstGeom prst="rect">
            <a:avLst/>
          </a:prstGeom>
          <a:noFill/>
          <a:ln w="9525">
            <a:noFill/>
            <a:miter lim="800000"/>
            <a:headEnd/>
            <a:tailEnd/>
          </a:ln>
        </p:spPr>
      </p:pic>
      <p:sp>
        <p:nvSpPr>
          <p:cNvPr id="2" name="Title 1"/>
          <p:cNvSpPr>
            <a:spLocks noGrp="1"/>
          </p:cNvSpPr>
          <p:nvPr>
            <p:ph type="title"/>
          </p:nvPr>
        </p:nvSpPr>
        <p:spPr>
          <a:xfrm>
            <a:off x="2472267" y="1851213"/>
            <a:ext cx="7262285" cy="1730375"/>
          </a:xfrm>
        </p:spPr>
        <p:txBody>
          <a:bodyPr anchor="b"/>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2472267" y="3576918"/>
            <a:ext cx="7262285"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Date Placeholder 3"/>
          <p:cNvSpPr>
            <a:spLocks noGrp="1"/>
          </p:cNvSpPr>
          <p:nvPr>
            <p:ph type="dt" sz="half" idx="10"/>
          </p:nvPr>
        </p:nvSpPr>
        <p:spPr/>
        <p:txBody>
          <a:bodyPr/>
          <a:lstStyle>
            <a:lvl1pPr>
              <a:defRPr smtClean="0"/>
            </a:lvl1pPr>
          </a:lstStyle>
          <a:p>
            <a:pPr>
              <a:defRPr/>
            </a:pPr>
            <a:endParaRPr lang="en-US"/>
          </a:p>
        </p:txBody>
      </p:sp>
      <p:sp>
        <p:nvSpPr>
          <p:cNvPr id="12"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p>
        </p:txBody>
      </p:sp>
      <p:sp>
        <p:nvSpPr>
          <p:cNvPr id="13" name="Slide Number Placeholder 5"/>
          <p:cNvSpPr>
            <a:spLocks noGrp="1"/>
          </p:cNvSpPr>
          <p:nvPr>
            <p:ph type="sldNum" sz="quarter" idx="12"/>
          </p:nvPr>
        </p:nvSpPr>
        <p:spPr/>
        <p:txBody>
          <a:bodyPr/>
          <a:lstStyle>
            <a:lvl1pPr>
              <a:defRPr/>
            </a:lvl1pPr>
          </a:lstStyle>
          <a:p>
            <a:pPr>
              <a:defRPr/>
            </a:pPr>
            <a:fld id="{4438D00E-85F4-444E-87C2-78E53B8874D5}"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12192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56216" y="1774825"/>
            <a:ext cx="475488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55379" y="1774825"/>
            <a:ext cx="475488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p>
        </p:txBody>
      </p:sp>
      <p:sp>
        <p:nvSpPr>
          <p:cNvPr id="10" name="Slide Number Placeholder 6"/>
          <p:cNvSpPr>
            <a:spLocks noGrp="1"/>
          </p:cNvSpPr>
          <p:nvPr>
            <p:ph type="sldNum" sz="quarter" idx="12"/>
          </p:nvPr>
        </p:nvSpPr>
        <p:spPr/>
        <p:txBody>
          <a:bodyPr/>
          <a:lstStyle>
            <a:lvl1pPr>
              <a:defRPr/>
            </a:lvl1pPr>
          </a:lstStyle>
          <a:p>
            <a:pPr>
              <a:defRPr/>
            </a:pPr>
            <a:fld id="{FBEC1D24-2EC1-FF44-89DA-12B55CC0C8DE}"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12192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6354234" y="2460626"/>
            <a:ext cx="4751917"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1039285" y="2460626"/>
            <a:ext cx="4751916"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36320" y="1879320"/>
            <a:ext cx="475488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36320" y="2590800"/>
            <a:ext cx="475488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54731" y="1879320"/>
            <a:ext cx="475488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54731" y="2590800"/>
            <a:ext cx="475488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2" name="Date Placeholder 6"/>
          <p:cNvSpPr>
            <a:spLocks noGrp="1"/>
          </p:cNvSpPr>
          <p:nvPr>
            <p:ph type="dt" sz="half" idx="10"/>
          </p:nvPr>
        </p:nvSpPr>
        <p:spPr/>
        <p:txBody>
          <a:bodyPr/>
          <a:lstStyle>
            <a:lvl1pPr>
              <a:defRPr/>
            </a:lvl1pPr>
          </a:lstStyle>
          <a:p>
            <a:pPr>
              <a:defRPr/>
            </a:pPr>
            <a:endParaRPr lang="en-US"/>
          </a:p>
        </p:txBody>
      </p:sp>
      <p:sp>
        <p:nvSpPr>
          <p:cNvPr id="13" name="Footer Placeholder 7"/>
          <p:cNvSpPr>
            <a:spLocks noGrp="1"/>
          </p:cNvSpPr>
          <p:nvPr>
            <p:ph type="ftr" sz="quarter" idx="11"/>
          </p:nvPr>
        </p:nvSpPr>
        <p:spPr/>
        <p:txBody>
          <a:bodyPr/>
          <a:lstStyle>
            <a:lvl1pPr>
              <a:defRPr/>
            </a:lvl1pPr>
          </a:lstStyle>
          <a:p>
            <a:pPr>
              <a:defRPr/>
            </a:pPr>
            <a:r>
              <a:rPr lang="en-US"/>
              <a:t>© 2020 Pearson Education, Inc., Hoboken, NJ. All rights reserved. </a:t>
            </a:r>
          </a:p>
        </p:txBody>
      </p:sp>
      <p:sp>
        <p:nvSpPr>
          <p:cNvPr id="14" name="Slide Number Placeholder 8"/>
          <p:cNvSpPr>
            <a:spLocks noGrp="1"/>
          </p:cNvSpPr>
          <p:nvPr>
            <p:ph type="sldNum" sz="quarter" idx="12"/>
          </p:nvPr>
        </p:nvSpPr>
        <p:spPr/>
        <p:txBody>
          <a:bodyPr/>
          <a:lstStyle>
            <a:lvl1pPr>
              <a:defRPr/>
            </a:lvl1pPr>
          </a:lstStyle>
          <a:p>
            <a:pPr>
              <a:defRPr/>
            </a:pPr>
            <a:fld id="{EC751168-E824-D04D-83FF-C98F1CA65931}"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12192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6" name="Date Placeholder 2"/>
          <p:cNvSpPr>
            <a:spLocks noGrp="1"/>
          </p:cNvSpPr>
          <p:nvPr>
            <p:ph type="dt" sz="half" idx="10"/>
          </p:nvPr>
        </p:nvSpPr>
        <p:spPr/>
        <p:txBody>
          <a:bodyPr/>
          <a:lstStyle>
            <a:lvl1pPr>
              <a:defRPr/>
            </a:lvl1pPr>
          </a:lstStyle>
          <a:p>
            <a:pPr>
              <a:defRPr/>
            </a:pPr>
            <a:endParaRPr lang="en-US"/>
          </a:p>
        </p:txBody>
      </p:sp>
      <p:sp>
        <p:nvSpPr>
          <p:cNvPr id="7" name="Footer Placeholder 3"/>
          <p:cNvSpPr>
            <a:spLocks noGrp="1"/>
          </p:cNvSpPr>
          <p:nvPr>
            <p:ph type="ftr" sz="quarter" idx="11"/>
          </p:nvPr>
        </p:nvSpPr>
        <p:spPr/>
        <p:txBody>
          <a:bodyPr/>
          <a:lstStyle>
            <a:lvl1pPr>
              <a:defRPr/>
            </a:lvl1pPr>
          </a:lstStyle>
          <a:p>
            <a:pPr>
              <a:defRPr/>
            </a:pPr>
            <a:r>
              <a:rPr lang="en-US"/>
              <a:t>© 2020 Pearson Education, Inc., Hoboken, NJ. All rights reserved. </a:t>
            </a:r>
          </a:p>
        </p:txBody>
      </p:sp>
      <p:sp>
        <p:nvSpPr>
          <p:cNvPr id="8" name="Slide Number Placeholder 4"/>
          <p:cNvSpPr>
            <a:spLocks noGrp="1"/>
          </p:cNvSpPr>
          <p:nvPr>
            <p:ph type="sldNum" sz="quarter" idx="12"/>
          </p:nvPr>
        </p:nvSpPr>
        <p:spPr/>
        <p:txBody>
          <a:bodyPr/>
          <a:lstStyle>
            <a:lvl1pPr>
              <a:defRPr/>
            </a:lvl1pPr>
          </a:lstStyle>
          <a:p>
            <a:pPr>
              <a:defRPr/>
            </a:pPr>
            <a:fld id="{0130744C-4E5E-B44F-858E-4DFAADC16921}"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endParaRPr lang="en-US"/>
          </a:p>
        </p:txBody>
      </p:sp>
      <p:sp>
        <p:nvSpPr>
          <p:cNvPr id="4" name="Footer Placeholder 2"/>
          <p:cNvSpPr>
            <a:spLocks noGrp="1"/>
          </p:cNvSpPr>
          <p:nvPr>
            <p:ph type="ftr" sz="quarter" idx="11"/>
          </p:nvPr>
        </p:nvSpPr>
        <p:spPr/>
        <p:txBody>
          <a:bodyPr/>
          <a:lstStyle>
            <a:lvl1pPr>
              <a:defRPr/>
            </a:lvl1pPr>
          </a:lstStyle>
          <a:p>
            <a:pPr>
              <a:defRPr/>
            </a:pPr>
            <a:r>
              <a:rPr lang="en-US"/>
              <a:t>© 2020 Pearson Education, Inc., Hoboken, NJ. All rights reserved. </a:t>
            </a:r>
          </a:p>
        </p:txBody>
      </p:sp>
      <p:sp>
        <p:nvSpPr>
          <p:cNvPr id="5" name="Slide Number Placeholder 3"/>
          <p:cNvSpPr>
            <a:spLocks noGrp="1"/>
          </p:cNvSpPr>
          <p:nvPr>
            <p:ph type="sldNum" sz="quarter" idx="12"/>
          </p:nvPr>
        </p:nvSpPr>
        <p:spPr/>
        <p:txBody>
          <a:bodyPr/>
          <a:lstStyle>
            <a:lvl1pPr>
              <a:defRPr/>
            </a:lvl1pPr>
          </a:lstStyle>
          <a:p>
            <a:pPr>
              <a:defRPr/>
            </a:pPr>
            <a:fld id="{F850C4C7-E6BB-984E-935A-7BAFFF217E5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idx="1"/>
          </p:nvPr>
        </p:nvSpPr>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p>
        </p:txBody>
      </p:sp>
      <p:sp>
        <p:nvSpPr>
          <p:cNvPr id="6" name="Rectangle 69"/>
          <p:cNvSpPr>
            <a:spLocks noGrp="1" noChangeArrowheads="1"/>
          </p:cNvSpPr>
          <p:nvPr>
            <p:ph type="sldNum" sz="quarter" idx="12"/>
          </p:nvPr>
        </p:nvSpPr>
        <p:spPr>
          <a:ln/>
        </p:spPr>
        <p:txBody>
          <a:bodyPr/>
          <a:lstStyle>
            <a:lvl1pPr>
              <a:defRPr/>
            </a:lvl1pPr>
          </a:lstStyle>
          <a:p>
            <a:pPr>
              <a:defRPr/>
            </a:pPr>
            <a:fld id="{15BB294C-D295-9A41-A644-AA4385FA0158}"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5689600" y="0"/>
            <a:ext cx="65024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508000" y="609601"/>
            <a:ext cx="4817035"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6514479" y="381002"/>
            <a:ext cx="5084232"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508000" y="2209801"/>
            <a:ext cx="4817035"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a:t>© 2020 Pearson Education, Inc., Hoboken, NJ. All rights reserved. </a:t>
            </a:r>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F471B74E-94C9-3A46-BDDD-4A5C29C0C525}" type="slidenum">
              <a:rPr lang="en-US"/>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12192000" cy="6858000"/>
          </a:xfrm>
          <a:prstGeom prst="rect">
            <a:avLst/>
          </a:prstGeom>
          <a:noFill/>
          <a:ln w="9525">
            <a:noFill/>
            <a:miter lim="800000"/>
            <a:headEnd/>
            <a:tailEnd/>
          </a:ln>
        </p:spPr>
      </p:pic>
      <p:sp>
        <p:nvSpPr>
          <p:cNvPr id="2" name="Title 1"/>
          <p:cNvSpPr>
            <a:spLocks noGrp="1"/>
          </p:cNvSpPr>
          <p:nvPr>
            <p:ph type="title"/>
          </p:nvPr>
        </p:nvSpPr>
        <p:spPr>
          <a:xfrm>
            <a:off x="508000" y="609600"/>
            <a:ext cx="4817096"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6498168" y="381000"/>
            <a:ext cx="5084233"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506646" y="2209800"/>
            <a:ext cx="4818389"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p>
        </p:txBody>
      </p:sp>
      <p:sp>
        <p:nvSpPr>
          <p:cNvPr id="8" name="Slide Number Placeholder 6"/>
          <p:cNvSpPr>
            <a:spLocks noGrp="1"/>
          </p:cNvSpPr>
          <p:nvPr>
            <p:ph type="sldNum" sz="quarter" idx="12"/>
          </p:nvPr>
        </p:nvSpPr>
        <p:spPr/>
        <p:txBody>
          <a:bodyPr/>
          <a:lstStyle>
            <a:lvl1pPr>
              <a:defRPr/>
            </a:lvl1pPr>
          </a:lstStyle>
          <a:p>
            <a:pPr>
              <a:defRPr/>
            </a:pPr>
            <a:fld id="{3DEC72D9-0234-0849-A78E-7C9F74E65B53}" type="slidenum">
              <a:rPr lang="en-US"/>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5689600" y="0"/>
            <a:ext cx="65024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508000" y="609600"/>
            <a:ext cx="4817096"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6498168" y="381000"/>
            <a:ext cx="5084233"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noProof="0" dirty="0"/>
          </a:p>
        </p:txBody>
      </p:sp>
      <p:sp>
        <p:nvSpPr>
          <p:cNvPr id="4" name="Text Placeholder 3"/>
          <p:cNvSpPr>
            <a:spLocks noGrp="1"/>
          </p:cNvSpPr>
          <p:nvPr>
            <p:ph type="body" sz="half" idx="2"/>
          </p:nvPr>
        </p:nvSpPr>
        <p:spPr>
          <a:xfrm>
            <a:off x="506646" y="2209800"/>
            <a:ext cx="4818389"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p>
        </p:txBody>
      </p:sp>
      <p:sp>
        <p:nvSpPr>
          <p:cNvPr id="10" name="Slide Number Placeholder 6"/>
          <p:cNvSpPr>
            <a:spLocks noGrp="1"/>
          </p:cNvSpPr>
          <p:nvPr>
            <p:ph type="sldNum" sz="quarter" idx="12"/>
          </p:nvPr>
        </p:nvSpPr>
        <p:spPr/>
        <p:txBody>
          <a:bodyPr/>
          <a:lstStyle>
            <a:lvl1pPr>
              <a:defRPr/>
            </a:lvl1pPr>
          </a:lstStyle>
          <a:p>
            <a:pPr>
              <a:defRPr/>
            </a:pPr>
            <a:fld id="{41B14F31-650F-F846-B7A6-35BA09D1AFFB}" type="slidenum">
              <a:rPr lang="en-US"/>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12192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p>
        </p:txBody>
      </p:sp>
      <p:sp>
        <p:nvSpPr>
          <p:cNvPr id="9" name="Slide Number Placeholder 5"/>
          <p:cNvSpPr>
            <a:spLocks noGrp="1"/>
          </p:cNvSpPr>
          <p:nvPr>
            <p:ph type="sldNum" sz="quarter" idx="12"/>
          </p:nvPr>
        </p:nvSpPr>
        <p:spPr/>
        <p:txBody>
          <a:bodyPr/>
          <a:lstStyle>
            <a:lvl1pPr>
              <a:defRPr/>
            </a:lvl1pPr>
          </a:lstStyle>
          <a:p>
            <a:pPr>
              <a:defRPr/>
            </a:pPr>
            <a:fld id="{2B86FEB9-CF7A-B848-AF2F-BE9E1FDF15D2}" type="slidenum">
              <a:rPr lang="en-US"/>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102616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10160000" y="381001"/>
            <a:ext cx="19304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08000" y="381002"/>
            <a:ext cx="89408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r>
              <a:rPr lang="en-US"/>
              <a:t>© 2020 Pearson Education, Inc., Hoboken, NJ. All rights reserved. </a:t>
            </a:r>
          </a:p>
        </p:txBody>
      </p:sp>
      <p:sp>
        <p:nvSpPr>
          <p:cNvPr id="9" name="Slide Number Placeholder 5"/>
          <p:cNvSpPr>
            <a:spLocks noGrp="1"/>
          </p:cNvSpPr>
          <p:nvPr>
            <p:ph type="sldNum" sz="quarter" idx="12"/>
          </p:nvPr>
        </p:nvSpPr>
        <p:spPr/>
        <p:txBody>
          <a:bodyPr/>
          <a:lstStyle>
            <a:lvl1pPr>
              <a:defRPr/>
            </a:lvl1pPr>
          </a:lstStyle>
          <a:p>
            <a:pPr>
              <a:defRPr/>
            </a:pPr>
            <a:fld id="{4F8130B2-53C1-C742-BB72-C65A7D6485D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AU"/>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a:t>Click to edit Master text styles</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p>
        </p:txBody>
      </p:sp>
      <p:sp>
        <p:nvSpPr>
          <p:cNvPr id="5"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p>
        </p:txBody>
      </p:sp>
      <p:sp>
        <p:nvSpPr>
          <p:cNvPr id="6" name="Rectangle 69"/>
          <p:cNvSpPr>
            <a:spLocks noGrp="1" noChangeArrowheads="1"/>
          </p:cNvSpPr>
          <p:nvPr>
            <p:ph type="sldNum" sz="quarter" idx="12"/>
          </p:nvPr>
        </p:nvSpPr>
        <p:spPr>
          <a:ln/>
        </p:spPr>
        <p:txBody>
          <a:bodyPr/>
          <a:lstStyle>
            <a:lvl1pPr>
              <a:defRPr/>
            </a:lvl1pPr>
          </a:lstStyle>
          <a:p>
            <a:pPr>
              <a:defRPr/>
            </a:pPr>
            <a:fld id="{D60B9FC7-6686-5347-9CB0-1546F2BC5E35}"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609600" y="1676401"/>
            <a:ext cx="53848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6197600" y="1676401"/>
            <a:ext cx="53848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p>
        </p:txBody>
      </p:sp>
      <p:sp>
        <p:nvSpPr>
          <p:cNvPr id="7" name="Rectangle 69"/>
          <p:cNvSpPr>
            <a:spLocks noGrp="1" noChangeArrowheads="1"/>
          </p:cNvSpPr>
          <p:nvPr>
            <p:ph type="sldNum" sz="quarter" idx="12"/>
          </p:nvPr>
        </p:nvSpPr>
        <p:spPr>
          <a:ln/>
        </p:spPr>
        <p:txBody>
          <a:bodyPr/>
          <a:lstStyle>
            <a:lvl1pPr>
              <a:defRPr/>
            </a:lvl1pPr>
          </a:lstStyle>
          <a:p>
            <a:pPr>
              <a:defRPr/>
            </a:pPr>
            <a:fld id="{92B5C8B5-2ACE-8D46-AC11-C6D02B882DBE}"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Rectangle 67"/>
          <p:cNvSpPr>
            <a:spLocks noGrp="1" noChangeArrowheads="1"/>
          </p:cNvSpPr>
          <p:nvPr>
            <p:ph type="dt" sz="half" idx="10"/>
          </p:nvPr>
        </p:nvSpPr>
        <p:spPr>
          <a:ln/>
        </p:spPr>
        <p:txBody>
          <a:bodyPr/>
          <a:lstStyle>
            <a:lvl1pPr>
              <a:defRPr/>
            </a:lvl1pPr>
          </a:lstStyle>
          <a:p>
            <a:pPr>
              <a:defRPr/>
            </a:pPr>
            <a:endParaRPr lang="en-US"/>
          </a:p>
        </p:txBody>
      </p:sp>
      <p:sp>
        <p:nvSpPr>
          <p:cNvPr id="8"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p>
        </p:txBody>
      </p:sp>
      <p:sp>
        <p:nvSpPr>
          <p:cNvPr id="9" name="Rectangle 69"/>
          <p:cNvSpPr>
            <a:spLocks noGrp="1" noChangeArrowheads="1"/>
          </p:cNvSpPr>
          <p:nvPr>
            <p:ph type="sldNum" sz="quarter" idx="12"/>
          </p:nvPr>
        </p:nvSpPr>
        <p:spPr>
          <a:ln/>
        </p:spPr>
        <p:txBody>
          <a:bodyPr/>
          <a:lstStyle>
            <a:lvl1pPr>
              <a:defRPr/>
            </a:lvl1pPr>
          </a:lstStyle>
          <a:p>
            <a:pPr>
              <a:defRPr/>
            </a:pPr>
            <a:fld id="{DA9E763C-3782-2941-8360-E3F03AEA7D0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Rectangle 67"/>
          <p:cNvSpPr>
            <a:spLocks noGrp="1" noChangeArrowheads="1"/>
          </p:cNvSpPr>
          <p:nvPr>
            <p:ph type="dt" sz="half" idx="10"/>
          </p:nvPr>
        </p:nvSpPr>
        <p:spPr>
          <a:ln/>
        </p:spPr>
        <p:txBody>
          <a:bodyPr/>
          <a:lstStyle>
            <a:lvl1pPr>
              <a:defRPr/>
            </a:lvl1pPr>
          </a:lstStyle>
          <a:p>
            <a:pPr>
              <a:defRPr/>
            </a:pPr>
            <a:endParaRPr lang="en-US"/>
          </a:p>
        </p:txBody>
      </p:sp>
      <p:sp>
        <p:nvSpPr>
          <p:cNvPr id="4"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p>
        </p:txBody>
      </p:sp>
      <p:sp>
        <p:nvSpPr>
          <p:cNvPr id="5" name="Rectangle 69"/>
          <p:cNvSpPr>
            <a:spLocks noGrp="1" noChangeArrowheads="1"/>
          </p:cNvSpPr>
          <p:nvPr>
            <p:ph type="sldNum" sz="quarter" idx="12"/>
          </p:nvPr>
        </p:nvSpPr>
        <p:spPr>
          <a:ln/>
        </p:spPr>
        <p:txBody>
          <a:bodyPr/>
          <a:lstStyle>
            <a:lvl1pPr>
              <a:defRPr/>
            </a:lvl1pPr>
          </a:lstStyle>
          <a:p>
            <a:pPr>
              <a:defRPr/>
            </a:pPr>
            <a:fld id="{1E240AA3-233B-FB4A-9F8F-C96C5A6CF6E3}"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p>
        </p:txBody>
      </p:sp>
      <p:sp>
        <p:nvSpPr>
          <p:cNvPr id="3"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p>
        </p:txBody>
      </p:sp>
      <p:sp>
        <p:nvSpPr>
          <p:cNvPr id="4" name="Rectangle 69"/>
          <p:cNvSpPr>
            <a:spLocks noGrp="1" noChangeArrowheads="1"/>
          </p:cNvSpPr>
          <p:nvPr>
            <p:ph type="sldNum" sz="quarter" idx="12"/>
          </p:nvPr>
        </p:nvSpPr>
        <p:spPr>
          <a:ln/>
        </p:spPr>
        <p:txBody>
          <a:bodyPr/>
          <a:lstStyle>
            <a:lvl1pPr>
              <a:defRPr/>
            </a:lvl1pPr>
          </a:lstStyle>
          <a:p>
            <a:pPr>
              <a:defRPr/>
            </a:pPr>
            <a:fld id="{D15D372B-D420-C54D-8767-D73AC5A101C8}"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AU"/>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p>
        </p:txBody>
      </p:sp>
      <p:sp>
        <p:nvSpPr>
          <p:cNvPr id="7" name="Rectangle 69"/>
          <p:cNvSpPr>
            <a:spLocks noGrp="1" noChangeArrowheads="1"/>
          </p:cNvSpPr>
          <p:nvPr>
            <p:ph type="sldNum" sz="quarter" idx="12"/>
          </p:nvPr>
        </p:nvSpPr>
        <p:spPr>
          <a:ln/>
        </p:spPr>
        <p:txBody>
          <a:bodyPr/>
          <a:lstStyle>
            <a:lvl1pPr>
              <a:defRPr/>
            </a:lvl1pPr>
          </a:lstStyle>
          <a:p>
            <a:pPr>
              <a:defRPr/>
            </a:pPr>
            <a:fld id="{1B9642DF-26EE-714A-A24A-028B6D176270}"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AU"/>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p>
        </p:txBody>
      </p:sp>
      <p:sp>
        <p:nvSpPr>
          <p:cNvPr id="6" name="Rectangle 68"/>
          <p:cNvSpPr>
            <a:spLocks noGrp="1" noChangeArrowheads="1"/>
          </p:cNvSpPr>
          <p:nvPr>
            <p:ph type="ftr" sz="quarter" idx="11"/>
          </p:nvPr>
        </p:nvSpPr>
        <p:spPr>
          <a:ln/>
        </p:spPr>
        <p:txBody>
          <a:bodyPr/>
          <a:lstStyle>
            <a:lvl1pPr>
              <a:defRPr/>
            </a:lvl1pPr>
          </a:lstStyle>
          <a:p>
            <a:pPr>
              <a:defRPr/>
            </a:pPr>
            <a:r>
              <a:rPr lang="en-US"/>
              <a:t>© 2020 Pearson Education, Inc., Hoboken, NJ. All rights reserved. </a:t>
            </a:r>
          </a:p>
        </p:txBody>
      </p:sp>
      <p:sp>
        <p:nvSpPr>
          <p:cNvPr id="7" name="Rectangle 69"/>
          <p:cNvSpPr>
            <a:spLocks noGrp="1" noChangeArrowheads="1"/>
          </p:cNvSpPr>
          <p:nvPr>
            <p:ph type="sldNum" sz="quarter" idx="12"/>
          </p:nvPr>
        </p:nvSpPr>
        <p:spPr>
          <a:ln/>
        </p:spPr>
        <p:txBody>
          <a:bodyPr/>
          <a:lstStyle>
            <a:lvl1pPr>
              <a:defRPr/>
            </a:lvl1pPr>
          </a:lstStyle>
          <a:p>
            <a:pPr>
              <a:defRPr/>
            </a:pPr>
            <a:fld id="{D207D039-DE9B-EB48-B3A9-EAE8E52898D0}"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234" y="4267200"/>
            <a:ext cx="12187767" cy="2590800"/>
            <a:chOff x="2" y="2688"/>
            <a:chExt cx="5758" cy="1632"/>
          </a:xfrm>
        </p:grpSpPr>
        <p:sp>
          <p:nvSpPr>
            <p:cNvPr id="8909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4"/>
            <p:cNvGrpSpPr>
              <a:grpSpLocks/>
            </p:cNvGrpSpPr>
            <p:nvPr/>
          </p:nvGrpSpPr>
          <p:grpSpPr bwMode="auto">
            <a:xfrm>
              <a:off x="1776" y="3024"/>
              <a:ext cx="3929" cy="1290"/>
              <a:chOff x="1776" y="3024"/>
              <a:chExt cx="3929" cy="1290"/>
            </a:xfrm>
          </p:grpSpPr>
          <p:grpSp>
            <p:nvGrpSpPr>
              <p:cNvPr id="1034" name="Group 5"/>
              <p:cNvGrpSpPr>
                <a:grpSpLocks/>
              </p:cNvGrpSpPr>
              <p:nvPr userDrawn="1"/>
            </p:nvGrpSpPr>
            <p:grpSpPr bwMode="auto">
              <a:xfrm>
                <a:off x="2268" y="3934"/>
                <a:ext cx="638" cy="377"/>
                <a:chOff x="2268" y="3934"/>
                <a:chExt cx="638" cy="377"/>
              </a:xfrm>
            </p:grpSpPr>
            <p:sp>
              <p:nvSpPr>
                <p:cNvPr id="8909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09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09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09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09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09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0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0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910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0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0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0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0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0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0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0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1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1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1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1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1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1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1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1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1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1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2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2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2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2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2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2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2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2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2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2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3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3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3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3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3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3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3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3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3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3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4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8914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54"/>
              <p:cNvGrpSpPr>
                <a:grpSpLocks/>
              </p:cNvGrpSpPr>
              <p:nvPr userDrawn="1"/>
            </p:nvGrpSpPr>
            <p:grpSpPr bwMode="auto">
              <a:xfrm>
                <a:off x="4546" y="3608"/>
                <a:ext cx="518" cy="319"/>
                <a:chOff x="4546" y="3608"/>
                <a:chExt cx="518" cy="319"/>
              </a:xfrm>
            </p:grpSpPr>
            <p:sp>
              <p:nvSpPr>
                <p:cNvPr id="8914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4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4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4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4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4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61"/>
              <p:cNvGrpSpPr>
                <a:grpSpLocks/>
              </p:cNvGrpSpPr>
              <p:nvPr userDrawn="1"/>
            </p:nvGrpSpPr>
            <p:grpSpPr bwMode="auto">
              <a:xfrm>
                <a:off x="5381" y="3085"/>
                <a:ext cx="227" cy="132"/>
                <a:chOff x="5381" y="3085"/>
                <a:chExt cx="227" cy="132"/>
              </a:xfrm>
            </p:grpSpPr>
            <p:sp>
              <p:nvSpPr>
                <p:cNvPr id="8915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5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5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8915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9154" name="Rectangle 66"/>
          <p:cNvSpPr>
            <a:spLocks noGrp="1" noChangeArrowheads="1"/>
          </p:cNvSpPr>
          <p:nvPr>
            <p:ph type="title"/>
          </p:nvPr>
        </p:nvSpPr>
        <p:spPr bwMode="black">
          <a:xfrm>
            <a:off x="609600" y="277814"/>
            <a:ext cx="109728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89155" name="Rectangle 67"/>
          <p:cNvSpPr>
            <a:spLocks noGrp="1" noChangeArrowheads="1"/>
          </p:cNvSpPr>
          <p:nvPr>
            <p:ph type="dt" sz="half" idx="2"/>
          </p:nvPr>
        </p:nvSpPr>
        <p:spPr bwMode="black">
          <a:xfrm>
            <a:off x="609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dirty="0">
                <a:effectLst>
                  <a:outerShdw blurRad="38100" dist="38100" dir="2700000" algn="tl">
                    <a:srgbClr val="000000"/>
                  </a:outerShdw>
                </a:effectLst>
                <a:latin typeface="Arial" pitchFamily="-107" charset="0"/>
              </a:defRPr>
            </a:lvl1pPr>
          </a:lstStyle>
          <a:p>
            <a:pPr>
              <a:defRPr/>
            </a:pPr>
            <a:endParaRPr lang="en-US"/>
          </a:p>
        </p:txBody>
      </p:sp>
      <p:sp>
        <p:nvSpPr>
          <p:cNvPr id="89156" name="Rectangle 68"/>
          <p:cNvSpPr>
            <a:spLocks noGrp="1" noChangeArrowheads="1"/>
          </p:cNvSpPr>
          <p:nvPr>
            <p:ph type="ftr" sz="quarter" idx="3"/>
          </p:nvPr>
        </p:nvSpPr>
        <p:spPr bwMode="black">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dirty="0">
                <a:effectLst>
                  <a:outerShdw blurRad="38100" dist="38100" dir="2700000" algn="tl">
                    <a:srgbClr val="000000"/>
                  </a:outerShdw>
                </a:effectLst>
                <a:latin typeface="Arial" pitchFamily="-107" charset="0"/>
              </a:defRPr>
            </a:lvl1pPr>
          </a:lstStyle>
          <a:p>
            <a:pPr>
              <a:defRPr/>
            </a:pPr>
            <a:r>
              <a:rPr lang="en-US"/>
              <a:t>© 2020 Pearson Education, Inc., Hoboken, NJ. All rights reserved. </a:t>
            </a:r>
          </a:p>
        </p:txBody>
      </p:sp>
      <p:sp>
        <p:nvSpPr>
          <p:cNvPr id="89157" name="Rectangle 69"/>
          <p:cNvSpPr>
            <a:spLocks noGrp="1" noChangeArrowheads="1"/>
          </p:cNvSpPr>
          <p:nvPr>
            <p:ph type="sldNum" sz="quarter" idx="4"/>
          </p:nvPr>
        </p:nvSpPr>
        <p:spPr bwMode="black">
          <a:xfrm>
            <a:off x="8737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6D4DF42E-3762-4049-AE2C-F3CF68EA27A4}" type="slidenum">
              <a:rPr lang="en-US"/>
              <a:pPr>
                <a:defRPr/>
              </a:pPr>
              <a:t>‹#›</a:t>
            </a:fld>
            <a:endParaRPr lang="en-US" dirty="0"/>
          </a:p>
        </p:txBody>
      </p:sp>
      <p:sp>
        <p:nvSpPr>
          <p:cNvPr id="89158" name="Rectangle 70"/>
          <p:cNvSpPr>
            <a:spLocks noGrp="1" noChangeArrowheads="1"/>
          </p:cNvSpPr>
          <p:nvPr>
            <p:ph type="body" idx="1"/>
          </p:nvPr>
        </p:nvSpPr>
        <p:spPr bwMode="black">
          <a:xfrm>
            <a:off x="609600" y="1676401"/>
            <a:ext cx="109728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35"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hf sldNum="0" hdr="0" dt="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pitchFamily="-107" charset="-128"/>
          <a:cs typeface="ＭＳ Ｐゴシック"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pitchFamily="-107" charset="-128"/>
          <a:cs typeface="ＭＳ Ｐゴシック"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1056218" y="39689"/>
            <a:ext cx="10094383"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1056218" y="1762126"/>
            <a:ext cx="10094383"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868833" y="6356351"/>
            <a:ext cx="2844800" cy="365125"/>
          </a:xfrm>
          <a:prstGeom prst="rect">
            <a:avLst/>
          </a:prstGeom>
        </p:spPr>
        <p:txBody>
          <a:bodyPr vert="horz" lIns="91440" tIns="45720" rIns="91440" bIns="45720" rtlCol="0" anchor="ctr"/>
          <a:lstStyle>
            <a:lvl1pPr algn="r">
              <a:defRPr sz="1200" b="1" dirty="0">
                <a:solidFill>
                  <a:schemeClr val="tx2">
                    <a:lumMod val="40000"/>
                    <a:lumOff val="60000"/>
                  </a:schemeClr>
                </a:solidFill>
                <a:latin typeface="Arial" pitchFamily="-1" charset="0"/>
              </a:defRPr>
            </a:lvl1pPr>
          </a:lstStyle>
          <a:p>
            <a:pPr>
              <a:defRPr/>
            </a:pPr>
            <a:endParaRPr lang="en-US"/>
          </a:p>
        </p:txBody>
      </p:sp>
      <p:sp>
        <p:nvSpPr>
          <p:cNvPr id="6" name="Slide Number Placeholder 5"/>
          <p:cNvSpPr>
            <a:spLocks noGrp="1"/>
          </p:cNvSpPr>
          <p:nvPr>
            <p:ph type="sldNum" sz="quarter" idx="4"/>
          </p:nvPr>
        </p:nvSpPr>
        <p:spPr>
          <a:xfrm>
            <a:off x="5689600" y="6356351"/>
            <a:ext cx="812800" cy="365125"/>
          </a:xfrm>
          <a:prstGeom prst="rect">
            <a:avLst/>
          </a:prstGeom>
        </p:spPr>
        <p:txBody>
          <a:bodyPr vert="horz" lIns="91440" tIns="45720" rIns="91440" bIns="45720" rtlCol="0" anchor="ctr"/>
          <a:lstStyle>
            <a:lvl1pPr algn="ctr">
              <a:defRPr sz="1200" b="1" smtClean="0">
                <a:solidFill>
                  <a:schemeClr val="tx2">
                    <a:lumMod val="40000"/>
                    <a:lumOff val="60000"/>
                  </a:schemeClr>
                </a:solidFill>
                <a:latin typeface="Arial" pitchFamily="-1" charset="0"/>
              </a:defRPr>
            </a:lvl1pPr>
          </a:lstStyle>
          <a:p>
            <a:pPr>
              <a:defRPr/>
            </a:pPr>
            <a:fld id="{03C9D31D-5C05-E248-A7ED-46FCD7F50A99}" type="slidenum">
              <a:rPr lang="en-US"/>
              <a:pPr>
                <a:defRPr/>
              </a:pPr>
              <a:t>‹#›</a:t>
            </a:fld>
            <a:endParaRPr lang="en-US" dirty="0"/>
          </a:p>
        </p:txBody>
      </p:sp>
      <p:sp>
        <p:nvSpPr>
          <p:cNvPr id="5" name="Footer Placeholder 4"/>
          <p:cNvSpPr>
            <a:spLocks noGrp="1"/>
          </p:cNvSpPr>
          <p:nvPr>
            <p:ph type="ftr" sz="quarter" idx="3"/>
          </p:nvPr>
        </p:nvSpPr>
        <p:spPr>
          <a:xfrm>
            <a:off x="495300" y="6356351"/>
            <a:ext cx="3860800" cy="365125"/>
          </a:xfrm>
          <a:prstGeom prst="rect">
            <a:avLst/>
          </a:prstGeom>
        </p:spPr>
        <p:txBody>
          <a:bodyPr vert="horz" lIns="91440" tIns="45720" rIns="91440" bIns="45720" rtlCol="0" anchor="ctr"/>
          <a:lstStyle>
            <a:lvl1pPr algn="l">
              <a:defRPr sz="1200" b="1" dirty="0">
                <a:solidFill>
                  <a:schemeClr val="tx2">
                    <a:lumMod val="40000"/>
                    <a:lumOff val="60000"/>
                  </a:schemeClr>
                </a:solidFill>
                <a:latin typeface="Arial" pitchFamily="-1" charset="0"/>
              </a:defRPr>
            </a:lvl1pPr>
          </a:lstStyle>
          <a:p>
            <a:pPr>
              <a:defRPr/>
            </a:pPr>
            <a:r>
              <a:rPr lang="en-US"/>
              <a:t>© 2020 Pearson Education, Inc., Hoboken, NJ. All rights reserved. </a:t>
            </a: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Lst>
  <p:hf sldNum="0" hdr="0" dt="0"/>
  <p:txStyles>
    <p:titleStyle>
      <a:lvl1pPr algn="ctr" rtl="0" fontAlgn="base">
        <a:lnSpc>
          <a:spcPts val="6000"/>
        </a:lnSpc>
        <a:spcBef>
          <a:spcPct val="0"/>
        </a:spcBef>
        <a:spcAft>
          <a:spcPct val="0"/>
        </a:spcAft>
        <a:defRPr sz="5400" kern="1200">
          <a:solidFill>
            <a:schemeClr val="tx2"/>
          </a:solidFill>
          <a:latin typeface="+mn-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p:titleStyle>
    <p:bodyStyle>
      <a:lvl1pPr marL="342900" indent="-342900" algn="l" rtl="0" fontAlgn="base">
        <a:spcBef>
          <a:spcPts val="2400"/>
        </a:spcBef>
        <a:spcAft>
          <a:spcPct val="0"/>
        </a:spcAft>
        <a:buClr>
          <a:srgbClr val="BAABE3"/>
        </a:buClr>
        <a:buFont typeface="Candara" pitchFamily="-84" charset="0"/>
        <a:buChar char="•"/>
        <a:defRPr sz="2800" kern="1200">
          <a:solidFill>
            <a:schemeClr val="tx2"/>
          </a:solidFill>
          <a:latin typeface="+mn-lt"/>
          <a:ea typeface="ＭＳ Ｐゴシック" pitchFamily="-84" charset="-128"/>
          <a:cs typeface="ＭＳ Ｐゴシック" pitchFamily="-84" charset="-128"/>
        </a:defRPr>
      </a:lvl1pPr>
      <a:lvl2pPr marL="685800" indent="-336550" algn="l" rtl="0" fontAlgn="base">
        <a:spcBef>
          <a:spcPts val="600"/>
        </a:spcBef>
        <a:spcAft>
          <a:spcPct val="0"/>
        </a:spcAft>
        <a:buClr>
          <a:schemeClr val="tx2"/>
        </a:buClr>
        <a:buFont typeface="Candara" pitchFamily="-84" charset="0"/>
        <a:buChar char="•"/>
        <a:defRPr sz="2600" kern="1200">
          <a:solidFill>
            <a:schemeClr val="tx2"/>
          </a:solidFill>
          <a:latin typeface="+mn-lt"/>
          <a:ea typeface="ＭＳ Ｐゴシック" pitchFamily="-84" charset="-128"/>
          <a:cs typeface="+mn-cs"/>
        </a:defRPr>
      </a:lvl2pPr>
      <a:lvl3pPr marL="1035050" indent="-349250" algn="l" rtl="0" fontAlgn="base">
        <a:spcBef>
          <a:spcPts val="600"/>
        </a:spcBef>
        <a:spcAft>
          <a:spcPct val="0"/>
        </a:spcAft>
        <a:buClr>
          <a:srgbClr val="BAABE3"/>
        </a:buClr>
        <a:buFont typeface="Candara" pitchFamily="-84" charset="0"/>
        <a:buChar char="•"/>
        <a:defRPr sz="2400" kern="1200">
          <a:solidFill>
            <a:schemeClr val="tx2"/>
          </a:solidFill>
          <a:latin typeface="+mn-lt"/>
          <a:ea typeface="ＭＳ Ｐゴシック" pitchFamily="-84" charset="-128"/>
          <a:cs typeface="+mn-cs"/>
        </a:defRPr>
      </a:lvl3pPr>
      <a:lvl4pPr marL="1371600" indent="-336550" algn="l" rtl="0" fontAlgn="base">
        <a:spcBef>
          <a:spcPts val="600"/>
        </a:spcBef>
        <a:spcAft>
          <a:spcPct val="0"/>
        </a:spcAft>
        <a:buClr>
          <a:schemeClr val="tx2"/>
        </a:buClr>
        <a:buFont typeface="Candara" pitchFamily="-84" charset="0"/>
        <a:buChar char="•"/>
        <a:defRPr sz="2200" kern="1200">
          <a:solidFill>
            <a:schemeClr val="tx2"/>
          </a:solidFill>
          <a:latin typeface="+mn-lt"/>
          <a:ea typeface="ＭＳ Ｐゴシック" pitchFamily="-84" charset="-128"/>
          <a:cs typeface="+mn-cs"/>
        </a:defRPr>
      </a:lvl4pPr>
      <a:lvl5pPr marL="1720850" indent="-349250" algn="l" rtl="0" fontAlgn="base">
        <a:spcBef>
          <a:spcPts val="600"/>
        </a:spcBef>
        <a:spcAft>
          <a:spcPct val="0"/>
        </a:spcAft>
        <a:buClr>
          <a:srgbClr val="BAABE3"/>
        </a:buClr>
        <a:buFont typeface="Candara" pitchFamily="-84" charset="0"/>
        <a:buChar char="•"/>
        <a:defRPr sz="2000" kern="1200">
          <a:solidFill>
            <a:schemeClr val="tx2"/>
          </a:solidFill>
          <a:latin typeface="+mn-lt"/>
          <a:ea typeface="ＭＳ Ｐゴシック" pitchFamily="-8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4.png"/><Relationship Id="rId1" Type="http://schemas.openxmlformats.org/officeDocument/2006/relationships/slideLayout" Target="../slideLayouts/slideLayout13.xml"/><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50.pn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23.xml"/><Relationship Id="rId1" Type="http://schemas.openxmlformats.org/officeDocument/2006/relationships/slideLayout" Target="../slideLayouts/slideLayout19.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27.wmf"/><Relationship Id="rId4" Type="http://schemas.openxmlformats.org/officeDocument/2006/relationships/image" Target="../media/image26.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8.pdf"/><Relationship Id="rId2" Type="http://schemas.openxmlformats.org/officeDocument/2006/relationships/notesSlide" Target="../notesSlides/notesSlide30.xml"/><Relationship Id="rId1" Type="http://schemas.openxmlformats.org/officeDocument/2006/relationships/slideLayout" Target="../slideLayouts/slideLayout19.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30.pdf"/><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13.xml"/><Relationship Id="rId5" Type="http://schemas.openxmlformats.org/officeDocument/2006/relationships/image" Target="../media/image38.gif"/><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5105401" y="1447801"/>
            <a:ext cx="2109547" cy="1209027"/>
          </a:xfrm>
          <a:effectLst>
            <a:innerShdw blurRad="762000">
              <a:schemeClr val="accent1">
                <a:alpha val="80000"/>
              </a:schemeClr>
            </a:innerShdw>
            <a:softEdge rad="76200"/>
          </a:effectLst>
        </p:spPr>
      </p:pic>
      <p:sp>
        <p:nvSpPr>
          <p:cNvPr id="6" name="Footer Placeholder 5"/>
          <p:cNvSpPr>
            <a:spLocks noGrp="1"/>
          </p:cNvSpPr>
          <p:nvPr>
            <p:ph type="ftr" sz="quarter" idx="14"/>
          </p:nvPr>
        </p:nvSpPr>
        <p:spPr>
          <a:xfrm>
            <a:off x="1524000" y="6492876"/>
            <a:ext cx="4419600" cy="365125"/>
          </a:xfrm>
        </p:spPr>
        <p:txBody>
          <a:bodyPr/>
          <a:lstStyle/>
          <a:p>
            <a:pPr>
              <a:defRPr/>
            </a:pPr>
            <a:r>
              <a:rPr lang="en-US" sz="900" dirty="0"/>
              <a:t>© 2017 Pearson Education, Inc., Hoboken, NJ. All rights reserved. </a:t>
            </a:r>
          </a:p>
        </p:txBody>
      </p:sp>
      <p:sp>
        <p:nvSpPr>
          <p:cNvPr id="21" name="Title 12">
            <a:extLst>
              <a:ext uri="{FF2B5EF4-FFF2-40B4-BE49-F238E27FC236}">
                <a16:creationId xmlns:a16="http://schemas.microsoft.com/office/drawing/2014/main" id="{204FDE2A-90F7-4607-A9BD-235F50CDCCDE}"/>
              </a:ext>
            </a:extLst>
          </p:cNvPr>
          <p:cNvSpPr txBox="1">
            <a:spLocks/>
          </p:cNvSpPr>
          <p:nvPr/>
        </p:nvSpPr>
        <p:spPr bwMode="auto">
          <a:xfrm>
            <a:off x="3378201" y="1844825"/>
            <a:ext cx="5446713" cy="1470025"/>
          </a:xfrm>
          <a:prstGeom prst="rect">
            <a:avLst/>
          </a:prstGeom>
          <a:noFill/>
          <a:ln w="9525">
            <a:noFill/>
            <a:miter lim="800000"/>
            <a:headEnd/>
            <a:tailEnd/>
          </a:ln>
        </p:spPr>
        <p:txBody>
          <a:bodyPr vert="horz" wrap="square" lIns="91440" tIns="45720" rIns="91440" bIns="45720" numCol="1" rtlCol="0" anchor="b" anchorCtr="0" compatLnSpc="1">
            <a:prstTxWarp prst="textNoShape">
              <a:avLst/>
            </a:prstTxWarp>
            <a:noAutofit/>
          </a:bodyPr>
          <a:lstStyle>
            <a:lvl1pPr algn="ctr" rtl="0" fontAlgn="base">
              <a:lnSpc>
                <a:spcPts val="6800"/>
              </a:lnSpc>
              <a:spcBef>
                <a:spcPct val="0"/>
              </a:spcBef>
              <a:spcAft>
                <a:spcPct val="0"/>
              </a:spcAft>
              <a:defRPr sz="6500" kern="1200">
                <a:solidFill>
                  <a:schemeClr val="tx2"/>
                </a:solidFill>
                <a:latin typeface="+mj-lt"/>
                <a:ea typeface="ＭＳ Ｐゴシック" pitchFamily="-84" charset="-128"/>
                <a:cs typeface="ＭＳ Ｐゴシック" pitchFamily="-84" charset="-128"/>
              </a:defRPr>
            </a:lvl1pPr>
            <a:lvl2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2pPr>
            <a:lvl3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3pPr>
            <a:lvl4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4pPr>
            <a:lvl5pPr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5pPr>
            <a:lvl6pPr marL="4572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6pPr>
            <a:lvl7pPr marL="9144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7pPr>
            <a:lvl8pPr marL="13716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8pPr>
            <a:lvl9pPr marL="1828800" algn="ctr" rtl="0" fontAlgn="base">
              <a:lnSpc>
                <a:spcPts val="6000"/>
              </a:lnSpc>
              <a:spcBef>
                <a:spcPct val="0"/>
              </a:spcBef>
              <a:spcAft>
                <a:spcPct val="0"/>
              </a:spcAft>
              <a:defRPr sz="5400">
                <a:solidFill>
                  <a:schemeClr val="tx2"/>
                </a:solidFill>
                <a:latin typeface="Candara" pitchFamily="-84" charset="0"/>
                <a:ea typeface="ＭＳ Ｐゴシック" pitchFamily="-84" charset="-128"/>
                <a:cs typeface="ＭＳ Ｐゴシック" pitchFamily="-84" charset="-128"/>
              </a:defRPr>
            </a:lvl9pPr>
          </a:lstStyle>
          <a:p>
            <a:pPr fontAlgn="auto">
              <a:spcAft>
                <a:spcPts val="0"/>
              </a:spcAft>
              <a:defRPr/>
            </a:pPr>
            <a:r>
              <a:rPr lang="en-US">
                <a:ea typeface="+mj-ea"/>
                <a:cs typeface="+mj-cs"/>
              </a:rPr>
              <a:t>Chapter 2</a:t>
            </a:r>
            <a:endParaRPr lang="en-US" dirty="0">
              <a:ea typeface="+mj-ea"/>
              <a:cs typeface="+mj-cs"/>
            </a:endParaRPr>
          </a:p>
        </p:txBody>
      </p:sp>
      <p:sp>
        <p:nvSpPr>
          <p:cNvPr id="22" name="Subtitle 13">
            <a:extLst>
              <a:ext uri="{FF2B5EF4-FFF2-40B4-BE49-F238E27FC236}">
                <a16:creationId xmlns:a16="http://schemas.microsoft.com/office/drawing/2014/main" id="{2AD4D9B4-88BB-4963-9F9E-523072238346}"/>
              </a:ext>
            </a:extLst>
          </p:cNvPr>
          <p:cNvSpPr txBox="1">
            <a:spLocks/>
          </p:cNvSpPr>
          <p:nvPr/>
        </p:nvSpPr>
        <p:spPr bwMode="auto">
          <a:xfrm>
            <a:off x="3048000" y="3354536"/>
            <a:ext cx="6096000" cy="852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0" indent="0" algn="ctr" rtl="0" fontAlgn="base">
              <a:spcBef>
                <a:spcPts val="300"/>
              </a:spcBef>
              <a:spcAft>
                <a:spcPct val="0"/>
              </a:spcAft>
              <a:buClr>
                <a:srgbClr val="BAABE3"/>
              </a:buClr>
              <a:buFont typeface="Candara" pitchFamily="-84" charset="0"/>
              <a:buNone/>
              <a:defRPr sz="1800" kern="1200">
                <a:solidFill>
                  <a:schemeClr val="tx2"/>
                </a:solidFill>
                <a:latin typeface="+mn-lt"/>
                <a:ea typeface="ＭＳ Ｐゴシック" pitchFamily="-84" charset="-128"/>
                <a:cs typeface="ＭＳ Ｐゴシック" pitchFamily="-84" charset="-128"/>
              </a:defRPr>
            </a:lvl1pPr>
            <a:lvl2pPr marL="457200" indent="0" algn="ctr" rtl="0" fontAlgn="base">
              <a:spcBef>
                <a:spcPts val="600"/>
              </a:spcBef>
              <a:spcAft>
                <a:spcPct val="0"/>
              </a:spcAft>
              <a:buClr>
                <a:schemeClr val="tx2"/>
              </a:buClr>
              <a:buFont typeface="Candara" pitchFamily="-84" charset="0"/>
              <a:buNone/>
              <a:defRPr sz="2600" kern="1200">
                <a:solidFill>
                  <a:schemeClr val="tx1">
                    <a:tint val="75000"/>
                  </a:schemeClr>
                </a:solidFill>
                <a:latin typeface="+mn-lt"/>
                <a:ea typeface="ＭＳ Ｐゴシック" pitchFamily="-84" charset="-128"/>
                <a:cs typeface="+mn-cs"/>
              </a:defRPr>
            </a:lvl2pPr>
            <a:lvl3pPr marL="914400" indent="0" algn="ctr" rtl="0" fontAlgn="base">
              <a:spcBef>
                <a:spcPts val="600"/>
              </a:spcBef>
              <a:spcAft>
                <a:spcPct val="0"/>
              </a:spcAft>
              <a:buClr>
                <a:srgbClr val="BAABE3"/>
              </a:buClr>
              <a:buFont typeface="Candara" pitchFamily="-84" charset="0"/>
              <a:buNone/>
              <a:defRPr sz="2400" kern="1200">
                <a:solidFill>
                  <a:schemeClr val="tx1">
                    <a:tint val="75000"/>
                  </a:schemeClr>
                </a:solidFill>
                <a:latin typeface="+mn-lt"/>
                <a:ea typeface="ＭＳ Ｐゴシック" pitchFamily="-84" charset="-128"/>
                <a:cs typeface="+mn-cs"/>
              </a:defRPr>
            </a:lvl3pPr>
            <a:lvl4pPr marL="1371600" indent="0" algn="ctr" rtl="0" fontAlgn="base">
              <a:spcBef>
                <a:spcPts val="600"/>
              </a:spcBef>
              <a:spcAft>
                <a:spcPct val="0"/>
              </a:spcAft>
              <a:buClr>
                <a:schemeClr val="tx2"/>
              </a:buClr>
              <a:buFont typeface="Candara" pitchFamily="-84" charset="0"/>
              <a:buNone/>
              <a:defRPr sz="2200" kern="1200">
                <a:solidFill>
                  <a:schemeClr val="tx1">
                    <a:tint val="75000"/>
                  </a:schemeClr>
                </a:solidFill>
                <a:latin typeface="+mn-lt"/>
                <a:ea typeface="ＭＳ Ｐゴシック" pitchFamily="-84" charset="-128"/>
                <a:cs typeface="+mn-cs"/>
              </a:defRPr>
            </a:lvl4pPr>
            <a:lvl5pPr marL="1828800" indent="0" algn="ctr" rtl="0" fontAlgn="base">
              <a:spcBef>
                <a:spcPts val="600"/>
              </a:spcBef>
              <a:spcAft>
                <a:spcPct val="0"/>
              </a:spcAft>
              <a:buClr>
                <a:srgbClr val="BAABE3"/>
              </a:buClr>
              <a:buFont typeface="Candara" pitchFamily="-84" charset="0"/>
              <a:buNone/>
              <a:defRPr sz="2000" kern="1200">
                <a:solidFill>
                  <a:schemeClr val="tx1">
                    <a:tint val="75000"/>
                  </a:schemeClr>
                </a:solidFill>
                <a:latin typeface="+mn-lt"/>
                <a:ea typeface="ＭＳ Ｐゴシック" pitchFamily="-84" charset="-128"/>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3600"/>
              <a:t>Introduction to Number Theory</a:t>
            </a:r>
            <a:endParaRPr lang="en-US" sz="3600" dirty="0"/>
          </a:p>
        </p:txBody>
      </p:sp>
      <p:pic>
        <p:nvPicPr>
          <p:cNvPr id="23" name="Picture Placeholder 4" descr="crypto.jpg">
            <a:extLst>
              <a:ext uri="{FF2B5EF4-FFF2-40B4-BE49-F238E27FC236}">
                <a16:creationId xmlns:a16="http://schemas.microsoft.com/office/drawing/2014/main" id="{BCEC687E-5929-4707-8F1E-2BE0E4BCFBB1}"/>
              </a:ext>
            </a:extLst>
          </p:cNvPr>
          <p:cNvPicPr>
            <a:picLocks noChangeAspect="1"/>
          </p:cNvPicPr>
          <p:nvPr/>
        </p:nvPicPr>
        <p:blipFill>
          <a:blip r:embed="rId3">
            <a:alphaModFix/>
            <a:lum bright="28000"/>
          </a:blip>
          <a:srcRect l="-16674" t="-1111" r="-18211" b="44444"/>
          <a:stretch>
            <a:fillRect/>
          </a:stretch>
        </p:blipFill>
        <p:spPr bwMode="auto">
          <a:xfrm>
            <a:off x="5105401" y="1447801"/>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26" name="Subtitle 13">
            <a:extLst>
              <a:ext uri="{FF2B5EF4-FFF2-40B4-BE49-F238E27FC236}">
                <a16:creationId xmlns:a16="http://schemas.microsoft.com/office/drawing/2014/main" id="{A225EC53-CA53-4019-BD48-766A60667F7B}"/>
              </a:ext>
            </a:extLst>
          </p:cNvPr>
          <p:cNvSpPr txBox="1">
            <a:spLocks/>
          </p:cNvSpPr>
          <p:nvPr/>
        </p:nvSpPr>
        <p:spPr bwMode="auto">
          <a:xfrm>
            <a:off x="3378200" y="4581128"/>
            <a:ext cx="5446713" cy="19117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55000" lnSpcReduction="20000"/>
          </a:bodyPr>
          <a:lstStyle>
            <a:lvl1pPr marL="0" indent="0" algn="ctr" rtl="0" eaLnBrk="0" fontAlgn="base" hangingPunct="0">
              <a:spcBef>
                <a:spcPts val="300"/>
              </a:spcBef>
              <a:spcAft>
                <a:spcPct val="0"/>
              </a:spcAft>
              <a:buClr>
                <a:srgbClr val="BAABE3"/>
              </a:buClr>
              <a:buFont typeface="Candara" pitchFamily="-1" charset="0"/>
              <a:buNone/>
              <a:defRPr sz="1800" kern="1200">
                <a:solidFill>
                  <a:schemeClr val="tx2"/>
                </a:solidFill>
                <a:latin typeface="+mn-lt"/>
                <a:ea typeface="ＭＳ Ｐゴシック" pitchFamily="-1" charset="-128"/>
                <a:cs typeface="ＭＳ Ｐゴシック" pitchFamily="-1" charset="-128"/>
              </a:defRPr>
            </a:lvl1pPr>
            <a:lvl2pPr marL="457200" indent="0" algn="ctr" rtl="0" eaLnBrk="0" fontAlgn="base" hangingPunct="0">
              <a:spcBef>
                <a:spcPts val="600"/>
              </a:spcBef>
              <a:spcAft>
                <a:spcPct val="0"/>
              </a:spcAft>
              <a:buClr>
                <a:schemeClr val="tx2"/>
              </a:buClr>
              <a:buFont typeface="Candara" pitchFamily="-1" charset="0"/>
              <a:buNone/>
              <a:defRPr sz="2600" kern="1200">
                <a:solidFill>
                  <a:schemeClr val="tx1">
                    <a:tint val="75000"/>
                  </a:schemeClr>
                </a:solidFill>
                <a:latin typeface="+mn-lt"/>
                <a:ea typeface="ＭＳ Ｐゴシック" pitchFamily="-1" charset="-128"/>
                <a:cs typeface="+mn-cs"/>
              </a:defRPr>
            </a:lvl2pPr>
            <a:lvl3pPr marL="914400" indent="0" algn="ctr" rtl="0" eaLnBrk="0" fontAlgn="base" hangingPunct="0">
              <a:spcBef>
                <a:spcPts val="600"/>
              </a:spcBef>
              <a:spcAft>
                <a:spcPct val="0"/>
              </a:spcAft>
              <a:buClr>
                <a:srgbClr val="BAABE3"/>
              </a:buClr>
              <a:buFont typeface="Candara" pitchFamily="-1" charset="0"/>
              <a:buNone/>
              <a:defRPr sz="2400" kern="1200">
                <a:solidFill>
                  <a:schemeClr val="tx1">
                    <a:tint val="75000"/>
                  </a:schemeClr>
                </a:solidFill>
                <a:latin typeface="+mn-lt"/>
                <a:ea typeface="ＭＳ Ｐゴシック" pitchFamily="-1" charset="-128"/>
                <a:cs typeface="+mn-cs"/>
              </a:defRPr>
            </a:lvl3pPr>
            <a:lvl4pPr marL="1371600" indent="0" algn="ctr" rtl="0" eaLnBrk="0" fontAlgn="base" hangingPunct="0">
              <a:spcBef>
                <a:spcPts val="600"/>
              </a:spcBef>
              <a:spcAft>
                <a:spcPct val="0"/>
              </a:spcAft>
              <a:buClr>
                <a:schemeClr val="tx2"/>
              </a:buClr>
              <a:buFont typeface="Candara" pitchFamily="-1" charset="0"/>
              <a:buNone/>
              <a:defRPr sz="2200" kern="1200">
                <a:solidFill>
                  <a:schemeClr val="tx1">
                    <a:tint val="75000"/>
                  </a:schemeClr>
                </a:solidFill>
                <a:latin typeface="+mn-lt"/>
                <a:ea typeface="ＭＳ Ｐゴシック" pitchFamily="-1" charset="-128"/>
                <a:cs typeface="+mn-cs"/>
              </a:defRPr>
            </a:lvl4pPr>
            <a:lvl5pPr marL="1828800" indent="0" algn="ctr" rtl="0" eaLnBrk="0" fontAlgn="base" hangingPunct="0">
              <a:spcBef>
                <a:spcPts val="600"/>
              </a:spcBef>
              <a:spcAft>
                <a:spcPct val="0"/>
              </a:spcAft>
              <a:buClr>
                <a:srgbClr val="BAABE3"/>
              </a:buClr>
              <a:buFont typeface="Candara" pitchFamily="-1" charset="0"/>
              <a:buNone/>
              <a:defRPr sz="2000" kern="1200">
                <a:solidFill>
                  <a:schemeClr val="tx1">
                    <a:tint val="75000"/>
                  </a:schemeClr>
                </a:solidFill>
                <a:latin typeface="+mn-lt"/>
                <a:ea typeface="ＭＳ Ｐゴシック" pitchFamily="-1" charset="-128"/>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r>
              <a:rPr lang="en-US" sz="3600" dirty="0"/>
              <a:t>Dr. </a:t>
            </a:r>
            <a:r>
              <a:rPr lang="en-US" sz="3600" dirty="0" err="1"/>
              <a:t>Xinyue</a:t>
            </a:r>
            <a:r>
              <a:rPr lang="en-US" sz="3600" dirty="0"/>
              <a:t> Zhang</a:t>
            </a:r>
          </a:p>
          <a:p>
            <a:pPr algn="l" eaLnBrk="1" hangingPunct="1"/>
            <a:endParaRPr lang="en-US" sz="3600" dirty="0"/>
          </a:p>
          <a:p>
            <a:pPr algn="l" eaLnBrk="1" hangingPunct="1"/>
            <a:r>
              <a:rPr lang="en-US" sz="3600" dirty="0"/>
              <a:t>Assistant Professor</a:t>
            </a:r>
          </a:p>
          <a:p>
            <a:pPr algn="l" eaLnBrk="1" hangingPunct="1"/>
            <a:r>
              <a:rPr lang="en-US" sz="3600" dirty="0"/>
              <a:t>Department of Computer Science</a:t>
            </a:r>
          </a:p>
          <a:p>
            <a:pPr algn="l" eaLnBrk="1" hangingPunct="1"/>
            <a:r>
              <a:rPr lang="en-US" sz="3600" dirty="0"/>
              <a:t>Kennesaw State University</a:t>
            </a:r>
          </a:p>
          <a:p>
            <a:pPr algn="l" eaLnBrk="1" hangingPunct="1"/>
            <a:r>
              <a:rPr lang="en-US" sz="3600" dirty="0"/>
              <a:t>Marietta, GA, USA</a:t>
            </a:r>
          </a:p>
        </p:txBody>
      </p:sp>
      <p:sp>
        <p:nvSpPr>
          <p:cNvPr id="2" name="Rounded Rectangle 1">
            <a:extLst>
              <a:ext uri="{FF2B5EF4-FFF2-40B4-BE49-F238E27FC236}">
                <a16:creationId xmlns:a16="http://schemas.microsoft.com/office/drawing/2014/main" id="{54E6454D-0A0E-7C44-BC2A-C0DCE6102B89}"/>
              </a:ext>
            </a:extLst>
          </p:cNvPr>
          <p:cNvSpPr/>
          <p:nvPr/>
        </p:nvSpPr>
        <p:spPr>
          <a:xfrm>
            <a:off x="4907868" y="239826"/>
            <a:ext cx="2376264" cy="79208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800" b="1" dirty="0"/>
              <a:t>Lecture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D991-2CC4-4493-B6DD-8EEDCE05A886}"/>
              </a:ext>
            </a:extLst>
          </p:cNvPr>
          <p:cNvSpPr>
            <a:spLocks noGrp="1"/>
          </p:cNvSpPr>
          <p:nvPr>
            <p:ph type="title"/>
          </p:nvPr>
        </p:nvSpPr>
        <p:spPr/>
        <p:txBody>
          <a:bodyPr/>
          <a:lstStyle/>
          <a:p>
            <a:r>
              <a:rPr lang="en-US" dirty="0"/>
              <a:t>Extended Euclidean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177576-E48C-497E-8A67-D9FEB4419908}"/>
                  </a:ext>
                </a:extLst>
              </p:cNvPr>
              <p:cNvSpPr>
                <a:spLocks noGrp="1"/>
              </p:cNvSpPr>
              <p:nvPr>
                <p:ph idx="1"/>
              </p:nvPr>
            </p:nvSpPr>
            <p:spPr>
              <a:xfrm>
                <a:off x="1097280" y="1845734"/>
                <a:ext cx="10058400" cy="4448534"/>
              </a:xfrm>
            </p:spPr>
            <p:txBody>
              <a:bodyPr>
                <a:normAutofit lnSpcReduction="10000"/>
              </a:bodyPr>
              <a:lstStyle/>
              <a:p>
                <a:pPr lvl="1">
                  <a:buFont typeface="Arial" panose="020B0604020202020204" pitchFamily="34" charset="0"/>
                  <a:buChar char="•"/>
                </a:pPr>
                <a:r>
                  <a:rPr lang="en-US" sz="2000" b="1" i="1" u="sng" dirty="0">
                    <a:solidFill>
                      <a:schemeClr val="tx1"/>
                    </a:solidFill>
                  </a:rPr>
                  <a:t>Question: Find the inverse of 15 mod 26.</a:t>
                </a:r>
              </a:p>
              <a:p>
                <a:pPr lvl="2">
                  <a:buFont typeface="Wingdings" panose="05000000000000000000" pitchFamily="2" charset="2"/>
                  <a:buChar char="Ø"/>
                </a:pPr>
                <a:r>
                  <a:rPr lang="en-US" sz="1600" dirty="0"/>
                  <a:t>For the step 0 and step 1, the value of this number is given: </a:t>
                </a:r>
                <a14:m>
                  <m:oMath xmlns:m="http://schemas.openxmlformats.org/officeDocument/2006/math">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𝑝</m:t>
                        </m:r>
                      </m:e>
                      <m:sub>
                        <m:r>
                          <a:rPr lang="en-US" sz="1600" b="0" i="1" dirty="0" smtClean="0">
                            <a:latin typeface="Cambria Math" panose="02040503050406030204" pitchFamily="18" charset="0"/>
                          </a:rPr>
                          <m:t>0</m:t>
                        </m:r>
                      </m:sub>
                    </m:sSub>
                    <m:r>
                      <a:rPr lang="en-US" sz="1600" i="1" dirty="0" smtClean="0">
                        <a:latin typeface="Cambria Math" panose="02040503050406030204" pitchFamily="18" charset="0"/>
                      </a:rPr>
                      <m:t>=0</m:t>
                    </m:r>
                  </m:oMath>
                </a14:m>
                <a:r>
                  <a:rPr lang="en-US" sz="1600" dirty="0"/>
                  <a:t> and </a:t>
                </a:r>
                <a14:m>
                  <m:oMath xmlns:m="http://schemas.openxmlformats.org/officeDocument/2006/math">
                    <m:sSub>
                      <m:sSubPr>
                        <m:ctrlPr>
                          <a:rPr lang="en-US" sz="1600" i="1" dirty="0">
                            <a:latin typeface="Cambria Math" panose="02040503050406030204" pitchFamily="18" charset="0"/>
                          </a:rPr>
                        </m:ctrlPr>
                      </m:sSubPr>
                      <m:e>
                        <m:r>
                          <a:rPr lang="en-US" sz="1600" i="1" dirty="0">
                            <a:latin typeface="Cambria Math" panose="02040503050406030204" pitchFamily="18" charset="0"/>
                          </a:rPr>
                          <m:t>𝑝</m:t>
                        </m:r>
                      </m:e>
                      <m:sub>
                        <m:r>
                          <a:rPr lang="en-US" sz="1600" b="0" i="1" dirty="0" smtClean="0">
                            <a:latin typeface="Cambria Math" panose="02040503050406030204" pitchFamily="18" charset="0"/>
                          </a:rPr>
                          <m:t>1</m:t>
                        </m:r>
                      </m:sub>
                    </m:sSub>
                    <m:r>
                      <a:rPr lang="en-US" sz="1600" i="1" dirty="0">
                        <a:latin typeface="Cambria Math" panose="02040503050406030204" pitchFamily="18" charset="0"/>
                      </a:rPr>
                      <m:t>=</m:t>
                    </m:r>
                    <m:r>
                      <a:rPr lang="en-US" sz="1600" b="0" i="1" dirty="0" smtClean="0">
                        <a:latin typeface="Cambria Math" panose="02040503050406030204" pitchFamily="18" charset="0"/>
                      </a:rPr>
                      <m:t>1</m:t>
                    </m:r>
                  </m:oMath>
                </a14:m>
                <a:r>
                  <a:rPr lang="en-US" sz="1600" dirty="0"/>
                  <a:t>. </a:t>
                </a:r>
              </a:p>
              <a:p>
                <a:pPr lvl="2">
                  <a:buFont typeface="Wingdings" panose="05000000000000000000" pitchFamily="2" charset="2"/>
                  <a:buChar char="Ø"/>
                </a:pPr>
                <a:r>
                  <a:rPr lang="en-US" sz="1600" dirty="0"/>
                  <a:t>For the remainder of the steps, we recursively calculate </a:t>
                </a:r>
                <a14:m>
                  <m:oMath xmlns:m="http://schemas.openxmlformats.org/officeDocument/2006/math">
                    <m:sSub>
                      <m:sSubPr>
                        <m:ctrlPr>
                          <a:rPr lang="en-US" sz="1600" i="1" dirty="0">
                            <a:latin typeface="Cambria Math" panose="02040503050406030204" pitchFamily="18" charset="0"/>
                          </a:rPr>
                        </m:ctrlPr>
                      </m:sSubPr>
                      <m:e>
                        <m:r>
                          <a:rPr lang="en-US" sz="1600" i="1" dirty="0">
                            <a:latin typeface="Cambria Math" panose="02040503050406030204" pitchFamily="18" charset="0"/>
                          </a:rPr>
                          <m:t>𝑝</m:t>
                        </m:r>
                      </m:e>
                      <m:sub>
                        <m:r>
                          <a:rPr lang="en-US" sz="1600" b="0" i="1" dirty="0" smtClean="0">
                            <a:latin typeface="Cambria Math" panose="02040503050406030204" pitchFamily="18" charset="0"/>
                          </a:rPr>
                          <m:t>𝑖</m:t>
                        </m:r>
                      </m:sub>
                    </m:sSub>
                    <m:r>
                      <a:rPr lang="en-US" sz="1600" i="1" dirty="0">
                        <a:latin typeface="Cambria Math" panose="02040503050406030204" pitchFamily="18" charset="0"/>
                      </a:rPr>
                      <m:t>=</m:t>
                    </m:r>
                    <m:sSub>
                      <m:sSubPr>
                        <m:ctrlPr>
                          <a:rPr lang="en-US" sz="1600" i="1" dirty="0" smtClean="0">
                            <a:latin typeface="Cambria Math" panose="02040503050406030204" pitchFamily="18" charset="0"/>
                          </a:rPr>
                        </m:ctrlPr>
                      </m:sSubPr>
                      <m:e>
                        <m:r>
                          <a:rPr lang="en-US" sz="1600" b="0" i="1" dirty="0" smtClean="0">
                            <a:latin typeface="Cambria Math" panose="02040503050406030204" pitchFamily="18" charset="0"/>
                          </a:rPr>
                          <m:t>𝑝</m:t>
                        </m:r>
                      </m:e>
                      <m:sub>
                        <m:r>
                          <a:rPr lang="en-US" sz="1600" b="0" i="1" dirty="0" smtClean="0">
                            <a:latin typeface="Cambria Math" panose="02040503050406030204" pitchFamily="18" charset="0"/>
                          </a:rPr>
                          <m:t>𝑖</m:t>
                        </m:r>
                        <m:r>
                          <a:rPr lang="en-US" sz="1600" b="0" i="1" dirty="0" smtClean="0">
                            <a:latin typeface="Cambria Math" panose="02040503050406030204" pitchFamily="18" charset="0"/>
                          </a:rPr>
                          <m:t>−2</m:t>
                        </m:r>
                      </m:sub>
                    </m:sSub>
                    <m:r>
                      <a:rPr lang="en-US" sz="1600" b="0" i="1" dirty="0" smtClean="0">
                        <a:latin typeface="Cambria Math" panose="02040503050406030204" pitchFamily="18" charset="0"/>
                      </a:rPr>
                      <m:t>−</m:t>
                    </m:r>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𝑝</m:t>
                        </m:r>
                      </m:e>
                      <m:sub>
                        <m:r>
                          <a:rPr lang="en-US" sz="1600" b="0" i="1" dirty="0" smtClean="0">
                            <a:latin typeface="Cambria Math" panose="02040503050406030204" pitchFamily="18" charset="0"/>
                          </a:rPr>
                          <m:t>𝑖</m:t>
                        </m:r>
                        <m:r>
                          <a:rPr lang="en-US" sz="1600" b="0" i="1" dirty="0" smtClean="0">
                            <a:latin typeface="Cambria Math" panose="02040503050406030204" pitchFamily="18" charset="0"/>
                          </a:rPr>
                          <m:t>−1</m:t>
                        </m:r>
                      </m:sub>
                    </m:sSub>
                    <m:sSub>
                      <m:sSubPr>
                        <m:ctrlPr>
                          <a:rPr lang="en-US" sz="1600" b="0" i="1" dirty="0" smtClean="0">
                            <a:latin typeface="Cambria Math" panose="02040503050406030204" pitchFamily="18" charset="0"/>
                          </a:rPr>
                        </m:ctrlPr>
                      </m:sSubPr>
                      <m:e>
                        <m:r>
                          <a:rPr lang="en-US" sz="1600" b="0" i="1" dirty="0" smtClean="0">
                            <a:latin typeface="Cambria Math" panose="02040503050406030204" pitchFamily="18" charset="0"/>
                          </a:rPr>
                          <m:t>𝑞</m:t>
                        </m:r>
                      </m:e>
                      <m:sub>
                        <m:r>
                          <a:rPr lang="en-US" sz="1600" b="0" i="1" dirty="0" smtClean="0">
                            <a:latin typeface="Cambria Math" panose="02040503050406030204" pitchFamily="18" charset="0"/>
                          </a:rPr>
                          <m:t>𝑖</m:t>
                        </m:r>
                        <m:r>
                          <a:rPr lang="en-US" sz="1600" b="0" i="1" dirty="0" smtClean="0">
                            <a:latin typeface="Cambria Math" panose="02040503050406030204" pitchFamily="18" charset="0"/>
                          </a:rPr>
                          <m:t>−2</m:t>
                        </m:r>
                      </m:sub>
                    </m:sSub>
                    <m:r>
                      <a:rPr lang="en-US" sz="1600" b="0" i="1" dirty="0" smtClean="0">
                        <a:latin typeface="Cambria Math" panose="02040503050406030204" pitchFamily="18" charset="0"/>
                      </a:rPr>
                      <m:t> </m:t>
                    </m:r>
                    <m:r>
                      <m:rPr>
                        <m:sty m:val="p"/>
                      </m:rPr>
                      <a:rPr lang="en-US" sz="1600" b="0" i="0" dirty="0" smtClean="0">
                        <a:latin typeface="Cambria Math" panose="02040503050406030204" pitchFamily="18" charset="0"/>
                      </a:rPr>
                      <m:t>mod</m:t>
                    </m:r>
                    <m:r>
                      <a:rPr lang="en-US" sz="1600" b="0" i="1" dirty="0" smtClean="0">
                        <a:latin typeface="Cambria Math" panose="02040503050406030204" pitchFamily="18" charset="0"/>
                      </a:rPr>
                      <m:t> </m:t>
                    </m:r>
                    <m:r>
                      <a:rPr lang="en-US" sz="1600" b="0" i="1" dirty="0" smtClean="0">
                        <a:latin typeface="Cambria Math" panose="02040503050406030204" pitchFamily="18" charset="0"/>
                      </a:rPr>
                      <m:t>𝑛</m:t>
                    </m:r>
                  </m:oMath>
                </a14:m>
                <a:r>
                  <a:rPr lang="en-US" sz="1600" dirty="0"/>
                  <a:t>. Continue this calculation for one step beyond the last step of the Euclidean algorithm.</a:t>
                </a:r>
              </a:p>
              <a:p>
                <a:pPr lvl="2">
                  <a:buFont typeface="Wingdings" panose="05000000000000000000" pitchFamily="2" charset="2"/>
                  <a:buChar char="Ø"/>
                </a:pPr>
                <a:r>
                  <a:rPr lang="en-US" sz="1600" dirty="0"/>
                  <a:t>The algorithm starts by "dividing" </a:t>
                </a:r>
                <a14:m>
                  <m:oMath xmlns:m="http://schemas.openxmlformats.org/officeDocument/2006/math">
                    <m:r>
                      <a:rPr lang="en-US" sz="1600" i="1" dirty="0">
                        <a:latin typeface="Cambria Math" panose="02040503050406030204" pitchFamily="18" charset="0"/>
                      </a:rPr>
                      <m:t>𝑛</m:t>
                    </m:r>
                  </m:oMath>
                </a14:m>
                <a:r>
                  <a:rPr lang="en-US" sz="1600" dirty="0"/>
                  <a:t> by </a:t>
                </a:r>
                <a14:m>
                  <m:oMath xmlns:m="http://schemas.openxmlformats.org/officeDocument/2006/math">
                    <m:r>
                      <a:rPr lang="en-US" sz="1600" i="1" dirty="0">
                        <a:latin typeface="Cambria Math" panose="02040503050406030204" pitchFamily="18" charset="0"/>
                      </a:rPr>
                      <m:t>𝑥</m:t>
                    </m:r>
                  </m:oMath>
                </a14:m>
                <a:r>
                  <a:rPr lang="en-US" sz="1600" dirty="0"/>
                  <a:t>. If the last non-zero remainder occurs at step k, then if this remainder is 1, x has an inverse, and it is </a:t>
                </a:r>
                <a14:m>
                  <m:oMath xmlns:m="http://schemas.openxmlformats.org/officeDocument/2006/math">
                    <m:sSub>
                      <m:sSubPr>
                        <m:ctrlPr>
                          <a:rPr lang="en-US" sz="1600" i="1" dirty="0">
                            <a:latin typeface="Cambria Math" panose="02040503050406030204" pitchFamily="18" charset="0"/>
                          </a:rPr>
                        </m:ctrlPr>
                      </m:sSubPr>
                      <m:e>
                        <m:r>
                          <a:rPr lang="en-US" sz="1600" i="1" dirty="0">
                            <a:latin typeface="Cambria Math" panose="02040503050406030204" pitchFamily="18" charset="0"/>
                          </a:rPr>
                          <m:t>𝑝</m:t>
                        </m:r>
                      </m:e>
                      <m:sub>
                        <m:r>
                          <a:rPr lang="en-US" sz="1600" i="1" dirty="0">
                            <a:latin typeface="Cambria Math" panose="02040503050406030204" pitchFamily="18" charset="0"/>
                          </a:rPr>
                          <m:t>𝑘</m:t>
                        </m:r>
                        <m:r>
                          <a:rPr lang="en-US" sz="1600" i="1" dirty="0">
                            <a:latin typeface="Cambria Math" panose="02040503050406030204" pitchFamily="18" charset="0"/>
                          </a:rPr>
                          <m:t>+2</m:t>
                        </m:r>
                      </m:sub>
                    </m:sSub>
                  </m:oMath>
                </a14:m>
                <a:r>
                  <a:rPr lang="en-US" sz="1600" dirty="0"/>
                  <a:t>. </a:t>
                </a:r>
              </a:p>
              <a:p>
                <a:pPr lvl="2">
                  <a:buFont typeface="Wingdings" panose="05000000000000000000" pitchFamily="2" charset="2"/>
                  <a:buChar char="Ø"/>
                </a:pPr>
                <a:endParaRPr lang="en-US" sz="1600" dirty="0"/>
              </a:p>
              <a:p>
                <a:pPr lvl="2">
                  <a:buFont typeface="Wingdings" panose="05000000000000000000" pitchFamily="2" charset="2"/>
                  <a:buChar char="Ø"/>
                </a:pPr>
                <a:endParaRPr lang="en-US" sz="1600" dirty="0"/>
              </a:p>
              <a:p>
                <a:pPr lvl="2">
                  <a:buFont typeface="Wingdings" panose="05000000000000000000" pitchFamily="2" charset="2"/>
                  <a:buChar char="Ø"/>
                </a:pPr>
                <a:endParaRPr lang="en-US" sz="1600" dirty="0"/>
              </a:p>
              <a:p>
                <a:pPr lvl="2">
                  <a:buFont typeface="Wingdings" panose="05000000000000000000" pitchFamily="2" charset="2"/>
                  <a:buChar char="Ø"/>
                </a:pPr>
                <a:endParaRPr lang="en-US" sz="1600" dirty="0"/>
              </a:p>
              <a:p>
                <a:pPr lvl="2">
                  <a:buFont typeface="Wingdings" panose="05000000000000000000" pitchFamily="2" charset="2"/>
                  <a:buChar char="Ø"/>
                </a:pPr>
                <a:endParaRPr lang="en-US" sz="1600" dirty="0"/>
              </a:p>
              <a:p>
                <a:pPr lvl="2">
                  <a:buFont typeface="Wingdings" panose="05000000000000000000" pitchFamily="2" charset="2"/>
                  <a:buChar char="Ø"/>
                </a:pPr>
                <a:endParaRPr lang="en-US" sz="1600" dirty="0"/>
              </a:p>
              <a:p>
                <a:pPr lvl="1">
                  <a:buFont typeface="Wingdings" panose="05000000000000000000" pitchFamily="2" charset="2"/>
                  <a:buChar char="Ø"/>
                </a:pPr>
                <a:r>
                  <a:rPr lang="en-US" sz="2000" dirty="0"/>
                  <a:t>We can find that the inverse of 15 mod 26 is 7.</a:t>
                </a:r>
              </a:p>
              <a:p>
                <a:pPr marL="201168" lvl="1"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15</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7</m:t>
                          </m:r>
                        </m:e>
                      </m:d>
                      <m:r>
                        <a:rPr lang="en-US" sz="2000" b="0" i="1" smtClean="0">
                          <a:latin typeface="Cambria Math" panose="02040503050406030204" pitchFamily="18" charset="0"/>
                        </a:rPr>
                        <m:t>=105=4</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26</m:t>
                          </m:r>
                        </m:e>
                      </m:d>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≡1 </m:t>
                      </m:r>
                      <m:r>
                        <m:rPr>
                          <m:sty m:val="p"/>
                        </m:rPr>
                        <a:rPr lang="en-US" sz="2000" b="0" i="0" smtClean="0">
                          <a:latin typeface="Cambria Math" panose="02040503050406030204" pitchFamily="18" charset="0"/>
                          <a:ea typeface="Cambria Math" panose="02040503050406030204" pitchFamily="18" charset="0"/>
                        </a:rPr>
                        <m:t>mod</m:t>
                      </m:r>
                      <m:r>
                        <a:rPr lang="en-US" sz="2000" b="0" i="1" smtClean="0">
                          <a:latin typeface="Cambria Math" panose="02040503050406030204" pitchFamily="18" charset="0"/>
                          <a:ea typeface="Cambria Math" panose="02040503050406030204" pitchFamily="18" charset="0"/>
                        </a:rPr>
                        <m:t> 26</m:t>
                      </m:r>
                    </m:oMath>
                  </m:oMathPara>
                </a14:m>
                <a:endParaRPr lang="en-US" sz="2000" dirty="0"/>
              </a:p>
              <a:p>
                <a:pPr lvl="1">
                  <a:buFont typeface="Arial" panose="020B0604020202020204" pitchFamily="34" charset="0"/>
                  <a:buChar char="•"/>
                </a:pPr>
                <a:endParaRPr lang="en-US" sz="2000" dirty="0"/>
              </a:p>
              <a:p>
                <a:pPr lvl="1">
                  <a:buFont typeface="Arial" panose="020B0604020202020204" pitchFamily="34" charset="0"/>
                  <a:buChar char="•"/>
                </a:pPr>
                <a:endParaRPr lang="en-US" sz="2000" dirty="0"/>
              </a:p>
              <a:p>
                <a:pPr marL="201168" lvl="1" indent="0">
                  <a:buNone/>
                </a:pPr>
                <a:endParaRPr lang="en-US" sz="2000" dirty="0"/>
              </a:p>
              <a:p>
                <a:pPr marL="201168" lvl="1" indent="0">
                  <a:buNone/>
                </a:pPr>
                <a:endParaRPr lang="en-US" sz="2000" dirty="0"/>
              </a:p>
              <a:p>
                <a:pPr marL="201168" lvl="1" indent="0">
                  <a:buNone/>
                </a:pPr>
                <a:endParaRPr lang="en-US" sz="2000" dirty="0"/>
              </a:p>
              <a:p>
                <a:pPr marL="201168" lvl="1" indent="0">
                  <a:buNone/>
                </a:pPr>
                <a:endParaRPr lang="en-US" sz="2000" dirty="0"/>
              </a:p>
              <a:p>
                <a:endParaRPr lang="en-US" sz="2400" dirty="0"/>
              </a:p>
            </p:txBody>
          </p:sp>
        </mc:Choice>
        <mc:Fallback>
          <p:sp>
            <p:nvSpPr>
              <p:cNvPr id="3" name="Content Placeholder 2">
                <a:extLst>
                  <a:ext uri="{FF2B5EF4-FFF2-40B4-BE49-F238E27FC236}">
                    <a16:creationId xmlns:a16="http://schemas.microsoft.com/office/drawing/2014/main" id="{85177576-E48C-497E-8A67-D9FEB4419908}"/>
                  </a:ext>
                </a:extLst>
              </p:cNvPr>
              <p:cNvSpPr>
                <a:spLocks noGrp="1" noRot="1" noChangeAspect="1" noMove="1" noResize="1" noEditPoints="1" noAdjustHandles="1" noChangeArrowheads="1" noChangeShapeType="1" noTextEdit="1"/>
              </p:cNvSpPr>
              <p:nvPr>
                <p:ph idx="1"/>
              </p:nvPr>
            </p:nvSpPr>
            <p:spPr>
              <a:xfrm>
                <a:off x="1097280" y="1845734"/>
                <a:ext cx="10058400" cy="4448534"/>
              </a:xfrm>
              <a:blipFill>
                <a:blip r:embed="rId2"/>
                <a:stretch>
                  <a:fillRect t="-15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450E1A-53B0-47C2-AEF1-A4A448B96119}"/>
                  </a:ext>
                </a:extLst>
              </p:cNvPr>
              <p:cNvSpPr txBox="1"/>
              <p:nvPr/>
            </p:nvSpPr>
            <p:spPr>
              <a:xfrm>
                <a:off x="1272210" y="3632809"/>
                <a:ext cx="3441834" cy="1908215"/>
              </a:xfrm>
              <a:prstGeom prst="rect">
                <a:avLst/>
              </a:prstGeom>
              <a:noFill/>
            </p:spPr>
            <p:txBody>
              <a:bodyPr wrap="square" rtlCol="0">
                <a:spAutoFit/>
              </a:bodyPr>
              <a:lstStyle/>
              <a:p>
                <a:pPr marL="201168" lvl="1" indent="0">
                  <a:buNone/>
                </a:pPr>
                <a:r>
                  <a:rPr lang="en-US" sz="2000" dirty="0"/>
                  <a:t>Step 0: </a:t>
                </a:r>
                <a14:m>
                  <m:oMath xmlns:m="http://schemas.openxmlformats.org/officeDocument/2006/math">
                    <m:r>
                      <a:rPr lang="en-US" sz="2000" b="0" i="1" smtClean="0">
                        <a:latin typeface="Cambria Math" panose="02040503050406030204" pitchFamily="18" charset="0"/>
                      </a:rPr>
                      <m:t>26</m:t>
                    </m:r>
                    <m:r>
                      <a:rPr lang="en-US" sz="2000" i="1">
                        <a:latin typeface="Cambria Math" panose="02040503050406030204" pitchFamily="18" charset="0"/>
                      </a:rPr>
                      <m:t>=</m:t>
                    </m:r>
                    <m:r>
                      <a:rPr lang="en-US" sz="2000" i="1" smtClean="0">
                        <a:solidFill>
                          <a:srgbClr val="FF0000"/>
                        </a:solidFill>
                        <a:latin typeface="Cambria Math" panose="02040503050406030204" pitchFamily="18" charset="0"/>
                      </a:rPr>
                      <m:t>1</m:t>
                    </m:r>
                    <m:d>
                      <m:dPr>
                        <m:ctrlPr>
                          <a:rPr lang="en-US" sz="2000" i="1">
                            <a:latin typeface="Cambria Math" panose="02040503050406030204" pitchFamily="18" charset="0"/>
                          </a:rPr>
                        </m:ctrlPr>
                      </m:dPr>
                      <m:e>
                        <m:r>
                          <a:rPr lang="en-US" sz="2000" b="0" i="1" smtClean="0">
                            <a:latin typeface="Cambria Math" panose="02040503050406030204" pitchFamily="18" charset="0"/>
                          </a:rPr>
                          <m:t>15</m:t>
                        </m:r>
                      </m:e>
                    </m:d>
                    <m:r>
                      <a:rPr lang="en-US" sz="2000" i="1">
                        <a:latin typeface="Cambria Math" panose="02040503050406030204" pitchFamily="18" charset="0"/>
                      </a:rPr>
                      <m:t>+</m:t>
                    </m:r>
                    <m:r>
                      <a:rPr lang="en-US" sz="2000" b="0" i="1" smtClean="0">
                        <a:latin typeface="Cambria Math" panose="02040503050406030204" pitchFamily="18" charset="0"/>
                      </a:rPr>
                      <m:t>11</m:t>
                    </m:r>
                  </m:oMath>
                </a14:m>
                <a:endParaRPr lang="en-US" sz="2000" dirty="0"/>
              </a:p>
              <a:p>
                <a:pPr marL="201168" lvl="1" indent="0">
                  <a:buNone/>
                </a:pPr>
                <a:r>
                  <a:rPr lang="en-US" sz="2000" dirty="0"/>
                  <a:t>Step 1: </a:t>
                </a:r>
                <a14:m>
                  <m:oMath xmlns:m="http://schemas.openxmlformats.org/officeDocument/2006/math">
                    <m:r>
                      <a:rPr lang="en-US" sz="2000" i="1">
                        <a:latin typeface="Cambria Math" panose="02040503050406030204" pitchFamily="18" charset="0"/>
                      </a:rPr>
                      <m:t>1</m:t>
                    </m:r>
                    <m:r>
                      <a:rPr lang="en-US" sz="2000" b="0" i="1" smtClean="0">
                        <a:latin typeface="Cambria Math" panose="02040503050406030204" pitchFamily="18" charset="0"/>
                      </a:rPr>
                      <m:t>5</m:t>
                    </m:r>
                    <m:r>
                      <a:rPr lang="en-US" sz="2000" i="1">
                        <a:latin typeface="Cambria Math" panose="02040503050406030204" pitchFamily="18" charset="0"/>
                      </a:rPr>
                      <m:t>=</m:t>
                    </m:r>
                    <m:r>
                      <a:rPr lang="en-US" sz="2000" b="0" i="1" smtClean="0">
                        <a:solidFill>
                          <a:srgbClr val="FF0000"/>
                        </a:solidFill>
                        <a:latin typeface="Cambria Math" panose="02040503050406030204" pitchFamily="18" charset="0"/>
                      </a:rPr>
                      <m:t>1</m:t>
                    </m:r>
                    <m:d>
                      <m:dPr>
                        <m:ctrlPr>
                          <a:rPr lang="en-US" sz="2000" i="1">
                            <a:latin typeface="Cambria Math" panose="02040503050406030204" pitchFamily="18" charset="0"/>
                          </a:rPr>
                        </m:ctrlPr>
                      </m:dPr>
                      <m:e>
                        <m:r>
                          <a:rPr lang="en-US" sz="2000" b="0" i="1" smtClean="0">
                            <a:latin typeface="Cambria Math" panose="02040503050406030204" pitchFamily="18" charset="0"/>
                          </a:rPr>
                          <m:t>11</m:t>
                        </m:r>
                      </m:e>
                    </m:d>
                    <m:r>
                      <a:rPr lang="en-US" sz="2000" i="1">
                        <a:latin typeface="Cambria Math" panose="02040503050406030204" pitchFamily="18" charset="0"/>
                      </a:rPr>
                      <m:t>+</m:t>
                    </m:r>
                    <m:r>
                      <a:rPr lang="en-US" sz="2000" b="0" i="1" smtClean="0">
                        <a:latin typeface="Cambria Math" panose="02040503050406030204" pitchFamily="18" charset="0"/>
                      </a:rPr>
                      <m:t>4</m:t>
                    </m:r>
                  </m:oMath>
                </a14:m>
                <a:endParaRPr lang="en-US" sz="2000" dirty="0"/>
              </a:p>
              <a:p>
                <a:pPr marL="201168" lvl="1" indent="0">
                  <a:buNone/>
                </a:pPr>
                <a:r>
                  <a:rPr lang="en-US" sz="2000" dirty="0"/>
                  <a:t>Step 2: </a:t>
                </a:r>
                <a14:m>
                  <m:oMath xmlns:m="http://schemas.openxmlformats.org/officeDocument/2006/math">
                    <m:r>
                      <a:rPr lang="en-US" sz="2000" i="1">
                        <a:latin typeface="Cambria Math" panose="02040503050406030204" pitchFamily="18" charset="0"/>
                      </a:rPr>
                      <m:t>1</m:t>
                    </m:r>
                    <m:r>
                      <a:rPr lang="en-US" sz="2000" b="0" i="1" smtClean="0">
                        <a:latin typeface="Cambria Math" panose="02040503050406030204" pitchFamily="18" charset="0"/>
                      </a:rPr>
                      <m:t>1</m:t>
                    </m:r>
                    <m:r>
                      <a:rPr lang="en-US" sz="2000" i="1">
                        <a:latin typeface="Cambria Math" panose="02040503050406030204" pitchFamily="18" charset="0"/>
                      </a:rPr>
                      <m:t>=</m:t>
                    </m:r>
                    <m:r>
                      <a:rPr lang="en-US" sz="2000" i="1" smtClean="0">
                        <a:solidFill>
                          <a:srgbClr val="FF0000"/>
                        </a:solidFill>
                        <a:latin typeface="Cambria Math" panose="02040503050406030204" pitchFamily="18" charset="0"/>
                      </a:rPr>
                      <m:t>2</m:t>
                    </m:r>
                    <m:d>
                      <m:dPr>
                        <m:ctrlPr>
                          <a:rPr lang="en-US" sz="2000" i="1">
                            <a:latin typeface="Cambria Math" panose="02040503050406030204" pitchFamily="18" charset="0"/>
                          </a:rPr>
                        </m:ctrlPr>
                      </m:dPr>
                      <m:e>
                        <m:r>
                          <a:rPr lang="en-US" sz="2000" b="0" i="1" smtClean="0">
                            <a:latin typeface="Cambria Math" panose="02040503050406030204" pitchFamily="18" charset="0"/>
                          </a:rPr>
                          <m:t>4</m:t>
                        </m:r>
                      </m:e>
                    </m:d>
                    <m:r>
                      <a:rPr lang="en-US" sz="2000" i="1">
                        <a:latin typeface="Cambria Math" panose="02040503050406030204" pitchFamily="18" charset="0"/>
                      </a:rPr>
                      <m:t>+</m:t>
                    </m:r>
                    <m:r>
                      <a:rPr lang="en-US" sz="2000" b="0" i="1" smtClean="0">
                        <a:latin typeface="Cambria Math" panose="02040503050406030204" pitchFamily="18" charset="0"/>
                      </a:rPr>
                      <m:t>3</m:t>
                    </m:r>
                  </m:oMath>
                </a14:m>
                <a:endParaRPr lang="en-US" sz="2000" dirty="0">
                  <a:solidFill>
                    <a:srgbClr val="00B050"/>
                  </a:solidFill>
                </a:endParaRPr>
              </a:p>
              <a:p>
                <a:pPr marL="201168" lvl="1" indent="0">
                  <a:buNone/>
                </a:pPr>
                <a:r>
                  <a:rPr lang="en-US" sz="2000" dirty="0"/>
                  <a:t>Step 3: </a:t>
                </a:r>
                <a14:m>
                  <m:oMath xmlns:m="http://schemas.openxmlformats.org/officeDocument/2006/math">
                    <m:r>
                      <a:rPr lang="en-US" sz="2000" i="1">
                        <a:latin typeface="Cambria Math" panose="02040503050406030204" pitchFamily="18" charset="0"/>
                      </a:rPr>
                      <m:t>4=</m:t>
                    </m:r>
                    <m:r>
                      <a:rPr lang="en-US" sz="2000" i="1" smtClean="0">
                        <a:solidFill>
                          <a:srgbClr val="FF0000"/>
                        </a:solidFill>
                        <a:latin typeface="Cambria Math" panose="02040503050406030204" pitchFamily="18" charset="0"/>
                      </a:rPr>
                      <m:t>1</m:t>
                    </m:r>
                    <m:d>
                      <m:dPr>
                        <m:ctrlPr>
                          <a:rPr lang="en-US" sz="2000" i="1">
                            <a:latin typeface="Cambria Math" panose="02040503050406030204" pitchFamily="18" charset="0"/>
                          </a:rPr>
                        </m:ctrlPr>
                      </m:dPr>
                      <m:e>
                        <m:r>
                          <a:rPr lang="en-US" sz="2000" b="0" i="1" smtClean="0">
                            <a:latin typeface="Cambria Math" panose="02040503050406030204" pitchFamily="18" charset="0"/>
                          </a:rPr>
                          <m:t>3</m:t>
                        </m:r>
                      </m:e>
                    </m:d>
                    <m:r>
                      <a:rPr lang="en-US" sz="2000" i="1">
                        <a:latin typeface="Cambria Math" panose="02040503050406030204" pitchFamily="18" charset="0"/>
                      </a:rPr>
                      <m:t>+</m:t>
                    </m:r>
                    <m:r>
                      <a:rPr lang="en-US" sz="2000" b="0" i="1" smtClean="0">
                        <a:latin typeface="Cambria Math" panose="02040503050406030204" pitchFamily="18" charset="0"/>
                      </a:rPr>
                      <m:t>1</m:t>
                    </m:r>
                  </m:oMath>
                </a14:m>
                <a:endParaRPr lang="en-US" sz="2000" b="1" dirty="0">
                  <a:solidFill>
                    <a:srgbClr val="FF0000"/>
                  </a:solidFill>
                </a:endParaRPr>
              </a:p>
              <a:p>
                <a:pPr marL="201168" lvl="1" indent="0">
                  <a:buNone/>
                </a:pPr>
                <a:r>
                  <a:rPr lang="en-US" sz="2000" dirty="0"/>
                  <a:t>Step 4: </a:t>
                </a:r>
                <a14:m>
                  <m:oMath xmlns:m="http://schemas.openxmlformats.org/officeDocument/2006/math">
                    <m:r>
                      <a:rPr lang="en-US" sz="2000" i="1">
                        <a:latin typeface="Cambria Math" panose="02040503050406030204" pitchFamily="18" charset="0"/>
                      </a:rPr>
                      <m:t>3=</m:t>
                    </m:r>
                    <m:r>
                      <a:rPr lang="en-US" sz="2000" b="0" i="1" smtClean="0">
                        <a:solidFill>
                          <a:srgbClr val="FF0000"/>
                        </a:solidFill>
                        <a:latin typeface="Cambria Math" panose="02040503050406030204" pitchFamily="18" charset="0"/>
                      </a:rPr>
                      <m:t>3</m:t>
                    </m:r>
                    <m:d>
                      <m:dPr>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+0</m:t>
                    </m:r>
                  </m:oMath>
                </a14:m>
                <a:endParaRPr lang="en-US" sz="2000" dirty="0"/>
              </a:p>
              <a:p>
                <a:endParaRPr lang="en-US" dirty="0"/>
              </a:p>
            </p:txBody>
          </p:sp>
        </mc:Choice>
        <mc:Fallback xmlns="">
          <p:sp>
            <p:nvSpPr>
              <p:cNvPr id="4" name="TextBox 3">
                <a:extLst>
                  <a:ext uri="{FF2B5EF4-FFF2-40B4-BE49-F238E27FC236}">
                    <a16:creationId xmlns:a16="http://schemas.microsoft.com/office/drawing/2014/main" id="{BD450E1A-53B0-47C2-AEF1-A4A448B96119}"/>
                  </a:ext>
                </a:extLst>
              </p:cNvPr>
              <p:cNvSpPr txBox="1">
                <a:spLocks noRot="1" noChangeAspect="1" noMove="1" noResize="1" noEditPoints="1" noAdjustHandles="1" noChangeArrowheads="1" noChangeShapeType="1" noTextEdit="1"/>
              </p:cNvSpPr>
              <p:nvPr/>
            </p:nvSpPr>
            <p:spPr>
              <a:xfrm>
                <a:off x="1272210" y="3632809"/>
                <a:ext cx="3441834" cy="1908215"/>
              </a:xfrm>
              <a:prstGeom prst="rect">
                <a:avLst/>
              </a:prstGeom>
              <a:blipFill>
                <a:blip r:embed="rId3"/>
                <a:stretch>
                  <a:fillRect t="-1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2876092-6E8D-4E1F-B278-C7057FEBF9C1}"/>
                  </a:ext>
                </a:extLst>
              </p:cNvPr>
              <p:cNvSpPr txBox="1"/>
              <p:nvPr/>
            </p:nvSpPr>
            <p:spPr>
              <a:xfrm>
                <a:off x="5810179" y="3550980"/>
                <a:ext cx="5520432" cy="3139321"/>
              </a:xfrm>
              <a:prstGeom prst="rect">
                <a:avLst/>
              </a:prstGeom>
              <a:noFill/>
            </p:spPr>
            <p:txBody>
              <a:bodyPr wrap="square" rtlCol="0">
                <a:spAutoFit/>
              </a:bodyPr>
              <a:lstStyle/>
              <a:p>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=0</m:t>
                    </m:r>
                  </m:oMath>
                </a14:m>
                <a:endParaRPr lang="en-US" b="0" dirty="0"/>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1</m:t>
                    </m:r>
                  </m:oMath>
                </a14:m>
                <a:endParaRPr lang="en-US" dirty="0"/>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1</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0</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=0−1</m:t>
                    </m:r>
                    <m:d>
                      <m:dPr>
                        <m:ctrlPr>
                          <a:rPr lang="en-US" b="0" i="1" smtClean="0">
                            <a:latin typeface="Cambria Math" panose="02040503050406030204" pitchFamily="18" charset="0"/>
                          </a:rPr>
                        </m:ctrlPr>
                      </m:dPr>
                      <m:e>
                        <m:r>
                          <a:rPr lang="en-US" b="0" i="1" smtClean="0">
                            <a:solidFill>
                              <a:srgbClr val="FF0000"/>
                            </a:solidFill>
                            <a:latin typeface="Cambria Math" panose="02040503050406030204" pitchFamily="18" charset="0"/>
                          </a:rPr>
                          <m:t>1</m:t>
                        </m:r>
                      </m:e>
                    </m:d>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26=25</m:t>
                    </m:r>
                  </m:oMath>
                </a14:m>
                <a:endParaRPr lang="en-US" dirty="0"/>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3</m:t>
                        </m:r>
                      </m:sub>
                    </m:sSub>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25</m:t>
                    </m:r>
                    <m:d>
                      <m:dPr>
                        <m:ctrlPr>
                          <a:rPr lang="en-US" i="1">
                            <a:latin typeface="Cambria Math" panose="02040503050406030204" pitchFamily="18" charset="0"/>
                          </a:rPr>
                        </m:ctrlPr>
                      </m:dPr>
                      <m:e>
                        <m:r>
                          <a:rPr lang="en-US" i="1" smtClean="0">
                            <a:solidFill>
                              <a:srgbClr val="FF0000"/>
                            </a:solidFill>
                            <a:latin typeface="Cambria Math" panose="02040503050406030204" pitchFamily="18" charset="0"/>
                          </a:rPr>
                          <m:t>1</m:t>
                        </m:r>
                      </m:e>
                    </m:d>
                    <m:r>
                      <a:rPr lang="en-US" i="1">
                        <a:latin typeface="Cambria Math" panose="02040503050406030204" pitchFamily="18" charset="0"/>
                      </a:rPr>
                      <m:t> </m:t>
                    </m:r>
                    <m:r>
                      <m:rPr>
                        <m:sty m:val="p"/>
                      </m:rPr>
                      <a:rPr lang="en-US" i="0">
                        <a:latin typeface="Cambria Math" panose="02040503050406030204" pitchFamily="18" charset="0"/>
                      </a:rPr>
                      <m:t>mod</m:t>
                    </m:r>
                    <m:r>
                      <a:rPr lang="en-US" i="1">
                        <a:latin typeface="Cambria Math" panose="02040503050406030204" pitchFamily="18" charset="0"/>
                      </a:rPr>
                      <m:t> 26=</m:t>
                    </m:r>
                    <m:r>
                      <a:rPr lang="en-US" b="0" i="1" smtClean="0">
                        <a:latin typeface="Cambria Math" panose="02040503050406030204" pitchFamily="18" charset="0"/>
                      </a:rPr>
                      <m:t>−</m:t>
                    </m:r>
                    <m:r>
                      <a:rPr lang="en-US" i="1">
                        <a:latin typeface="Cambria Math" panose="02040503050406030204" pitchFamily="18" charset="0"/>
                      </a:rPr>
                      <m:t>2</m:t>
                    </m:r>
                    <m:r>
                      <a:rPr lang="en-US" b="0" i="1" smtClean="0">
                        <a:latin typeface="Cambria Math" panose="02040503050406030204" pitchFamily="18" charset="0"/>
                      </a:rPr>
                      <m:t>4 </m:t>
                    </m:r>
                    <m:r>
                      <m:rPr>
                        <m:sty m:val="p"/>
                      </m:rPr>
                      <a:rPr lang="en-US" b="0" i="0" smtClean="0">
                        <a:latin typeface="Cambria Math" panose="02040503050406030204" pitchFamily="18" charset="0"/>
                      </a:rPr>
                      <m:t>mod</m:t>
                    </m:r>
                    <m:r>
                      <a:rPr lang="en-US" b="0" i="1" smtClean="0">
                        <a:latin typeface="Cambria Math" panose="02040503050406030204" pitchFamily="18" charset="0"/>
                      </a:rPr>
                      <m:t> 26=2</m:t>
                    </m:r>
                  </m:oMath>
                </a14:m>
                <a:endParaRPr lang="en-US" dirty="0"/>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4</m:t>
                        </m:r>
                      </m:sub>
                    </m:sSub>
                    <m:r>
                      <a:rPr lang="en-US" i="1">
                        <a:latin typeface="Cambria Math" panose="02040503050406030204" pitchFamily="18" charset="0"/>
                      </a:rPr>
                      <m:t>=</m:t>
                    </m:r>
                    <m:r>
                      <a:rPr lang="en-US" b="0" i="1" smtClean="0">
                        <a:latin typeface="Cambria Math" panose="02040503050406030204" pitchFamily="18" charset="0"/>
                      </a:rPr>
                      <m:t>25</m:t>
                    </m:r>
                    <m:r>
                      <a:rPr lang="en-US" i="1">
                        <a:latin typeface="Cambria Math" panose="02040503050406030204" pitchFamily="18" charset="0"/>
                      </a:rPr>
                      <m:t>−</m:t>
                    </m:r>
                    <m:r>
                      <a:rPr lang="en-US" b="0" i="1" smtClean="0">
                        <a:latin typeface="Cambria Math" panose="02040503050406030204" pitchFamily="18" charset="0"/>
                      </a:rPr>
                      <m:t>2</m:t>
                    </m:r>
                    <m:d>
                      <m:dPr>
                        <m:ctrlPr>
                          <a:rPr lang="en-US" i="1">
                            <a:latin typeface="Cambria Math" panose="02040503050406030204" pitchFamily="18" charset="0"/>
                          </a:rPr>
                        </m:ctrlPr>
                      </m:dPr>
                      <m:e>
                        <m:r>
                          <a:rPr lang="en-US" b="0" i="1" smtClean="0">
                            <a:solidFill>
                              <a:srgbClr val="FF0000"/>
                            </a:solidFill>
                            <a:latin typeface="Cambria Math" panose="02040503050406030204" pitchFamily="18" charset="0"/>
                          </a:rPr>
                          <m:t>2</m:t>
                        </m:r>
                      </m:e>
                    </m:d>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26=</m:t>
                    </m:r>
                    <m:r>
                      <a:rPr lang="en-US" b="0" i="1" smtClean="0">
                        <a:latin typeface="Cambria Math" panose="02040503050406030204" pitchFamily="18" charset="0"/>
                      </a:rPr>
                      <m:t>21</m:t>
                    </m:r>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26=2</m:t>
                    </m:r>
                    <m:r>
                      <a:rPr lang="en-US" b="0" i="1" smtClean="0">
                        <a:latin typeface="Cambria Math" panose="02040503050406030204" pitchFamily="18" charset="0"/>
                      </a:rPr>
                      <m:t>1</m:t>
                    </m:r>
                  </m:oMath>
                </a14:m>
                <a:endParaRPr lang="en-US" dirty="0"/>
              </a:p>
              <a:p>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5</m:t>
                        </m:r>
                      </m:sub>
                    </m:sSub>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−2</m:t>
                    </m:r>
                    <m:r>
                      <a:rPr lang="en-US" b="0" i="1" smtClean="0">
                        <a:latin typeface="Cambria Math" panose="02040503050406030204" pitchFamily="18" charset="0"/>
                      </a:rPr>
                      <m:t>1</m:t>
                    </m:r>
                    <m:d>
                      <m:dPr>
                        <m:ctrlPr>
                          <a:rPr lang="en-US" i="1">
                            <a:latin typeface="Cambria Math" panose="02040503050406030204" pitchFamily="18" charset="0"/>
                          </a:rPr>
                        </m:ctrlPr>
                      </m:dPr>
                      <m:e>
                        <m:r>
                          <a:rPr lang="en-US" i="1" smtClean="0">
                            <a:solidFill>
                              <a:srgbClr val="FF0000"/>
                            </a:solidFill>
                            <a:latin typeface="Cambria Math" panose="02040503050406030204" pitchFamily="18" charset="0"/>
                          </a:rPr>
                          <m:t>1</m:t>
                        </m:r>
                      </m:e>
                    </m:d>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26=−</m:t>
                    </m:r>
                    <m:r>
                      <a:rPr lang="en-US" b="0" i="1" smtClean="0">
                        <a:latin typeface="Cambria Math" panose="02040503050406030204" pitchFamily="18" charset="0"/>
                      </a:rPr>
                      <m:t>19 </m:t>
                    </m:r>
                    <m:r>
                      <m:rPr>
                        <m:sty m:val="p"/>
                      </m:rPr>
                      <a:rPr lang="en-US">
                        <a:latin typeface="Cambria Math" panose="02040503050406030204" pitchFamily="18" charset="0"/>
                      </a:rPr>
                      <m:t>mod</m:t>
                    </m:r>
                    <m:r>
                      <a:rPr lang="en-US" i="1">
                        <a:latin typeface="Cambria Math" panose="02040503050406030204" pitchFamily="18" charset="0"/>
                      </a:rPr>
                      <m:t> 26=</m:t>
                    </m:r>
                    <m:r>
                      <a:rPr lang="en-US" b="0" i="1" smtClean="0">
                        <a:latin typeface="Cambria Math" panose="02040503050406030204" pitchFamily="18" charset="0"/>
                      </a:rPr>
                      <m:t>7</m:t>
                    </m:r>
                  </m:oMath>
                </a14:m>
                <a:endParaRPr lang="en-US" dirty="0"/>
              </a:p>
              <a:p>
                <a:endParaRPr lang="en-US" dirty="0"/>
              </a:p>
              <a:p>
                <a:endParaRPr lang="en-US" dirty="0"/>
              </a:p>
              <a:p>
                <a:endParaRPr lang="en-US" dirty="0"/>
              </a:p>
              <a:p>
                <a:endParaRPr lang="en-US" dirty="0"/>
              </a:p>
              <a:p>
                <a:endParaRPr lang="en-US" dirty="0"/>
              </a:p>
            </p:txBody>
          </p:sp>
        </mc:Choice>
        <mc:Fallback xmlns="">
          <p:sp>
            <p:nvSpPr>
              <p:cNvPr id="5" name="TextBox 4">
                <a:extLst>
                  <a:ext uri="{FF2B5EF4-FFF2-40B4-BE49-F238E27FC236}">
                    <a16:creationId xmlns:a16="http://schemas.microsoft.com/office/drawing/2014/main" id="{02876092-6E8D-4E1F-B278-C7057FEBF9C1}"/>
                  </a:ext>
                </a:extLst>
              </p:cNvPr>
              <p:cNvSpPr txBox="1">
                <a:spLocks noRot="1" noChangeAspect="1" noMove="1" noResize="1" noEditPoints="1" noAdjustHandles="1" noChangeArrowheads="1" noChangeShapeType="1" noTextEdit="1"/>
              </p:cNvSpPr>
              <p:nvPr/>
            </p:nvSpPr>
            <p:spPr>
              <a:xfrm>
                <a:off x="5810179" y="3550980"/>
                <a:ext cx="5520432" cy="3139321"/>
              </a:xfrm>
              <a:prstGeom prst="rect">
                <a:avLst/>
              </a:prstGeom>
              <a:blipFill>
                <a:blip r:embed="rId4"/>
                <a:stretch>
                  <a:fillRect/>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02889CE5-4844-46B6-BCA7-09EC5F3EC762}"/>
              </a:ext>
            </a:extLst>
          </p:cNvPr>
          <p:cNvSpPr>
            <a:spLocks noGrp="1"/>
          </p:cNvSpPr>
          <p:nvPr>
            <p:ph type="sldNum" sz="quarter" idx="12"/>
          </p:nvPr>
        </p:nvSpPr>
        <p:spPr/>
        <p:txBody>
          <a:bodyPr/>
          <a:lstStyle/>
          <a:p>
            <a:fld id="{3EE413A7-32C0-42B9-8169-A32BFBDA280A}" type="slidenum">
              <a:rPr lang="en-US" smtClean="0"/>
              <a:t>10</a:t>
            </a:fld>
            <a:endParaRPr lang="en-US"/>
          </a:p>
        </p:txBody>
      </p:sp>
    </p:spTree>
    <p:extLst>
      <p:ext uri="{BB962C8B-B14F-4D97-AF65-F5344CB8AC3E}">
        <p14:creationId xmlns:p14="http://schemas.microsoft.com/office/powerpoint/2010/main" val="199468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P spid="5"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1752600" y="1752600"/>
            <a:ext cx="3886200" cy="4038600"/>
          </a:xfrm>
        </p:spPr>
        <p:txBody>
          <a:bodyPr/>
          <a:lstStyle/>
          <a:p>
            <a:r>
              <a:rPr lang="en-US" sz="4800" dirty="0"/>
              <a:t>Table 2.2(c)</a:t>
            </a:r>
            <a:br>
              <a:rPr lang="en-US" sz="4800" dirty="0"/>
            </a:br>
            <a:br>
              <a:rPr lang="en-US" sz="4800" dirty="0"/>
            </a:br>
            <a:r>
              <a:rPr lang="en-US" sz="4800" dirty="0"/>
              <a:t>Additive </a:t>
            </a:r>
            <a:br>
              <a:rPr lang="en-US" sz="4800" dirty="0"/>
            </a:br>
            <a:r>
              <a:rPr lang="en-US" sz="4800" dirty="0"/>
              <a:t>and </a:t>
            </a:r>
            <a:br>
              <a:rPr lang="en-US" sz="4800" dirty="0"/>
            </a:br>
            <a:r>
              <a:rPr lang="en-US" sz="4800" dirty="0"/>
              <a:t>Multiplicative Inverse </a:t>
            </a:r>
            <a:br>
              <a:rPr lang="en-US" sz="4800" dirty="0"/>
            </a:br>
            <a:r>
              <a:rPr lang="en-US" sz="4800" dirty="0"/>
              <a:t>Modulo 8</a:t>
            </a:r>
          </a:p>
        </p:txBody>
      </p:sp>
      <p:pic>
        <p:nvPicPr>
          <p:cNvPr id="68611" name="Picture 2"/>
          <p:cNvPicPr>
            <a:picLocks noChangeAspect="1"/>
          </p:cNvPicPr>
          <p:nvPr/>
        </p:nvPicPr>
        <p:blipFill>
          <a:blip r:embed="rId3"/>
          <a:srcRect r="76820"/>
          <a:stretch>
            <a:fillRect/>
          </a:stretch>
        </p:blipFill>
        <p:spPr bwMode="auto">
          <a:xfrm>
            <a:off x="6586538" y="179388"/>
            <a:ext cx="3700462" cy="6678612"/>
          </a:xfrm>
          <a:prstGeom prst="rect">
            <a:avLst/>
          </a:prstGeom>
          <a:noFill/>
          <a:ln w="9525">
            <a:noFill/>
            <a:miter lim="800000"/>
            <a:headEnd/>
            <a:tailEnd/>
          </a:ln>
        </p:spPr>
      </p:pic>
      <p:sp>
        <p:nvSpPr>
          <p:cNvPr id="4" name="Footer Placeholder 3"/>
          <p:cNvSpPr>
            <a:spLocks noGrp="1"/>
          </p:cNvSpPr>
          <p:nvPr>
            <p:ph type="ftr" sz="quarter" idx="11"/>
          </p:nvPr>
        </p:nvSpPr>
        <p:spPr>
          <a:xfrm>
            <a:off x="1524000" y="6492876"/>
            <a:ext cx="5715000" cy="365125"/>
          </a:xfrm>
        </p:spPr>
        <p:txBody>
          <a:bodyPr/>
          <a:lstStyle/>
          <a:p>
            <a:pPr>
              <a:defRPr/>
            </a:pPr>
            <a:r>
              <a:rPr lang="en-US" sz="900"/>
              <a:t>© 2020 Pearson Education, Inc., Hoboken, NJ. All rights reserved. </a:t>
            </a:r>
            <a:endParaRPr lang="en-US" sz="900" dirty="0"/>
          </a:p>
        </p:txBody>
      </p:sp>
      <p:sp>
        <p:nvSpPr>
          <p:cNvPr id="5" name="TextBox 5"/>
          <p:cNvSpPr txBox="1">
            <a:spLocks noChangeArrowheads="1"/>
          </p:cNvSpPr>
          <p:nvPr/>
        </p:nvSpPr>
        <p:spPr bwMode="auto">
          <a:xfrm>
            <a:off x="7220948" y="6596390"/>
            <a:ext cx="3447052" cy="261610"/>
          </a:xfrm>
          <a:prstGeom prst="rect">
            <a:avLst/>
          </a:prstGeom>
          <a:noFill/>
          <a:ln w="9525">
            <a:noFill/>
            <a:miter lim="800000"/>
            <a:headEnd/>
            <a:tailEnd/>
          </a:ln>
        </p:spPr>
        <p:txBody>
          <a:bodyPr wrap="none">
            <a:prstTxWarp prst="textNoShape">
              <a:avLst/>
            </a:prstTxWarp>
            <a:spAutoFit/>
          </a:bodyPr>
          <a:lstStyle/>
          <a:p>
            <a:r>
              <a:rPr lang="en-US" sz="1100" dirty="0"/>
              <a:t>(This table can be found on page 33 in the textbook)</a:t>
            </a:r>
          </a:p>
        </p:txBody>
      </p:sp>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1524000" y="39689"/>
            <a:ext cx="9144000" cy="1412875"/>
          </a:xfrm>
        </p:spPr>
        <p:txBody>
          <a:bodyPr/>
          <a:lstStyle/>
          <a:p>
            <a:r>
              <a:rPr lang="en-AU" sz="4800" dirty="0"/>
              <a:t>Table 2.3</a:t>
            </a:r>
            <a:br>
              <a:rPr lang="en-AU" sz="4800" dirty="0"/>
            </a:br>
            <a:r>
              <a:rPr lang="en-AU" sz="3200" dirty="0"/>
              <a:t>Properties of Modular Arithmetic for Integers in Z</a:t>
            </a:r>
            <a:r>
              <a:rPr lang="en-AU" sz="3200" baseline="-25000" dirty="0"/>
              <a:t>n</a:t>
            </a:r>
            <a:endParaRPr lang="en-US" sz="4400" baseline="-25000" dirty="0"/>
          </a:p>
        </p:txBody>
      </p:sp>
      <p:pic>
        <p:nvPicPr>
          <p:cNvPr id="70659" name="Picture 5"/>
          <p:cNvPicPr>
            <a:picLocks noChangeAspect="1"/>
          </p:cNvPicPr>
          <p:nvPr/>
        </p:nvPicPr>
        <p:blipFill>
          <a:blip r:embed="rId3"/>
          <a:srcRect/>
          <a:stretch>
            <a:fillRect/>
          </a:stretch>
        </p:blipFill>
        <p:spPr bwMode="auto">
          <a:xfrm>
            <a:off x="1668464" y="2286000"/>
            <a:ext cx="8999537" cy="3962400"/>
          </a:xfrm>
          <a:prstGeom prst="rect">
            <a:avLst/>
          </a:prstGeom>
          <a:noFill/>
          <a:ln w="9525">
            <a:noFill/>
            <a:miter lim="800000"/>
            <a:headEnd/>
            <a:tailEnd/>
          </a:ln>
        </p:spPr>
      </p:pic>
      <p:sp>
        <p:nvSpPr>
          <p:cNvPr id="4" name="Footer Placeholder 3"/>
          <p:cNvSpPr>
            <a:spLocks noGrp="1"/>
          </p:cNvSpPr>
          <p:nvPr>
            <p:ph type="ftr" sz="quarter" idx="11"/>
          </p:nvPr>
        </p:nvSpPr>
        <p:spPr>
          <a:xfrm>
            <a:off x="1524000" y="6492876"/>
            <a:ext cx="5791200" cy="365125"/>
          </a:xfrm>
        </p:spPr>
        <p:txBody>
          <a:bodyPr/>
          <a:lstStyle/>
          <a:p>
            <a:pPr>
              <a:defRPr/>
            </a:pPr>
            <a:r>
              <a:rPr lang="en-US" sz="900"/>
              <a:t>© 2020 Pearson Education, Inc., Hoboken, NJ. All rights reserved. </a:t>
            </a:r>
            <a:endParaRPr lang="en-US" sz="900" dirty="0"/>
          </a:p>
        </p:txBody>
      </p:sp>
      <p:sp>
        <p:nvSpPr>
          <p:cNvPr id="5" name="TextBox 5"/>
          <p:cNvSpPr txBox="1">
            <a:spLocks noChangeArrowheads="1"/>
          </p:cNvSpPr>
          <p:nvPr/>
        </p:nvSpPr>
        <p:spPr bwMode="auto">
          <a:xfrm>
            <a:off x="7086600" y="6400800"/>
            <a:ext cx="3447052" cy="261610"/>
          </a:xfrm>
          <a:prstGeom prst="rect">
            <a:avLst/>
          </a:prstGeom>
          <a:noFill/>
          <a:ln w="9525">
            <a:noFill/>
            <a:miter lim="800000"/>
            <a:headEnd/>
            <a:tailEnd/>
          </a:ln>
        </p:spPr>
        <p:txBody>
          <a:bodyPr wrap="none">
            <a:prstTxWarp prst="textNoShape">
              <a:avLst/>
            </a:prstTxWarp>
            <a:spAutoFit/>
          </a:bodyPr>
          <a:lstStyle/>
          <a:p>
            <a:r>
              <a:rPr lang="en-US" sz="1100" dirty="0"/>
              <a:t>(This table can be found on page 34 in the textbook)</a:t>
            </a:r>
          </a:p>
        </p:txBody>
      </p:sp>
      <mc:AlternateContent xmlns:mc="http://schemas.openxmlformats.org/markup-compatibility/2006" xmlns:a14="http://schemas.microsoft.com/office/drawing/2010/main">
        <mc:Choice Requires="a14">
          <p:sp>
            <p:nvSpPr>
              <p:cNvPr id="6" name="Rounded Rectangular Callout 5">
                <a:extLst>
                  <a:ext uri="{FF2B5EF4-FFF2-40B4-BE49-F238E27FC236}">
                    <a16:creationId xmlns:a16="http://schemas.microsoft.com/office/drawing/2014/main" id="{F7AEE53F-B05F-6741-9911-33F792970C1A}"/>
                  </a:ext>
                </a:extLst>
              </p:cNvPr>
              <p:cNvSpPr/>
              <p:nvPr/>
            </p:nvSpPr>
            <p:spPr>
              <a:xfrm>
                <a:off x="10416480" y="2924944"/>
                <a:ext cx="1728192" cy="2448272"/>
              </a:xfrm>
              <a:prstGeom prst="wedgeRoundRectCallout">
                <a:avLst>
                  <a:gd name="adj1" fmla="val -58036"/>
                  <a:gd name="adj2" fmla="val 6425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sSub>
                      <m:sSubPr>
                        <m:ctrlPr>
                          <a:rPr lang="en-US" i="1" smtClean="0">
                            <a:latin typeface="Cambria Math" panose="02040503050406030204" pitchFamily="18" charset="0"/>
                          </a:rPr>
                        </m:ctrlPr>
                      </m:sSubPr>
                      <m:e>
                        <m:r>
                          <m:rPr>
                            <m:sty m:val="p"/>
                          </m:rPr>
                          <a:rPr lang="en-US" i="1">
                            <a:latin typeface="Cambria Math" panose="02040503050406030204" pitchFamily="18" charset="0"/>
                          </a:rPr>
                          <m:t>Z</m:t>
                        </m:r>
                      </m:e>
                      <m:sub>
                        <m:r>
                          <a:rPr lang="en-US" b="0" i="1" smtClean="0">
                            <a:latin typeface="Cambria Math" panose="02040503050406030204" pitchFamily="18" charset="0"/>
                          </a:rPr>
                          <m:t>𝑛</m:t>
                        </m:r>
                      </m:sub>
                    </m:sSub>
                  </m:oMath>
                </a14:m>
                <a:r>
                  <a:rPr lang="en-US" dirty="0"/>
                  <a:t> is a set of nonnegative integers less than n</a:t>
                </a:r>
              </a:p>
            </p:txBody>
          </p:sp>
        </mc:Choice>
        <mc:Fallback xmlns="">
          <p:sp>
            <p:nvSpPr>
              <p:cNvPr id="6" name="Rounded Rectangular Callout 5">
                <a:extLst>
                  <a:ext uri="{FF2B5EF4-FFF2-40B4-BE49-F238E27FC236}">
                    <a16:creationId xmlns:a16="http://schemas.microsoft.com/office/drawing/2014/main" id="{F7AEE53F-B05F-6741-9911-33F792970C1A}"/>
                  </a:ext>
                </a:extLst>
              </p:cNvPr>
              <p:cNvSpPr>
                <a:spLocks noRot="1" noChangeAspect="1" noMove="1" noResize="1" noEditPoints="1" noAdjustHandles="1" noChangeArrowheads="1" noChangeShapeType="1" noTextEdit="1"/>
              </p:cNvSpPr>
              <p:nvPr/>
            </p:nvSpPr>
            <p:spPr>
              <a:xfrm>
                <a:off x="10416480" y="2924944"/>
                <a:ext cx="1728192" cy="2448272"/>
              </a:xfrm>
              <a:prstGeom prst="wedgeRoundRectCallout">
                <a:avLst>
                  <a:gd name="adj1" fmla="val -58036"/>
                  <a:gd name="adj2" fmla="val 64251"/>
                  <a:gd name="adj3" fmla="val 16667"/>
                </a:avLst>
              </a:prstGeom>
              <a:blipFill>
                <a:blip r:embed="rId4"/>
                <a:stretch>
                  <a:fillRect/>
                </a:stretch>
              </a:blipFill>
            </p:spPr>
            <p:txBody>
              <a:bodyPr/>
              <a:lstStyle/>
              <a:p>
                <a:r>
                  <a:rPr lang="en-US">
                    <a:noFill/>
                  </a:rPr>
                  <a:t> </a:t>
                </a:r>
              </a:p>
            </p:txBody>
          </p:sp>
        </mc:Fallback>
      </mc:AlternateContent>
    </p:spTree>
  </p:cSld>
  <p:clrMapOvr>
    <a:masterClrMapping/>
  </p:clrMapOvr>
  <p:transition spd="med">
    <p:wipe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3352801" y="1844825"/>
            <a:ext cx="5446713" cy="1470025"/>
          </a:xfrm>
        </p:spPr>
        <p:txBody>
          <a:bodyPr/>
          <a:lstStyle/>
          <a:p>
            <a:pPr eaLnBrk="1" hangingPunct="1">
              <a:defRPr/>
            </a:pPr>
            <a:r>
              <a:rPr lang="en-US" dirty="0"/>
              <a:t>Chapter 3</a:t>
            </a:r>
          </a:p>
        </p:txBody>
      </p:sp>
      <p:sp>
        <p:nvSpPr>
          <p:cNvPr id="19459" name="Subtitle 13"/>
          <p:cNvSpPr>
            <a:spLocks noGrp="1"/>
          </p:cNvSpPr>
          <p:nvPr>
            <p:ph type="subTitle" idx="1"/>
          </p:nvPr>
        </p:nvSpPr>
        <p:spPr>
          <a:xfrm>
            <a:off x="3048000" y="3296592"/>
            <a:ext cx="6096000" cy="852488"/>
          </a:xfrm>
        </p:spPr>
        <p:txBody>
          <a:bodyPr>
            <a:noAutofit/>
          </a:bodyPr>
          <a:lstStyle/>
          <a:p>
            <a:pPr eaLnBrk="1" hangingPunct="1"/>
            <a:r>
              <a:rPr lang="en-US" sz="3600" dirty="0"/>
              <a:t>Classical Encryption Techniques</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5105401" y="1447801"/>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7" name="Subtitle 13"/>
          <p:cNvSpPr txBox="1">
            <a:spLocks/>
          </p:cNvSpPr>
          <p:nvPr/>
        </p:nvSpPr>
        <p:spPr bwMode="auto">
          <a:xfrm>
            <a:off x="3378200" y="4581128"/>
            <a:ext cx="5446713" cy="19117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55000" lnSpcReduction="20000"/>
          </a:bodyPr>
          <a:lstStyle>
            <a:lvl1pPr marL="0" indent="0" algn="ctr" rtl="0" eaLnBrk="0" fontAlgn="base" hangingPunct="0">
              <a:spcBef>
                <a:spcPts val="300"/>
              </a:spcBef>
              <a:spcAft>
                <a:spcPct val="0"/>
              </a:spcAft>
              <a:buClr>
                <a:srgbClr val="BAABE3"/>
              </a:buClr>
              <a:buFont typeface="Candara" pitchFamily="-1" charset="0"/>
              <a:buNone/>
              <a:defRPr sz="1800" kern="1200">
                <a:solidFill>
                  <a:schemeClr val="tx2"/>
                </a:solidFill>
                <a:latin typeface="+mn-lt"/>
                <a:ea typeface="ＭＳ Ｐゴシック" pitchFamily="-1" charset="-128"/>
                <a:cs typeface="ＭＳ Ｐゴシック" pitchFamily="-1" charset="-128"/>
              </a:defRPr>
            </a:lvl1pPr>
            <a:lvl2pPr marL="457200" indent="0" algn="ctr" rtl="0" eaLnBrk="0" fontAlgn="base" hangingPunct="0">
              <a:spcBef>
                <a:spcPts val="600"/>
              </a:spcBef>
              <a:spcAft>
                <a:spcPct val="0"/>
              </a:spcAft>
              <a:buClr>
                <a:schemeClr val="tx2"/>
              </a:buClr>
              <a:buFont typeface="Candara" pitchFamily="-1" charset="0"/>
              <a:buNone/>
              <a:defRPr sz="2600" kern="1200">
                <a:solidFill>
                  <a:schemeClr val="tx1">
                    <a:tint val="75000"/>
                  </a:schemeClr>
                </a:solidFill>
                <a:latin typeface="+mn-lt"/>
                <a:ea typeface="ＭＳ Ｐゴシック" pitchFamily="-1" charset="-128"/>
                <a:cs typeface="+mn-cs"/>
              </a:defRPr>
            </a:lvl2pPr>
            <a:lvl3pPr marL="914400" indent="0" algn="ctr" rtl="0" eaLnBrk="0" fontAlgn="base" hangingPunct="0">
              <a:spcBef>
                <a:spcPts val="600"/>
              </a:spcBef>
              <a:spcAft>
                <a:spcPct val="0"/>
              </a:spcAft>
              <a:buClr>
                <a:srgbClr val="BAABE3"/>
              </a:buClr>
              <a:buFont typeface="Candara" pitchFamily="-1" charset="0"/>
              <a:buNone/>
              <a:defRPr sz="2400" kern="1200">
                <a:solidFill>
                  <a:schemeClr val="tx1">
                    <a:tint val="75000"/>
                  </a:schemeClr>
                </a:solidFill>
                <a:latin typeface="+mn-lt"/>
                <a:ea typeface="ＭＳ Ｐゴシック" pitchFamily="-1" charset="-128"/>
                <a:cs typeface="+mn-cs"/>
              </a:defRPr>
            </a:lvl3pPr>
            <a:lvl4pPr marL="1371600" indent="0" algn="ctr" rtl="0" eaLnBrk="0" fontAlgn="base" hangingPunct="0">
              <a:spcBef>
                <a:spcPts val="600"/>
              </a:spcBef>
              <a:spcAft>
                <a:spcPct val="0"/>
              </a:spcAft>
              <a:buClr>
                <a:schemeClr val="tx2"/>
              </a:buClr>
              <a:buFont typeface="Candara" pitchFamily="-1" charset="0"/>
              <a:buNone/>
              <a:defRPr sz="2200" kern="1200">
                <a:solidFill>
                  <a:schemeClr val="tx1">
                    <a:tint val="75000"/>
                  </a:schemeClr>
                </a:solidFill>
                <a:latin typeface="+mn-lt"/>
                <a:ea typeface="ＭＳ Ｐゴシック" pitchFamily="-1" charset="-128"/>
                <a:cs typeface="+mn-cs"/>
              </a:defRPr>
            </a:lvl4pPr>
            <a:lvl5pPr marL="1828800" indent="0" algn="ctr" rtl="0" eaLnBrk="0" fontAlgn="base" hangingPunct="0">
              <a:spcBef>
                <a:spcPts val="600"/>
              </a:spcBef>
              <a:spcAft>
                <a:spcPct val="0"/>
              </a:spcAft>
              <a:buClr>
                <a:srgbClr val="BAABE3"/>
              </a:buClr>
              <a:buFont typeface="Candara" pitchFamily="-1" charset="0"/>
              <a:buNone/>
              <a:defRPr sz="2000" kern="1200">
                <a:solidFill>
                  <a:schemeClr val="tx1">
                    <a:tint val="75000"/>
                  </a:schemeClr>
                </a:solidFill>
                <a:latin typeface="+mn-lt"/>
                <a:ea typeface="ＭＳ Ｐゴシック" pitchFamily="-1" charset="-128"/>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eaLnBrk="1" hangingPunct="1"/>
            <a:r>
              <a:rPr lang="en-US" sz="3600" dirty="0"/>
              <a:t>Dr. </a:t>
            </a:r>
            <a:r>
              <a:rPr lang="en-US" sz="3600" dirty="0" err="1"/>
              <a:t>Xinyue</a:t>
            </a:r>
            <a:r>
              <a:rPr lang="en-US" sz="3600"/>
              <a:t> Zhang</a:t>
            </a:r>
            <a:endParaRPr lang="en-US" sz="3600" dirty="0"/>
          </a:p>
          <a:p>
            <a:pPr algn="l" eaLnBrk="1" hangingPunct="1"/>
            <a:endParaRPr lang="en-US" sz="3600" dirty="0"/>
          </a:p>
          <a:p>
            <a:pPr algn="l" eaLnBrk="1" hangingPunct="1"/>
            <a:r>
              <a:rPr lang="en-US" sz="3600" dirty="0"/>
              <a:t>Assistant Professor</a:t>
            </a:r>
          </a:p>
          <a:p>
            <a:pPr algn="l" eaLnBrk="1" hangingPunct="1"/>
            <a:r>
              <a:rPr lang="en-US" sz="3600" dirty="0"/>
              <a:t>Department of Computer Science</a:t>
            </a:r>
          </a:p>
          <a:p>
            <a:pPr algn="l" eaLnBrk="1" hangingPunct="1"/>
            <a:r>
              <a:rPr lang="en-US" sz="3600" dirty="0"/>
              <a:t>Kennesaw State University</a:t>
            </a:r>
          </a:p>
          <a:p>
            <a:pPr algn="l" eaLnBrk="1" hangingPunct="1"/>
            <a:r>
              <a:rPr lang="en-US" sz="3600" dirty="0"/>
              <a:t>Marietta, GA, USA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Definitions</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3635516059"/>
              </p:ext>
            </p:extLst>
          </p:nvPr>
        </p:nvGraphicFramePr>
        <p:xfrm>
          <a:off x="1524000" y="1452564"/>
          <a:ext cx="9144000" cy="5040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Footer Placeholder 2"/>
          <p:cNvSpPr>
            <a:spLocks noGrp="1"/>
          </p:cNvSpPr>
          <p:nvPr>
            <p:ph type="ftr" sz="quarter" idx="11"/>
          </p:nvPr>
        </p:nvSpPr>
        <p:spPr>
          <a:xfrm>
            <a:off x="1524000" y="6492876"/>
            <a:ext cx="4876800" cy="365125"/>
          </a:xfrm>
        </p:spPr>
        <p:txBody>
          <a:bodyPr/>
          <a:lstStyle/>
          <a:p>
            <a:r>
              <a:rPr lang="en-US" sz="1000"/>
              <a:t>© 2020 Pearson Education, Inc., Hoboken, NJ. All rights reserved. </a:t>
            </a:r>
            <a:endParaRPr lang="en-US" sz="1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524000" y="6492876"/>
            <a:ext cx="5486400" cy="365125"/>
          </a:xfrm>
        </p:spPr>
        <p:txBody>
          <a:bodyPr/>
          <a:lstStyle/>
          <a:p>
            <a:pPr>
              <a:defRPr/>
            </a:pPr>
            <a:r>
              <a:rPr lang="en-US" sz="1000"/>
              <a:t>© 2020 Pearson Education, Inc., Hoboken, NJ. All rights reserved. </a:t>
            </a:r>
            <a:endParaRPr lang="en-US" sz="1000" dirty="0"/>
          </a:p>
        </p:txBody>
      </p:sp>
      <p:pic>
        <p:nvPicPr>
          <p:cNvPr id="3" name="Picture 2">
            <a:extLst>
              <a:ext uri="{FF2B5EF4-FFF2-40B4-BE49-F238E27FC236}">
                <a16:creationId xmlns:a16="http://schemas.microsoft.com/office/drawing/2014/main" id="{B665F978-03C5-304B-BD7C-30E5282E6D30}"/>
              </a:ext>
            </a:extLst>
          </p:cNvPr>
          <p:cNvPicPr>
            <a:picLocks noChangeAspect="1"/>
          </p:cNvPicPr>
          <p:nvPr/>
        </p:nvPicPr>
        <p:blipFill rotWithShape="1">
          <a:blip r:embed="rId3"/>
          <a:srcRect t="22700" b="25851"/>
          <a:stretch/>
        </p:blipFill>
        <p:spPr>
          <a:xfrm>
            <a:off x="1524000" y="276885"/>
            <a:ext cx="9335922" cy="6215990"/>
          </a:xfrm>
          <a:prstGeom prst="rect">
            <a:avLst/>
          </a:prstGeom>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dirty="0"/>
              <a:t>Cryptographic Systems</a:t>
            </a:r>
            <a:endParaRPr lang="en-AU" dirty="0"/>
          </a:p>
        </p:txBody>
      </p:sp>
      <p:sp>
        <p:nvSpPr>
          <p:cNvPr id="54275" name="Rectangle 3"/>
          <p:cNvSpPr>
            <a:spLocks noGrp="1" noChangeArrowheads="1"/>
          </p:cNvSpPr>
          <p:nvPr>
            <p:ph idx="1"/>
          </p:nvPr>
        </p:nvSpPr>
        <p:spPr>
          <a:xfrm>
            <a:off x="1752600" y="1600200"/>
            <a:ext cx="8610600" cy="914400"/>
          </a:xfrm>
        </p:spPr>
        <p:txBody>
          <a:bodyPr>
            <a:normAutofit/>
          </a:bodyPr>
          <a:lstStyle/>
          <a:p>
            <a:r>
              <a:rPr lang="en-US" dirty="0"/>
              <a:t>Characterized along three independent dimensions:</a:t>
            </a:r>
          </a:p>
        </p:txBody>
      </p:sp>
      <p:graphicFrame>
        <p:nvGraphicFramePr>
          <p:cNvPr id="4" name="Diagram 3"/>
          <p:cNvGraphicFramePr/>
          <p:nvPr>
            <p:extLst>
              <p:ext uri="{D42A27DB-BD31-4B8C-83A1-F6EECF244321}">
                <p14:modId xmlns:p14="http://schemas.microsoft.com/office/powerpoint/2010/main" val="1412879849"/>
              </p:ext>
            </p:extLst>
          </p:nvPr>
        </p:nvGraphicFramePr>
        <p:xfrm>
          <a:off x="2971800" y="2438400"/>
          <a:ext cx="6248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1524000" y="6492876"/>
            <a:ext cx="64770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dirty="0"/>
              <a:t>Cryptanalysis and </a:t>
            </a:r>
            <a:br>
              <a:rPr lang="en-US" dirty="0"/>
            </a:br>
            <a:r>
              <a:rPr lang="en-US" dirty="0"/>
              <a:t>Brute-Force Attack</a:t>
            </a:r>
            <a:endParaRPr lang="en-AU" dirty="0"/>
          </a:p>
        </p:txBody>
      </p:sp>
      <p:graphicFrame>
        <p:nvGraphicFramePr>
          <p:cNvPr id="8" name="Content Placeholder 7"/>
          <p:cNvGraphicFramePr>
            <a:graphicFrameLocks noGrp="1"/>
          </p:cNvGraphicFramePr>
          <p:nvPr>
            <p:ph idx="1"/>
          </p:nvPr>
        </p:nvGraphicFramePr>
        <p:xfrm>
          <a:off x="1752600" y="609600"/>
          <a:ext cx="8763000" cy="647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1524000" y="6492876"/>
            <a:ext cx="48768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noChangeArrowheads="1"/>
          </p:cNvSpPr>
          <p:nvPr>
            <p:ph type="title" orient="vert"/>
          </p:nvPr>
        </p:nvSpPr>
        <p:spPr>
          <a:xfrm>
            <a:off x="10174152" y="21158"/>
            <a:ext cx="1447800" cy="6858000"/>
          </a:xfrm>
        </p:spPr>
        <p:txBody>
          <a:bodyPr>
            <a:normAutofit fontScale="90000"/>
            <a:scene3d>
              <a:camera prst="orthographicFront">
                <a:rot lat="0" lon="0" rev="5400000"/>
              </a:camera>
              <a:lightRig rig="threePt" dir="t"/>
            </a:scene3d>
          </a:bodyPr>
          <a:lstStyle/>
          <a:p>
            <a:pPr>
              <a:lnSpc>
                <a:spcPts val="3500"/>
              </a:lnSpc>
              <a:defRPr/>
            </a:pPr>
            <a:r>
              <a:rPr lang="en-US" sz="3556" dirty="0"/>
              <a:t>Table 3.1  </a:t>
            </a:r>
            <a:br>
              <a:rPr lang="en-US" sz="4400" dirty="0"/>
            </a:br>
            <a:r>
              <a:rPr lang="en-US" sz="2444" dirty="0"/>
              <a:t>Types of </a:t>
            </a:r>
            <a:br>
              <a:rPr lang="en-US" sz="2444" dirty="0"/>
            </a:br>
            <a:r>
              <a:rPr lang="en-US" sz="2444" dirty="0"/>
              <a:t>Attacks </a:t>
            </a:r>
            <a:br>
              <a:rPr lang="en-US" sz="2444" dirty="0"/>
            </a:br>
            <a:r>
              <a:rPr lang="en-US" sz="2444" dirty="0"/>
              <a:t>on </a:t>
            </a:r>
            <a:br>
              <a:rPr lang="en-US" sz="2444" dirty="0"/>
            </a:br>
            <a:r>
              <a:rPr lang="en-US" sz="2444" dirty="0"/>
              <a:t>Encrypted </a:t>
            </a:r>
            <a:br>
              <a:rPr lang="en-US" sz="2444" dirty="0"/>
            </a:br>
            <a:r>
              <a:rPr lang="en-US" sz="2444" dirty="0"/>
              <a:t>Messages </a:t>
            </a:r>
            <a:endParaRPr lang="en-AU" sz="2444" dirty="0"/>
          </a:p>
        </p:txBody>
      </p:sp>
      <p:pic>
        <p:nvPicPr>
          <p:cNvPr id="5" name="Picture 4"/>
          <p:cNvPicPr>
            <a:picLocks noChangeAspect="1"/>
          </p:cNvPicPr>
          <p:nvPr/>
        </p:nvPicPr>
        <p:blipFill>
          <a:blip r:embed="rId3"/>
          <a:srcRect r="7115" b="1787"/>
          <a:stretch>
            <a:fillRect/>
          </a:stretch>
        </p:blipFill>
        <p:spPr>
          <a:xfrm>
            <a:off x="1676400" y="381000"/>
            <a:ext cx="7329352" cy="6172200"/>
          </a:xfrm>
          <a:prstGeom prst="rect">
            <a:avLst/>
          </a:prstGeom>
        </p:spPr>
      </p:pic>
      <p:sp>
        <p:nvSpPr>
          <p:cNvPr id="7" name="Footer Placeholder 6"/>
          <p:cNvSpPr>
            <a:spLocks noGrp="1"/>
          </p:cNvSpPr>
          <p:nvPr>
            <p:ph type="ftr" sz="quarter" idx="11"/>
          </p:nvPr>
        </p:nvSpPr>
        <p:spPr>
          <a:xfrm>
            <a:off x="1524000" y="6492876"/>
            <a:ext cx="6248400" cy="365125"/>
          </a:xfrm>
        </p:spPr>
        <p:txBody>
          <a:bodyPr/>
          <a:lstStyle/>
          <a:p>
            <a:pPr>
              <a:defRPr/>
            </a:pPr>
            <a:r>
              <a:rPr lang="en-US"/>
              <a:t>© 2020 Pearson Education, Inc., Hoboken, NJ. All rights reserved. </a:t>
            </a:r>
            <a:endParaRPr lang="en-US" dirty="0"/>
          </a:p>
        </p:txBody>
      </p:sp>
      <p:sp>
        <p:nvSpPr>
          <p:cNvPr id="2" name="TextBox 1">
            <a:extLst>
              <a:ext uri="{FF2B5EF4-FFF2-40B4-BE49-F238E27FC236}">
                <a16:creationId xmlns:a16="http://schemas.microsoft.com/office/drawing/2014/main" id="{B420B255-32D2-584F-B4A8-E8821E688FED}"/>
              </a:ext>
            </a:extLst>
          </p:cNvPr>
          <p:cNvSpPr txBox="1"/>
          <p:nvPr/>
        </p:nvSpPr>
        <p:spPr>
          <a:xfrm>
            <a:off x="9149321" y="6492876"/>
            <a:ext cx="2904550" cy="276999"/>
          </a:xfrm>
          <a:prstGeom prst="rect">
            <a:avLst/>
          </a:prstGeom>
          <a:noFill/>
        </p:spPr>
        <p:txBody>
          <a:bodyPr wrap="square" rtlCol="0">
            <a:spAutoFit/>
          </a:bodyPr>
          <a:lstStyle/>
          <a:p>
            <a:r>
              <a:rPr lang="en-US" sz="1200" dirty="0"/>
              <a:t>(Table is on page 68 in the textbook)</a:t>
            </a:r>
          </a:p>
        </p:txBody>
      </p:sp>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Brute-Force Attack</a:t>
            </a:r>
            <a:endParaRPr lang="en-AU" dirty="0"/>
          </a:p>
        </p:txBody>
      </p:sp>
      <p:graphicFrame>
        <p:nvGraphicFramePr>
          <p:cNvPr id="6" name="Content Placeholder 5"/>
          <p:cNvGraphicFramePr>
            <a:graphicFrameLocks noGrp="1"/>
          </p:cNvGraphicFramePr>
          <p:nvPr>
            <p:ph idx="1"/>
          </p:nvPr>
        </p:nvGraphicFramePr>
        <p:xfrm>
          <a:off x="2057400" y="1752601"/>
          <a:ext cx="8077200" cy="4791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1524000" y="6492876"/>
            <a:ext cx="57150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8525F-5D71-4442-968F-873C7CBD31C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D2B29AB-62E3-2743-A1DD-AC1AB7B138E2}"/>
              </a:ext>
            </a:extLst>
          </p:cNvPr>
          <p:cNvSpPr>
            <a:spLocks noGrp="1"/>
          </p:cNvSpPr>
          <p:nvPr>
            <p:ph idx="1"/>
          </p:nvPr>
        </p:nvSpPr>
        <p:spPr/>
        <p:txBody>
          <a:bodyPr/>
          <a:lstStyle/>
          <a:p>
            <a:r>
              <a:rPr lang="en-US" dirty="0"/>
              <a:t>Review of Lecture 2</a:t>
            </a:r>
          </a:p>
          <a:p>
            <a:r>
              <a:rPr lang="en-US" dirty="0"/>
              <a:t>Extended Euclidean Algorithm (EEA)</a:t>
            </a:r>
          </a:p>
          <a:p>
            <a:r>
              <a:rPr lang="en-US" dirty="0"/>
              <a:t>Classical Encryption Techniques</a:t>
            </a:r>
          </a:p>
          <a:p>
            <a:pPr lvl="1"/>
            <a:r>
              <a:rPr lang="en-US" dirty="0"/>
              <a:t>Caesar Cipher</a:t>
            </a:r>
          </a:p>
          <a:p>
            <a:pPr lvl="1"/>
            <a:r>
              <a:rPr lang="en-AU" dirty="0"/>
              <a:t>Monoalphabetic Cipher</a:t>
            </a:r>
          </a:p>
          <a:p>
            <a:pPr lvl="1"/>
            <a:r>
              <a:rPr lang="en-AU" dirty="0"/>
              <a:t>Polyalphabetic Cipher</a:t>
            </a:r>
            <a:endParaRPr lang="en-US" dirty="0"/>
          </a:p>
          <a:p>
            <a:endParaRPr lang="en-US" dirty="0"/>
          </a:p>
          <a:p>
            <a:endParaRPr lang="en-US" dirty="0"/>
          </a:p>
        </p:txBody>
      </p:sp>
      <p:sp>
        <p:nvSpPr>
          <p:cNvPr id="4" name="Footer Placeholder 3">
            <a:extLst>
              <a:ext uri="{FF2B5EF4-FFF2-40B4-BE49-F238E27FC236}">
                <a16:creationId xmlns:a16="http://schemas.microsoft.com/office/drawing/2014/main" id="{EAE9740B-21F0-6449-8B7B-55B64B0278D5}"/>
              </a:ext>
            </a:extLst>
          </p:cNvPr>
          <p:cNvSpPr>
            <a:spLocks noGrp="1"/>
          </p:cNvSpPr>
          <p:nvPr>
            <p:ph type="ftr" sz="quarter" idx="11"/>
          </p:nvPr>
        </p:nvSpPr>
        <p:spPr/>
        <p:txBody>
          <a:bodyPr/>
          <a:lstStyle/>
          <a:p>
            <a:pPr>
              <a:defRPr/>
            </a:pPr>
            <a:r>
              <a:rPr lang="en-US"/>
              <a:t>© 2020 Pearson Education, Inc., Hoboken, NJ. All rights reserved. </a:t>
            </a:r>
          </a:p>
        </p:txBody>
      </p:sp>
    </p:spTree>
    <p:extLst>
      <p:ext uri="{BB962C8B-B14F-4D97-AF65-F5344CB8AC3E}">
        <p14:creationId xmlns:p14="http://schemas.microsoft.com/office/powerpoint/2010/main" val="3388393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524000" y="40342"/>
            <a:ext cx="9144000" cy="1411941"/>
          </a:xfrm>
        </p:spPr>
        <p:txBody>
          <a:bodyPr/>
          <a:lstStyle/>
          <a:p>
            <a:r>
              <a:rPr lang="en-US" dirty="0"/>
              <a:t>Encryption Scheme Security</a:t>
            </a:r>
            <a:endParaRPr lang="en-AU" dirty="0"/>
          </a:p>
        </p:txBody>
      </p:sp>
      <p:sp>
        <p:nvSpPr>
          <p:cNvPr id="56323" name="Rectangle 3"/>
          <p:cNvSpPr>
            <a:spLocks noGrp="1" noChangeArrowheads="1"/>
          </p:cNvSpPr>
          <p:nvPr>
            <p:ph idx="1"/>
          </p:nvPr>
        </p:nvSpPr>
        <p:spPr>
          <a:xfrm>
            <a:off x="2316163" y="1761566"/>
            <a:ext cx="7570787" cy="4791635"/>
          </a:xfrm>
        </p:spPr>
        <p:txBody>
          <a:bodyPr>
            <a:normAutofit lnSpcReduction="10000"/>
          </a:bodyPr>
          <a:lstStyle/>
          <a:p>
            <a:r>
              <a:rPr lang="en-AU" dirty="0"/>
              <a:t>Unconditionally secure</a:t>
            </a:r>
          </a:p>
          <a:p>
            <a:pPr lvl="1"/>
            <a:r>
              <a:rPr lang="en-AU" dirty="0"/>
              <a:t>No matter how much time an opponent has, it is impossible for him or her to decrypt the ciphertext simply because the required information is not there</a:t>
            </a:r>
          </a:p>
          <a:p>
            <a:r>
              <a:rPr lang="en-AU" dirty="0"/>
              <a:t>Computationally secure</a:t>
            </a:r>
          </a:p>
          <a:p>
            <a:pPr lvl="1"/>
            <a:r>
              <a:rPr lang="en-AU" dirty="0"/>
              <a:t>The cost of breaking the cipher exceeds the value of the encrypted information</a:t>
            </a:r>
          </a:p>
          <a:p>
            <a:pPr lvl="1"/>
            <a:r>
              <a:rPr lang="en-AU" dirty="0"/>
              <a:t>The time required to break the cipher      exceeds the useful lifetime of the      information</a:t>
            </a:r>
          </a:p>
        </p:txBody>
      </p:sp>
      <p:pic>
        <p:nvPicPr>
          <p:cNvPr id="8" name="Picture 7"/>
          <p:cNvPicPr>
            <a:picLocks noChangeAspect="1"/>
          </p:cNvPicPr>
          <p:nvPr/>
        </p:nvPicPr>
        <p:blipFill>
          <a:blip r:embed="rId3"/>
          <a:stretch>
            <a:fillRect/>
          </a:stretch>
        </p:blipFill>
        <p:spPr>
          <a:xfrm>
            <a:off x="8686800" y="4953000"/>
            <a:ext cx="1733550" cy="1714500"/>
          </a:xfrm>
          <a:prstGeom prst="rect">
            <a:avLst/>
          </a:prstGeom>
        </p:spPr>
      </p:pic>
      <p:sp>
        <p:nvSpPr>
          <p:cNvPr id="5" name="Footer Placeholder 4"/>
          <p:cNvSpPr>
            <a:spLocks noGrp="1"/>
          </p:cNvSpPr>
          <p:nvPr>
            <p:ph type="ftr" sz="quarter" idx="11"/>
          </p:nvPr>
        </p:nvSpPr>
        <p:spPr>
          <a:xfrm>
            <a:off x="1524000" y="6492876"/>
            <a:ext cx="6858000" cy="365125"/>
          </a:xfrm>
        </p:spPr>
        <p:txBody>
          <a:bodyPr/>
          <a:lstStyle/>
          <a:p>
            <a:pPr>
              <a:defRPr/>
            </a:pPr>
            <a:r>
              <a:rPr lang="en-US"/>
              <a:t>© 2020 Pearson Education, Inc., Hoboken, NJ. All rights reserved. </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27053-6EDA-9E4C-B4F9-CA2D88F1C21E}"/>
              </a:ext>
            </a:extLst>
          </p:cNvPr>
          <p:cNvSpPr>
            <a:spLocks noGrp="1"/>
          </p:cNvSpPr>
          <p:nvPr>
            <p:ph type="title"/>
          </p:nvPr>
        </p:nvSpPr>
        <p:spPr/>
        <p:txBody>
          <a:bodyPr/>
          <a:lstStyle/>
          <a:p>
            <a:r>
              <a:rPr lang="en-US" dirty="0"/>
              <a:t>Strong Encryption</a:t>
            </a:r>
          </a:p>
        </p:txBody>
      </p:sp>
      <p:sp>
        <p:nvSpPr>
          <p:cNvPr id="3" name="Content Placeholder 2">
            <a:extLst>
              <a:ext uri="{FF2B5EF4-FFF2-40B4-BE49-F238E27FC236}">
                <a16:creationId xmlns:a16="http://schemas.microsoft.com/office/drawing/2014/main" id="{74AAFBE8-D671-7F45-B184-110F9F539C59}"/>
              </a:ext>
            </a:extLst>
          </p:cNvPr>
          <p:cNvSpPr>
            <a:spLocks noGrp="1"/>
          </p:cNvSpPr>
          <p:nvPr>
            <p:ph idx="1"/>
          </p:nvPr>
        </p:nvSpPr>
        <p:spPr>
          <a:xfrm>
            <a:off x="2316163" y="1761566"/>
            <a:ext cx="7570787" cy="4594785"/>
          </a:xfrm>
        </p:spPr>
        <p:txBody>
          <a:bodyPr>
            <a:normAutofit fontScale="92500" lnSpcReduction="10000"/>
          </a:bodyPr>
          <a:lstStyle/>
          <a:p>
            <a:r>
              <a:rPr lang="en-US" dirty="0"/>
              <a:t>The term </a:t>
            </a:r>
            <a:r>
              <a:rPr lang="en-US" i="1" dirty="0"/>
              <a:t>strong encryption </a:t>
            </a:r>
            <a:r>
              <a:rPr lang="en-US" dirty="0"/>
              <a:t>refers to encryption schemes that make it impractically difficult for unauthorized persons or systems to gain access to plaintext that has been encrypted</a:t>
            </a:r>
          </a:p>
          <a:p>
            <a:r>
              <a:rPr lang="en-US" dirty="0"/>
              <a:t>Properties that make an encryption algorithm strong are:</a:t>
            </a:r>
          </a:p>
          <a:p>
            <a:pPr lvl="2"/>
            <a:r>
              <a:rPr lang="en-US" dirty="0"/>
              <a:t>Appropriate choice of cryptographic algorithm</a:t>
            </a:r>
          </a:p>
          <a:p>
            <a:pPr lvl="2"/>
            <a:r>
              <a:rPr lang="en-US" dirty="0"/>
              <a:t>Use of sufficiently long key lengths</a:t>
            </a:r>
          </a:p>
          <a:p>
            <a:pPr lvl="2"/>
            <a:r>
              <a:rPr lang="en-US" dirty="0"/>
              <a:t>Appropriate choice of protocols</a:t>
            </a:r>
          </a:p>
          <a:p>
            <a:pPr lvl="2"/>
            <a:r>
              <a:rPr lang="en-US" dirty="0"/>
              <a:t>A well-engineered implementation</a:t>
            </a:r>
          </a:p>
          <a:p>
            <a:pPr lvl="2"/>
            <a:r>
              <a:rPr lang="en-US" dirty="0"/>
              <a:t>Absence of deliberately introduced hidden flaws</a:t>
            </a:r>
          </a:p>
        </p:txBody>
      </p:sp>
      <p:sp>
        <p:nvSpPr>
          <p:cNvPr id="4" name="Footer Placeholder 3">
            <a:extLst>
              <a:ext uri="{FF2B5EF4-FFF2-40B4-BE49-F238E27FC236}">
                <a16:creationId xmlns:a16="http://schemas.microsoft.com/office/drawing/2014/main" id="{7AAFB18F-77AB-B441-A764-FEB56AD63C92}"/>
              </a:ext>
            </a:extLst>
          </p:cNvPr>
          <p:cNvSpPr>
            <a:spLocks noGrp="1"/>
          </p:cNvSpPr>
          <p:nvPr>
            <p:ph type="ftr" sz="quarter" idx="11"/>
          </p:nvPr>
        </p:nvSpPr>
        <p:spPr>
          <a:xfrm>
            <a:off x="1896035" y="6356350"/>
            <a:ext cx="5496109" cy="501650"/>
          </a:xfrm>
        </p:spPr>
        <p:txBody>
          <a:bodyPr/>
          <a:lstStyle/>
          <a:p>
            <a:pPr>
              <a:defRPr/>
            </a:pPr>
            <a:r>
              <a:rPr lang="en-US"/>
              <a:t>© 2020 Pearson Education, Inc., Hoboken, NJ. All rights reserved. </a:t>
            </a:r>
            <a:endParaRPr lang="en-US" dirty="0"/>
          </a:p>
        </p:txBody>
      </p:sp>
    </p:spTree>
    <p:extLst>
      <p:ext uri="{BB962C8B-B14F-4D97-AF65-F5344CB8AC3E}">
        <p14:creationId xmlns:p14="http://schemas.microsoft.com/office/powerpoint/2010/main" val="2646339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a:t>Substitution Technique</a:t>
            </a:r>
            <a:endParaRPr lang="en-AU" dirty="0"/>
          </a:p>
        </p:txBody>
      </p:sp>
      <p:sp>
        <p:nvSpPr>
          <p:cNvPr id="62467" name="Rectangle 3"/>
          <p:cNvSpPr>
            <a:spLocks noGrp="1" noChangeArrowheads="1"/>
          </p:cNvSpPr>
          <p:nvPr>
            <p:ph idx="1"/>
          </p:nvPr>
        </p:nvSpPr>
        <p:spPr>
          <a:xfrm>
            <a:off x="2362201" y="2057401"/>
            <a:ext cx="7570787" cy="4486275"/>
          </a:xfrm>
        </p:spPr>
        <p:txBody>
          <a:bodyPr/>
          <a:lstStyle/>
          <a:p>
            <a:r>
              <a:rPr lang="en-AU" dirty="0"/>
              <a:t>the letters of plaintext are replaced by other letters or by numbers or symbols</a:t>
            </a:r>
          </a:p>
          <a:p>
            <a:r>
              <a:rPr lang="en-AU" dirty="0"/>
              <a:t>If the plaintext is viewed as a sequence of bits, then substitution involves replacing plaintext bit patterns with ciphertext bit patterns</a:t>
            </a:r>
          </a:p>
        </p:txBody>
      </p:sp>
      <p:pic>
        <p:nvPicPr>
          <p:cNvPr id="5" name="Picture 4"/>
          <p:cNvPicPr>
            <a:picLocks noChangeAspect="1"/>
          </p:cNvPicPr>
          <p:nvPr/>
        </p:nvPicPr>
        <p:blipFill>
          <a:blip r:embed="rId3"/>
          <a:stretch>
            <a:fillRect/>
          </a:stretch>
        </p:blipFill>
        <p:spPr>
          <a:xfrm>
            <a:off x="9372601" y="5638801"/>
            <a:ext cx="627063" cy="618105"/>
          </a:xfrm>
          <a:prstGeom prst="rect">
            <a:avLst/>
          </a:prstGeom>
        </p:spPr>
      </p:pic>
      <p:sp>
        <p:nvSpPr>
          <p:cNvPr id="6" name="Footer Placeholder 5"/>
          <p:cNvSpPr>
            <a:spLocks noGrp="1"/>
          </p:cNvSpPr>
          <p:nvPr>
            <p:ph type="ftr" sz="quarter" idx="11"/>
          </p:nvPr>
        </p:nvSpPr>
        <p:spPr>
          <a:xfrm>
            <a:off x="1524000" y="6492876"/>
            <a:ext cx="73914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AU" dirty="0"/>
              <a:t>Caesar Cipher</a:t>
            </a:r>
          </a:p>
        </p:txBody>
      </p:sp>
      <p:sp>
        <p:nvSpPr>
          <p:cNvPr id="5" name="Content Placeholder 4"/>
          <p:cNvSpPr>
            <a:spLocks noGrp="1"/>
          </p:cNvSpPr>
          <p:nvPr>
            <p:ph idx="1"/>
          </p:nvPr>
        </p:nvSpPr>
        <p:spPr>
          <a:xfrm>
            <a:off x="2133600" y="1600201"/>
            <a:ext cx="8001000" cy="4791635"/>
          </a:xfrm>
        </p:spPr>
        <p:txBody>
          <a:bodyPr>
            <a:normAutofit fontScale="85000" lnSpcReduction="10000"/>
          </a:bodyPr>
          <a:lstStyle/>
          <a:p>
            <a:r>
              <a:rPr lang="en-US" dirty="0"/>
              <a:t>Simplest and earliest known use of a substitution cipher</a:t>
            </a:r>
          </a:p>
          <a:p>
            <a:r>
              <a:rPr lang="en-US" dirty="0"/>
              <a:t>Used by Julius Caesar</a:t>
            </a:r>
          </a:p>
          <a:p>
            <a:r>
              <a:rPr lang="en-US" dirty="0"/>
              <a:t>Involves replacing each letter of the alphabet with the letter standing three places further down the alphabet</a:t>
            </a:r>
          </a:p>
          <a:p>
            <a:r>
              <a:rPr lang="en-US" dirty="0"/>
              <a:t>Alphabet is wrapped around so that the letter following Z is A</a:t>
            </a:r>
          </a:p>
          <a:p>
            <a:pPr>
              <a:buNone/>
            </a:pPr>
            <a:r>
              <a:rPr lang="en-US" dirty="0"/>
              <a:t>	plain:    meet    me    after        the        toga       party</a:t>
            </a:r>
          </a:p>
          <a:p>
            <a:pPr>
              <a:buNone/>
            </a:pPr>
            <a:r>
              <a:rPr lang="en-US" dirty="0"/>
              <a:t>	cipher: PHHW  PH    DIWHU   WKH    WRJD    SDUWB</a:t>
            </a:r>
          </a:p>
        </p:txBody>
      </p:sp>
      <p:pic>
        <p:nvPicPr>
          <p:cNvPr id="6" name="Picture 5"/>
          <p:cNvPicPr>
            <a:picLocks noChangeAspect="1"/>
          </p:cNvPicPr>
          <p:nvPr/>
        </p:nvPicPr>
        <p:blipFill>
          <a:blip r:embed="rId3"/>
          <a:stretch>
            <a:fillRect/>
          </a:stretch>
        </p:blipFill>
        <p:spPr>
          <a:xfrm>
            <a:off x="8915400" y="228600"/>
            <a:ext cx="1005928" cy="990600"/>
          </a:xfrm>
          <a:prstGeom prst="rect">
            <a:avLst/>
          </a:prstGeom>
          <a:scene3d>
            <a:camera prst="orthographicFront">
              <a:rot lat="0" lon="21300001" rev="1200000"/>
            </a:camera>
            <a:lightRig rig="threePt" dir="t"/>
          </a:scene3d>
        </p:spPr>
      </p:pic>
      <p:pic>
        <p:nvPicPr>
          <p:cNvPr id="8" name="Picture 7"/>
          <p:cNvPicPr>
            <a:picLocks noChangeAspect="1"/>
          </p:cNvPicPr>
          <p:nvPr/>
        </p:nvPicPr>
        <p:blipFill>
          <a:blip r:embed="rId3"/>
          <a:stretch>
            <a:fillRect/>
          </a:stretch>
        </p:blipFill>
        <p:spPr>
          <a:xfrm rot="734462">
            <a:off x="2217469" y="221355"/>
            <a:ext cx="1006891" cy="991548"/>
          </a:xfrm>
          <a:prstGeom prst="rect">
            <a:avLst/>
          </a:prstGeom>
          <a:scene3d>
            <a:camera prst="orthographicFront">
              <a:rot lat="600000" lon="21299994" rev="20999999"/>
            </a:camera>
            <a:lightRig rig="threePt" dir="t"/>
          </a:scene3d>
        </p:spPr>
      </p:pic>
      <p:sp>
        <p:nvSpPr>
          <p:cNvPr id="7" name="Footer Placeholder 6"/>
          <p:cNvSpPr>
            <a:spLocks noGrp="1"/>
          </p:cNvSpPr>
          <p:nvPr>
            <p:ph type="ftr" sz="quarter" idx="11"/>
          </p:nvPr>
        </p:nvSpPr>
        <p:spPr>
          <a:xfrm>
            <a:off x="1524000" y="6492876"/>
            <a:ext cx="9144000" cy="365125"/>
          </a:xfrm>
        </p:spPr>
        <p:txBody>
          <a:bodyPr/>
          <a:lstStyle/>
          <a:p>
            <a:pPr>
              <a:defRPr/>
            </a:pPr>
            <a:r>
              <a:rPr lang="en-US" sz="1000"/>
              <a:t>© 2020 Pearson Education, Inc., Hoboken, NJ. All rights reserved.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AU" dirty="0"/>
              <a:t>Caesar Cipher Algorithm</a:t>
            </a:r>
          </a:p>
        </p:txBody>
      </p:sp>
      <p:sp>
        <p:nvSpPr>
          <p:cNvPr id="66563" name="Rectangle 3"/>
          <p:cNvSpPr>
            <a:spLocks noGrp="1" noChangeArrowheads="1"/>
          </p:cNvSpPr>
          <p:nvPr>
            <p:ph idx="1"/>
          </p:nvPr>
        </p:nvSpPr>
        <p:spPr>
          <a:xfrm>
            <a:off x="2286000" y="1676401"/>
            <a:ext cx="7818438" cy="5020235"/>
          </a:xfrm>
        </p:spPr>
        <p:txBody>
          <a:bodyPr>
            <a:normAutofit fontScale="70000" lnSpcReduction="20000"/>
          </a:bodyPr>
          <a:lstStyle/>
          <a:p>
            <a:pPr>
              <a:lnSpc>
                <a:spcPct val="80000"/>
              </a:lnSpc>
              <a:defRPr/>
            </a:pPr>
            <a:r>
              <a:rPr lang="en-US" sz="2600" dirty="0"/>
              <a:t>Can define transformation as:</a:t>
            </a:r>
          </a:p>
          <a:p>
            <a:pPr lvl="1" eaLnBrk="1" hangingPunct="1">
              <a:buFont typeface="Wingdings" pitchFamily="-107" charset="2"/>
              <a:buNone/>
              <a:defRPr/>
            </a:pPr>
            <a:r>
              <a:rPr lang="en-AU" sz="1800" dirty="0">
                <a:latin typeface="Courier" pitchFamily="-107" charset="0"/>
                <a:ea typeface="ＭＳ Ｐゴシック" pitchFamily="-107" charset="-128"/>
              </a:rPr>
              <a:t>a b c d e f g h i j k l m n o p q r s t u v w x y z</a:t>
            </a:r>
          </a:p>
          <a:p>
            <a:pPr lvl="1" eaLnBrk="1" hangingPunct="1">
              <a:buFont typeface="Wingdings" pitchFamily="-107" charset="2"/>
              <a:buNone/>
              <a:defRPr/>
            </a:pPr>
            <a:r>
              <a:rPr lang="en-AU" sz="1800" dirty="0">
                <a:latin typeface="Courier" pitchFamily="-107" charset="0"/>
                <a:ea typeface="ＭＳ Ｐゴシック" pitchFamily="-107" charset="-128"/>
              </a:rPr>
              <a:t>D E F G H I J K L M N O P Q R S T U V W X Y Z A B C</a:t>
            </a:r>
          </a:p>
          <a:p>
            <a:pPr>
              <a:lnSpc>
                <a:spcPct val="80000"/>
              </a:lnSpc>
              <a:defRPr/>
            </a:pPr>
            <a:r>
              <a:rPr lang="en-US" sz="2600" dirty="0"/>
              <a:t>Mathematically give each letter a number</a:t>
            </a:r>
          </a:p>
          <a:p>
            <a:pPr lvl="1" eaLnBrk="1" hangingPunct="1">
              <a:buFont typeface="Wingdings" pitchFamily="-107" charset="2"/>
              <a:buNone/>
              <a:defRPr/>
            </a:pPr>
            <a:r>
              <a:rPr lang="en-AU" sz="1400" dirty="0">
                <a:latin typeface="Courier" pitchFamily="-107" charset="0"/>
                <a:ea typeface="ＭＳ Ｐゴシック" pitchFamily="-107" charset="-128"/>
              </a:rPr>
              <a:t>a b c d e f g h i j  k  l  m  n  o  p  q  r  s  t  u  v  w  x  y  z</a:t>
            </a:r>
          </a:p>
          <a:p>
            <a:pPr lvl="1" eaLnBrk="1" hangingPunct="1">
              <a:buFont typeface="Wingdings" pitchFamily="-107" charset="2"/>
              <a:buNone/>
              <a:defRPr/>
            </a:pPr>
            <a:r>
              <a:rPr lang="en-AU" sz="1400" dirty="0">
                <a:latin typeface="Courier" pitchFamily="-107" charset="0"/>
                <a:ea typeface="ＭＳ Ｐゴシック" pitchFamily="-107" charset="-128"/>
              </a:rPr>
              <a:t>0 1 2 3 4 5 6 7 8 9 10 11 12 13 14 15 16 17 18 19 20 21 22 23 24 25</a:t>
            </a:r>
          </a:p>
          <a:p>
            <a:pPr>
              <a:lnSpc>
                <a:spcPct val="80000"/>
              </a:lnSpc>
              <a:defRPr/>
            </a:pPr>
            <a:r>
              <a:rPr lang="en-US" sz="2600" dirty="0"/>
              <a:t>Algorithm can be expressed as:</a:t>
            </a:r>
            <a:endParaRPr lang="en-AU" i="1" dirty="0">
              <a:ea typeface="ＭＳ Ｐゴシック" pitchFamily="-107" charset="-128"/>
            </a:endParaRPr>
          </a:p>
          <a:p>
            <a:pPr lvl="1" eaLnBrk="1" hangingPunct="1">
              <a:buFont typeface="Wingdings" pitchFamily="-107" charset="2"/>
              <a:buNone/>
              <a:defRPr/>
            </a:pPr>
            <a:r>
              <a:rPr lang="en-AU" i="1" dirty="0">
                <a:ea typeface="ＭＳ Ｐゴシック" pitchFamily="-107" charset="-128"/>
              </a:rPr>
              <a:t>		c </a:t>
            </a:r>
            <a:r>
              <a:rPr lang="en-AU" dirty="0">
                <a:ea typeface="ＭＳ Ｐゴシック" pitchFamily="-107" charset="-128"/>
              </a:rPr>
              <a:t>= E(3, </a:t>
            </a:r>
            <a:r>
              <a:rPr lang="en-AU" i="1" dirty="0">
                <a:ea typeface="ＭＳ Ｐゴシック" pitchFamily="-107" charset="-128"/>
              </a:rPr>
              <a:t>p</a:t>
            </a:r>
            <a:r>
              <a:rPr lang="en-AU" dirty="0">
                <a:ea typeface="ＭＳ Ｐゴシック" pitchFamily="-107" charset="-128"/>
              </a:rPr>
              <a:t>) = (</a:t>
            </a:r>
            <a:r>
              <a:rPr lang="en-AU" i="1" dirty="0">
                <a:ea typeface="ＭＳ Ｐゴシック" pitchFamily="-107" charset="-128"/>
              </a:rPr>
              <a:t>p </a:t>
            </a:r>
            <a:r>
              <a:rPr lang="en-AU" dirty="0">
                <a:ea typeface="ＭＳ Ｐゴシック" pitchFamily="-107" charset="-128"/>
              </a:rPr>
              <a:t>+ </a:t>
            </a:r>
            <a:r>
              <a:rPr lang="en-AU" i="1" dirty="0">
                <a:ea typeface="ＭＳ Ｐゴシック" pitchFamily="-107" charset="-128"/>
              </a:rPr>
              <a:t>3</a:t>
            </a:r>
            <a:r>
              <a:rPr lang="en-AU" dirty="0">
                <a:ea typeface="ＭＳ Ｐゴシック" pitchFamily="-107" charset="-128"/>
              </a:rPr>
              <a:t>) mod (26)</a:t>
            </a:r>
          </a:p>
          <a:p>
            <a:pPr lvl="1" eaLnBrk="1" hangingPunct="1">
              <a:buFont typeface="Wingdings" pitchFamily="-107" charset="2"/>
              <a:buNone/>
              <a:defRPr/>
            </a:pPr>
            <a:endParaRPr lang="en-AU" sz="2000" dirty="0">
              <a:ea typeface="ＭＳ Ｐゴシック" pitchFamily="-107" charset="-128"/>
            </a:endParaRPr>
          </a:p>
          <a:p>
            <a:pPr marL="342900" lvl="1" indent="-342900">
              <a:lnSpc>
                <a:spcPct val="80000"/>
              </a:lnSpc>
              <a:spcBef>
                <a:spcPts val="2400"/>
              </a:spcBef>
              <a:buClr>
                <a:schemeClr val="accent1">
                  <a:lumMod val="60000"/>
                  <a:lumOff val="40000"/>
                </a:schemeClr>
              </a:buClr>
              <a:defRPr/>
            </a:pPr>
            <a:r>
              <a:rPr lang="en-US" sz="2581" dirty="0"/>
              <a:t>A shift may be of any amount, so that the general Caesar algorithm is:</a:t>
            </a:r>
          </a:p>
          <a:p>
            <a:pPr marL="342900" lvl="1" indent="-342900">
              <a:lnSpc>
                <a:spcPct val="80000"/>
              </a:lnSpc>
              <a:spcBef>
                <a:spcPts val="2400"/>
              </a:spcBef>
              <a:buClr>
                <a:schemeClr val="accent1">
                  <a:lumMod val="60000"/>
                  <a:lumOff val="40000"/>
                </a:schemeClr>
              </a:buClr>
              <a:buNone/>
              <a:defRPr/>
            </a:pPr>
            <a:r>
              <a:rPr lang="en-US" sz="2581" i="1" dirty="0">
                <a:ea typeface="ＭＳ Ｐゴシック" pitchFamily="-107" charset="-128"/>
              </a:rPr>
              <a:t>		</a:t>
            </a:r>
            <a:r>
              <a:rPr lang="en-US" sz="2571" i="1" dirty="0">
                <a:ea typeface="ＭＳ Ｐゴシック" pitchFamily="-107" charset="-128"/>
              </a:rPr>
              <a:t>C =  E(k , p ) =  (p + k ) mod 26</a:t>
            </a:r>
          </a:p>
          <a:p>
            <a:pPr>
              <a:lnSpc>
                <a:spcPct val="80000"/>
              </a:lnSpc>
              <a:defRPr/>
            </a:pPr>
            <a:r>
              <a:rPr lang="en-US" sz="2571" dirty="0"/>
              <a:t>Where k  takes on a value in the range 1 to 25; the decryption algorithm is simply:</a:t>
            </a:r>
          </a:p>
          <a:p>
            <a:pPr>
              <a:buNone/>
            </a:pPr>
            <a:r>
              <a:rPr lang="en-US" sz="2571" i="1" dirty="0">
                <a:ea typeface="ＭＳ Ｐゴシック" pitchFamily="-107" charset="-128"/>
              </a:rPr>
              <a:t>		p =  D(k , C ) =  (C - k ) mod 26</a:t>
            </a:r>
            <a:endParaRPr lang="en-AU" sz="2571" i="1" dirty="0">
              <a:ea typeface="ＭＳ Ｐゴシック" pitchFamily="-107" charset="-128"/>
            </a:endParaRPr>
          </a:p>
        </p:txBody>
      </p:sp>
      <p:sp>
        <p:nvSpPr>
          <p:cNvPr id="4" name="Footer Placeholder 3"/>
          <p:cNvSpPr>
            <a:spLocks noGrp="1"/>
          </p:cNvSpPr>
          <p:nvPr>
            <p:ph type="ftr" sz="quarter" idx="11"/>
          </p:nvPr>
        </p:nvSpPr>
        <p:spPr>
          <a:xfrm>
            <a:off x="1524000" y="6492876"/>
            <a:ext cx="72390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524000" y="6492876"/>
            <a:ext cx="4800600" cy="365125"/>
          </a:xfrm>
        </p:spPr>
        <p:txBody>
          <a:bodyPr/>
          <a:lstStyle/>
          <a:p>
            <a:pPr>
              <a:defRPr/>
            </a:pPr>
            <a:r>
              <a:rPr lang="en-US" sz="1000"/>
              <a:t>© 2020 Pearson Education, Inc., Hoboken, NJ. All rights reserved. </a:t>
            </a:r>
            <a:endParaRPr lang="en-US" sz="1000" dirty="0"/>
          </a:p>
        </p:txBody>
      </p:sp>
      <p:sp>
        <p:nvSpPr>
          <p:cNvPr id="8" name="TextBox 7"/>
          <p:cNvSpPr txBox="1"/>
          <p:nvPr/>
        </p:nvSpPr>
        <p:spPr>
          <a:xfrm>
            <a:off x="2133600" y="4267201"/>
            <a:ext cx="3111500" cy="461665"/>
          </a:xfrm>
          <a:prstGeom prst="rect">
            <a:avLst/>
          </a:prstGeom>
          <a:noFill/>
        </p:spPr>
        <p:txBody>
          <a:bodyPr wrap="square" rtlCol="0">
            <a:spAutoFit/>
          </a:bodyPr>
          <a:lstStyle/>
          <a:p>
            <a:pPr algn="ctr"/>
            <a:r>
              <a:rPr lang="en-US" sz="1200" dirty="0"/>
              <a:t>(This chart can be found on page 71 in the textbook)</a:t>
            </a:r>
          </a:p>
        </p:txBody>
      </p:sp>
      <p:sp>
        <p:nvSpPr>
          <p:cNvPr id="9" name="TextBox 8"/>
          <p:cNvSpPr txBox="1"/>
          <p:nvPr/>
        </p:nvSpPr>
        <p:spPr>
          <a:xfrm>
            <a:off x="2133601" y="838200"/>
            <a:ext cx="2920999" cy="3046988"/>
          </a:xfrm>
          <a:prstGeom prst="rect">
            <a:avLst/>
          </a:prstGeom>
          <a:noFill/>
        </p:spPr>
        <p:txBody>
          <a:bodyPr wrap="square" rtlCol="0">
            <a:spAutoFit/>
          </a:bodyPr>
          <a:lstStyle/>
          <a:p>
            <a:pPr algn="ctr"/>
            <a:r>
              <a:rPr lang="en-US" sz="3200" dirty="0">
                <a:latin typeface="+mn-lt"/>
              </a:rPr>
              <a:t>Figure 3.3</a:t>
            </a:r>
          </a:p>
          <a:p>
            <a:pPr algn="ctr"/>
            <a:endParaRPr lang="en-US" sz="3200" dirty="0">
              <a:latin typeface="+mn-lt"/>
            </a:endParaRPr>
          </a:p>
          <a:p>
            <a:pPr algn="ctr"/>
            <a:r>
              <a:rPr lang="en-US" sz="3200" dirty="0">
                <a:latin typeface="+mn-lt"/>
              </a:rPr>
              <a:t> Brute-Force Cryptanalysis </a:t>
            </a:r>
          </a:p>
          <a:p>
            <a:pPr algn="ctr"/>
            <a:r>
              <a:rPr lang="en-US" sz="3200" dirty="0">
                <a:latin typeface="+mn-lt"/>
              </a:rPr>
              <a:t>of </a:t>
            </a:r>
          </a:p>
          <a:p>
            <a:pPr algn="ctr"/>
            <a:r>
              <a:rPr lang="en-US" sz="3200" dirty="0">
                <a:latin typeface="+mn-lt"/>
              </a:rPr>
              <a:t>Caesar Cipher </a:t>
            </a:r>
          </a:p>
        </p:txBody>
      </p:sp>
      <p:pic>
        <p:nvPicPr>
          <p:cNvPr id="3" name="Picture 2">
            <a:extLst>
              <a:ext uri="{FF2B5EF4-FFF2-40B4-BE49-F238E27FC236}">
                <a16:creationId xmlns:a16="http://schemas.microsoft.com/office/drawing/2014/main" id="{CCE28708-498F-2748-BFC2-4C2886AA59D8}"/>
              </a:ext>
            </a:extLst>
          </p:cNvPr>
          <p:cNvPicPr>
            <a:picLocks noChangeAspect="1"/>
          </p:cNvPicPr>
          <p:nvPr/>
        </p:nvPicPr>
        <p:blipFill rotWithShape="1">
          <a:blip r:embed="rId3"/>
          <a:srcRect l="17388" t="6951" r="18747" b="26900"/>
          <a:stretch/>
        </p:blipFill>
        <p:spPr>
          <a:xfrm>
            <a:off x="5879976" y="80107"/>
            <a:ext cx="4920326" cy="6595331"/>
          </a:xfrm>
          <a:prstGeom prst="rect">
            <a:avLst/>
          </a:prstGeom>
        </p:spPr>
      </p:pic>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en-AU" dirty="0"/>
              <a:t>Monoalphabetic Cipher</a:t>
            </a:r>
          </a:p>
        </p:txBody>
      </p:sp>
      <p:sp>
        <p:nvSpPr>
          <p:cNvPr id="4" name="Content Placeholder 3"/>
          <p:cNvSpPr>
            <a:spLocks noGrp="1"/>
          </p:cNvSpPr>
          <p:nvPr>
            <p:ph idx="1"/>
          </p:nvPr>
        </p:nvSpPr>
        <p:spPr>
          <a:xfrm>
            <a:off x="1056219" y="1762126"/>
            <a:ext cx="10094382" cy="4867275"/>
          </a:xfrm>
        </p:spPr>
        <p:txBody>
          <a:bodyPr>
            <a:normAutofit/>
          </a:bodyPr>
          <a:lstStyle/>
          <a:p>
            <a:r>
              <a:rPr lang="en-US" dirty="0"/>
              <a:t>Permutation</a:t>
            </a:r>
          </a:p>
          <a:p>
            <a:pPr lvl="1"/>
            <a:r>
              <a:rPr lang="en-US" sz="2378" dirty="0"/>
              <a:t>Of a finite set of elements </a:t>
            </a:r>
            <a:r>
              <a:rPr lang="en-US" sz="2378" i="1" dirty="0"/>
              <a:t>S </a:t>
            </a:r>
            <a:r>
              <a:rPr lang="en-US" sz="2378" dirty="0"/>
              <a:t>is an ordered sequence of all the elements of </a:t>
            </a:r>
            <a:r>
              <a:rPr lang="en-US" sz="2378" i="1" dirty="0"/>
              <a:t>S </a:t>
            </a:r>
            <a:r>
              <a:rPr lang="en-US" sz="2378" dirty="0"/>
              <a:t>, with each element appearing exactly once</a:t>
            </a:r>
          </a:p>
          <a:p>
            <a:pPr marL="342900" lvl="1" indent="-342900">
              <a:spcBef>
                <a:spcPts val="2400"/>
              </a:spcBef>
              <a:buClr>
                <a:srgbClr val="BAABE3"/>
              </a:buClr>
            </a:pPr>
            <a:r>
              <a:rPr lang="en-US" sz="2800" dirty="0">
                <a:cs typeface="ＭＳ Ｐゴシック" pitchFamily="-1" charset="-128"/>
              </a:rPr>
              <a:t>If the “cipher” line can be any permutation of the 26 alphabetic characters, then there are 26! &gt; 4 x 10</a:t>
            </a:r>
            <a:r>
              <a:rPr lang="en-US" sz="2800" baseline="30000" dirty="0">
                <a:cs typeface="ＭＳ Ｐゴシック" pitchFamily="-1" charset="-128"/>
              </a:rPr>
              <a:t>26</a:t>
            </a:r>
            <a:r>
              <a:rPr lang="en-US" sz="2800" dirty="0">
                <a:cs typeface="ＭＳ Ｐゴシック" pitchFamily="-1" charset="-128"/>
              </a:rPr>
              <a:t> possible keys</a:t>
            </a:r>
          </a:p>
          <a:p>
            <a:pPr lvl="1"/>
            <a:r>
              <a:rPr lang="en-US" sz="2378" dirty="0"/>
              <a:t>This is 10 orders of magnitude greater than the key space for DES</a:t>
            </a:r>
          </a:p>
          <a:p>
            <a:pPr lvl="1"/>
            <a:r>
              <a:rPr lang="en-US" sz="2378" dirty="0"/>
              <a:t>Approach is referred to as a </a:t>
            </a:r>
            <a:r>
              <a:rPr lang="en-US" sz="2378" i="1" dirty="0"/>
              <a:t>monoalphabetic substitution cipher</a:t>
            </a:r>
            <a:r>
              <a:rPr lang="en-US" sz="2378" dirty="0"/>
              <a:t> because a single cipher alphabet is used per message</a:t>
            </a:r>
          </a:p>
        </p:txBody>
      </p:sp>
      <p:sp>
        <p:nvSpPr>
          <p:cNvPr id="5" name="Footer Placeholder 4"/>
          <p:cNvSpPr>
            <a:spLocks noGrp="1"/>
          </p:cNvSpPr>
          <p:nvPr>
            <p:ph type="ftr" sz="quarter" idx="11"/>
          </p:nvPr>
        </p:nvSpPr>
        <p:spPr>
          <a:xfrm>
            <a:off x="1524000" y="6492876"/>
            <a:ext cx="61722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524000" y="6492876"/>
            <a:ext cx="5562600" cy="365125"/>
          </a:xfrm>
        </p:spPr>
        <p:txBody>
          <a:bodyPr/>
          <a:lstStyle/>
          <a:p>
            <a:pPr>
              <a:defRPr/>
            </a:pPr>
            <a:r>
              <a:rPr lang="en-US"/>
              <a:t>© 2020 Pearson Education, Inc., Hoboken, NJ. All rights reserved. </a:t>
            </a:r>
            <a:endParaRPr lang="en-US" dirty="0"/>
          </a:p>
        </p:txBody>
      </p:sp>
      <p:pic>
        <p:nvPicPr>
          <p:cNvPr id="4" name="Picture 3" descr="f0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7273" t="9412" r="11818" b="5882"/>
              <a:stretch>
                <a:fillRect/>
              </a:stretch>
            </p:blipFill>
          </mc:Choice>
          <mc:Fallback>
            <p:blipFill>
              <a:blip r:embed="rId4"/>
              <a:srcRect l="7273" t="9412" r="11818" b="5882"/>
              <a:stretch>
                <a:fillRect/>
              </a:stretch>
            </p:blipFill>
          </mc:Fallback>
        </mc:AlternateContent>
        <p:spPr>
          <a:xfrm>
            <a:off x="2209800" y="0"/>
            <a:ext cx="8001000" cy="6472658"/>
          </a:xfrm>
          <a:prstGeom prst="rect">
            <a:avLst/>
          </a:prstGeom>
        </p:spPr>
      </p:pic>
    </p:spTree>
  </p:cSld>
  <p:clrMapOvr>
    <a:masterClrMapping/>
  </p:clrMapOvr>
  <p:transition spd="slow">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AU" dirty="0"/>
              <a:t>Monoalphabetic Ciphers</a:t>
            </a:r>
          </a:p>
        </p:txBody>
      </p:sp>
      <p:sp>
        <p:nvSpPr>
          <p:cNvPr id="4" name="Content Placeholder 3"/>
          <p:cNvSpPr>
            <a:spLocks noGrp="1"/>
          </p:cNvSpPr>
          <p:nvPr>
            <p:ph idx="1"/>
          </p:nvPr>
        </p:nvSpPr>
        <p:spPr>
          <a:xfrm>
            <a:off x="695400" y="1762126"/>
            <a:ext cx="10945216" cy="4714875"/>
          </a:xfrm>
        </p:spPr>
        <p:txBody>
          <a:bodyPr>
            <a:normAutofit fontScale="92500" lnSpcReduction="20000"/>
          </a:bodyPr>
          <a:lstStyle/>
          <a:p>
            <a:r>
              <a:rPr lang="en-US" dirty="0"/>
              <a:t>Easy to break because they reflect the frequency data of the original alphabet</a:t>
            </a:r>
          </a:p>
          <a:p>
            <a:r>
              <a:rPr lang="en-US" dirty="0"/>
              <a:t>Countermeasure: to provide multiple substitutes (homophones) for a single letter</a:t>
            </a:r>
          </a:p>
          <a:p>
            <a:r>
              <a:rPr lang="en-US" dirty="0"/>
              <a:t>Digram</a:t>
            </a:r>
          </a:p>
          <a:p>
            <a:pPr lvl="1"/>
            <a:r>
              <a:rPr lang="en-US" dirty="0"/>
              <a:t>Two-letter combination</a:t>
            </a:r>
          </a:p>
          <a:p>
            <a:pPr lvl="1"/>
            <a:r>
              <a:rPr lang="en-US" dirty="0"/>
              <a:t>Most common is </a:t>
            </a:r>
            <a:r>
              <a:rPr lang="en-US" i="1" dirty="0"/>
              <a:t>th</a:t>
            </a:r>
            <a:endParaRPr lang="en-US" dirty="0"/>
          </a:p>
          <a:p>
            <a:r>
              <a:rPr lang="en-US" dirty="0"/>
              <a:t>Trigram </a:t>
            </a:r>
          </a:p>
          <a:p>
            <a:pPr lvl="1"/>
            <a:r>
              <a:rPr lang="en-US" dirty="0"/>
              <a:t>Three-letter combination</a:t>
            </a:r>
          </a:p>
          <a:p>
            <a:pPr lvl="1"/>
            <a:r>
              <a:rPr lang="en-US" dirty="0"/>
              <a:t>Most frequent is </a:t>
            </a:r>
            <a:r>
              <a:rPr lang="en-US" i="1" dirty="0"/>
              <a:t>the </a:t>
            </a:r>
            <a:endParaRPr lang="en-US" dirty="0"/>
          </a:p>
        </p:txBody>
      </p:sp>
      <p:pic>
        <p:nvPicPr>
          <p:cNvPr id="5" name="Picture 4"/>
          <p:cNvPicPr>
            <a:picLocks noChangeAspect="1"/>
          </p:cNvPicPr>
          <p:nvPr/>
        </p:nvPicPr>
        <p:blipFill>
          <a:blip r:embed="rId3"/>
          <a:stretch>
            <a:fillRect/>
          </a:stretch>
        </p:blipFill>
        <p:spPr>
          <a:xfrm>
            <a:off x="8001000" y="3581401"/>
            <a:ext cx="768742" cy="1036637"/>
          </a:xfrm>
          <a:prstGeom prst="rect">
            <a:avLst/>
          </a:prstGeom>
        </p:spPr>
      </p:pic>
      <p:pic>
        <p:nvPicPr>
          <p:cNvPr id="6" name="Picture 5"/>
          <p:cNvPicPr>
            <a:picLocks noChangeAspect="1"/>
          </p:cNvPicPr>
          <p:nvPr/>
        </p:nvPicPr>
        <p:blipFill>
          <a:blip r:embed="rId4"/>
          <a:stretch>
            <a:fillRect/>
          </a:stretch>
        </p:blipFill>
        <p:spPr>
          <a:xfrm>
            <a:off x="7010400" y="3581401"/>
            <a:ext cx="838200" cy="1257299"/>
          </a:xfrm>
          <a:prstGeom prst="rect">
            <a:avLst/>
          </a:prstGeom>
        </p:spPr>
      </p:pic>
      <p:pic>
        <p:nvPicPr>
          <p:cNvPr id="8" name="Picture 7"/>
          <p:cNvPicPr>
            <a:picLocks noChangeAspect="1"/>
          </p:cNvPicPr>
          <p:nvPr/>
        </p:nvPicPr>
        <p:blipFill>
          <a:blip r:embed="rId5"/>
          <a:stretch>
            <a:fillRect/>
          </a:stretch>
        </p:blipFill>
        <p:spPr>
          <a:xfrm>
            <a:off x="9829800" y="5181600"/>
            <a:ext cx="838200" cy="1077686"/>
          </a:xfrm>
          <a:prstGeom prst="rect">
            <a:avLst/>
          </a:prstGeom>
        </p:spPr>
      </p:pic>
      <p:pic>
        <p:nvPicPr>
          <p:cNvPr id="9" name="Picture 8"/>
          <p:cNvPicPr>
            <a:picLocks noChangeAspect="1"/>
          </p:cNvPicPr>
          <p:nvPr/>
        </p:nvPicPr>
        <p:blipFill>
          <a:blip r:embed="rId3"/>
          <a:stretch>
            <a:fillRect/>
          </a:stretch>
        </p:blipFill>
        <p:spPr>
          <a:xfrm>
            <a:off x="8915400" y="5562601"/>
            <a:ext cx="768742" cy="1036637"/>
          </a:xfrm>
          <a:prstGeom prst="rect">
            <a:avLst/>
          </a:prstGeom>
        </p:spPr>
      </p:pic>
      <p:pic>
        <p:nvPicPr>
          <p:cNvPr id="10" name="Picture 9"/>
          <p:cNvPicPr>
            <a:picLocks noChangeAspect="1"/>
          </p:cNvPicPr>
          <p:nvPr/>
        </p:nvPicPr>
        <p:blipFill>
          <a:blip r:embed="rId4"/>
          <a:stretch>
            <a:fillRect/>
          </a:stretch>
        </p:blipFill>
        <p:spPr>
          <a:xfrm>
            <a:off x="7848600" y="5600702"/>
            <a:ext cx="838200" cy="1257299"/>
          </a:xfrm>
          <a:prstGeom prst="rect">
            <a:avLst/>
          </a:prstGeom>
        </p:spPr>
      </p:pic>
      <p:sp>
        <p:nvSpPr>
          <p:cNvPr id="11" name="Footer Placeholder 10"/>
          <p:cNvSpPr>
            <a:spLocks noGrp="1"/>
          </p:cNvSpPr>
          <p:nvPr>
            <p:ph type="ftr" sz="quarter" idx="11"/>
          </p:nvPr>
        </p:nvSpPr>
        <p:spPr>
          <a:xfrm>
            <a:off x="1524000" y="6492876"/>
            <a:ext cx="51816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defRPr/>
            </a:pPr>
            <a:r>
              <a:rPr lang="en-AU" dirty="0"/>
              <a:t>Playfair Cipher</a:t>
            </a:r>
          </a:p>
        </p:txBody>
      </p:sp>
      <p:sp>
        <p:nvSpPr>
          <p:cNvPr id="4" name="Content Placeholder 3"/>
          <p:cNvSpPr>
            <a:spLocks noGrp="1"/>
          </p:cNvSpPr>
          <p:nvPr>
            <p:ph idx="1"/>
          </p:nvPr>
        </p:nvSpPr>
        <p:spPr>
          <a:xfrm>
            <a:off x="2316164" y="1762126"/>
            <a:ext cx="7570787" cy="4867275"/>
          </a:xfrm>
        </p:spPr>
        <p:txBody>
          <a:bodyPr>
            <a:normAutofit fontScale="92500" lnSpcReduction="20000"/>
          </a:bodyPr>
          <a:lstStyle/>
          <a:p>
            <a:r>
              <a:rPr lang="en-US" dirty="0"/>
              <a:t>Best-known multiple-letter encryption cipher</a:t>
            </a:r>
          </a:p>
          <a:p>
            <a:r>
              <a:rPr lang="en-US" dirty="0"/>
              <a:t>Treats digrams in the plaintext as single units and translates these units into ciphertext digrams</a:t>
            </a:r>
          </a:p>
          <a:p>
            <a:r>
              <a:rPr lang="en-US" dirty="0"/>
              <a:t>Based on the use of a 5 x 5 matrix of letters constructed using a keyword</a:t>
            </a:r>
          </a:p>
          <a:p>
            <a:r>
              <a:rPr lang="en-US" dirty="0"/>
              <a:t>Invented by British scientist Sir Charles Wheatstone in 1854</a:t>
            </a:r>
          </a:p>
          <a:p>
            <a:r>
              <a:rPr lang="en-US" dirty="0"/>
              <a:t>Used as the standard field system by the British Army in World War I and the U.S. Army and other Allied forces during World War II</a:t>
            </a:r>
          </a:p>
        </p:txBody>
      </p:sp>
      <p:sp>
        <p:nvSpPr>
          <p:cNvPr id="5" name="Footer Placeholder 4"/>
          <p:cNvSpPr>
            <a:spLocks noGrp="1"/>
          </p:cNvSpPr>
          <p:nvPr>
            <p:ph type="ftr" sz="quarter" idx="11"/>
          </p:nvPr>
        </p:nvSpPr>
        <p:spPr>
          <a:xfrm>
            <a:off x="1524000" y="6492876"/>
            <a:ext cx="58674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t>Division Algorithm</a:t>
            </a:r>
          </a:p>
        </p:txBody>
      </p:sp>
      <mc:AlternateContent xmlns:mc="http://schemas.openxmlformats.org/markup-compatibility/2006" xmlns:a14="http://schemas.microsoft.com/office/drawing/2010/main">
        <mc:Choice Requires="a14">
          <p:sp>
            <p:nvSpPr>
              <p:cNvPr id="41987" name="Content Placeholder 2"/>
              <p:cNvSpPr>
                <a:spLocks noGrp="1"/>
              </p:cNvSpPr>
              <p:nvPr>
                <p:ph idx="1"/>
              </p:nvPr>
            </p:nvSpPr>
            <p:spPr>
              <a:xfrm>
                <a:off x="2362201" y="2209801"/>
                <a:ext cx="7570787" cy="4365625"/>
              </a:xfrm>
            </p:spPr>
            <p:txBody>
              <a:bodyPr/>
              <a:lstStyle/>
              <a:p>
                <a:r>
                  <a:rPr lang="en-US" dirty="0"/>
                  <a:t>Given any positive integer </a:t>
                </a:r>
                <a:r>
                  <a:rPr lang="en-US" i="1" dirty="0" err="1"/>
                  <a:t>n</a:t>
                </a:r>
                <a:r>
                  <a:rPr lang="en-US" i="1" dirty="0"/>
                  <a:t> </a:t>
                </a:r>
                <a:r>
                  <a:rPr lang="en-US" dirty="0"/>
                  <a:t>and any nonnegative integer </a:t>
                </a:r>
                <a:r>
                  <a:rPr lang="en-US" i="1" dirty="0"/>
                  <a:t>a, </a:t>
                </a:r>
                <a:r>
                  <a:rPr lang="en-US" dirty="0"/>
                  <a:t>if we divide </a:t>
                </a:r>
                <a:r>
                  <a:rPr lang="en-US" i="1" dirty="0"/>
                  <a:t>a</a:t>
                </a:r>
                <a:r>
                  <a:rPr lang="en-US" dirty="0"/>
                  <a:t> by </a:t>
                </a:r>
                <a:r>
                  <a:rPr lang="en-US" i="1" dirty="0" err="1"/>
                  <a:t>n</a:t>
                </a:r>
                <a:r>
                  <a:rPr lang="en-US" dirty="0"/>
                  <a:t> we get an integer quotient </a:t>
                </a:r>
                <a:r>
                  <a:rPr lang="en-US" i="1" dirty="0" err="1"/>
                  <a:t>q</a:t>
                </a:r>
                <a:r>
                  <a:rPr lang="en-US" dirty="0"/>
                  <a:t> and an integer remainder </a:t>
                </a:r>
                <a:r>
                  <a:rPr lang="en-US" i="1" dirty="0" err="1"/>
                  <a:t>r</a:t>
                </a:r>
                <a:r>
                  <a:rPr lang="en-US" dirty="0"/>
                  <a:t> that obey the following relationship:</a:t>
                </a:r>
              </a:p>
              <a:p>
                <a:pPr lvl="1">
                  <a:buFont typeface="Candara" pitchFamily="-84" charset="0"/>
                  <a:buNone/>
                </a:pPr>
                <a:endParaRPr lang="en-US" dirty="0"/>
              </a:p>
              <a:p>
                <a:pPr lvl="1" algn="ctr">
                  <a:buFont typeface="Candara" pitchFamily="-84" charset="0"/>
                  <a:buNone/>
                </a:pPr>
                <a:r>
                  <a:rPr lang="en-US" sz="2800" i="1" dirty="0"/>
                  <a:t>	a = </a:t>
                </a:r>
                <a:r>
                  <a:rPr lang="en-US" sz="2800" i="1" dirty="0" err="1"/>
                  <a:t>qn</a:t>
                </a:r>
                <a:r>
                  <a:rPr lang="en-US" sz="2800" i="1" dirty="0"/>
                  <a:t> + r             0 ≤ r &lt; n; </a:t>
                </a:r>
                <a14:m>
                  <m:oMath xmlns:m="http://schemas.openxmlformats.org/officeDocument/2006/math">
                    <m:r>
                      <a:rPr lang="en-US" sz="2800" b="0" i="1" smtClean="0">
                        <a:latin typeface="Cambria Math" panose="02040503050406030204" pitchFamily="18" charset="0"/>
                      </a:rPr>
                      <m:t>𝑞</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𝑛</m:t>
                        </m:r>
                      </m:e>
                    </m:d>
                  </m:oMath>
                </a14:m>
                <a:endParaRPr lang="en-US" dirty="0"/>
              </a:p>
              <a:p>
                <a:pPr lvl="1"/>
                <a:endParaRPr lang="en-US" dirty="0"/>
              </a:p>
              <a:p>
                <a:pPr lvl="1"/>
                <a:endParaRPr lang="en-US" dirty="0"/>
              </a:p>
            </p:txBody>
          </p:sp>
        </mc:Choice>
        <mc:Fallback xmlns="">
          <p:sp>
            <p:nvSpPr>
              <p:cNvPr id="41987" name="Content Placeholder 2"/>
              <p:cNvSpPr>
                <a:spLocks noGrp="1" noRot="1" noChangeAspect="1" noMove="1" noResize="1" noEditPoints="1" noAdjustHandles="1" noChangeArrowheads="1" noChangeShapeType="1" noTextEdit="1"/>
              </p:cNvSpPr>
              <p:nvPr>
                <p:ph idx="1"/>
              </p:nvPr>
            </p:nvSpPr>
            <p:spPr>
              <a:xfrm>
                <a:off x="2362201" y="2209801"/>
                <a:ext cx="7570787" cy="4365625"/>
              </a:xfrm>
              <a:blipFill>
                <a:blip r:embed="rId3"/>
                <a:stretch>
                  <a:fillRect l="-1678" t="-1744"/>
                </a:stretch>
              </a:blipFill>
            </p:spPr>
            <p:txBody>
              <a:bodyPr/>
              <a:lstStyle/>
              <a:p>
                <a:r>
                  <a:rPr lang="en-US">
                    <a:noFill/>
                  </a:rPr>
                  <a:t> </a:t>
                </a:r>
              </a:p>
            </p:txBody>
          </p:sp>
        </mc:Fallback>
      </mc:AlternateContent>
      <p:sp>
        <p:nvSpPr>
          <p:cNvPr id="4" name="Footer Placeholder 3"/>
          <p:cNvSpPr>
            <a:spLocks noGrp="1"/>
          </p:cNvSpPr>
          <p:nvPr>
            <p:ph type="ftr" sz="quarter" idx="11"/>
          </p:nvPr>
        </p:nvSpPr>
        <p:spPr>
          <a:xfrm>
            <a:off x="1524001" y="6492876"/>
            <a:ext cx="6638925" cy="365125"/>
          </a:xfrm>
        </p:spPr>
        <p:txBody>
          <a:bodyPr/>
          <a:lstStyle/>
          <a:p>
            <a:pPr>
              <a:defRPr/>
            </a:pPr>
            <a:r>
              <a:rPr lang="en-US" sz="900"/>
              <a:t>© 2020 Pearson Education, Inc., Hoboken, NJ. All rights reserved. </a:t>
            </a:r>
            <a:endParaRPr lang="en-US" sz="900" dirty="0"/>
          </a:p>
        </p:txBody>
      </p:sp>
      <mc:AlternateContent xmlns:mc="http://schemas.openxmlformats.org/markup-compatibility/2006" xmlns:a14="http://schemas.microsoft.com/office/drawing/2010/main">
        <mc:Choice Requires="a14">
          <p:sp>
            <p:nvSpPr>
              <p:cNvPr id="3" name="Rounded Rectangular Callout 2">
                <a:extLst>
                  <a:ext uri="{FF2B5EF4-FFF2-40B4-BE49-F238E27FC236}">
                    <a16:creationId xmlns:a16="http://schemas.microsoft.com/office/drawing/2014/main" id="{EF1610B6-867B-8242-9FE8-B3754F9D4761}"/>
                  </a:ext>
                </a:extLst>
              </p:cNvPr>
              <p:cNvSpPr/>
              <p:nvPr/>
            </p:nvSpPr>
            <p:spPr>
              <a:xfrm>
                <a:off x="9475044" y="5085183"/>
                <a:ext cx="2592288" cy="1656185"/>
              </a:xfrm>
              <a:prstGeom prst="wedgeRoundRectCallout">
                <a:avLst>
                  <a:gd name="adj1" fmla="val -65476"/>
                  <a:gd name="adj2" fmla="val -42806"/>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𝑥</m:t>
                        </m:r>
                      </m:e>
                    </m:d>
                  </m:oMath>
                </a14:m>
                <a:r>
                  <a:rPr lang="en-US" sz="2400" dirty="0"/>
                  <a:t> is the largest integer less than or equal to x</a:t>
                </a:r>
              </a:p>
            </p:txBody>
          </p:sp>
        </mc:Choice>
        <mc:Fallback xmlns="">
          <p:sp>
            <p:nvSpPr>
              <p:cNvPr id="3" name="Rounded Rectangular Callout 2">
                <a:extLst>
                  <a:ext uri="{FF2B5EF4-FFF2-40B4-BE49-F238E27FC236}">
                    <a16:creationId xmlns:a16="http://schemas.microsoft.com/office/drawing/2014/main" id="{EF1610B6-867B-8242-9FE8-B3754F9D4761}"/>
                  </a:ext>
                </a:extLst>
              </p:cNvPr>
              <p:cNvSpPr>
                <a:spLocks noRot="1" noChangeAspect="1" noMove="1" noResize="1" noEditPoints="1" noAdjustHandles="1" noChangeArrowheads="1" noChangeShapeType="1" noTextEdit="1"/>
              </p:cNvSpPr>
              <p:nvPr/>
            </p:nvSpPr>
            <p:spPr>
              <a:xfrm>
                <a:off x="9475044" y="5085183"/>
                <a:ext cx="2592288" cy="1656185"/>
              </a:xfrm>
              <a:prstGeom prst="wedgeRoundRectCallout">
                <a:avLst>
                  <a:gd name="adj1" fmla="val -65476"/>
                  <a:gd name="adj2" fmla="val -42806"/>
                  <a:gd name="adj3" fmla="val 16667"/>
                </a:avLst>
              </a:prstGeom>
              <a:blipFill>
                <a:blip r:embed="rId4"/>
                <a:stretch>
                  <a:fillRect/>
                </a:stretch>
              </a:blipFill>
            </p:spPr>
            <p:txBody>
              <a:bodyPr/>
              <a:lstStyle/>
              <a:p>
                <a:r>
                  <a:rPr lang="en-US">
                    <a:noFill/>
                  </a:rPr>
                  <a:t> </a:t>
                </a:r>
              </a:p>
            </p:txBody>
          </p:sp>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AU" dirty="0"/>
              <a:t>Playfair Key Matrix</a:t>
            </a:r>
          </a:p>
        </p:txBody>
      </p:sp>
      <p:sp>
        <p:nvSpPr>
          <p:cNvPr id="3" name="Content Placeholder 2">
            <a:extLst>
              <a:ext uri="{FF2B5EF4-FFF2-40B4-BE49-F238E27FC236}">
                <a16:creationId xmlns:a16="http://schemas.microsoft.com/office/drawing/2014/main" id="{D99B6C59-9178-F042-A839-5628BA1EC48C}"/>
              </a:ext>
            </a:extLst>
          </p:cNvPr>
          <p:cNvSpPr>
            <a:spLocks noGrp="1"/>
          </p:cNvSpPr>
          <p:nvPr>
            <p:ph idx="1"/>
          </p:nvPr>
        </p:nvSpPr>
        <p:spPr/>
        <p:txBody>
          <a:bodyPr/>
          <a:lstStyle/>
          <a:p>
            <a:r>
              <a:rPr lang="en-US" dirty="0"/>
              <a:t>Playfair example as “keyword”</a:t>
            </a:r>
          </a:p>
          <a:p>
            <a:r>
              <a:rPr lang="en-US" dirty="0"/>
              <a:t>The table: </a:t>
            </a:r>
          </a:p>
          <a:p>
            <a:pPr marL="342900" lvl="1" indent="0">
              <a:buNone/>
            </a:pPr>
            <a:r>
              <a:rPr lang="en-US" dirty="0"/>
              <a:t>     </a:t>
            </a:r>
            <a:r>
              <a:rPr lang="en-US" dirty="0" err="1"/>
              <a:t>i</a:t>
            </a:r>
            <a:r>
              <a:rPr lang="en-US" dirty="0"/>
              <a:t>/j interchangeable</a:t>
            </a:r>
          </a:p>
          <a:p>
            <a:endParaRPr lang="en-US" dirty="0"/>
          </a:p>
          <a:p>
            <a:r>
              <a:rPr lang="en-US" dirty="0"/>
              <a:t>Plaintext: Hide the gold in the tree stump</a:t>
            </a:r>
          </a:p>
          <a:p>
            <a:r>
              <a:rPr lang="en-US" dirty="0"/>
              <a:t>HI DE TH EG OL DI NT HE TR E</a:t>
            </a:r>
            <a:r>
              <a:rPr lang="en-US" dirty="0">
                <a:solidFill>
                  <a:srgbClr val="FF0000"/>
                </a:solidFill>
              </a:rPr>
              <a:t>X</a:t>
            </a:r>
            <a:r>
              <a:rPr lang="en-US" dirty="0"/>
              <a:t> ES TU MP</a:t>
            </a:r>
          </a:p>
        </p:txBody>
      </p:sp>
      <p:pic>
        <p:nvPicPr>
          <p:cNvPr id="6" name="Picture 5">
            <a:extLst>
              <a:ext uri="{FF2B5EF4-FFF2-40B4-BE49-F238E27FC236}">
                <a16:creationId xmlns:a16="http://schemas.microsoft.com/office/drawing/2014/main" id="{FABF0300-1035-B74D-A649-8377EBFD13AB}"/>
              </a:ext>
            </a:extLst>
          </p:cNvPr>
          <p:cNvPicPr>
            <a:picLocks noChangeAspect="1"/>
          </p:cNvPicPr>
          <p:nvPr/>
        </p:nvPicPr>
        <p:blipFill>
          <a:blip r:embed="rId3"/>
          <a:stretch>
            <a:fillRect/>
          </a:stretch>
        </p:blipFill>
        <p:spPr>
          <a:xfrm>
            <a:off x="4799856" y="2204864"/>
            <a:ext cx="2088264" cy="218107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2A39-55E8-EC45-81D6-5543D779C8BB}"/>
              </a:ext>
            </a:extLst>
          </p:cNvPr>
          <p:cNvSpPr>
            <a:spLocks noGrp="1"/>
          </p:cNvSpPr>
          <p:nvPr>
            <p:ph type="title"/>
          </p:nvPr>
        </p:nvSpPr>
        <p:spPr/>
        <p:txBody>
          <a:bodyPr/>
          <a:lstStyle/>
          <a:p>
            <a:r>
              <a:rPr lang="en-AU" dirty="0"/>
              <a:t>Playfair Key Matrix</a:t>
            </a:r>
            <a:endParaRPr lang="en-US" dirty="0"/>
          </a:p>
        </p:txBody>
      </p:sp>
      <p:pic>
        <p:nvPicPr>
          <p:cNvPr id="7" name="Picture 6" descr="Table&#10;&#10;Description automatically generated with medium confidence">
            <a:extLst>
              <a:ext uri="{FF2B5EF4-FFF2-40B4-BE49-F238E27FC236}">
                <a16:creationId xmlns:a16="http://schemas.microsoft.com/office/drawing/2014/main" id="{2A8B7028-006C-FD40-B5FF-D503E7269CCF}"/>
              </a:ext>
            </a:extLst>
          </p:cNvPr>
          <p:cNvPicPr>
            <a:picLocks noChangeAspect="1"/>
          </p:cNvPicPr>
          <p:nvPr/>
        </p:nvPicPr>
        <p:blipFill>
          <a:blip r:embed="rId2"/>
          <a:stretch>
            <a:fillRect/>
          </a:stretch>
        </p:blipFill>
        <p:spPr>
          <a:xfrm>
            <a:off x="6248400" y="1911491"/>
            <a:ext cx="5943600" cy="2746959"/>
          </a:xfrm>
          <a:prstGeom prst="rect">
            <a:avLst/>
          </a:prstGeom>
        </p:spPr>
      </p:pic>
      <p:sp>
        <p:nvSpPr>
          <p:cNvPr id="9" name="TextBox 8">
            <a:extLst>
              <a:ext uri="{FF2B5EF4-FFF2-40B4-BE49-F238E27FC236}">
                <a16:creationId xmlns:a16="http://schemas.microsoft.com/office/drawing/2014/main" id="{C4F17047-2283-234F-A032-92E1A2611A6F}"/>
              </a:ext>
            </a:extLst>
          </p:cNvPr>
          <p:cNvSpPr txBox="1"/>
          <p:nvPr/>
        </p:nvSpPr>
        <p:spPr>
          <a:xfrm>
            <a:off x="407368" y="1506418"/>
            <a:ext cx="4865819" cy="646331"/>
          </a:xfrm>
          <a:prstGeom prst="rect">
            <a:avLst/>
          </a:prstGeom>
          <a:noFill/>
        </p:spPr>
        <p:txBody>
          <a:bodyPr wrap="none" rtlCol="0">
            <a:spAutoFit/>
          </a:bodyPr>
          <a:lstStyle/>
          <a:p>
            <a:r>
              <a:rPr lang="en-US" dirty="0"/>
              <a:t>HI DE TH EG OL DI NT HE TR E</a:t>
            </a:r>
            <a:r>
              <a:rPr lang="en-US" dirty="0">
                <a:solidFill>
                  <a:srgbClr val="FF0000"/>
                </a:solidFill>
              </a:rPr>
              <a:t>X</a:t>
            </a:r>
            <a:r>
              <a:rPr lang="en-US" dirty="0"/>
              <a:t> ES TU MP</a:t>
            </a:r>
          </a:p>
          <a:p>
            <a:endParaRPr lang="en-US" dirty="0"/>
          </a:p>
        </p:txBody>
      </p:sp>
      <p:pic>
        <p:nvPicPr>
          <p:cNvPr id="15" name="Picture 14" descr="A picture containing table&#10;&#10;Description automatically generated">
            <a:extLst>
              <a:ext uri="{FF2B5EF4-FFF2-40B4-BE49-F238E27FC236}">
                <a16:creationId xmlns:a16="http://schemas.microsoft.com/office/drawing/2014/main" id="{A36170AA-2F92-1748-BACA-07D27BF77FC2}"/>
              </a:ext>
            </a:extLst>
          </p:cNvPr>
          <p:cNvPicPr>
            <a:picLocks noChangeAspect="1"/>
          </p:cNvPicPr>
          <p:nvPr/>
        </p:nvPicPr>
        <p:blipFill>
          <a:blip r:embed="rId3"/>
          <a:stretch>
            <a:fillRect/>
          </a:stretch>
        </p:blipFill>
        <p:spPr>
          <a:xfrm>
            <a:off x="195056" y="1911491"/>
            <a:ext cx="5943600" cy="2776287"/>
          </a:xfrm>
          <a:prstGeom prst="rect">
            <a:avLst/>
          </a:prstGeom>
        </p:spPr>
      </p:pic>
      <p:pic>
        <p:nvPicPr>
          <p:cNvPr id="12" name="Picture 11" descr="Table&#10;&#10;Description automatically generated">
            <a:extLst>
              <a:ext uri="{FF2B5EF4-FFF2-40B4-BE49-F238E27FC236}">
                <a16:creationId xmlns:a16="http://schemas.microsoft.com/office/drawing/2014/main" id="{6B41FF1F-FAB2-D74E-9CA9-12E27C483C49}"/>
              </a:ext>
            </a:extLst>
          </p:cNvPr>
          <p:cNvPicPr>
            <a:picLocks noChangeAspect="1"/>
          </p:cNvPicPr>
          <p:nvPr/>
        </p:nvPicPr>
        <p:blipFill>
          <a:blip r:embed="rId4"/>
          <a:stretch>
            <a:fillRect/>
          </a:stretch>
        </p:blipFill>
        <p:spPr>
          <a:xfrm>
            <a:off x="3320752" y="4725144"/>
            <a:ext cx="4575448" cy="2115771"/>
          </a:xfrm>
          <a:prstGeom prst="rect">
            <a:avLst/>
          </a:prstGeom>
        </p:spPr>
      </p:pic>
    </p:spTree>
    <p:extLst>
      <p:ext uri="{BB962C8B-B14F-4D97-AF65-F5344CB8AC3E}">
        <p14:creationId xmlns:p14="http://schemas.microsoft.com/office/powerpoint/2010/main" val="4142699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defRPr/>
            </a:pPr>
            <a:r>
              <a:rPr lang="en-AU" dirty="0"/>
              <a:t>Polyalphabetic Ciphers</a:t>
            </a:r>
          </a:p>
        </p:txBody>
      </p:sp>
      <p:sp>
        <p:nvSpPr>
          <p:cNvPr id="4" name="Content Placeholder 3"/>
          <p:cNvSpPr>
            <a:spLocks noGrp="1"/>
          </p:cNvSpPr>
          <p:nvPr>
            <p:ph idx="1"/>
          </p:nvPr>
        </p:nvSpPr>
        <p:spPr>
          <a:xfrm>
            <a:off x="2133600" y="1600201"/>
            <a:ext cx="8153400" cy="2276475"/>
          </a:xfrm>
        </p:spPr>
        <p:txBody>
          <a:bodyPr>
            <a:normAutofit/>
          </a:bodyPr>
          <a:lstStyle/>
          <a:p>
            <a:r>
              <a:rPr lang="en-US" dirty="0"/>
              <a:t>Polyalphabetic substitution cipher</a:t>
            </a:r>
          </a:p>
          <a:p>
            <a:pPr lvl="1"/>
            <a:r>
              <a:rPr lang="en-US" dirty="0"/>
              <a:t>Improves on the simple monoalphabetic technique by using different monoalphabetic substitutions as one proceeds through the plaintext message</a:t>
            </a:r>
          </a:p>
        </p:txBody>
      </p:sp>
      <p:graphicFrame>
        <p:nvGraphicFramePr>
          <p:cNvPr id="5" name="Diagram 4"/>
          <p:cNvGraphicFramePr/>
          <p:nvPr/>
        </p:nvGraphicFramePr>
        <p:xfrm>
          <a:off x="3200400" y="3657600"/>
          <a:ext cx="6096000" cy="261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5"/>
          <p:cNvSpPr>
            <a:spLocks noGrp="1"/>
          </p:cNvSpPr>
          <p:nvPr>
            <p:ph type="ftr" sz="quarter" idx="11"/>
          </p:nvPr>
        </p:nvSpPr>
        <p:spPr>
          <a:xfrm>
            <a:off x="1524000" y="6492876"/>
            <a:ext cx="5257800" cy="365125"/>
          </a:xfrm>
        </p:spPr>
        <p:txBody>
          <a:bodyPr/>
          <a:lstStyle/>
          <a:p>
            <a:pPr>
              <a:defRPr/>
            </a:pPr>
            <a:r>
              <a:rPr lang="en-US" sz="1000"/>
              <a:t>© 2020 Pearson Education, Inc., Hoboken, NJ. All rights reserved.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AU" dirty="0"/>
              <a:t>Vigenère Cipher</a:t>
            </a:r>
          </a:p>
        </p:txBody>
      </p:sp>
      <mc:AlternateContent xmlns:mc="http://schemas.openxmlformats.org/markup-compatibility/2006" xmlns:a14="http://schemas.microsoft.com/office/drawing/2010/main">
        <mc:Choice Requires="a14">
          <p:sp>
            <p:nvSpPr>
              <p:cNvPr id="89091" name="Rectangle 3"/>
              <p:cNvSpPr>
                <a:spLocks noGrp="1" noChangeArrowheads="1"/>
              </p:cNvSpPr>
              <p:nvPr>
                <p:ph idx="1"/>
              </p:nvPr>
            </p:nvSpPr>
            <p:spPr>
              <a:xfrm>
                <a:off x="1056219" y="1676401"/>
                <a:ext cx="10094382" cy="4289425"/>
              </a:xfrm>
            </p:spPr>
            <p:txBody>
              <a:bodyPr/>
              <a:lstStyle/>
              <a:p>
                <a:r>
                  <a:rPr lang="en-AU" dirty="0"/>
                  <a:t>Best known and one of the simplest polyalphabetic substitution ciphers</a:t>
                </a:r>
              </a:p>
              <a:p>
                <a14:m>
                  <m:oMath xmlns:m="http://schemas.openxmlformats.org/officeDocument/2006/math">
                    <m:r>
                      <m:rPr>
                        <m:sty m:val="p"/>
                      </m:rPr>
                      <a:rPr lang="en-US" b="0" i="0" smtClean="0">
                        <a:latin typeface="Cambria Math" panose="02040503050406030204" pitchFamily="18" charset="0"/>
                      </a:rPr>
                      <m:t>P</m:t>
                    </m:r>
                    <m:r>
                      <a:rPr lang="en-US" b="0" i="0" smtClean="0">
                        <a:latin typeface="Cambria Math" panose="02040503050406030204" pitchFamily="18" charset="0"/>
                      </a:rPr>
                      <m:t>=</m:t>
                    </m:r>
                    <m:sSub>
                      <m:sSubPr>
                        <m:ctrlPr>
                          <a:rPr lang="en-AU"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AU"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AU" i="1">
                            <a:latin typeface="Cambria Math" panose="02040503050406030204" pitchFamily="18" charset="0"/>
                          </a:rPr>
                        </m:ctrlPr>
                      </m:sSubPr>
                      <m:e>
                        <m:r>
                          <a:rPr lang="en-US" i="1">
                            <a:latin typeface="Cambria Math" panose="02040503050406030204" pitchFamily="18" charset="0"/>
                          </a:rPr>
                          <m:t>𝑝</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a14:m>
                <a:r>
                  <a:rPr lang="en-AU" dirty="0"/>
                  <a:t>; </a:t>
                </a:r>
                <a14:m>
                  <m:oMath xmlns:m="http://schemas.openxmlformats.org/officeDocument/2006/math">
                    <m:r>
                      <m:rPr>
                        <m:sty m:val="p"/>
                      </m:rPr>
                      <a:rPr lang="en-US" b="0" i="0" smtClean="0">
                        <a:latin typeface="Cambria Math" panose="02040503050406030204" pitchFamily="18" charset="0"/>
                      </a:rPr>
                      <m:t>C</m:t>
                    </m:r>
                    <m:r>
                      <a:rPr lang="en-US">
                        <a:latin typeface="Cambria Math" panose="02040503050406030204" pitchFamily="18" charset="0"/>
                      </a:rPr>
                      <m:t>=</m:t>
                    </m:r>
                    <m:sSub>
                      <m:sSubPr>
                        <m:ctrlPr>
                          <a:rPr lang="en-AU"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AU"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AU"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𝑛</m:t>
                        </m:r>
                        <m:r>
                          <a:rPr lang="en-US" i="1">
                            <a:latin typeface="Cambria Math" panose="02040503050406030204" pitchFamily="18" charset="0"/>
                          </a:rPr>
                          <m:t>−1</m:t>
                        </m:r>
                      </m:sub>
                    </m:sSub>
                  </m:oMath>
                </a14:m>
                <a:r>
                  <a:rPr lang="en-AU" dirty="0"/>
                  <a:t> ; </a:t>
                </a:r>
                <a14:m>
                  <m:oMath xmlns:m="http://schemas.openxmlformats.org/officeDocument/2006/math">
                    <m:r>
                      <m:rPr>
                        <m:sty m:val="p"/>
                      </m:rPr>
                      <a:rPr lang="en-US" dirty="0" smtClean="0">
                        <a:latin typeface="Cambria Math" panose="02040503050406030204" pitchFamily="18" charset="0"/>
                      </a:rPr>
                      <m:t>K</m:t>
                    </m:r>
                    <m:r>
                      <a:rPr lang="en-US">
                        <a:latin typeface="Cambria Math" panose="02040503050406030204" pitchFamily="18" charset="0"/>
                      </a:rPr>
                      <m:t>=</m:t>
                    </m:r>
                    <m:sSub>
                      <m:sSubPr>
                        <m:ctrlPr>
                          <a:rPr lang="en-AU" i="1">
                            <a:latin typeface="Cambria Math" panose="02040503050406030204" pitchFamily="18" charset="0"/>
                          </a:rPr>
                        </m:ctrlPr>
                      </m:sSubPr>
                      <m:e>
                        <m:r>
                          <a:rPr lang="en-US" b="0" i="1" smtClean="0">
                            <a:latin typeface="Cambria Math" panose="02040503050406030204" pitchFamily="18" charset="0"/>
                          </a:rPr>
                          <m:t>𝑘</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AU" i="1">
                            <a:latin typeface="Cambria Math" panose="02040503050406030204" pitchFamily="18" charset="0"/>
                          </a:rPr>
                        </m:ctrlPr>
                      </m:sSubPr>
                      <m:e>
                        <m:r>
                          <a:rPr lang="en-US" b="0" i="1" smtClean="0">
                            <a:latin typeface="Cambria Math" panose="02040503050406030204" pitchFamily="18" charset="0"/>
                          </a:rPr>
                          <m:t>𝑘</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AU" i="1">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𝑚</m:t>
                        </m:r>
                        <m:r>
                          <a:rPr lang="en-US" i="1">
                            <a:latin typeface="Cambria Math" panose="02040503050406030204" pitchFamily="18" charset="0"/>
                          </a:rPr>
                          <m:t>−1</m:t>
                        </m:r>
                      </m:sub>
                    </m:sSub>
                  </m:oMath>
                </a14:m>
                <a:r>
                  <a:rPr lang="en-AU" dirty="0"/>
                  <a:t>.</a:t>
                </a:r>
              </a:p>
              <a:p>
                <a:endParaRPr lang="en-AU" dirty="0"/>
              </a:p>
              <a:p>
                <a:pPr marL="0" indent="0">
                  <a:buNone/>
                </a:pPr>
                <a:endParaRPr lang="en-AU" dirty="0"/>
              </a:p>
              <a:p>
                <a:pPr>
                  <a:spcBef>
                    <a:spcPts val="600"/>
                  </a:spcBef>
                  <a:buNone/>
                </a:pPr>
                <a:r>
                  <a:rPr lang="en-US" dirty="0"/>
                  <a:t>	</a:t>
                </a:r>
                <a:r>
                  <a:rPr lang="en-US" sz="1800" dirty="0"/>
                  <a:t>key: 	            </a:t>
                </a:r>
                <a:r>
                  <a:rPr lang="en-AU" sz="1800" dirty="0"/>
                  <a:t>deceptive</a:t>
                </a:r>
              </a:p>
              <a:p>
                <a:pPr>
                  <a:spcBef>
                    <a:spcPts val="600"/>
                  </a:spcBef>
                  <a:buNone/>
                </a:pPr>
                <a:r>
                  <a:rPr lang="en-US" sz="1800" dirty="0"/>
                  <a:t>	plaintext:      </a:t>
                </a:r>
                <a:r>
                  <a:rPr lang="en-US" sz="1800" dirty="0" err="1"/>
                  <a:t>wearediscoveredsaveyourself</a:t>
                </a:r>
                <a:endParaRPr lang="en-US" sz="1800" dirty="0"/>
              </a:p>
              <a:p>
                <a:pPr>
                  <a:spcBef>
                    <a:spcPts val="600"/>
                  </a:spcBef>
                  <a:buNone/>
                </a:pPr>
                <a:r>
                  <a:rPr lang="en-US" sz="1800" dirty="0"/>
                  <a:t>	ciphertext:   ZICVTWQNGKZEIIGASXSTSLVVWLA</a:t>
                </a:r>
                <a:endParaRPr lang="en-AU" sz="1800" dirty="0"/>
              </a:p>
              <a:p>
                <a:endParaRPr lang="en-AU" dirty="0"/>
              </a:p>
              <a:p>
                <a:endParaRPr lang="en-AU" dirty="0"/>
              </a:p>
              <a:p>
                <a:endParaRPr lang="en-AU" dirty="0"/>
              </a:p>
            </p:txBody>
          </p:sp>
        </mc:Choice>
        <mc:Fallback xmlns="">
          <p:sp>
            <p:nvSpPr>
              <p:cNvPr id="89091" name="Rectangle 3"/>
              <p:cNvSpPr>
                <a:spLocks noGrp="1" noRot="1" noChangeAspect="1" noMove="1" noResize="1" noEditPoints="1" noAdjustHandles="1" noChangeArrowheads="1" noChangeShapeType="1" noTextEdit="1"/>
              </p:cNvSpPr>
              <p:nvPr>
                <p:ph idx="1"/>
              </p:nvPr>
            </p:nvSpPr>
            <p:spPr>
              <a:xfrm>
                <a:off x="1056219" y="1676401"/>
                <a:ext cx="10094382" cy="4289425"/>
              </a:xfrm>
              <a:blipFill>
                <a:blip r:embed="rId3"/>
                <a:stretch>
                  <a:fillRect l="-1384" t="-2071" r="-1761" b="-3550"/>
                </a:stretch>
              </a:blipFill>
            </p:spPr>
            <p:txBody>
              <a:bodyPr/>
              <a:lstStyle/>
              <a:p>
                <a:r>
                  <a:rPr lang="en-US">
                    <a:noFill/>
                  </a:rPr>
                  <a:t> </a:t>
                </a:r>
              </a:p>
            </p:txBody>
          </p:sp>
        </mc:Fallback>
      </mc:AlternateContent>
      <p:sp>
        <p:nvSpPr>
          <p:cNvPr id="4" name="Footer Placeholder 3"/>
          <p:cNvSpPr>
            <a:spLocks noGrp="1"/>
          </p:cNvSpPr>
          <p:nvPr>
            <p:ph type="ftr" sz="quarter" idx="11"/>
          </p:nvPr>
        </p:nvSpPr>
        <p:spPr>
          <a:xfrm>
            <a:off x="1524000" y="6492876"/>
            <a:ext cx="5257800" cy="365125"/>
          </a:xfrm>
        </p:spPr>
        <p:txBody>
          <a:bodyPr/>
          <a:lstStyle/>
          <a:p>
            <a:pPr>
              <a:defRPr/>
            </a:pPr>
            <a:r>
              <a:rPr lang="en-US" sz="1000"/>
              <a:t>© 2020 Pearson Education, Inc., Hoboken, NJ. All rights reserved. </a:t>
            </a:r>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0C185A5-4F53-1643-BE24-1A10CFF08167}"/>
                  </a:ext>
                </a:extLst>
              </p:cNvPr>
              <p:cNvSpPr txBox="1"/>
              <p:nvPr/>
            </p:nvSpPr>
            <p:spPr>
              <a:xfrm>
                <a:off x="-88651" y="4053198"/>
                <a:ext cx="5708742" cy="1081450"/>
              </a:xfrm>
              <a:prstGeom prst="rect">
                <a:avLst/>
              </a:prstGeom>
              <a:noFill/>
            </p:spPr>
            <p:txBody>
              <a:bodyPr wrap="none" rtlCol="0">
                <a:spAutoFit/>
              </a:bodyPr>
              <a:lstStyle/>
              <a:p>
                <a:pPr marL="342900" lvl="1" indent="-342900">
                  <a:lnSpc>
                    <a:spcPct val="80000"/>
                  </a:lnSpc>
                  <a:spcBef>
                    <a:spcPts val="2400"/>
                  </a:spcBef>
                  <a:buClr>
                    <a:schemeClr val="accent1">
                      <a:lumMod val="60000"/>
                      <a:lumOff val="40000"/>
                    </a:schemeClr>
                  </a:buClr>
                  <a:buNone/>
                  <a:defRPr/>
                </a:pPr>
                <a14:m>
                  <m:oMathPara xmlns:m="http://schemas.openxmlformats.org/officeDocument/2006/math">
                    <m:oMathParaPr>
                      <m:jc m:val="centerGroup"/>
                    </m:oMathParaPr>
                    <m:oMath xmlns:m="http://schemas.openxmlformats.org/officeDocument/2006/math">
                      <m:r>
                        <a:rPr lang="en-US" sz="2571" i="1" dirty="0" smtClean="0">
                          <a:latin typeface="Cambria Math" panose="02040503050406030204" pitchFamily="18" charset="0"/>
                          <a:ea typeface="ＭＳ Ｐゴシック" pitchFamily="-107" charset="-128"/>
                        </a:rPr>
                        <m:t>𝐶</m:t>
                      </m:r>
                      <m:r>
                        <a:rPr lang="en-US" sz="2571" i="1" dirty="0" smtClean="0">
                          <a:latin typeface="Cambria Math" panose="02040503050406030204" pitchFamily="18" charset="0"/>
                          <a:ea typeface="ＭＳ Ｐゴシック" pitchFamily="-107" charset="-128"/>
                        </a:rPr>
                        <m:t> =  </m:t>
                      </m:r>
                      <m:r>
                        <a:rPr lang="en-US" sz="2571" i="1" dirty="0" smtClean="0">
                          <a:latin typeface="Cambria Math" panose="02040503050406030204" pitchFamily="18" charset="0"/>
                          <a:ea typeface="ＭＳ Ｐゴシック" pitchFamily="-107" charset="-128"/>
                        </a:rPr>
                        <m:t>𝐸</m:t>
                      </m:r>
                      <m:r>
                        <a:rPr lang="en-US" sz="2571" i="1" dirty="0" smtClean="0">
                          <a:latin typeface="Cambria Math" panose="02040503050406030204" pitchFamily="18" charset="0"/>
                          <a:ea typeface="ＭＳ Ｐゴシック" pitchFamily="-107" charset="-128"/>
                        </a:rPr>
                        <m:t>(</m:t>
                      </m:r>
                      <m:r>
                        <a:rPr lang="en-US" sz="2571" i="1" dirty="0" smtClean="0">
                          <a:latin typeface="Cambria Math" panose="02040503050406030204" pitchFamily="18" charset="0"/>
                          <a:ea typeface="ＭＳ Ｐゴシック" pitchFamily="-107" charset="-128"/>
                        </a:rPr>
                        <m:t>𝑘</m:t>
                      </m:r>
                      <m:r>
                        <a:rPr lang="en-US" sz="2571" i="1" dirty="0" smtClean="0">
                          <a:latin typeface="Cambria Math" panose="02040503050406030204" pitchFamily="18" charset="0"/>
                          <a:ea typeface="ＭＳ Ｐゴシック" pitchFamily="-107" charset="-128"/>
                        </a:rPr>
                        <m:t> , </m:t>
                      </m:r>
                      <m:r>
                        <a:rPr lang="en-US" sz="2571" i="1" dirty="0" smtClean="0">
                          <a:latin typeface="Cambria Math" panose="02040503050406030204" pitchFamily="18" charset="0"/>
                          <a:ea typeface="ＭＳ Ｐゴシック" pitchFamily="-107" charset="-128"/>
                        </a:rPr>
                        <m:t>𝑝</m:t>
                      </m:r>
                      <m:r>
                        <a:rPr lang="en-US" sz="2571" i="1" dirty="0" smtClean="0">
                          <a:latin typeface="Cambria Math" panose="02040503050406030204" pitchFamily="18" charset="0"/>
                          <a:ea typeface="ＭＳ Ｐゴシック" pitchFamily="-107" charset="-128"/>
                        </a:rPr>
                        <m:t> ) = (</m:t>
                      </m:r>
                      <m:r>
                        <a:rPr lang="en-US" sz="2571" i="1" dirty="0" smtClean="0">
                          <a:latin typeface="Cambria Math" panose="02040503050406030204" pitchFamily="18" charset="0"/>
                          <a:ea typeface="ＭＳ Ｐゴシック" pitchFamily="-107" charset="-128"/>
                        </a:rPr>
                        <m:t>𝑝</m:t>
                      </m:r>
                      <m:r>
                        <a:rPr lang="en-US" sz="2571" i="1" dirty="0" smtClean="0">
                          <a:latin typeface="Cambria Math" panose="02040503050406030204" pitchFamily="18" charset="0"/>
                          <a:ea typeface="ＭＳ Ｐゴシック" pitchFamily="-107" charset="-128"/>
                        </a:rPr>
                        <m:t> + </m:t>
                      </m:r>
                      <m:r>
                        <a:rPr lang="en-US" sz="2571" i="1" dirty="0" smtClean="0">
                          <a:latin typeface="Cambria Math" panose="02040503050406030204" pitchFamily="18" charset="0"/>
                          <a:ea typeface="ＭＳ Ｐゴシック" pitchFamily="-107" charset="-128"/>
                        </a:rPr>
                        <m:t>𝑘</m:t>
                      </m:r>
                      <m:r>
                        <a:rPr lang="en-US" sz="2571" i="1" dirty="0" smtClean="0">
                          <a:latin typeface="Cambria Math" panose="02040503050406030204" pitchFamily="18" charset="0"/>
                          <a:ea typeface="ＭＳ Ｐゴシック" pitchFamily="-107" charset="-128"/>
                        </a:rPr>
                        <m:t> ) </m:t>
                      </m:r>
                      <m:r>
                        <a:rPr lang="en-US" sz="2571" i="1" dirty="0" smtClean="0">
                          <a:latin typeface="Cambria Math" panose="02040503050406030204" pitchFamily="18" charset="0"/>
                          <a:ea typeface="ＭＳ Ｐゴシック" pitchFamily="-107" charset="-128"/>
                        </a:rPr>
                        <m:t>𝑚𝑜𝑑</m:t>
                      </m:r>
                      <m:r>
                        <a:rPr lang="en-US" sz="2571" i="1" dirty="0" smtClean="0">
                          <a:latin typeface="Cambria Math" panose="02040503050406030204" pitchFamily="18" charset="0"/>
                          <a:ea typeface="ＭＳ Ｐゴシック" pitchFamily="-107" charset="-128"/>
                        </a:rPr>
                        <m:t> 26</m:t>
                      </m:r>
                    </m:oMath>
                  </m:oMathPara>
                </a14:m>
                <a:endParaRPr lang="en-US" sz="2571" i="1" dirty="0">
                  <a:ea typeface="ＭＳ Ｐゴシック" pitchFamily="-107" charset="-128"/>
                </a:endParaRPr>
              </a:p>
              <a:p>
                <a:pPr>
                  <a:buNone/>
                </a:pPr>
                <a14:m>
                  <m:oMathPara xmlns:m="http://schemas.openxmlformats.org/officeDocument/2006/math">
                    <m:oMathParaPr>
                      <m:jc m:val="centerGroup"/>
                    </m:oMathParaPr>
                    <m:oMath xmlns:m="http://schemas.openxmlformats.org/officeDocument/2006/math">
                      <m:r>
                        <a:rPr lang="en-US" sz="2571" i="1" dirty="0" smtClean="0">
                          <a:latin typeface="Cambria Math" panose="02040503050406030204" pitchFamily="18" charset="0"/>
                          <a:ea typeface="ＭＳ Ｐゴシック" pitchFamily="-107" charset="-128"/>
                        </a:rPr>
                        <m:t>𝑝</m:t>
                      </m:r>
                      <m:r>
                        <a:rPr lang="en-US" sz="2571" i="1" dirty="0" smtClean="0">
                          <a:latin typeface="Cambria Math" panose="02040503050406030204" pitchFamily="18" charset="0"/>
                          <a:ea typeface="ＭＳ Ｐゴシック" pitchFamily="-107" charset="-128"/>
                        </a:rPr>
                        <m:t> =  </m:t>
                      </m:r>
                      <m:r>
                        <a:rPr lang="en-US" sz="2571" i="1" dirty="0">
                          <a:latin typeface="Cambria Math" panose="02040503050406030204" pitchFamily="18" charset="0"/>
                          <a:ea typeface="ＭＳ Ｐゴシック" pitchFamily="-107" charset="-128"/>
                        </a:rPr>
                        <m:t>𝐷</m:t>
                      </m:r>
                      <m:r>
                        <a:rPr lang="en-US" sz="2571" i="1" dirty="0">
                          <a:latin typeface="Cambria Math" panose="02040503050406030204" pitchFamily="18" charset="0"/>
                          <a:ea typeface="ＭＳ Ｐゴシック" pitchFamily="-107" charset="-128"/>
                        </a:rPr>
                        <m:t>(</m:t>
                      </m:r>
                      <m:r>
                        <a:rPr lang="en-US" sz="2571" i="1" dirty="0">
                          <a:latin typeface="Cambria Math" panose="02040503050406030204" pitchFamily="18" charset="0"/>
                          <a:ea typeface="ＭＳ Ｐゴシック" pitchFamily="-107" charset="-128"/>
                        </a:rPr>
                        <m:t>𝑘</m:t>
                      </m:r>
                      <m:r>
                        <a:rPr lang="en-US" sz="2571" i="1" dirty="0">
                          <a:latin typeface="Cambria Math" panose="02040503050406030204" pitchFamily="18" charset="0"/>
                          <a:ea typeface="ＭＳ Ｐゴシック" pitchFamily="-107" charset="-128"/>
                        </a:rPr>
                        <m:t> , </m:t>
                      </m:r>
                      <m:r>
                        <a:rPr lang="en-US" sz="2571" i="1" dirty="0">
                          <a:latin typeface="Cambria Math" panose="02040503050406030204" pitchFamily="18" charset="0"/>
                          <a:ea typeface="ＭＳ Ｐゴシック" pitchFamily="-107" charset="-128"/>
                        </a:rPr>
                        <m:t>𝐶</m:t>
                      </m:r>
                      <m:r>
                        <a:rPr lang="en-US" sz="2571" i="1" dirty="0">
                          <a:latin typeface="Cambria Math" panose="02040503050406030204" pitchFamily="18" charset="0"/>
                          <a:ea typeface="ＭＳ Ｐゴシック" pitchFamily="-107" charset="-128"/>
                        </a:rPr>
                        <m:t> ) = (</m:t>
                      </m:r>
                      <m:r>
                        <a:rPr lang="en-US" sz="2571" i="1" dirty="0">
                          <a:latin typeface="Cambria Math" panose="02040503050406030204" pitchFamily="18" charset="0"/>
                          <a:ea typeface="ＭＳ Ｐゴシック" pitchFamily="-107" charset="-128"/>
                        </a:rPr>
                        <m:t>𝐶</m:t>
                      </m:r>
                      <m:r>
                        <a:rPr lang="en-US" sz="2571" i="1" dirty="0">
                          <a:latin typeface="Cambria Math" panose="02040503050406030204" pitchFamily="18" charset="0"/>
                          <a:ea typeface="ＭＳ Ｐゴシック" pitchFamily="-107" charset="-128"/>
                        </a:rPr>
                        <m:t> − </m:t>
                      </m:r>
                      <m:r>
                        <a:rPr lang="en-US" sz="2571" i="1" dirty="0">
                          <a:latin typeface="Cambria Math" panose="02040503050406030204" pitchFamily="18" charset="0"/>
                          <a:ea typeface="ＭＳ Ｐゴシック" pitchFamily="-107" charset="-128"/>
                        </a:rPr>
                        <m:t>𝑘</m:t>
                      </m:r>
                      <m:r>
                        <a:rPr lang="en-US" sz="2571" i="1" dirty="0">
                          <a:latin typeface="Cambria Math" panose="02040503050406030204" pitchFamily="18" charset="0"/>
                          <a:ea typeface="ＭＳ Ｐゴシック" pitchFamily="-107" charset="-128"/>
                        </a:rPr>
                        <m:t> ) </m:t>
                      </m:r>
                      <m:r>
                        <a:rPr lang="en-US" sz="2571" i="1" dirty="0">
                          <a:latin typeface="Cambria Math" panose="02040503050406030204" pitchFamily="18" charset="0"/>
                          <a:ea typeface="ＭＳ Ｐゴシック" pitchFamily="-107" charset="-128"/>
                        </a:rPr>
                        <m:t>𝑚𝑜𝑑</m:t>
                      </m:r>
                      <m:r>
                        <a:rPr lang="en-US" sz="2571" i="1" dirty="0">
                          <a:latin typeface="Cambria Math" panose="02040503050406030204" pitchFamily="18" charset="0"/>
                          <a:ea typeface="ＭＳ Ｐゴシック" pitchFamily="-107" charset="-128"/>
                        </a:rPr>
                        <m:t> 26</m:t>
                      </m:r>
                    </m:oMath>
                  </m:oMathPara>
                </a14:m>
                <a:endParaRPr lang="en-AU" sz="2571" i="1" dirty="0">
                  <a:ea typeface="ＭＳ Ｐゴシック" pitchFamily="-107" charset="-128"/>
                </a:endParaRPr>
              </a:p>
              <a:p>
                <a:endParaRPr lang="en-US" dirty="0"/>
              </a:p>
            </p:txBody>
          </p:sp>
        </mc:Choice>
        <mc:Fallback xmlns="">
          <p:sp>
            <p:nvSpPr>
              <p:cNvPr id="2" name="TextBox 1">
                <a:extLst>
                  <a:ext uri="{FF2B5EF4-FFF2-40B4-BE49-F238E27FC236}">
                    <a16:creationId xmlns:a16="http://schemas.microsoft.com/office/drawing/2014/main" id="{C0C185A5-4F53-1643-BE24-1A10CFF08167}"/>
                  </a:ext>
                </a:extLst>
              </p:cNvPr>
              <p:cNvSpPr txBox="1">
                <a:spLocks noRot="1" noChangeAspect="1" noMove="1" noResize="1" noEditPoints="1" noAdjustHandles="1" noChangeArrowheads="1" noChangeShapeType="1" noTextEdit="1"/>
              </p:cNvSpPr>
              <p:nvPr/>
            </p:nvSpPr>
            <p:spPr>
              <a:xfrm>
                <a:off x="-88651" y="4053198"/>
                <a:ext cx="5708742" cy="1081450"/>
              </a:xfrm>
              <a:prstGeom prst="rect">
                <a:avLst/>
              </a:prstGeom>
              <a:blipFill>
                <a:blip r:embed="rId4"/>
                <a:stretch>
                  <a:fillRect t="-5814"/>
                </a:stretch>
              </a:blipFill>
            </p:spPr>
            <p:txBody>
              <a:bodyPr/>
              <a:lstStyle/>
              <a:p>
                <a:r>
                  <a:rPr lang="en-US">
                    <a:noFill/>
                  </a:rPr>
                  <a:t> </a:t>
                </a:r>
              </a:p>
            </p:txBody>
          </p:sp>
        </mc:Fallback>
      </mc:AlternateContent>
      <p:sp>
        <p:nvSpPr>
          <p:cNvPr id="3" name="Rounded Rectangle 2">
            <a:extLst>
              <a:ext uri="{FF2B5EF4-FFF2-40B4-BE49-F238E27FC236}">
                <a16:creationId xmlns:a16="http://schemas.microsoft.com/office/drawing/2014/main" id="{15D089E8-7CDB-BB4D-9F9C-678314EE4F69}"/>
              </a:ext>
            </a:extLst>
          </p:cNvPr>
          <p:cNvSpPr/>
          <p:nvPr/>
        </p:nvSpPr>
        <p:spPr>
          <a:xfrm>
            <a:off x="1613592" y="3437224"/>
            <a:ext cx="2304256"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Caesar Cipher</a:t>
            </a:r>
          </a:p>
        </p:txBody>
      </p:sp>
      <p:sp>
        <p:nvSpPr>
          <p:cNvPr id="7" name="Rounded Rectangle 6">
            <a:extLst>
              <a:ext uri="{FF2B5EF4-FFF2-40B4-BE49-F238E27FC236}">
                <a16:creationId xmlns:a16="http://schemas.microsoft.com/office/drawing/2014/main" id="{13D133E4-347D-3443-8437-CD8C7C919C1F}"/>
              </a:ext>
            </a:extLst>
          </p:cNvPr>
          <p:cNvSpPr/>
          <p:nvPr/>
        </p:nvSpPr>
        <p:spPr>
          <a:xfrm>
            <a:off x="7680176" y="3429000"/>
            <a:ext cx="2664296" cy="50405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2400" b="1" dirty="0"/>
              <a:t>Vigenère</a:t>
            </a:r>
            <a:r>
              <a:rPr lang="en-US" sz="2400" b="1" dirty="0"/>
              <a:t> Cipher</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DEB93F9-EA31-564C-9D46-063DEA203DE0}"/>
                  </a:ext>
                </a:extLst>
              </p:cNvPr>
              <p:cNvSpPr txBox="1"/>
              <p:nvPr/>
            </p:nvSpPr>
            <p:spPr>
              <a:xfrm>
                <a:off x="5231904" y="4053198"/>
                <a:ext cx="7266285" cy="1081450"/>
              </a:xfrm>
              <a:prstGeom prst="rect">
                <a:avLst/>
              </a:prstGeom>
              <a:noFill/>
            </p:spPr>
            <p:txBody>
              <a:bodyPr wrap="none" rtlCol="0">
                <a:spAutoFit/>
              </a:bodyPr>
              <a:lstStyle/>
              <a:p>
                <a:pPr marL="342900" lvl="1" indent="-342900">
                  <a:lnSpc>
                    <a:spcPct val="80000"/>
                  </a:lnSpc>
                  <a:spcBef>
                    <a:spcPts val="2400"/>
                  </a:spcBef>
                  <a:buClr>
                    <a:schemeClr val="accent1">
                      <a:lumMod val="60000"/>
                      <a:lumOff val="40000"/>
                    </a:schemeClr>
                  </a:buClr>
                  <a:buNone/>
                  <a:defRPr/>
                </a:pPr>
                <a14:m>
                  <m:oMathPara xmlns:m="http://schemas.openxmlformats.org/officeDocument/2006/math">
                    <m:oMathParaPr>
                      <m:jc m:val="centerGroup"/>
                    </m:oMathParaPr>
                    <m:oMath xmlns:m="http://schemas.openxmlformats.org/officeDocument/2006/math">
                      <m:sSub>
                        <m:sSubPr>
                          <m:ctrlPr>
                            <a:rPr lang="en-US" sz="2571" i="1" dirty="0" smtClean="0">
                              <a:latin typeface="Cambria Math" panose="02040503050406030204" pitchFamily="18" charset="0"/>
                              <a:ea typeface="ＭＳ Ｐゴシック" pitchFamily="-107" charset="-128"/>
                            </a:rPr>
                          </m:ctrlPr>
                        </m:sSubPr>
                        <m:e>
                          <m:r>
                            <a:rPr lang="en-US" sz="2571" b="0" i="1" dirty="0" smtClean="0">
                              <a:latin typeface="Cambria Math" panose="02040503050406030204" pitchFamily="18" charset="0"/>
                              <a:ea typeface="ＭＳ Ｐゴシック" pitchFamily="-107" charset="-128"/>
                            </a:rPr>
                            <m:t>𝐶</m:t>
                          </m:r>
                        </m:e>
                        <m:sub>
                          <m:r>
                            <a:rPr lang="en-US" sz="2571" b="0" i="1" dirty="0" smtClean="0">
                              <a:latin typeface="Cambria Math" panose="02040503050406030204" pitchFamily="18" charset="0"/>
                              <a:ea typeface="ＭＳ Ｐゴシック" pitchFamily="-107" charset="-128"/>
                            </a:rPr>
                            <m:t>𝑖</m:t>
                          </m:r>
                        </m:sub>
                      </m:sSub>
                      <m:r>
                        <a:rPr lang="en-US" sz="2571" i="1" dirty="0">
                          <a:latin typeface="Cambria Math" panose="02040503050406030204" pitchFamily="18" charset="0"/>
                          <a:ea typeface="ＭＳ Ｐゴシック" pitchFamily="-107" charset="-128"/>
                        </a:rPr>
                        <m:t>=</m:t>
                      </m:r>
                      <m:r>
                        <a:rPr lang="en-US" sz="2571" i="1" dirty="0">
                          <a:latin typeface="Cambria Math" panose="02040503050406030204" pitchFamily="18" charset="0"/>
                          <a:ea typeface="ＭＳ Ｐゴシック" pitchFamily="-107" charset="-128"/>
                        </a:rPr>
                        <m:t>𝐸</m:t>
                      </m:r>
                      <m:r>
                        <a:rPr lang="en-US" sz="2571" i="1" dirty="0">
                          <a:latin typeface="Cambria Math" panose="02040503050406030204" pitchFamily="18" charset="0"/>
                          <a:ea typeface="ＭＳ Ｐゴシック" pitchFamily="-107" charset="-128"/>
                        </a:rPr>
                        <m:t>(</m:t>
                      </m:r>
                      <m:sSub>
                        <m:sSubPr>
                          <m:ctrlPr>
                            <a:rPr lang="en-US" sz="2571" i="1" dirty="0" smtClean="0">
                              <a:latin typeface="Cambria Math" panose="02040503050406030204" pitchFamily="18" charset="0"/>
                              <a:ea typeface="ＭＳ Ｐゴシック" pitchFamily="-107" charset="-128"/>
                            </a:rPr>
                          </m:ctrlPr>
                        </m:sSubPr>
                        <m:e>
                          <m:r>
                            <a:rPr lang="en-US" sz="2571" b="0" i="1" dirty="0" smtClean="0">
                              <a:latin typeface="Cambria Math" panose="02040503050406030204" pitchFamily="18" charset="0"/>
                              <a:ea typeface="ＭＳ Ｐゴシック" pitchFamily="-107" charset="-128"/>
                            </a:rPr>
                            <m:t>𝑘</m:t>
                          </m:r>
                        </m:e>
                        <m:sub>
                          <m:r>
                            <a:rPr lang="en-US" sz="2571" b="0" i="1" dirty="0" smtClean="0">
                              <a:latin typeface="Cambria Math" panose="02040503050406030204" pitchFamily="18" charset="0"/>
                              <a:ea typeface="ＭＳ Ｐゴシック" pitchFamily="-107" charset="-128"/>
                            </a:rPr>
                            <m:t>𝑖</m:t>
                          </m:r>
                          <m:r>
                            <a:rPr lang="en-US" sz="2571" b="0" i="1" dirty="0" smtClean="0">
                              <a:latin typeface="Cambria Math" panose="02040503050406030204" pitchFamily="18" charset="0"/>
                              <a:ea typeface="ＭＳ Ｐゴシック" pitchFamily="-107" charset="-128"/>
                            </a:rPr>
                            <m:t> </m:t>
                          </m:r>
                          <m:r>
                            <a:rPr lang="en-US" sz="2571" b="0" i="1" dirty="0" smtClean="0">
                              <a:latin typeface="Cambria Math" panose="02040503050406030204" pitchFamily="18" charset="0"/>
                              <a:ea typeface="ＭＳ Ｐゴシック" pitchFamily="-107" charset="-128"/>
                            </a:rPr>
                            <m:t>𝑚𝑜𝑑</m:t>
                          </m:r>
                          <m:r>
                            <a:rPr lang="en-US" sz="2571" b="0" i="1" dirty="0" smtClean="0">
                              <a:latin typeface="Cambria Math" panose="02040503050406030204" pitchFamily="18" charset="0"/>
                              <a:ea typeface="ＭＳ Ｐゴシック" pitchFamily="-107" charset="-128"/>
                            </a:rPr>
                            <m:t> </m:t>
                          </m:r>
                          <m:r>
                            <a:rPr lang="en-US" sz="2571" b="0" i="1" dirty="0" smtClean="0">
                              <a:latin typeface="Cambria Math" panose="02040503050406030204" pitchFamily="18" charset="0"/>
                              <a:ea typeface="ＭＳ Ｐゴシック" pitchFamily="-107" charset="-128"/>
                            </a:rPr>
                            <m:t>𝑚</m:t>
                          </m:r>
                        </m:sub>
                      </m:sSub>
                      <m:r>
                        <a:rPr lang="en-US" sz="2571" i="1" dirty="0">
                          <a:latin typeface="Cambria Math" panose="02040503050406030204" pitchFamily="18" charset="0"/>
                          <a:ea typeface="ＭＳ Ｐゴシック" pitchFamily="-107" charset="-128"/>
                        </a:rPr>
                        <m:t> , </m:t>
                      </m:r>
                      <m:sSub>
                        <m:sSubPr>
                          <m:ctrlPr>
                            <a:rPr lang="en-US" sz="2571" i="1" dirty="0" smtClean="0">
                              <a:latin typeface="Cambria Math" panose="02040503050406030204" pitchFamily="18" charset="0"/>
                              <a:ea typeface="ＭＳ Ｐゴシック" pitchFamily="-107" charset="-128"/>
                            </a:rPr>
                          </m:ctrlPr>
                        </m:sSubPr>
                        <m:e>
                          <m:r>
                            <a:rPr lang="en-US" sz="2571" b="0" i="1" dirty="0" smtClean="0">
                              <a:latin typeface="Cambria Math" panose="02040503050406030204" pitchFamily="18" charset="0"/>
                              <a:ea typeface="ＭＳ Ｐゴシック" pitchFamily="-107" charset="-128"/>
                            </a:rPr>
                            <m:t>𝑝</m:t>
                          </m:r>
                        </m:e>
                        <m:sub>
                          <m:r>
                            <a:rPr lang="en-US" sz="2571" b="0" i="1" dirty="0" smtClean="0">
                              <a:latin typeface="Cambria Math" panose="02040503050406030204" pitchFamily="18" charset="0"/>
                              <a:ea typeface="ＭＳ Ｐゴシック" pitchFamily="-107" charset="-128"/>
                            </a:rPr>
                            <m:t>𝑖</m:t>
                          </m:r>
                        </m:sub>
                      </m:sSub>
                      <m:r>
                        <a:rPr lang="en-US" sz="2571" i="1" dirty="0">
                          <a:latin typeface="Cambria Math" panose="02040503050406030204" pitchFamily="18" charset="0"/>
                          <a:ea typeface="ＭＳ Ｐゴシック" pitchFamily="-107" charset="-128"/>
                        </a:rPr>
                        <m:t>)=(</m:t>
                      </m:r>
                      <m:sSub>
                        <m:sSubPr>
                          <m:ctrlPr>
                            <a:rPr lang="en-US" sz="2571" i="1" dirty="0">
                              <a:latin typeface="Cambria Math" panose="02040503050406030204" pitchFamily="18" charset="0"/>
                              <a:ea typeface="ＭＳ Ｐゴシック" pitchFamily="-107" charset="-128"/>
                            </a:rPr>
                          </m:ctrlPr>
                        </m:sSubPr>
                        <m:e>
                          <m:r>
                            <a:rPr lang="en-US" sz="2571" i="1" dirty="0">
                              <a:latin typeface="Cambria Math" panose="02040503050406030204" pitchFamily="18" charset="0"/>
                              <a:ea typeface="ＭＳ Ｐゴシック" pitchFamily="-107" charset="-128"/>
                            </a:rPr>
                            <m:t>𝑝</m:t>
                          </m:r>
                        </m:e>
                        <m:sub>
                          <m:r>
                            <a:rPr lang="en-US" sz="2571" i="1" dirty="0">
                              <a:latin typeface="Cambria Math" panose="02040503050406030204" pitchFamily="18" charset="0"/>
                              <a:ea typeface="ＭＳ Ｐゴシック" pitchFamily="-107" charset="-128"/>
                            </a:rPr>
                            <m:t>𝑖</m:t>
                          </m:r>
                        </m:sub>
                      </m:sSub>
                      <m:r>
                        <a:rPr lang="en-US" sz="2571" i="1" dirty="0">
                          <a:latin typeface="Cambria Math" panose="02040503050406030204" pitchFamily="18" charset="0"/>
                          <a:ea typeface="ＭＳ Ｐゴシック" pitchFamily="-107" charset="-128"/>
                        </a:rPr>
                        <m:t>+</m:t>
                      </m:r>
                      <m:sSub>
                        <m:sSubPr>
                          <m:ctrlPr>
                            <a:rPr lang="en-US" sz="2571" i="1" dirty="0">
                              <a:latin typeface="Cambria Math" panose="02040503050406030204" pitchFamily="18" charset="0"/>
                              <a:ea typeface="ＭＳ Ｐゴシック" pitchFamily="-107" charset="-128"/>
                            </a:rPr>
                          </m:ctrlPr>
                        </m:sSubPr>
                        <m:e>
                          <m:r>
                            <a:rPr lang="en-US" sz="2571" i="1" dirty="0">
                              <a:latin typeface="Cambria Math" panose="02040503050406030204" pitchFamily="18" charset="0"/>
                              <a:ea typeface="ＭＳ Ｐゴシック" pitchFamily="-107" charset="-128"/>
                            </a:rPr>
                            <m:t>𝑘</m:t>
                          </m:r>
                        </m:e>
                        <m:sub>
                          <m:r>
                            <a:rPr lang="en-US" sz="2571" i="1" dirty="0">
                              <a:latin typeface="Cambria Math" panose="02040503050406030204" pitchFamily="18" charset="0"/>
                              <a:ea typeface="ＭＳ Ｐゴシック" pitchFamily="-107" charset="-128"/>
                            </a:rPr>
                            <m:t>𝑖</m:t>
                          </m:r>
                          <m:r>
                            <a:rPr lang="en-US" sz="2571" i="1" dirty="0">
                              <a:latin typeface="Cambria Math" panose="02040503050406030204" pitchFamily="18" charset="0"/>
                              <a:ea typeface="ＭＳ Ｐゴシック" pitchFamily="-107" charset="-128"/>
                            </a:rPr>
                            <m:t> </m:t>
                          </m:r>
                          <m:r>
                            <a:rPr lang="en-US" sz="2571" i="1" dirty="0">
                              <a:latin typeface="Cambria Math" panose="02040503050406030204" pitchFamily="18" charset="0"/>
                              <a:ea typeface="ＭＳ Ｐゴシック" pitchFamily="-107" charset="-128"/>
                            </a:rPr>
                            <m:t>𝑚𝑜𝑑</m:t>
                          </m:r>
                          <m:r>
                            <a:rPr lang="en-US" sz="2571" i="1" dirty="0">
                              <a:latin typeface="Cambria Math" panose="02040503050406030204" pitchFamily="18" charset="0"/>
                              <a:ea typeface="ＭＳ Ｐゴシック" pitchFamily="-107" charset="-128"/>
                            </a:rPr>
                            <m:t> </m:t>
                          </m:r>
                          <m:r>
                            <a:rPr lang="en-US" sz="2571" i="1" dirty="0">
                              <a:latin typeface="Cambria Math" panose="02040503050406030204" pitchFamily="18" charset="0"/>
                              <a:ea typeface="ＭＳ Ｐゴシック" pitchFamily="-107" charset="-128"/>
                            </a:rPr>
                            <m:t>𝑚</m:t>
                          </m:r>
                        </m:sub>
                      </m:sSub>
                      <m:r>
                        <a:rPr lang="en-US" sz="2571" i="1" dirty="0">
                          <a:latin typeface="Cambria Math" panose="02040503050406030204" pitchFamily="18" charset="0"/>
                          <a:ea typeface="ＭＳ Ｐゴシック" pitchFamily="-107" charset="-128"/>
                        </a:rPr>
                        <m:t>) </m:t>
                      </m:r>
                      <m:r>
                        <a:rPr lang="en-US" sz="2571" i="1" dirty="0">
                          <a:latin typeface="Cambria Math" panose="02040503050406030204" pitchFamily="18" charset="0"/>
                          <a:ea typeface="ＭＳ Ｐゴシック" pitchFamily="-107" charset="-128"/>
                        </a:rPr>
                        <m:t>𝑚𝑜𝑑</m:t>
                      </m:r>
                      <m:r>
                        <a:rPr lang="en-US" sz="2571" i="1" dirty="0">
                          <a:latin typeface="Cambria Math" panose="02040503050406030204" pitchFamily="18" charset="0"/>
                          <a:ea typeface="ＭＳ Ｐゴシック" pitchFamily="-107" charset="-128"/>
                        </a:rPr>
                        <m:t> 26</m:t>
                      </m:r>
                    </m:oMath>
                  </m:oMathPara>
                </a14:m>
                <a:endParaRPr lang="en-US" sz="2571" i="1" dirty="0">
                  <a:ea typeface="ＭＳ Ｐゴシック" pitchFamily="-107" charset="-128"/>
                </a:endParaRPr>
              </a:p>
              <a:p>
                <a:pPr>
                  <a:buNone/>
                </a:pPr>
                <a14:m>
                  <m:oMathPara xmlns:m="http://schemas.openxmlformats.org/officeDocument/2006/math">
                    <m:oMathParaPr>
                      <m:jc m:val="centerGroup"/>
                    </m:oMathParaPr>
                    <m:oMath xmlns:m="http://schemas.openxmlformats.org/officeDocument/2006/math">
                      <m:sSub>
                        <m:sSubPr>
                          <m:ctrlPr>
                            <a:rPr lang="en-US" sz="2571" i="1" dirty="0">
                              <a:latin typeface="Cambria Math" panose="02040503050406030204" pitchFamily="18" charset="0"/>
                              <a:ea typeface="ＭＳ Ｐゴシック" pitchFamily="-107" charset="-128"/>
                            </a:rPr>
                          </m:ctrlPr>
                        </m:sSubPr>
                        <m:e>
                          <m:r>
                            <a:rPr lang="en-US" sz="2571" i="1" dirty="0">
                              <a:latin typeface="Cambria Math" panose="02040503050406030204" pitchFamily="18" charset="0"/>
                              <a:ea typeface="ＭＳ Ｐゴシック" pitchFamily="-107" charset="-128"/>
                            </a:rPr>
                            <m:t>𝑝</m:t>
                          </m:r>
                        </m:e>
                        <m:sub>
                          <m:r>
                            <a:rPr lang="en-US" sz="2571" i="1" dirty="0">
                              <a:latin typeface="Cambria Math" panose="02040503050406030204" pitchFamily="18" charset="0"/>
                              <a:ea typeface="ＭＳ Ｐゴシック" pitchFamily="-107" charset="-128"/>
                            </a:rPr>
                            <m:t>𝑖</m:t>
                          </m:r>
                        </m:sub>
                      </m:sSub>
                      <m:r>
                        <a:rPr lang="en-US" sz="2571" i="1" dirty="0">
                          <a:latin typeface="Cambria Math" panose="02040503050406030204" pitchFamily="18" charset="0"/>
                          <a:ea typeface="ＭＳ Ｐゴシック" pitchFamily="-107" charset="-128"/>
                        </a:rPr>
                        <m:t>=</m:t>
                      </m:r>
                      <m:r>
                        <a:rPr lang="en-US" sz="2571" i="1" dirty="0">
                          <a:latin typeface="Cambria Math" panose="02040503050406030204" pitchFamily="18" charset="0"/>
                          <a:ea typeface="ＭＳ Ｐゴシック" pitchFamily="-107" charset="-128"/>
                        </a:rPr>
                        <m:t>𝐷</m:t>
                      </m:r>
                      <m:r>
                        <a:rPr lang="en-US" sz="2571" i="1" dirty="0">
                          <a:latin typeface="Cambria Math" panose="02040503050406030204" pitchFamily="18" charset="0"/>
                          <a:ea typeface="ＭＳ Ｐゴシック" pitchFamily="-107" charset="-128"/>
                        </a:rPr>
                        <m:t>(</m:t>
                      </m:r>
                      <m:sSub>
                        <m:sSubPr>
                          <m:ctrlPr>
                            <a:rPr lang="en-US" sz="2571" i="1" dirty="0">
                              <a:latin typeface="Cambria Math" panose="02040503050406030204" pitchFamily="18" charset="0"/>
                              <a:ea typeface="ＭＳ Ｐゴシック" pitchFamily="-107" charset="-128"/>
                            </a:rPr>
                          </m:ctrlPr>
                        </m:sSubPr>
                        <m:e>
                          <m:r>
                            <a:rPr lang="en-US" sz="2571" i="1" dirty="0">
                              <a:latin typeface="Cambria Math" panose="02040503050406030204" pitchFamily="18" charset="0"/>
                              <a:ea typeface="ＭＳ Ｐゴシック" pitchFamily="-107" charset="-128"/>
                            </a:rPr>
                            <m:t>𝑘</m:t>
                          </m:r>
                        </m:e>
                        <m:sub>
                          <m:r>
                            <a:rPr lang="en-US" sz="2571" i="1" dirty="0">
                              <a:latin typeface="Cambria Math" panose="02040503050406030204" pitchFamily="18" charset="0"/>
                              <a:ea typeface="ＭＳ Ｐゴシック" pitchFamily="-107" charset="-128"/>
                            </a:rPr>
                            <m:t>𝑖</m:t>
                          </m:r>
                          <m:r>
                            <a:rPr lang="en-US" sz="2571" i="1" dirty="0">
                              <a:latin typeface="Cambria Math" panose="02040503050406030204" pitchFamily="18" charset="0"/>
                              <a:ea typeface="ＭＳ Ｐゴシック" pitchFamily="-107" charset="-128"/>
                            </a:rPr>
                            <m:t> </m:t>
                          </m:r>
                          <m:r>
                            <a:rPr lang="en-US" sz="2571" i="1" dirty="0">
                              <a:latin typeface="Cambria Math" panose="02040503050406030204" pitchFamily="18" charset="0"/>
                              <a:ea typeface="ＭＳ Ｐゴシック" pitchFamily="-107" charset="-128"/>
                            </a:rPr>
                            <m:t>𝑚𝑜𝑑</m:t>
                          </m:r>
                          <m:r>
                            <a:rPr lang="en-US" sz="2571" i="1" dirty="0">
                              <a:latin typeface="Cambria Math" panose="02040503050406030204" pitchFamily="18" charset="0"/>
                              <a:ea typeface="ＭＳ Ｐゴシック" pitchFamily="-107" charset="-128"/>
                            </a:rPr>
                            <m:t> </m:t>
                          </m:r>
                          <m:r>
                            <a:rPr lang="en-US" sz="2571" i="1" dirty="0">
                              <a:latin typeface="Cambria Math" panose="02040503050406030204" pitchFamily="18" charset="0"/>
                              <a:ea typeface="ＭＳ Ｐゴシック" pitchFamily="-107" charset="-128"/>
                            </a:rPr>
                            <m:t>𝑚</m:t>
                          </m:r>
                        </m:sub>
                      </m:sSub>
                      <m:r>
                        <a:rPr lang="en-US" sz="2571" i="1" dirty="0">
                          <a:latin typeface="Cambria Math" panose="02040503050406030204" pitchFamily="18" charset="0"/>
                          <a:ea typeface="ＭＳ Ｐゴシック" pitchFamily="-107" charset="-128"/>
                        </a:rPr>
                        <m:t>,</m:t>
                      </m:r>
                      <m:sSub>
                        <m:sSubPr>
                          <m:ctrlPr>
                            <a:rPr lang="en-US" sz="2571" i="1" dirty="0">
                              <a:latin typeface="Cambria Math" panose="02040503050406030204" pitchFamily="18" charset="0"/>
                              <a:ea typeface="ＭＳ Ｐゴシック" pitchFamily="-107" charset="-128"/>
                            </a:rPr>
                          </m:ctrlPr>
                        </m:sSubPr>
                        <m:e>
                          <m:r>
                            <a:rPr lang="en-US" sz="2571" i="1" dirty="0">
                              <a:latin typeface="Cambria Math" panose="02040503050406030204" pitchFamily="18" charset="0"/>
                              <a:ea typeface="ＭＳ Ｐゴシック" pitchFamily="-107" charset="-128"/>
                            </a:rPr>
                            <m:t>𝐶</m:t>
                          </m:r>
                        </m:e>
                        <m:sub>
                          <m:r>
                            <a:rPr lang="en-US" sz="2571" i="1" dirty="0">
                              <a:latin typeface="Cambria Math" panose="02040503050406030204" pitchFamily="18" charset="0"/>
                              <a:ea typeface="ＭＳ Ｐゴシック" pitchFamily="-107" charset="-128"/>
                            </a:rPr>
                            <m:t>𝑖</m:t>
                          </m:r>
                        </m:sub>
                      </m:sSub>
                      <m:r>
                        <a:rPr lang="en-US" sz="2571" i="1" dirty="0">
                          <a:latin typeface="Cambria Math" panose="02040503050406030204" pitchFamily="18" charset="0"/>
                          <a:ea typeface="ＭＳ Ｐゴシック" pitchFamily="-107" charset="-128"/>
                        </a:rPr>
                        <m:t>)=(</m:t>
                      </m:r>
                      <m:sSub>
                        <m:sSubPr>
                          <m:ctrlPr>
                            <a:rPr lang="en-US" sz="2571" i="1" dirty="0">
                              <a:latin typeface="Cambria Math" panose="02040503050406030204" pitchFamily="18" charset="0"/>
                              <a:ea typeface="ＭＳ Ｐゴシック" pitchFamily="-107" charset="-128"/>
                            </a:rPr>
                          </m:ctrlPr>
                        </m:sSubPr>
                        <m:e>
                          <m:r>
                            <a:rPr lang="en-US" sz="2571" i="1" dirty="0">
                              <a:latin typeface="Cambria Math" panose="02040503050406030204" pitchFamily="18" charset="0"/>
                              <a:ea typeface="ＭＳ Ｐゴシック" pitchFamily="-107" charset="-128"/>
                            </a:rPr>
                            <m:t>𝐶</m:t>
                          </m:r>
                        </m:e>
                        <m:sub>
                          <m:r>
                            <a:rPr lang="en-US" sz="2571" i="1" dirty="0">
                              <a:latin typeface="Cambria Math" panose="02040503050406030204" pitchFamily="18" charset="0"/>
                              <a:ea typeface="ＭＳ Ｐゴシック" pitchFamily="-107" charset="-128"/>
                            </a:rPr>
                            <m:t>𝑖</m:t>
                          </m:r>
                        </m:sub>
                      </m:sSub>
                      <m:r>
                        <a:rPr lang="en-US" sz="2571" i="1" dirty="0">
                          <a:latin typeface="Cambria Math" panose="02040503050406030204" pitchFamily="18" charset="0"/>
                          <a:ea typeface="ＭＳ Ｐゴシック" pitchFamily="-107" charset="-128"/>
                        </a:rPr>
                        <m:t>−</m:t>
                      </m:r>
                      <m:sSub>
                        <m:sSubPr>
                          <m:ctrlPr>
                            <a:rPr lang="en-US" sz="2571" i="1" dirty="0">
                              <a:latin typeface="Cambria Math" panose="02040503050406030204" pitchFamily="18" charset="0"/>
                              <a:ea typeface="ＭＳ Ｐゴシック" pitchFamily="-107" charset="-128"/>
                            </a:rPr>
                          </m:ctrlPr>
                        </m:sSubPr>
                        <m:e>
                          <m:r>
                            <a:rPr lang="en-US" sz="2571" i="1" dirty="0">
                              <a:latin typeface="Cambria Math" panose="02040503050406030204" pitchFamily="18" charset="0"/>
                              <a:ea typeface="ＭＳ Ｐゴシック" pitchFamily="-107" charset="-128"/>
                            </a:rPr>
                            <m:t>𝑘</m:t>
                          </m:r>
                        </m:e>
                        <m:sub>
                          <m:r>
                            <a:rPr lang="en-US" sz="2571" i="1" dirty="0">
                              <a:latin typeface="Cambria Math" panose="02040503050406030204" pitchFamily="18" charset="0"/>
                              <a:ea typeface="ＭＳ Ｐゴシック" pitchFamily="-107" charset="-128"/>
                            </a:rPr>
                            <m:t>𝑖</m:t>
                          </m:r>
                          <m:r>
                            <a:rPr lang="en-US" sz="2571" i="1" dirty="0">
                              <a:latin typeface="Cambria Math" panose="02040503050406030204" pitchFamily="18" charset="0"/>
                              <a:ea typeface="ＭＳ Ｐゴシック" pitchFamily="-107" charset="-128"/>
                            </a:rPr>
                            <m:t> </m:t>
                          </m:r>
                          <m:r>
                            <a:rPr lang="en-US" sz="2571" i="1" dirty="0">
                              <a:latin typeface="Cambria Math" panose="02040503050406030204" pitchFamily="18" charset="0"/>
                              <a:ea typeface="ＭＳ Ｐゴシック" pitchFamily="-107" charset="-128"/>
                            </a:rPr>
                            <m:t>𝑚𝑜𝑑</m:t>
                          </m:r>
                          <m:r>
                            <a:rPr lang="en-US" sz="2571" i="1" dirty="0">
                              <a:latin typeface="Cambria Math" panose="02040503050406030204" pitchFamily="18" charset="0"/>
                              <a:ea typeface="ＭＳ Ｐゴシック" pitchFamily="-107" charset="-128"/>
                            </a:rPr>
                            <m:t> </m:t>
                          </m:r>
                          <m:r>
                            <a:rPr lang="en-US" sz="2571" i="1" dirty="0">
                              <a:latin typeface="Cambria Math" panose="02040503050406030204" pitchFamily="18" charset="0"/>
                              <a:ea typeface="ＭＳ Ｐゴシック" pitchFamily="-107" charset="-128"/>
                            </a:rPr>
                            <m:t>𝑚</m:t>
                          </m:r>
                        </m:sub>
                      </m:sSub>
                      <m:r>
                        <a:rPr lang="en-US" sz="2571" i="1" dirty="0">
                          <a:latin typeface="Cambria Math" panose="02040503050406030204" pitchFamily="18" charset="0"/>
                          <a:ea typeface="ＭＳ Ｐゴシック" pitchFamily="-107" charset="-128"/>
                        </a:rPr>
                        <m:t>) </m:t>
                      </m:r>
                      <m:r>
                        <a:rPr lang="en-US" sz="2571" i="1" dirty="0">
                          <a:latin typeface="Cambria Math" panose="02040503050406030204" pitchFamily="18" charset="0"/>
                          <a:ea typeface="ＭＳ Ｐゴシック" pitchFamily="-107" charset="-128"/>
                        </a:rPr>
                        <m:t>𝑚𝑜𝑑</m:t>
                      </m:r>
                      <m:r>
                        <a:rPr lang="en-US" sz="2571" i="1" dirty="0">
                          <a:latin typeface="Cambria Math" panose="02040503050406030204" pitchFamily="18" charset="0"/>
                          <a:ea typeface="ＭＳ Ｐゴシック" pitchFamily="-107" charset="-128"/>
                        </a:rPr>
                        <m:t> 26</m:t>
                      </m:r>
                    </m:oMath>
                  </m:oMathPara>
                </a14:m>
                <a:endParaRPr lang="en-AU" sz="2571" i="1" dirty="0">
                  <a:ea typeface="ＭＳ Ｐゴシック" pitchFamily="-107" charset="-128"/>
                </a:endParaRPr>
              </a:p>
              <a:p>
                <a:endParaRPr lang="en-US" dirty="0"/>
              </a:p>
            </p:txBody>
          </p:sp>
        </mc:Choice>
        <mc:Fallback xmlns="">
          <p:sp>
            <p:nvSpPr>
              <p:cNvPr id="8" name="TextBox 7">
                <a:extLst>
                  <a:ext uri="{FF2B5EF4-FFF2-40B4-BE49-F238E27FC236}">
                    <a16:creationId xmlns:a16="http://schemas.microsoft.com/office/drawing/2014/main" id="{7DEB93F9-EA31-564C-9D46-063DEA203DE0}"/>
                  </a:ext>
                </a:extLst>
              </p:cNvPr>
              <p:cNvSpPr txBox="1">
                <a:spLocks noRot="1" noChangeAspect="1" noMove="1" noResize="1" noEditPoints="1" noAdjustHandles="1" noChangeArrowheads="1" noChangeShapeType="1" noTextEdit="1"/>
              </p:cNvSpPr>
              <p:nvPr/>
            </p:nvSpPr>
            <p:spPr>
              <a:xfrm>
                <a:off x="5231904" y="4053198"/>
                <a:ext cx="7266285" cy="1081450"/>
              </a:xfrm>
              <a:prstGeom prst="rect">
                <a:avLst/>
              </a:prstGeom>
              <a:blipFill>
                <a:blip r:embed="rId5"/>
                <a:stretch>
                  <a:fillRect t="-5814"/>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9091">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909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9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7" grpId="0" animBg="1"/>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1" y="39689"/>
            <a:ext cx="9143999" cy="1412875"/>
          </a:xfrm>
        </p:spPr>
        <p:txBody>
          <a:bodyPr/>
          <a:lstStyle/>
          <a:p>
            <a:r>
              <a:rPr lang="en-AU" dirty="0"/>
              <a:t>Vigenère Autokey System</a:t>
            </a:r>
            <a:endParaRPr lang="en-US" dirty="0"/>
          </a:p>
        </p:txBody>
      </p:sp>
      <p:sp>
        <p:nvSpPr>
          <p:cNvPr id="6" name="Content Placeholder 5"/>
          <p:cNvSpPr>
            <a:spLocks noGrp="1"/>
          </p:cNvSpPr>
          <p:nvPr>
            <p:ph idx="1"/>
          </p:nvPr>
        </p:nvSpPr>
        <p:spPr>
          <a:xfrm>
            <a:off x="2316164" y="1762126"/>
            <a:ext cx="7570787" cy="4714875"/>
          </a:xfrm>
        </p:spPr>
        <p:txBody>
          <a:bodyPr>
            <a:normAutofit fontScale="92500" lnSpcReduction="10000"/>
          </a:bodyPr>
          <a:lstStyle/>
          <a:p>
            <a:r>
              <a:rPr lang="en-US" dirty="0"/>
              <a:t>A keyword is concatenated with the plaintext itself to provide a running key</a:t>
            </a:r>
          </a:p>
          <a:p>
            <a:r>
              <a:rPr lang="en-US" dirty="0"/>
              <a:t>Example:</a:t>
            </a:r>
          </a:p>
          <a:p>
            <a:pPr>
              <a:spcBef>
                <a:spcPts val="600"/>
              </a:spcBef>
              <a:buNone/>
            </a:pPr>
            <a:r>
              <a:rPr lang="en-US" dirty="0"/>
              <a:t>	key: 	    </a:t>
            </a:r>
            <a:r>
              <a:rPr lang="en-AU" dirty="0" err="1"/>
              <a:t>deceptivedeceptivedeceptive</a:t>
            </a:r>
            <a:endParaRPr lang="en-US" dirty="0"/>
          </a:p>
          <a:p>
            <a:pPr>
              <a:spcBef>
                <a:spcPts val="600"/>
              </a:spcBef>
              <a:buNone/>
            </a:pPr>
            <a:r>
              <a:rPr lang="en-US" dirty="0"/>
              <a:t>	plaintext:      wearediscoveredsaveyourself</a:t>
            </a:r>
          </a:p>
          <a:p>
            <a:pPr>
              <a:spcBef>
                <a:spcPts val="600"/>
              </a:spcBef>
              <a:buNone/>
            </a:pPr>
            <a:r>
              <a:rPr lang="en-US" dirty="0"/>
              <a:t>	ciphertext:   </a:t>
            </a:r>
            <a:r>
              <a:rPr lang="en-US" sz="2400" dirty="0"/>
              <a:t>ZICVTWQNGKZEIIGASXSTSLVVWLA</a:t>
            </a:r>
          </a:p>
          <a:p>
            <a:r>
              <a:rPr lang="en-US" dirty="0"/>
              <a:t>Even this scheme is vulnerable to cryptanalysis</a:t>
            </a:r>
          </a:p>
          <a:p>
            <a:pPr lvl="1"/>
            <a:r>
              <a:rPr lang="en-US" dirty="0"/>
              <a:t>Because the key and the plaintext share the same frequency distribution of letters, a statistical technique can be applied</a:t>
            </a:r>
          </a:p>
        </p:txBody>
      </p:sp>
      <p:sp>
        <p:nvSpPr>
          <p:cNvPr id="4" name="Footer Placeholder 3"/>
          <p:cNvSpPr>
            <a:spLocks noGrp="1"/>
          </p:cNvSpPr>
          <p:nvPr>
            <p:ph type="ftr" sz="quarter" idx="11"/>
          </p:nvPr>
        </p:nvSpPr>
        <p:spPr>
          <a:xfrm>
            <a:off x="1524000" y="6492876"/>
            <a:ext cx="75438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524001" y="6492876"/>
            <a:ext cx="6943725" cy="365125"/>
          </a:xfrm>
        </p:spPr>
        <p:txBody>
          <a:bodyPr/>
          <a:lstStyle/>
          <a:p>
            <a:pPr>
              <a:defRPr/>
            </a:pPr>
            <a:r>
              <a:rPr lang="en-US" sz="1000"/>
              <a:t>© 2020 Pearson Education, Inc., Hoboken, NJ. All rights reserved. </a:t>
            </a:r>
            <a:endParaRPr lang="en-US" sz="1000" dirty="0"/>
          </a:p>
        </p:txBody>
      </p:sp>
      <p:pic>
        <p:nvPicPr>
          <p:cNvPr id="4" name="Picture 3" descr="f0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6364" r="7059" b="19091"/>
              <a:stretch>
                <a:fillRect/>
              </a:stretch>
            </p:blipFill>
          </mc:Choice>
          <mc:Fallback>
            <p:blipFill>
              <a:blip r:embed="rId4"/>
              <a:srcRect t="26364" r="7059" b="19091"/>
              <a:stretch>
                <a:fillRect/>
              </a:stretch>
            </p:blipFill>
          </mc:Fallback>
        </mc:AlternateContent>
        <p:spPr>
          <a:xfrm>
            <a:off x="1638332" y="-152400"/>
            <a:ext cx="9029669" cy="6858000"/>
          </a:xfrm>
          <a:prstGeom prst="rect">
            <a:avLst/>
          </a:prstGeom>
        </p:spPr>
      </p:pic>
    </p:spTree>
  </p:cSld>
  <p:clrMapOvr>
    <a:masterClrMapping/>
  </p:clrMapOvr>
  <p:transition>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Vernam Cipher</a:t>
            </a:r>
          </a:p>
        </p:txBody>
      </p:sp>
      <p:sp>
        <p:nvSpPr>
          <p:cNvPr id="4" name="Footer Placeholder 3"/>
          <p:cNvSpPr>
            <a:spLocks noGrp="1"/>
          </p:cNvSpPr>
          <p:nvPr>
            <p:ph type="ftr" sz="quarter" idx="11"/>
          </p:nvPr>
        </p:nvSpPr>
        <p:spPr>
          <a:xfrm>
            <a:off x="1524000" y="6492876"/>
            <a:ext cx="8229600" cy="365125"/>
          </a:xfrm>
        </p:spPr>
        <p:txBody>
          <a:bodyPr/>
          <a:lstStyle/>
          <a:p>
            <a:pPr>
              <a:defRPr/>
            </a:pPr>
            <a:r>
              <a:rPr lang="en-US" sz="1000"/>
              <a:t>© 2020 Pearson Education, Inc., Hoboken, NJ. All rights reserved. </a:t>
            </a:r>
            <a:endParaRPr lang="en-US" sz="1000" dirty="0"/>
          </a:p>
        </p:txBody>
      </p:sp>
      <p:pic>
        <p:nvPicPr>
          <p:cNvPr id="5" name="Picture 4" descr="f0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15455" b="38182"/>
              <a:stretch>
                <a:fillRect/>
              </a:stretch>
            </p:blipFill>
          </mc:Choice>
          <mc:Fallback>
            <p:blipFill>
              <a:blip r:embed="rId4"/>
              <a:srcRect t="15455" b="38182"/>
              <a:stretch>
                <a:fillRect/>
              </a:stretch>
            </p:blipFill>
          </mc:Fallback>
        </mc:AlternateContent>
        <p:spPr>
          <a:xfrm>
            <a:off x="1420008" y="1219201"/>
            <a:ext cx="9247992" cy="5548693"/>
          </a:xfrm>
          <a:prstGeom prst="rect">
            <a:avLst/>
          </a:prstGeom>
        </p:spPr>
      </p:pic>
      <p:sp>
        <p:nvSpPr>
          <p:cNvPr id="3" name="TextBox 2">
            <a:extLst>
              <a:ext uri="{FF2B5EF4-FFF2-40B4-BE49-F238E27FC236}">
                <a16:creationId xmlns:a16="http://schemas.microsoft.com/office/drawing/2014/main" id="{AD660E8C-E859-C649-A19D-C294C83F0CF3}"/>
              </a:ext>
            </a:extLst>
          </p:cNvPr>
          <p:cNvSpPr txBox="1"/>
          <p:nvPr/>
        </p:nvSpPr>
        <p:spPr>
          <a:xfrm>
            <a:off x="2376172" y="4797350"/>
            <a:ext cx="7335663" cy="461665"/>
          </a:xfrm>
          <a:prstGeom prst="rect">
            <a:avLst/>
          </a:prstGeom>
          <a:noFill/>
        </p:spPr>
        <p:txBody>
          <a:bodyPr wrap="none" rtlCol="0">
            <a:spAutoFit/>
          </a:bodyPr>
          <a:lstStyle/>
          <a:p>
            <a:r>
              <a:rPr lang="en-US" sz="2400" dirty="0"/>
              <a:t>This system works on binary data rather than letters.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F108B7C-7F32-7D42-BFF7-596CBA43EA25}"/>
                  </a:ext>
                </a:extLst>
              </p:cNvPr>
              <p:cNvSpPr txBox="1"/>
              <p:nvPr/>
            </p:nvSpPr>
            <p:spPr>
              <a:xfrm>
                <a:off x="3575720" y="5259015"/>
                <a:ext cx="16997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𝑘</m:t>
                          </m:r>
                        </m:e>
                        <m:sub>
                          <m:r>
                            <a:rPr lang="en-US" sz="2400" b="0" i="1" smtClean="0">
                              <a:latin typeface="Cambria Math" panose="02040503050406030204" pitchFamily="18" charset="0"/>
                              <a:ea typeface="Cambria Math" panose="02040503050406030204" pitchFamily="18" charset="0"/>
                            </a:rPr>
                            <m:t>𝑖</m:t>
                          </m:r>
                        </m:sub>
                      </m:sSub>
                    </m:oMath>
                  </m:oMathPara>
                </a14:m>
                <a:endParaRPr lang="en-US" sz="2400" dirty="0"/>
              </a:p>
            </p:txBody>
          </p:sp>
        </mc:Choice>
        <mc:Fallback xmlns="">
          <p:sp>
            <p:nvSpPr>
              <p:cNvPr id="6" name="TextBox 5">
                <a:extLst>
                  <a:ext uri="{FF2B5EF4-FFF2-40B4-BE49-F238E27FC236}">
                    <a16:creationId xmlns:a16="http://schemas.microsoft.com/office/drawing/2014/main" id="{DF108B7C-7F32-7D42-BFF7-596CBA43EA25}"/>
                  </a:ext>
                </a:extLst>
              </p:cNvPr>
              <p:cNvSpPr txBox="1">
                <a:spLocks noRot="1" noChangeAspect="1" noMove="1" noResize="1" noEditPoints="1" noAdjustHandles="1" noChangeArrowheads="1" noChangeShapeType="1" noTextEdit="1"/>
              </p:cNvSpPr>
              <p:nvPr/>
            </p:nvSpPr>
            <p:spPr>
              <a:xfrm>
                <a:off x="3575720" y="5259015"/>
                <a:ext cx="1699761" cy="461665"/>
              </a:xfrm>
              <a:prstGeom prst="rect">
                <a:avLst/>
              </a:prstGeom>
              <a:blipFill>
                <a:blip r:embed="rId5"/>
                <a:stretch>
                  <a:fillRect b="-10811"/>
                </a:stretch>
              </a:blipFill>
            </p:spPr>
            <p:txBody>
              <a:bodyPr/>
              <a:lstStyle/>
              <a:p>
                <a:r>
                  <a:rPr lang="en-US">
                    <a:noFill/>
                  </a:rPr>
                  <a:t> </a:t>
                </a:r>
              </a:p>
            </p:txBody>
          </p:sp>
        </mc:Fallback>
      </mc:AlternateContent>
      <p:sp>
        <p:nvSpPr>
          <p:cNvPr id="7" name="Rounded Rectangle 6">
            <a:extLst>
              <a:ext uri="{FF2B5EF4-FFF2-40B4-BE49-F238E27FC236}">
                <a16:creationId xmlns:a16="http://schemas.microsoft.com/office/drawing/2014/main" id="{A3EAE1D7-1F7C-AB44-8CC5-9F2762D0E47A}"/>
              </a:ext>
            </a:extLst>
          </p:cNvPr>
          <p:cNvSpPr/>
          <p:nvPr/>
        </p:nvSpPr>
        <p:spPr>
          <a:xfrm>
            <a:off x="335360" y="861592"/>
            <a:ext cx="2592288" cy="118194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t>Stream Cipher</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519BFE0-E6C3-E94B-B558-B06A17FED0B3}"/>
                  </a:ext>
                </a:extLst>
              </p:cNvPr>
              <p:cNvSpPr txBox="1"/>
              <p:nvPr/>
            </p:nvSpPr>
            <p:spPr>
              <a:xfrm>
                <a:off x="6492710" y="5238515"/>
                <a:ext cx="16997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𝑘</m:t>
                          </m:r>
                        </m:e>
                        <m:sub>
                          <m:r>
                            <a:rPr lang="en-US" sz="2400" b="0" i="1" smtClean="0">
                              <a:latin typeface="Cambria Math" panose="02040503050406030204" pitchFamily="18" charset="0"/>
                              <a:ea typeface="Cambria Math" panose="02040503050406030204" pitchFamily="18" charset="0"/>
                            </a:rPr>
                            <m:t>𝑖</m:t>
                          </m:r>
                        </m:sub>
                      </m:sSub>
                    </m:oMath>
                  </m:oMathPara>
                </a14:m>
                <a:endParaRPr lang="en-US" sz="2400" dirty="0"/>
              </a:p>
            </p:txBody>
          </p:sp>
        </mc:Choice>
        <mc:Fallback xmlns="">
          <p:sp>
            <p:nvSpPr>
              <p:cNvPr id="8" name="TextBox 7">
                <a:extLst>
                  <a:ext uri="{FF2B5EF4-FFF2-40B4-BE49-F238E27FC236}">
                    <a16:creationId xmlns:a16="http://schemas.microsoft.com/office/drawing/2014/main" id="{D519BFE0-E6C3-E94B-B558-B06A17FED0B3}"/>
                  </a:ext>
                </a:extLst>
              </p:cNvPr>
              <p:cNvSpPr txBox="1">
                <a:spLocks noRot="1" noChangeAspect="1" noMove="1" noResize="1" noEditPoints="1" noAdjustHandles="1" noChangeArrowheads="1" noChangeShapeType="1" noTextEdit="1"/>
              </p:cNvSpPr>
              <p:nvPr/>
            </p:nvSpPr>
            <p:spPr>
              <a:xfrm>
                <a:off x="6492710" y="5238515"/>
                <a:ext cx="1699761" cy="461665"/>
              </a:xfrm>
              <a:prstGeom prst="rect">
                <a:avLst/>
              </a:prstGeom>
              <a:blipFill>
                <a:blip r:embed="rId6"/>
                <a:stretch>
                  <a:fillRect b="-10811"/>
                </a:stretch>
              </a:blipFill>
            </p:spPr>
            <p:txBody>
              <a:bodyPr/>
              <a:lstStyle/>
              <a:p>
                <a:r>
                  <a:rPr lang="en-US">
                    <a:noFill/>
                  </a:rPr>
                  <a:t> </a:t>
                </a:r>
              </a:p>
            </p:txBody>
          </p:sp>
        </mc:Fallback>
      </mc:AlternateContent>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7D3F1-1A7A-A246-AE2B-183A897C1078}"/>
              </a:ext>
            </a:extLst>
          </p:cNvPr>
          <p:cNvSpPr>
            <a:spLocks noGrp="1"/>
          </p:cNvSpPr>
          <p:nvPr>
            <p:ph type="title"/>
          </p:nvPr>
        </p:nvSpPr>
        <p:spPr/>
        <p:txBody>
          <a:bodyPr/>
          <a:lstStyle/>
          <a:p>
            <a:r>
              <a:rPr lang="en-US" dirty="0"/>
              <a:t>XOR Operations</a:t>
            </a:r>
          </a:p>
        </p:txBody>
      </p:sp>
      <p:sp>
        <p:nvSpPr>
          <p:cNvPr id="3" name="Content Placeholder 2">
            <a:extLst>
              <a:ext uri="{FF2B5EF4-FFF2-40B4-BE49-F238E27FC236}">
                <a16:creationId xmlns:a16="http://schemas.microsoft.com/office/drawing/2014/main" id="{717FFF3D-0C0B-0946-B909-13397AEDC819}"/>
              </a:ext>
            </a:extLst>
          </p:cNvPr>
          <p:cNvSpPr>
            <a:spLocks noGrp="1"/>
          </p:cNvSpPr>
          <p:nvPr>
            <p:ph idx="1"/>
          </p:nvPr>
        </p:nvSpPr>
        <p:spPr/>
        <p:txBody>
          <a:bodyPr/>
          <a:lstStyle/>
          <a:p>
            <a:r>
              <a:rPr lang="en-US" dirty="0"/>
              <a:t>Why Enc &amp; Dec the same operation?</a:t>
            </a:r>
          </a:p>
          <a:p>
            <a:pPr lvl="1"/>
            <a:r>
              <a:rPr lang="en-US" dirty="0"/>
              <a:t>XOR operations = mod 2</a:t>
            </a:r>
          </a:p>
          <a:p>
            <a:pPr lvl="1"/>
            <a:r>
              <a:rPr lang="en-US" dirty="0"/>
              <a:t>Mod 2 addition and subtraction are the same operation </a:t>
            </a:r>
          </a:p>
        </p:txBody>
      </p:sp>
      <p:sp>
        <p:nvSpPr>
          <p:cNvPr id="4" name="Footer Placeholder 3">
            <a:extLst>
              <a:ext uri="{FF2B5EF4-FFF2-40B4-BE49-F238E27FC236}">
                <a16:creationId xmlns:a16="http://schemas.microsoft.com/office/drawing/2014/main" id="{D4C0A976-F42E-2043-B642-F5466ACEFA43}"/>
              </a:ext>
            </a:extLst>
          </p:cNvPr>
          <p:cNvSpPr>
            <a:spLocks noGrp="1"/>
          </p:cNvSpPr>
          <p:nvPr>
            <p:ph type="ftr" sz="quarter" idx="11"/>
          </p:nvPr>
        </p:nvSpPr>
        <p:spPr>
          <a:xfrm>
            <a:off x="0" y="6504260"/>
            <a:ext cx="5384676" cy="365125"/>
          </a:xfrm>
        </p:spPr>
        <p:txBody>
          <a:bodyPr/>
          <a:lstStyle/>
          <a:p>
            <a:pPr>
              <a:defRPr/>
            </a:pPr>
            <a:r>
              <a:rPr lang="en-US" dirty="0"/>
              <a:t>© 2020 Pearson Education, Inc., Hoboken, NJ. All rights reserved.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FF60F25-1B2B-5143-9686-55C6D132CD31}"/>
                  </a:ext>
                </a:extLst>
              </p:cNvPr>
              <p:cNvSpPr txBox="1"/>
              <p:nvPr/>
            </p:nvSpPr>
            <p:spPr>
              <a:xfrm>
                <a:off x="3506219" y="3183359"/>
                <a:ext cx="16997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𝑘</m:t>
                          </m:r>
                        </m:e>
                        <m:sub>
                          <m:r>
                            <a:rPr lang="en-US" sz="2400" b="0" i="1" smtClean="0">
                              <a:latin typeface="Cambria Math" panose="02040503050406030204" pitchFamily="18" charset="0"/>
                              <a:ea typeface="Cambria Math" panose="02040503050406030204" pitchFamily="18" charset="0"/>
                            </a:rPr>
                            <m:t>𝑖</m:t>
                          </m:r>
                        </m:sub>
                      </m:sSub>
                    </m:oMath>
                  </m:oMathPara>
                </a14:m>
                <a:endParaRPr lang="en-US" sz="2400" dirty="0"/>
              </a:p>
            </p:txBody>
          </p:sp>
        </mc:Choice>
        <mc:Fallback xmlns="">
          <p:sp>
            <p:nvSpPr>
              <p:cNvPr id="6" name="TextBox 5">
                <a:extLst>
                  <a:ext uri="{FF2B5EF4-FFF2-40B4-BE49-F238E27FC236}">
                    <a16:creationId xmlns:a16="http://schemas.microsoft.com/office/drawing/2014/main" id="{FFF60F25-1B2B-5143-9686-55C6D132CD31}"/>
                  </a:ext>
                </a:extLst>
              </p:cNvPr>
              <p:cNvSpPr txBox="1">
                <a:spLocks noRot="1" noChangeAspect="1" noMove="1" noResize="1" noEditPoints="1" noAdjustHandles="1" noChangeArrowheads="1" noChangeShapeType="1" noTextEdit="1"/>
              </p:cNvSpPr>
              <p:nvPr/>
            </p:nvSpPr>
            <p:spPr>
              <a:xfrm>
                <a:off x="3506219" y="3183359"/>
                <a:ext cx="1699761" cy="461665"/>
              </a:xfrm>
              <a:prstGeom prst="rect">
                <a:avLst/>
              </a:prstGeom>
              <a:blipFill>
                <a:blip r:embed="rId3"/>
                <a:stretch>
                  <a:fillRect b="-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F29970-81C4-2B4B-A870-E4958E91373E}"/>
                  </a:ext>
                </a:extLst>
              </p:cNvPr>
              <p:cNvSpPr txBox="1"/>
              <p:nvPr/>
            </p:nvSpPr>
            <p:spPr>
              <a:xfrm>
                <a:off x="6423209" y="3162859"/>
                <a:ext cx="16997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𝑘</m:t>
                          </m:r>
                        </m:e>
                        <m:sub>
                          <m:r>
                            <a:rPr lang="en-US" sz="2400" b="0" i="1" smtClean="0">
                              <a:latin typeface="Cambria Math" panose="02040503050406030204" pitchFamily="18" charset="0"/>
                              <a:ea typeface="Cambria Math" panose="02040503050406030204" pitchFamily="18" charset="0"/>
                            </a:rPr>
                            <m:t>𝑖</m:t>
                          </m:r>
                        </m:sub>
                      </m:sSub>
                    </m:oMath>
                  </m:oMathPara>
                </a14:m>
                <a:endParaRPr lang="en-US" sz="2400" dirty="0"/>
              </a:p>
            </p:txBody>
          </p:sp>
        </mc:Choice>
        <mc:Fallback xmlns="">
          <p:sp>
            <p:nvSpPr>
              <p:cNvPr id="7" name="TextBox 6">
                <a:extLst>
                  <a:ext uri="{FF2B5EF4-FFF2-40B4-BE49-F238E27FC236}">
                    <a16:creationId xmlns:a16="http://schemas.microsoft.com/office/drawing/2014/main" id="{A1F29970-81C4-2B4B-A870-E4958E91373E}"/>
                  </a:ext>
                </a:extLst>
              </p:cNvPr>
              <p:cNvSpPr txBox="1">
                <a:spLocks noRot="1" noChangeAspect="1" noMove="1" noResize="1" noEditPoints="1" noAdjustHandles="1" noChangeArrowheads="1" noChangeShapeType="1" noTextEdit="1"/>
              </p:cNvSpPr>
              <p:nvPr/>
            </p:nvSpPr>
            <p:spPr>
              <a:xfrm>
                <a:off x="6423209" y="3162859"/>
                <a:ext cx="1699761" cy="461665"/>
              </a:xfrm>
              <a:prstGeom prst="rect">
                <a:avLst/>
              </a:prstGeom>
              <a:blipFill>
                <a:blip r:embed="rId4"/>
                <a:stretch>
                  <a:fillRect b="-8108"/>
                </a:stretch>
              </a:blipFill>
            </p:spPr>
            <p:txBody>
              <a:bodyPr/>
              <a:lstStyle/>
              <a:p>
                <a:r>
                  <a:rPr lang="en-US">
                    <a:noFill/>
                  </a:rPr>
                  <a:t> </a:t>
                </a:r>
              </a:p>
            </p:txBody>
          </p:sp>
        </mc:Fallback>
      </mc:AlternateContent>
      <p:pic>
        <p:nvPicPr>
          <p:cNvPr id="1026" name="Picture 2" descr="Exclusive OR Gate">
            <a:extLst>
              <a:ext uri="{FF2B5EF4-FFF2-40B4-BE49-F238E27FC236}">
                <a16:creationId xmlns:a16="http://schemas.microsoft.com/office/drawing/2014/main" id="{0B5A900F-2523-1047-9CD7-B99475FE36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7340" y="3656558"/>
            <a:ext cx="3797300" cy="2882900"/>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a:extLst>
              <a:ext uri="{FF2B5EF4-FFF2-40B4-BE49-F238E27FC236}">
                <a16:creationId xmlns:a16="http://schemas.microsoft.com/office/drawing/2014/main" id="{C8DB1CB4-01DB-4D4E-9951-6A30E6CA0BC7}"/>
              </a:ext>
            </a:extLst>
          </p:cNvPr>
          <p:cNvSpPr/>
          <p:nvPr/>
        </p:nvSpPr>
        <p:spPr>
          <a:xfrm>
            <a:off x="5807968" y="3789040"/>
            <a:ext cx="5832648" cy="115212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400" b="1" dirty="0"/>
              <a:t>Example:</a:t>
            </a:r>
          </a:p>
          <a:p>
            <a:r>
              <a:rPr lang="en-US" sz="2400" b="1" dirty="0"/>
              <a:t>Encryption of ASCII “A” (Decimal : 65, Binary: 1000001). K = 0101101.</a:t>
            </a:r>
          </a:p>
        </p:txBody>
      </p:sp>
      <p:sp>
        <p:nvSpPr>
          <p:cNvPr id="9" name="Rounded Rectangle 8">
            <a:extLst>
              <a:ext uri="{FF2B5EF4-FFF2-40B4-BE49-F238E27FC236}">
                <a16:creationId xmlns:a16="http://schemas.microsoft.com/office/drawing/2014/main" id="{C050D05C-FE77-0F42-8A01-D420260126EB}"/>
              </a:ext>
            </a:extLst>
          </p:cNvPr>
          <p:cNvSpPr/>
          <p:nvPr/>
        </p:nvSpPr>
        <p:spPr>
          <a:xfrm>
            <a:off x="5807968" y="5098008"/>
            <a:ext cx="5832648" cy="14414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400" b="1" dirty="0"/>
              <a:t>P = 1000001		 C = 1101100</a:t>
            </a:r>
          </a:p>
          <a:p>
            <a:r>
              <a:rPr lang="en-US" sz="2400" b="1" dirty="0"/>
              <a:t>K = 0101101		 K = 0101101</a:t>
            </a:r>
          </a:p>
          <a:p>
            <a:r>
              <a:rPr lang="en-US" sz="2400" b="1" dirty="0"/>
              <a:t>C = 1101100		 P = 1000001</a:t>
            </a:r>
          </a:p>
        </p:txBody>
      </p:sp>
    </p:spTree>
    <p:extLst>
      <p:ext uri="{BB962C8B-B14F-4D97-AF65-F5344CB8AC3E}">
        <p14:creationId xmlns:p14="http://schemas.microsoft.com/office/powerpoint/2010/main" val="255591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blinds(horizontal)">
                                      <p:cBhvr>
                                        <p:cTn id="27" dur="500"/>
                                        <p:tgtEl>
                                          <p:spTgt spid="102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a:t>Summary</a:t>
            </a:r>
            <a:endParaRPr lang="en-AU" dirty="0"/>
          </a:p>
        </p:txBody>
      </p:sp>
      <p:sp>
        <p:nvSpPr>
          <p:cNvPr id="76803" name="Rectangle 3"/>
          <p:cNvSpPr>
            <a:spLocks noGrp="1" noChangeArrowheads="1"/>
          </p:cNvSpPr>
          <p:nvPr>
            <p:ph sz="half" idx="1"/>
          </p:nvPr>
        </p:nvSpPr>
        <p:spPr>
          <a:xfrm>
            <a:off x="1828801" y="1752601"/>
            <a:ext cx="3565525" cy="4778375"/>
          </a:xfrm>
        </p:spPr>
        <p:txBody>
          <a:bodyPr/>
          <a:lstStyle/>
          <a:p>
            <a:pPr eaLnBrk="1" hangingPunct="1"/>
            <a:r>
              <a:rPr lang="en-US" dirty="0"/>
              <a:t>Extended Euclidean Algorithm </a:t>
            </a:r>
          </a:p>
          <a:p>
            <a:pPr lvl="1"/>
            <a:r>
              <a:rPr lang="en-US" dirty="0"/>
              <a:t>Modular inverse</a:t>
            </a:r>
          </a:p>
          <a:p>
            <a:pPr eaLnBrk="1" hangingPunct="1"/>
            <a:r>
              <a:rPr lang="en-US" dirty="0"/>
              <a:t>Cryptology</a:t>
            </a:r>
          </a:p>
          <a:p>
            <a:pPr lvl="1"/>
            <a:r>
              <a:rPr lang="en-US" dirty="0"/>
              <a:t>Cryptography</a:t>
            </a:r>
          </a:p>
          <a:p>
            <a:pPr lvl="1"/>
            <a:r>
              <a:rPr lang="en-US" dirty="0"/>
              <a:t>Cryptanalysis</a:t>
            </a:r>
          </a:p>
          <a:p>
            <a:pPr eaLnBrk="1" hangingPunct="1"/>
            <a:r>
              <a:rPr lang="en-US" dirty="0"/>
              <a:t>Understand the operation of a monoalphabetic substitution cipher</a:t>
            </a:r>
            <a:endParaRPr lang="en-AU" dirty="0"/>
          </a:p>
        </p:txBody>
      </p:sp>
      <p:sp>
        <p:nvSpPr>
          <p:cNvPr id="76804" name="Content Placeholder 11"/>
          <p:cNvSpPr>
            <a:spLocks noGrp="1"/>
          </p:cNvSpPr>
          <p:nvPr>
            <p:ph sz="half" idx="2"/>
          </p:nvPr>
        </p:nvSpPr>
        <p:spPr>
          <a:xfrm>
            <a:off x="6830343" y="2492897"/>
            <a:ext cx="3565525" cy="4702175"/>
          </a:xfrm>
        </p:spPr>
        <p:txBody>
          <a:bodyPr/>
          <a:lstStyle/>
          <a:p>
            <a:pPr eaLnBrk="1" hangingPunct="1"/>
            <a:r>
              <a:rPr lang="en-US" dirty="0"/>
              <a:t>Understand the operation of a polyalphabetic cipher</a:t>
            </a:r>
          </a:p>
          <a:p>
            <a:pPr eaLnBrk="1" hangingPunct="1"/>
            <a:r>
              <a:rPr lang="en-US" dirty="0"/>
              <a:t>Introduce basic stream cipher</a:t>
            </a: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4953001" y="2895601"/>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1524000" y="6492876"/>
            <a:ext cx="5181600" cy="365125"/>
          </a:xfrm>
        </p:spPr>
        <p:txBody>
          <a:bodyPr/>
          <a:lstStyle/>
          <a:p>
            <a:pPr>
              <a:defRPr/>
            </a:pPr>
            <a:r>
              <a:rPr lang="en-US" sz="1000"/>
              <a:t>© 2020 Pearson Education, Inc., Hoboken, NJ. All rights reserved. </a:t>
            </a:r>
            <a:endParaRPr lang="en-US"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4"/>
          <p:cNvSpPr>
            <a:spLocks noGrp="1"/>
          </p:cNvSpPr>
          <p:nvPr>
            <p:ph type="title"/>
          </p:nvPr>
        </p:nvSpPr>
        <p:spPr>
          <a:xfrm>
            <a:off x="695400" y="39689"/>
            <a:ext cx="10729191" cy="1412875"/>
          </a:xfrm>
        </p:spPr>
        <p:txBody>
          <a:bodyPr/>
          <a:lstStyle/>
          <a:p>
            <a:r>
              <a:rPr lang="en-US" dirty="0"/>
              <a:t>Greatest Common Divisor (GCD)</a:t>
            </a:r>
          </a:p>
        </p:txBody>
      </p:sp>
      <p:sp>
        <p:nvSpPr>
          <p:cNvPr id="6" name="Content Placeholder 5"/>
          <p:cNvSpPr>
            <a:spLocks noGrp="1"/>
          </p:cNvSpPr>
          <p:nvPr>
            <p:ph idx="1"/>
          </p:nvPr>
        </p:nvSpPr>
        <p:spPr>
          <a:xfrm>
            <a:off x="695401" y="1752601"/>
            <a:ext cx="10729190" cy="4714875"/>
          </a:xfrm>
        </p:spPr>
        <p:txBody>
          <a:bodyPr rtlCol="0">
            <a:normAutofit fontScale="85000" lnSpcReduction="20000"/>
          </a:bodyPr>
          <a:lstStyle/>
          <a:p>
            <a:pPr fontAlgn="auto">
              <a:spcAft>
                <a:spcPts val="0"/>
              </a:spcAft>
              <a:buClr>
                <a:schemeClr val="accent1">
                  <a:lumMod val="60000"/>
                  <a:lumOff val="40000"/>
                </a:schemeClr>
              </a:buClr>
              <a:buFont typeface="Candara" pitchFamily="34" charset="0"/>
              <a:buChar char="•"/>
              <a:defRPr/>
            </a:pPr>
            <a:r>
              <a:rPr lang="en-US" dirty="0">
                <a:ea typeface="+mn-ea"/>
                <a:cs typeface="+mn-cs"/>
              </a:rPr>
              <a:t>The greatest common divisor of </a:t>
            </a:r>
            <a:r>
              <a:rPr lang="en-US" i="1" dirty="0">
                <a:ea typeface="+mn-ea"/>
                <a:cs typeface="+mn-cs"/>
              </a:rPr>
              <a:t>a </a:t>
            </a:r>
            <a:r>
              <a:rPr lang="en-US" dirty="0">
                <a:ea typeface="+mn-ea"/>
                <a:cs typeface="+mn-cs"/>
              </a:rPr>
              <a:t>and </a:t>
            </a:r>
            <a:r>
              <a:rPr lang="en-US" i="1" dirty="0">
                <a:ea typeface="+mn-ea"/>
                <a:cs typeface="+mn-cs"/>
              </a:rPr>
              <a:t>b </a:t>
            </a:r>
            <a:r>
              <a:rPr lang="en-US" dirty="0">
                <a:ea typeface="+mn-ea"/>
                <a:cs typeface="+mn-cs"/>
              </a:rPr>
              <a:t>is the largest integer that divides both </a:t>
            </a:r>
            <a:r>
              <a:rPr lang="en-US" i="1" dirty="0">
                <a:ea typeface="+mn-ea"/>
                <a:cs typeface="+mn-cs"/>
              </a:rPr>
              <a:t>a </a:t>
            </a:r>
            <a:r>
              <a:rPr lang="en-US" dirty="0">
                <a:ea typeface="+mn-ea"/>
                <a:cs typeface="+mn-cs"/>
              </a:rPr>
              <a:t>and </a:t>
            </a:r>
            <a:r>
              <a:rPr lang="en-US" i="1" dirty="0">
                <a:ea typeface="+mn-ea"/>
                <a:cs typeface="+mn-cs"/>
              </a:rPr>
              <a:t>b</a:t>
            </a:r>
          </a:p>
          <a:p>
            <a:pPr fontAlgn="auto">
              <a:spcAft>
                <a:spcPts val="0"/>
              </a:spcAft>
              <a:buClr>
                <a:schemeClr val="accent1">
                  <a:lumMod val="60000"/>
                  <a:lumOff val="40000"/>
                </a:schemeClr>
              </a:buClr>
              <a:buFont typeface="Candara" pitchFamily="34" charset="0"/>
              <a:buChar char="•"/>
              <a:defRPr/>
            </a:pPr>
            <a:r>
              <a:rPr lang="en-US" dirty="0">
                <a:ea typeface="+mn-ea"/>
                <a:cs typeface="+mn-cs"/>
              </a:rPr>
              <a:t>We can use the notation gcd</a:t>
            </a:r>
            <a:r>
              <a:rPr lang="en-US" i="1" dirty="0">
                <a:ea typeface="+mn-ea"/>
                <a:cs typeface="+mn-cs"/>
              </a:rPr>
              <a:t>(a,b) </a:t>
            </a:r>
            <a:r>
              <a:rPr lang="en-US" dirty="0">
                <a:ea typeface="+mn-ea"/>
                <a:cs typeface="+mn-cs"/>
              </a:rPr>
              <a:t> to mean the </a:t>
            </a:r>
            <a:r>
              <a:rPr lang="en-US" b="1" dirty="0">
                <a:ea typeface="+mn-ea"/>
                <a:cs typeface="+mn-cs"/>
              </a:rPr>
              <a:t>greatest common divisor </a:t>
            </a:r>
            <a:r>
              <a:rPr lang="en-US" dirty="0">
                <a:ea typeface="+mn-ea"/>
                <a:cs typeface="+mn-cs"/>
              </a:rPr>
              <a:t>of </a:t>
            </a:r>
            <a:r>
              <a:rPr lang="en-US" i="1" dirty="0">
                <a:ea typeface="+mn-ea"/>
                <a:cs typeface="+mn-cs"/>
              </a:rPr>
              <a:t>a </a:t>
            </a:r>
            <a:r>
              <a:rPr lang="en-US" dirty="0">
                <a:ea typeface="+mn-ea"/>
                <a:cs typeface="+mn-cs"/>
              </a:rPr>
              <a:t>and </a:t>
            </a:r>
            <a:r>
              <a:rPr lang="en-US" i="1" dirty="0">
                <a:ea typeface="+mn-ea"/>
                <a:cs typeface="+mn-cs"/>
              </a:rPr>
              <a:t>b</a:t>
            </a:r>
          </a:p>
          <a:p>
            <a:pPr fontAlgn="auto">
              <a:spcAft>
                <a:spcPts val="0"/>
              </a:spcAft>
              <a:buClr>
                <a:schemeClr val="accent1">
                  <a:lumMod val="60000"/>
                  <a:lumOff val="40000"/>
                </a:schemeClr>
              </a:buClr>
              <a:buFont typeface="Candara" pitchFamily="34" charset="0"/>
              <a:buChar char="•"/>
              <a:defRPr/>
            </a:pPr>
            <a:r>
              <a:rPr lang="en-US" dirty="0">
                <a:ea typeface="+mn-ea"/>
                <a:cs typeface="+mn-cs"/>
              </a:rPr>
              <a:t>We also define gcd(0,0) = 0</a:t>
            </a:r>
          </a:p>
          <a:p>
            <a:pPr fontAlgn="auto">
              <a:spcAft>
                <a:spcPts val="0"/>
              </a:spcAft>
              <a:buClr>
                <a:schemeClr val="accent1">
                  <a:lumMod val="60000"/>
                  <a:lumOff val="40000"/>
                </a:schemeClr>
              </a:buClr>
              <a:buFont typeface="Candara" pitchFamily="34" charset="0"/>
              <a:buChar char="•"/>
              <a:defRPr/>
            </a:pPr>
            <a:r>
              <a:rPr lang="en-US" dirty="0">
                <a:ea typeface="+mn-ea"/>
                <a:cs typeface="+mn-cs"/>
              </a:rPr>
              <a:t>Positive integer </a:t>
            </a:r>
            <a:r>
              <a:rPr lang="en-US" i="1" dirty="0">
                <a:ea typeface="+mn-ea"/>
                <a:cs typeface="+mn-cs"/>
              </a:rPr>
              <a:t>c </a:t>
            </a:r>
            <a:r>
              <a:rPr lang="en-US" dirty="0">
                <a:ea typeface="+mn-ea"/>
                <a:cs typeface="+mn-cs"/>
              </a:rPr>
              <a:t>is said to be the gcd of </a:t>
            </a:r>
            <a:r>
              <a:rPr lang="en-US" i="1" dirty="0">
                <a:ea typeface="+mn-ea"/>
                <a:cs typeface="+mn-cs"/>
              </a:rPr>
              <a:t>a </a:t>
            </a:r>
            <a:r>
              <a:rPr lang="en-US" dirty="0">
                <a:ea typeface="+mn-ea"/>
                <a:cs typeface="+mn-cs"/>
              </a:rPr>
              <a:t>and </a:t>
            </a:r>
            <a:r>
              <a:rPr lang="en-US" i="1" dirty="0">
                <a:ea typeface="+mn-ea"/>
                <a:cs typeface="+mn-cs"/>
              </a:rPr>
              <a:t>b </a:t>
            </a:r>
            <a:r>
              <a:rPr lang="en-US" dirty="0">
                <a:ea typeface="+mn-ea"/>
                <a:cs typeface="+mn-cs"/>
              </a:rPr>
              <a:t>if:</a:t>
            </a:r>
          </a:p>
          <a:p>
            <a:pPr lvl="1" fontAlgn="auto">
              <a:spcAft>
                <a:spcPts val="0"/>
              </a:spcAft>
              <a:buFont typeface="Candara" pitchFamily="34" charset="0"/>
              <a:buChar char="•"/>
              <a:defRPr/>
            </a:pPr>
            <a:r>
              <a:rPr lang="en-US" sz="2400" i="1" dirty="0">
                <a:ea typeface="+mn-ea"/>
              </a:rPr>
              <a:t>c </a:t>
            </a:r>
            <a:r>
              <a:rPr lang="en-US" sz="2400" dirty="0">
                <a:ea typeface="+mn-ea"/>
              </a:rPr>
              <a:t>is a divisor of </a:t>
            </a:r>
            <a:r>
              <a:rPr lang="en-US" sz="2400" i="1" dirty="0">
                <a:ea typeface="+mn-ea"/>
              </a:rPr>
              <a:t>a </a:t>
            </a:r>
            <a:r>
              <a:rPr lang="en-US" sz="2400" dirty="0">
                <a:ea typeface="+mn-ea"/>
              </a:rPr>
              <a:t>and </a:t>
            </a:r>
            <a:r>
              <a:rPr lang="en-US" sz="2400" i="1" dirty="0">
                <a:ea typeface="+mn-ea"/>
              </a:rPr>
              <a:t>b</a:t>
            </a:r>
          </a:p>
          <a:p>
            <a:pPr lvl="1" fontAlgn="auto">
              <a:spcAft>
                <a:spcPts val="0"/>
              </a:spcAft>
              <a:buFont typeface="Candara" pitchFamily="34" charset="0"/>
              <a:buChar char="•"/>
              <a:defRPr/>
            </a:pPr>
            <a:r>
              <a:rPr lang="en-US" sz="2400" dirty="0">
                <a:ea typeface="+mn-ea"/>
              </a:rPr>
              <a:t>Any divisor of </a:t>
            </a:r>
            <a:r>
              <a:rPr lang="en-US" sz="2400" i="1" dirty="0">
                <a:ea typeface="+mn-ea"/>
              </a:rPr>
              <a:t>a </a:t>
            </a:r>
            <a:r>
              <a:rPr lang="en-US" sz="2400" dirty="0">
                <a:ea typeface="+mn-ea"/>
              </a:rPr>
              <a:t>and </a:t>
            </a:r>
            <a:r>
              <a:rPr lang="en-US" sz="2400" i="1" dirty="0">
                <a:ea typeface="+mn-ea"/>
              </a:rPr>
              <a:t>b </a:t>
            </a:r>
            <a:r>
              <a:rPr lang="en-US" sz="2400" dirty="0">
                <a:ea typeface="+mn-ea"/>
              </a:rPr>
              <a:t>is a divisor of </a:t>
            </a:r>
            <a:r>
              <a:rPr lang="en-US" sz="2400" i="1" dirty="0">
                <a:ea typeface="+mn-ea"/>
              </a:rPr>
              <a:t>c</a:t>
            </a:r>
          </a:p>
          <a:p>
            <a:pPr marL="342900" lvl="1" indent="-342900" fontAlgn="auto">
              <a:spcBef>
                <a:spcPts val="2400"/>
              </a:spcBef>
              <a:spcAft>
                <a:spcPts val="0"/>
              </a:spcAft>
              <a:buClr>
                <a:schemeClr val="accent1">
                  <a:lumMod val="60000"/>
                  <a:lumOff val="40000"/>
                </a:schemeClr>
              </a:buClr>
              <a:buFont typeface="Candara" pitchFamily="34" charset="0"/>
              <a:buChar char="•"/>
              <a:defRPr/>
            </a:pPr>
            <a:r>
              <a:rPr lang="en-US" sz="2800" dirty="0">
                <a:ea typeface="+mn-ea"/>
              </a:rPr>
              <a:t>An equivalent definition is:</a:t>
            </a:r>
          </a:p>
          <a:p>
            <a:pPr marL="342900" lvl="1" indent="-342900" algn="ctr" fontAlgn="auto">
              <a:spcBef>
                <a:spcPts val="2400"/>
              </a:spcBef>
              <a:spcAft>
                <a:spcPts val="0"/>
              </a:spcAft>
              <a:buClr>
                <a:schemeClr val="accent1">
                  <a:lumMod val="60000"/>
                  <a:lumOff val="40000"/>
                </a:schemeClr>
              </a:buClr>
              <a:buNone/>
              <a:defRPr/>
            </a:pPr>
            <a:r>
              <a:rPr lang="en-US" sz="2800" dirty="0">
                <a:ea typeface="+mn-ea"/>
              </a:rPr>
              <a:t>gcd(</a:t>
            </a:r>
            <a:r>
              <a:rPr lang="en-US" sz="2800" i="1" dirty="0">
                <a:ea typeface="+mn-ea"/>
              </a:rPr>
              <a:t>a,b) = </a:t>
            </a:r>
            <a:r>
              <a:rPr lang="en-US" sz="2800" dirty="0">
                <a:ea typeface="+mn-ea"/>
              </a:rPr>
              <a:t>max[</a:t>
            </a:r>
            <a:r>
              <a:rPr lang="en-US" sz="2800" i="1" dirty="0">
                <a:ea typeface="+mn-ea"/>
              </a:rPr>
              <a:t>k, </a:t>
            </a:r>
            <a:r>
              <a:rPr lang="en-US" sz="2800" dirty="0">
                <a:ea typeface="+mn-ea"/>
              </a:rPr>
              <a:t>such that </a:t>
            </a:r>
            <a:r>
              <a:rPr lang="en-US" sz="2800" i="1" dirty="0">
                <a:ea typeface="+mn-ea"/>
              </a:rPr>
              <a:t>k | a </a:t>
            </a:r>
            <a:r>
              <a:rPr lang="en-US" sz="2800" dirty="0">
                <a:ea typeface="+mn-ea"/>
              </a:rPr>
              <a:t>and </a:t>
            </a:r>
            <a:r>
              <a:rPr lang="en-US" sz="2800" i="1" dirty="0">
                <a:ea typeface="+mn-ea"/>
              </a:rPr>
              <a:t>k | b]</a:t>
            </a:r>
            <a:endParaRPr lang="en-US" sz="2800" dirty="0">
              <a:ea typeface="+mn-ea"/>
            </a:endParaRPr>
          </a:p>
        </p:txBody>
      </p:sp>
      <p:sp>
        <p:nvSpPr>
          <p:cNvPr id="4" name="Footer Placeholder 3"/>
          <p:cNvSpPr>
            <a:spLocks noGrp="1"/>
          </p:cNvSpPr>
          <p:nvPr>
            <p:ph type="ftr" sz="quarter" idx="11"/>
          </p:nvPr>
        </p:nvSpPr>
        <p:spPr>
          <a:xfrm>
            <a:off x="1524001" y="6492876"/>
            <a:ext cx="5953125" cy="365125"/>
          </a:xfrm>
        </p:spPr>
        <p:txBody>
          <a:bodyPr/>
          <a:lstStyle/>
          <a:p>
            <a:pPr>
              <a:defRPr/>
            </a:pPr>
            <a:r>
              <a:rPr lang="en-US" sz="900"/>
              <a:t>© 2020 Pearson Education, Inc., Hoboken, NJ. All rights reserved. </a:t>
            </a:r>
            <a:endParaRPr lang="en-US"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1524000" y="6492876"/>
            <a:ext cx="8001000" cy="365125"/>
          </a:xfrm>
        </p:spPr>
        <p:txBody>
          <a:bodyPr/>
          <a:lstStyle/>
          <a:p>
            <a:pPr>
              <a:defRPr/>
            </a:pPr>
            <a:r>
              <a:rPr lang="en-US" sz="900"/>
              <a:t>© 2020 Pearson Education, Inc., Hoboken, NJ. All rights reserved. </a:t>
            </a:r>
            <a:endParaRPr lang="en-US" sz="900" dirty="0"/>
          </a:p>
        </p:txBody>
      </p:sp>
      <p:pic>
        <p:nvPicPr>
          <p:cNvPr id="5" name="Picture 4">
            <a:extLst>
              <a:ext uri="{FF2B5EF4-FFF2-40B4-BE49-F238E27FC236}">
                <a16:creationId xmlns:a16="http://schemas.microsoft.com/office/drawing/2014/main" id="{E3079E06-7F96-F941-BA75-A0BA00E433D6}"/>
              </a:ext>
            </a:extLst>
          </p:cNvPr>
          <p:cNvPicPr>
            <a:picLocks noChangeAspect="1"/>
          </p:cNvPicPr>
          <p:nvPr/>
        </p:nvPicPr>
        <p:blipFill rotWithShape="1">
          <a:blip r:embed="rId3"/>
          <a:srcRect l="12445" t="20601" r="8836" b="21651"/>
          <a:stretch/>
        </p:blipFill>
        <p:spPr>
          <a:xfrm>
            <a:off x="335360" y="0"/>
            <a:ext cx="7056784" cy="6699543"/>
          </a:xfrm>
          <a:prstGeom prst="rect">
            <a:avLst/>
          </a:prstGeom>
        </p:spPr>
      </p:pic>
      <p:pic>
        <p:nvPicPr>
          <p:cNvPr id="4" name="Picture 3">
            <a:extLst>
              <a:ext uri="{FF2B5EF4-FFF2-40B4-BE49-F238E27FC236}">
                <a16:creationId xmlns:a16="http://schemas.microsoft.com/office/drawing/2014/main" id="{D5D26520-EBF9-E04A-941A-92874F18EB62}"/>
              </a:ext>
            </a:extLst>
          </p:cNvPr>
          <p:cNvPicPr>
            <a:picLocks noChangeAspect="1"/>
          </p:cNvPicPr>
          <p:nvPr/>
        </p:nvPicPr>
        <p:blipFill rotWithShape="1">
          <a:blip r:embed="rId4"/>
          <a:srcRect l="27106" t="16401" r="32601" b="40825"/>
          <a:stretch/>
        </p:blipFill>
        <p:spPr>
          <a:xfrm>
            <a:off x="7544780" y="404664"/>
            <a:ext cx="3960440" cy="5441075"/>
          </a:xfrm>
          <a:prstGeom prst="rect">
            <a:avLst/>
          </a:prstGeom>
        </p:spPr>
      </p:pic>
      <p:sp>
        <p:nvSpPr>
          <p:cNvPr id="3" name="Rounded Rectangle 2">
            <a:extLst>
              <a:ext uri="{FF2B5EF4-FFF2-40B4-BE49-F238E27FC236}">
                <a16:creationId xmlns:a16="http://schemas.microsoft.com/office/drawing/2014/main" id="{618031DD-EC80-8C4D-8138-806479CFE43F}"/>
              </a:ext>
            </a:extLst>
          </p:cNvPr>
          <p:cNvSpPr/>
          <p:nvPr/>
        </p:nvSpPr>
        <p:spPr>
          <a:xfrm>
            <a:off x="8048836" y="5373216"/>
            <a:ext cx="2952328"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gcd</a:t>
            </a:r>
            <a:r>
              <a:rPr lang="en-US" dirty="0"/>
              <a:t>(710, 310) = 10</a:t>
            </a:r>
          </a:p>
        </p:txBody>
      </p:sp>
      <p:sp>
        <p:nvSpPr>
          <p:cNvPr id="6" name="Rounded Rectangle 5">
            <a:extLst>
              <a:ext uri="{FF2B5EF4-FFF2-40B4-BE49-F238E27FC236}">
                <a16:creationId xmlns:a16="http://schemas.microsoft.com/office/drawing/2014/main" id="{499D527D-1533-8641-87D5-2F0ECB27849B}"/>
              </a:ext>
            </a:extLst>
          </p:cNvPr>
          <p:cNvSpPr/>
          <p:nvPr/>
        </p:nvSpPr>
        <p:spPr>
          <a:xfrm>
            <a:off x="8047446" y="6093296"/>
            <a:ext cx="2952328"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gcd</a:t>
            </a:r>
            <a:r>
              <a:rPr lang="en-US" dirty="0"/>
              <a:t>(310, 710) = 10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t>Modular Arithmetic</a:t>
            </a:r>
          </a:p>
        </p:txBody>
      </p:sp>
      <p:sp>
        <p:nvSpPr>
          <p:cNvPr id="54275" name="Content Placeholder 2"/>
          <p:cNvSpPr>
            <a:spLocks noGrp="1"/>
          </p:cNvSpPr>
          <p:nvPr>
            <p:ph idx="1"/>
          </p:nvPr>
        </p:nvSpPr>
        <p:spPr/>
        <p:txBody>
          <a:bodyPr/>
          <a:lstStyle/>
          <a:p>
            <a:r>
              <a:rPr lang="en-US" dirty="0"/>
              <a:t>The modulus</a:t>
            </a:r>
          </a:p>
          <a:p>
            <a:pPr lvl="1"/>
            <a:r>
              <a:rPr lang="en-US" dirty="0"/>
              <a:t>If </a:t>
            </a:r>
            <a:r>
              <a:rPr lang="en-US" i="1" dirty="0"/>
              <a:t>a </a:t>
            </a:r>
            <a:r>
              <a:rPr lang="en-US" dirty="0"/>
              <a:t>is an integer and </a:t>
            </a:r>
            <a:r>
              <a:rPr lang="en-US" i="1" dirty="0" err="1"/>
              <a:t>n</a:t>
            </a:r>
            <a:r>
              <a:rPr lang="en-US" i="1" dirty="0"/>
              <a:t> </a:t>
            </a:r>
            <a:r>
              <a:rPr lang="en-US" dirty="0"/>
              <a:t>is a positive integer, we define </a:t>
            </a:r>
            <a:r>
              <a:rPr lang="en-US" i="1" dirty="0"/>
              <a:t>a </a:t>
            </a:r>
            <a:r>
              <a:rPr lang="en-US" dirty="0"/>
              <a:t>mod </a:t>
            </a:r>
            <a:r>
              <a:rPr lang="en-US" i="1" dirty="0" err="1"/>
              <a:t>n</a:t>
            </a:r>
            <a:r>
              <a:rPr lang="en-US" i="1" dirty="0"/>
              <a:t> </a:t>
            </a:r>
            <a:r>
              <a:rPr lang="en-US" dirty="0"/>
              <a:t>to be the remainder when </a:t>
            </a:r>
            <a:r>
              <a:rPr lang="en-US" i="1" dirty="0"/>
              <a:t>a </a:t>
            </a:r>
            <a:r>
              <a:rPr lang="en-US" dirty="0"/>
              <a:t>is divided by </a:t>
            </a:r>
            <a:r>
              <a:rPr lang="en-US" i="1" dirty="0" err="1"/>
              <a:t>n</a:t>
            </a:r>
            <a:r>
              <a:rPr lang="en-US" i="1" dirty="0"/>
              <a:t>; </a:t>
            </a:r>
            <a:r>
              <a:rPr lang="en-US" dirty="0"/>
              <a:t>the integer </a:t>
            </a:r>
            <a:r>
              <a:rPr lang="en-US" i="1" dirty="0" err="1"/>
              <a:t>n</a:t>
            </a:r>
            <a:r>
              <a:rPr lang="en-US" i="1" dirty="0"/>
              <a:t> </a:t>
            </a:r>
            <a:r>
              <a:rPr lang="en-US" dirty="0"/>
              <a:t>is called the </a:t>
            </a:r>
            <a:r>
              <a:rPr lang="en-US" b="1" dirty="0"/>
              <a:t>modulus</a:t>
            </a:r>
          </a:p>
          <a:p>
            <a:pPr lvl="1"/>
            <a:r>
              <a:rPr lang="en-US" dirty="0"/>
              <a:t>Thus, for any integer </a:t>
            </a:r>
            <a:r>
              <a:rPr lang="en-US" i="1" dirty="0"/>
              <a:t>a:</a:t>
            </a:r>
          </a:p>
          <a:p>
            <a:pPr lvl="1">
              <a:buFont typeface="Candara" pitchFamily="-84" charset="0"/>
              <a:buNone/>
            </a:pPr>
            <a:r>
              <a:rPr lang="en-US" i="1" dirty="0"/>
              <a:t>		</a:t>
            </a:r>
            <a:r>
              <a:rPr lang="en-US" dirty="0"/>
              <a:t> </a:t>
            </a:r>
            <a:r>
              <a:rPr lang="en-US" i="1" dirty="0"/>
              <a:t>a =  </a:t>
            </a:r>
            <a:r>
              <a:rPr lang="en-US" i="1" dirty="0" err="1"/>
              <a:t>qn</a:t>
            </a:r>
            <a:r>
              <a:rPr lang="en-US" i="1" dirty="0"/>
              <a:t> +  </a:t>
            </a:r>
            <a:r>
              <a:rPr lang="en-US" i="1" dirty="0" err="1"/>
              <a:t>r</a:t>
            </a:r>
            <a:r>
              <a:rPr lang="en-US" i="1" dirty="0"/>
              <a:t> </a:t>
            </a:r>
            <a:r>
              <a:rPr lang="en-US" dirty="0"/>
              <a:t>	0 </a:t>
            </a:r>
            <a:r>
              <a:rPr lang="en-US" i="1" dirty="0"/>
              <a:t>≤ </a:t>
            </a:r>
            <a:r>
              <a:rPr lang="en-US" i="1" dirty="0" err="1"/>
              <a:t>r</a:t>
            </a:r>
            <a:r>
              <a:rPr lang="en-US" i="1" dirty="0"/>
              <a:t> &lt; </a:t>
            </a:r>
            <a:r>
              <a:rPr lang="en-US" i="1" dirty="0" err="1"/>
              <a:t>n</a:t>
            </a:r>
            <a:r>
              <a:rPr lang="en-US" i="1" dirty="0"/>
              <a:t>;  </a:t>
            </a:r>
            <a:r>
              <a:rPr lang="en-US" i="1" dirty="0" err="1"/>
              <a:t>q</a:t>
            </a:r>
            <a:r>
              <a:rPr lang="en-US" i="1" dirty="0"/>
              <a:t> = [a/ </a:t>
            </a:r>
            <a:r>
              <a:rPr lang="en-US" i="1" dirty="0" err="1"/>
              <a:t>n</a:t>
            </a:r>
            <a:r>
              <a:rPr lang="en-US" i="1" dirty="0"/>
              <a:t>]</a:t>
            </a:r>
          </a:p>
          <a:p>
            <a:pPr lvl="1">
              <a:buFont typeface="Candara" pitchFamily="-84" charset="0"/>
              <a:buNone/>
            </a:pPr>
            <a:r>
              <a:rPr lang="en-US" dirty="0"/>
              <a:t>	</a:t>
            </a:r>
            <a:r>
              <a:rPr lang="en-US" i="1" dirty="0"/>
              <a:t>    a = [a/ </a:t>
            </a:r>
            <a:r>
              <a:rPr lang="en-US" i="1" dirty="0" err="1"/>
              <a:t>n</a:t>
            </a:r>
            <a:r>
              <a:rPr lang="en-US" i="1" dirty="0"/>
              <a:t>] *  </a:t>
            </a:r>
            <a:r>
              <a:rPr lang="en-US" i="1" dirty="0" err="1"/>
              <a:t>n</a:t>
            </a:r>
            <a:r>
              <a:rPr lang="en-US" i="1" dirty="0"/>
              <a:t> + ( a </a:t>
            </a:r>
            <a:r>
              <a:rPr lang="en-US" dirty="0"/>
              <a:t>mod </a:t>
            </a:r>
            <a:r>
              <a:rPr lang="en-US" i="1" dirty="0" err="1"/>
              <a:t>n</a:t>
            </a:r>
            <a:r>
              <a:rPr lang="en-US" dirty="0"/>
              <a:t>)</a:t>
            </a:r>
          </a:p>
        </p:txBody>
      </p:sp>
      <p:sp>
        <p:nvSpPr>
          <p:cNvPr id="4" name="TextBox 3"/>
          <p:cNvSpPr txBox="1"/>
          <p:nvPr/>
        </p:nvSpPr>
        <p:spPr>
          <a:xfrm>
            <a:off x="4343400" y="5334001"/>
            <a:ext cx="4114800" cy="923925"/>
          </a:xfrm>
          <a:prstGeom prst="rect">
            <a:avLst/>
          </a:prstGeom>
          <a:solidFill>
            <a:schemeClr val="accent4">
              <a:lumMod val="60000"/>
              <a:lumOff val="40000"/>
            </a:schemeClr>
          </a:solidFill>
          <a:ln w="31750">
            <a:solidFill>
              <a:schemeClr val="accent4">
                <a:lumMod val="75000"/>
              </a:schemeClr>
            </a:solidFill>
          </a:ln>
        </p:spPr>
        <p:txBody>
          <a:bodyPr>
            <a:spAutoFit/>
          </a:bodyPr>
          <a:lstStyle/>
          <a:p>
            <a:pPr algn="ctr">
              <a:defRPr/>
            </a:pPr>
            <a:r>
              <a:rPr lang="en-US" dirty="0">
                <a:latin typeface="Arial" pitchFamily="-1" charset="0"/>
              </a:rPr>
              <a:t> </a:t>
            </a:r>
          </a:p>
          <a:p>
            <a:pPr algn="ctr">
              <a:defRPr/>
            </a:pPr>
            <a:r>
              <a:rPr lang="en-US" dirty="0">
                <a:latin typeface="Arial" pitchFamily="-1" charset="0"/>
              </a:rPr>
              <a:t>11 mod 7 =  4; - 11 mod 7 =  3</a:t>
            </a:r>
          </a:p>
          <a:p>
            <a:pPr algn="ctr">
              <a:defRPr/>
            </a:pPr>
            <a:endParaRPr lang="en-US" dirty="0">
              <a:latin typeface="Arial" pitchFamily="-1" charset="0"/>
            </a:endParaRPr>
          </a:p>
        </p:txBody>
      </p:sp>
      <p:sp>
        <p:nvSpPr>
          <p:cNvPr id="5" name="Footer Placeholder 4"/>
          <p:cNvSpPr>
            <a:spLocks noGrp="1"/>
          </p:cNvSpPr>
          <p:nvPr>
            <p:ph type="ftr" sz="quarter" idx="11"/>
          </p:nvPr>
        </p:nvSpPr>
        <p:spPr>
          <a:xfrm>
            <a:off x="1524000" y="6492876"/>
            <a:ext cx="7162800" cy="365125"/>
          </a:xfrm>
        </p:spPr>
        <p:txBody>
          <a:bodyPr/>
          <a:lstStyle/>
          <a:p>
            <a:pPr>
              <a:defRPr/>
            </a:pPr>
            <a:r>
              <a:rPr lang="en-US" sz="900"/>
              <a:t>© 2020 Pearson Education, Inc., Hoboken, NJ. All rights reserved. </a:t>
            </a:r>
            <a:endParaRPr lang="en-US"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D991-2CC4-4493-B6DD-8EEDCE05A886}"/>
              </a:ext>
            </a:extLst>
          </p:cNvPr>
          <p:cNvSpPr>
            <a:spLocks noGrp="1"/>
          </p:cNvSpPr>
          <p:nvPr>
            <p:ph type="title"/>
          </p:nvPr>
        </p:nvSpPr>
        <p:spPr/>
        <p:txBody>
          <a:bodyPr/>
          <a:lstStyle/>
          <a:p>
            <a:r>
              <a:rPr lang="en-US" dirty="0"/>
              <a:t>Extended Euclidean Algorithm (EEA)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177576-E48C-497E-8A67-D9FEB4419908}"/>
                  </a:ext>
                </a:extLst>
              </p:cNvPr>
              <p:cNvSpPr>
                <a:spLocks noGrp="1"/>
              </p:cNvSpPr>
              <p:nvPr>
                <p:ph idx="1"/>
              </p:nvPr>
            </p:nvSpPr>
            <p:spPr>
              <a:xfrm>
                <a:off x="1097280" y="1845734"/>
                <a:ext cx="10058400" cy="4457412"/>
              </a:xfrm>
            </p:spPr>
            <p:txBody>
              <a:bodyPr>
                <a:noAutofit/>
              </a:bodyPr>
              <a:lstStyle/>
              <a:p>
                <a:pPr lvl="1">
                  <a:buFont typeface="Arial" panose="020B0604020202020204" pitchFamily="34" charset="0"/>
                  <a:buChar char="•"/>
                </a:pPr>
                <a:r>
                  <a:rPr lang="en-US" sz="2000" dirty="0"/>
                  <a:t>Finding </a:t>
                </a:r>
                <a:r>
                  <a:rPr lang="en-US" sz="2000" dirty="0" err="1"/>
                  <a:t>gcd</a:t>
                </a:r>
                <a:r>
                  <a:rPr lang="en-US" sz="2000" dirty="0"/>
                  <a:t> is not the main application of the Euclidean algorithm.</a:t>
                </a:r>
              </a:p>
              <a:p>
                <a:pPr lvl="1">
                  <a:buFont typeface="Arial" panose="020B0604020202020204" pitchFamily="34" charset="0"/>
                  <a:buChar char="•"/>
                </a:pPr>
                <a:r>
                  <a:rPr lang="en-US" sz="2000" dirty="0"/>
                  <a:t>The </a:t>
                </a:r>
                <a:r>
                  <a:rPr lang="en-US" sz="2000" b="1" i="1" dirty="0">
                    <a:solidFill>
                      <a:srgbClr val="FF0000"/>
                    </a:solidFill>
                  </a:rPr>
                  <a:t>extended Euclidean algorithm</a:t>
                </a:r>
                <a:r>
                  <a:rPr lang="en-US" sz="2000" dirty="0"/>
                  <a:t> computes a linear combination of the form:</a:t>
                </a:r>
              </a:p>
              <a:p>
                <a:pPr marL="201168" lvl="1" indent="0">
                  <a:buNone/>
                </a:pPr>
                <a14:m>
                  <m:oMathPara xmlns:m="http://schemas.openxmlformats.org/officeDocument/2006/math">
                    <m:oMathParaPr>
                      <m:jc m:val="centerGroup"/>
                    </m:oMathParaPr>
                    <m:oMath xmlns:m="http://schemas.openxmlformats.org/officeDocument/2006/math">
                      <m:func>
                        <m:funcPr>
                          <m:ctrlPr>
                            <a:rPr lang="en-US" sz="2000" b="0" i="1" dirty="0" smtClean="0">
                              <a:latin typeface="Cambria Math" panose="02040503050406030204" pitchFamily="18" charset="0"/>
                            </a:rPr>
                          </m:ctrlPr>
                        </m:funcPr>
                        <m:fName>
                          <m:r>
                            <m:rPr>
                              <m:sty m:val="p"/>
                            </m:rPr>
                            <a:rPr lang="en-US" sz="2000" b="0" i="0" dirty="0" smtClean="0">
                              <a:latin typeface="Cambria Math" panose="02040503050406030204" pitchFamily="18" charset="0"/>
                            </a:rPr>
                            <m:t>gcd</m:t>
                          </m:r>
                        </m:fName>
                        <m:e>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𝑎</m:t>
                              </m:r>
                              <m:r>
                                <a:rPr lang="en-US" sz="2000" b="0" i="1" dirty="0" smtClean="0">
                                  <a:latin typeface="Cambria Math" panose="02040503050406030204" pitchFamily="18" charset="0"/>
                                </a:rPr>
                                <m:t>,</m:t>
                              </m:r>
                              <m:r>
                                <a:rPr lang="en-US" sz="2000" b="0" i="1" dirty="0" smtClean="0">
                                  <a:latin typeface="Cambria Math" panose="02040503050406030204" pitchFamily="18" charset="0"/>
                                </a:rPr>
                                <m:t>𝑏</m:t>
                              </m:r>
                            </m:e>
                          </m:d>
                        </m:e>
                      </m:func>
                      <m:r>
                        <a:rPr lang="en-US" sz="2000" b="0" i="1" dirty="0" smtClean="0">
                          <a:latin typeface="Cambria Math" panose="02040503050406030204" pitchFamily="18" charset="0"/>
                        </a:rPr>
                        <m:t>=</m:t>
                      </m:r>
                      <m:r>
                        <a:rPr lang="pt-BR" sz="2000" i="1" dirty="0" smtClean="0">
                          <a:latin typeface="Cambria Math" panose="02040503050406030204" pitchFamily="18" charset="0"/>
                        </a:rPr>
                        <m:t>𝑝𝑎</m:t>
                      </m:r>
                      <m:r>
                        <a:rPr lang="pt-BR" sz="2000" i="1" dirty="0" smtClean="0">
                          <a:latin typeface="Cambria Math" panose="02040503050406030204" pitchFamily="18" charset="0"/>
                        </a:rPr>
                        <m:t>+</m:t>
                      </m:r>
                      <m:r>
                        <a:rPr lang="pt-BR" sz="2000" i="1" dirty="0" smtClean="0">
                          <a:latin typeface="Cambria Math" panose="02040503050406030204" pitchFamily="18" charset="0"/>
                        </a:rPr>
                        <m:t>𝑠𝑏</m:t>
                      </m:r>
                      <m:r>
                        <a:rPr lang="pt-BR" sz="2000" i="1" dirty="0" smtClean="0">
                          <a:latin typeface="Cambria Math" panose="02040503050406030204" pitchFamily="18" charset="0"/>
                        </a:rPr>
                        <m:t> =</m:t>
                      </m:r>
                      <m:r>
                        <a:rPr lang="en-US" sz="2000" b="0" i="1" dirty="0" smtClean="0">
                          <a:latin typeface="Cambria Math" panose="02040503050406030204" pitchFamily="18" charset="0"/>
                        </a:rPr>
                        <m:t>𝑑</m:t>
                      </m:r>
                    </m:oMath>
                  </m:oMathPara>
                </a14:m>
                <a:endParaRPr lang="en-US" sz="2000" dirty="0"/>
              </a:p>
              <a:p>
                <a:pPr lvl="1">
                  <a:buFont typeface="Arial" panose="020B0604020202020204" pitchFamily="34" charset="0"/>
                  <a:buChar char="•"/>
                </a:pPr>
                <a:r>
                  <a:rPr lang="en-US" sz="2000" dirty="0"/>
                  <a:t>By reversing the steps in the Euclidean Algorithm, we can find these integers p and s.</a:t>
                </a:r>
              </a:p>
              <a:p>
                <a:pPr lvl="1">
                  <a:buFont typeface="Arial" panose="020B0604020202020204" pitchFamily="34" charset="0"/>
                  <a:buChar char="•"/>
                </a:pPr>
                <a:endParaRPr lang="en-US" sz="2000" dirty="0"/>
              </a:p>
              <a:p>
                <a:pPr lvl="1">
                  <a:buFont typeface="Arial" panose="020B0604020202020204" pitchFamily="34" charset="0"/>
                  <a:buChar char="•"/>
                </a:pPr>
                <a:endParaRPr lang="en-US" sz="2000" dirty="0"/>
              </a:p>
              <a:p>
                <a:pPr lvl="1">
                  <a:buFont typeface="Arial" panose="020B0604020202020204" pitchFamily="34" charset="0"/>
                  <a:buChar char="•"/>
                </a:pPr>
                <a:endParaRPr lang="en-US" sz="2000" dirty="0"/>
              </a:p>
              <a:p>
                <a:pPr marL="349250" lvl="1" indent="0">
                  <a:buNone/>
                </a:pPr>
                <a:endParaRPr lang="en-US" sz="2000" dirty="0"/>
              </a:p>
              <a:p>
                <a:pPr marL="349250" lvl="1" indent="0">
                  <a:buNone/>
                </a:pPr>
                <a:endParaRPr lang="en-US" sz="2000" dirty="0"/>
              </a:p>
              <a:p>
                <a:pPr lvl="1">
                  <a:buFont typeface="Arial" panose="020B0604020202020204" pitchFamily="34" charset="0"/>
                  <a:buChar char="•"/>
                </a:pPr>
                <a:endParaRPr lang="en-US" sz="2000" dirty="0"/>
              </a:p>
              <a:p>
                <a:pPr lvl="1">
                  <a:buFont typeface="Arial" panose="020B0604020202020204" pitchFamily="34" charset="0"/>
                  <a:buChar char="•"/>
                </a:pPr>
                <a:r>
                  <a:rPr lang="en-US" sz="2000" dirty="0"/>
                  <a:t>So we have found </a:t>
                </a:r>
                <a14:m>
                  <m:oMath xmlns:m="http://schemas.openxmlformats.org/officeDocument/2006/math">
                    <m:r>
                      <a:rPr lang="en-US" sz="2000" i="1" dirty="0" smtClean="0">
                        <a:latin typeface="Cambria Math" panose="02040503050406030204" pitchFamily="18" charset="0"/>
                      </a:rPr>
                      <m:t>𝑝</m:t>
                    </m:r>
                    <m:r>
                      <a:rPr lang="en-US" sz="2000" i="1" dirty="0" smtClean="0">
                        <a:latin typeface="Cambria Math" panose="02040503050406030204" pitchFamily="18" charset="0"/>
                      </a:rPr>
                      <m:t>=−7 </m:t>
                    </m:r>
                  </m:oMath>
                </a14:m>
                <a:r>
                  <a:rPr lang="en-US" sz="2000" dirty="0"/>
                  <a:t>and </a:t>
                </a:r>
                <a14:m>
                  <m:oMath xmlns:m="http://schemas.openxmlformats.org/officeDocument/2006/math">
                    <m:r>
                      <a:rPr lang="en-US" sz="2000" i="1" dirty="0" smtClean="0">
                        <a:latin typeface="Cambria Math" panose="02040503050406030204" pitchFamily="18" charset="0"/>
                      </a:rPr>
                      <m:t>𝑠</m:t>
                    </m:r>
                    <m:r>
                      <a:rPr lang="en-US" sz="2000" i="1" dirty="0" smtClean="0">
                        <a:latin typeface="Cambria Math" panose="02040503050406030204" pitchFamily="18" charset="0"/>
                      </a:rPr>
                      <m:t>=10</m:t>
                    </m:r>
                  </m:oMath>
                </a14:m>
                <a:r>
                  <a:rPr lang="en-US" sz="2000" dirty="0"/>
                  <a:t>.</a:t>
                </a:r>
              </a:p>
              <a:p>
                <a:pPr lvl="1">
                  <a:buFont typeface="Arial" panose="020B0604020202020204" pitchFamily="34" charset="0"/>
                  <a:buChar char="•"/>
                </a:pPr>
                <a:endParaRPr lang="en-US" sz="2000" dirty="0"/>
              </a:p>
              <a:p>
                <a:pPr marL="201168" lvl="1" indent="0">
                  <a:buNone/>
                </a:pPr>
                <a:endParaRPr lang="en-US" sz="2000" dirty="0"/>
              </a:p>
              <a:p>
                <a:pPr marL="201168" lvl="1" indent="0">
                  <a:buNone/>
                </a:pPr>
                <a:endParaRPr lang="en-US" sz="2000" dirty="0"/>
              </a:p>
              <a:p>
                <a:pPr marL="201168" lvl="1" indent="0">
                  <a:buNone/>
                </a:pPr>
                <a:endParaRPr lang="en-US" sz="2000" dirty="0"/>
              </a:p>
              <a:p>
                <a:endParaRPr lang="en-US" dirty="0"/>
              </a:p>
            </p:txBody>
          </p:sp>
        </mc:Choice>
        <mc:Fallback xmlns="">
          <p:sp>
            <p:nvSpPr>
              <p:cNvPr id="3" name="Content Placeholder 2">
                <a:extLst>
                  <a:ext uri="{FF2B5EF4-FFF2-40B4-BE49-F238E27FC236}">
                    <a16:creationId xmlns:a16="http://schemas.microsoft.com/office/drawing/2014/main" id="{85177576-E48C-497E-8A67-D9FEB4419908}"/>
                  </a:ext>
                </a:extLst>
              </p:cNvPr>
              <p:cNvSpPr>
                <a:spLocks noGrp="1" noRot="1" noChangeAspect="1" noMove="1" noResize="1" noEditPoints="1" noAdjustHandles="1" noChangeArrowheads="1" noChangeShapeType="1" noTextEdit="1"/>
              </p:cNvSpPr>
              <p:nvPr>
                <p:ph idx="1"/>
              </p:nvPr>
            </p:nvSpPr>
            <p:spPr>
              <a:xfrm>
                <a:off x="1097280" y="1845734"/>
                <a:ext cx="10058400" cy="4457412"/>
              </a:xfrm>
              <a:blipFill>
                <a:blip r:embed="rId2"/>
                <a:stretch>
                  <a:fillRect t="-8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8D08600-5F80-4594-B647-8E8070DA74DA}"/>
                  </a:ext>
                </a:extLst>
              </p:cNvPr>
              <p:cNvSpPr txBox="1"/>
              <p:nvPr/>
            </p:nvSpPr>
            <p:spPr>
              <a:xfrm>
                <a:off x="905440" y="3356992"/>
                <a:ext cx="5544017" cy="2523768"/>
              </a:xfrm>
              <a:prstGeom prst="rect">
                <a:avLst/>
              </a:prstGeom>
              <a:noFill/>
            </p:spPr>
            <p:txBody>
              <a:bodyPr wrap="square" rtlCol="0">
                <a:spAutoFit/>
              </a:bodyPr>
              <a:lstStyle/>
              <a:p>
                <a:pPr lvl="1"/>
                <a:r>
                  <a:rPr lang="en-US" sz="2000" i="1" u="sng" dirty="0"/>
                  <a:t>Finding the </a:t>
                </a:r>
                <a:r>
                  <a:rPr lang="en-US" sz="2000" i="1" u="sng" dirty="0" err="1"/>
                  <a:t>gcd</a:t>
                </a:r>
                <a:r>
                  <a:rPr lang="en-US" sz="2000" i="1" u="sng" dirty="0"/>
                  <a:t> of 81 and 57:</a:t>
                </a:r>
              </a:p>
              <a:p>
                <a:pPr lvl="1"/>
                <a:endParaRPr lang="en-US" sz="2000" i="1" u="sng" dirty="0"/>
              </a:p>
              <a:p>
                <a:pPr marL="201168" lvl="1" indent="0" algn="ctr">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81=1</m:t>
                      </m:r>
                      <m:d>
                        <m:dPr>
                          <m:ctrlPr>
                            <a:rPr lang="en-US" sz="2000" i="1">
                              <a:latin typeface="Cambria Math" panose="02040503050406030204" pitchFamily="18" charset="0"/>
                            </a:rPr>
                          </m:ctrlPr>
                        </m:dPr>
                        <m:e>
                          <m:r>
                            <a:rPr lang="en-US" sz="2000" i="1">
                              <a:solidFill>
                                <a:schemeClr val="accent1">
                                  <a:lumMod val="75000"/>
                                </a:schemeClr>
                              </a:solidFill>
                              <a:latin typeface="Cambria Math" panose="02040503050406030204" pitchFamily="18" charset="0"/>
                            </a:rPr>
                            <m:t>57</m:t>
                          </m:r>
                        </m:e>
                      </m:d>
                      <m:r>
                        <a:rPr lang="en-US" sz="2000" i="1">
                          <a:latin typeface="Cambria Math" panose="02040503050406030204" pitchFamily="18" charset="0"/>
                        </a:rPr>
                        <m:t>+</m:t>
                      </m:r>
                      <m:r>
                        <a:rPr lang="en-US" sz="2000" i="1">
                          <a:solidFill>
                            <a:srgbClr val="00B050"/>
                          </a:solidFill>
                          <a:latin typeface="Cambria Math" panose="02040503050406030204" pitchFamily="18" charset="0"/>
                        </a:rPr>
                        <m:t>24</m:t>
                      </m:r>
                    </m:oMath>
                  </m:oMathPara>
                </a14:m>
                <a:endParaRPr lang="en-US" sz="2000" dirty="0"/>
              </a:p>
              <a:p>
                <a:pPr marL="201168" lvl="1" indent="0" algn="ctr">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57=2</m:t>
                      </m:r>
                      <m:d>
                        <m:dPr>
                          <m:ctrlPr>
                            <a:rPr lang="en-US" sz="2000" i="1">
                              <a:latin typeface="Cambria Math" panose="02040503050406030204" pitchFamily="18" charset="0"/>
                            </a:rPr>
                          </m:ctrlPr>
                        </m:dPr>
                        <m:e>
                          <m:r>
                            <a:rPr lang="en-US" sz="2000" i="1">
                              <a:solidFill>
                                <a:schemeClr val="accent1">
                                  <a:lumMod val="75000"/>
                                </a:schemeClr>
                              </a:solidFill>
                              <a:latin typeface="Cambria Math" panose="02040503050406030204" pitchFamily="18" charset="0"/>
                            </a:rPr>
                            <m:t>24</m:t>
                          </m:r>
                        </m:e>
                      </m:d>
                      <m:r>
                        <a:rPr lang="en-US" sz="2000" i="1">
                          <a:latin typeface="Cambria Math" panose="02040503050406030204" pitchFamily="18" charset="0"/>
                        </a:rPr>
                        <m:t>+</m:t>
                      </m:r>
                      <m:r>
                        <a:rPr lang="en-US" sz="2000" i="1">
                          <a:solidFill>
                            <a:srgbClr val="00B050"/>
                          </a:solidFill>
                          <a:latin typeface="Cambria Math" panose="02040503050406030204" pitchFamily="18" charset="0"/>
                        </a:rPr>
                        <m:t>9</m:t>
                      </m:r>
                    </m:oMath>
                  </m:oMathPara>
                </a14:m>
                <a:endParaRPr lang="en-US" sz="2000" dirty="0"/>
              </a:p>
              <a:p>
                <a:pPr marL="201168" lvl="1" indent="0" algn="ctr">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24=2</m:t>
                      </m:r>
                      <m:d>
                        <m:dPr>
                          <m:ctrlPr>
                            <a:rPr lang="en-US" sz="2000" i="1">
                              <a:latin typeface="Cambria Math" panose="02040503050406030204" pitchFamily="18" charset="0"/>
                            </a:rPr>
                          </m:ctrlPr>
                        </m:dPr>
                        <m:e>
                          <m:r>
                            <a:rPr lang="en-US" sz="2000" i="1">
                              <a:solidFill>
                                <a:schemeClr val="accent1">
                                  <a:lumMod val="75000"/>
                                </a:schemeClr>
                              </a:solidFill>
                              <a:latin typeface="Cambria Math" panose="02040503050406030204" pitchFamily="18" charset="0"/>
                            </a:rPr>
                            <m:t>9</m:t>
                          </m:r>
                        </m:e>
                      </m:d>
                      <m:r>
                        <a:rPr lang="en-US" sz="2000" i="1">
                          <a:latin typeface="Cambria Math" panose="02040503050406030204" pitchFamily="18" charset="0"/>
                        </a:rPr>
                        <m:t>+</m:t>
                      </m:r>
                      <m:r>
                        <a:rPr lang="en-US" sz="2000" i="1">
                          <a:solidFill>
                            <a:srgbClr val="00B050"/>
                          </a:solidFill>
                          <a:latin typeface="Cambria Math" panose="02040503050406030204" pitchFamily="18" charset="0"/>
                        </a:rPr>
                        <m:t>6</m:t>
                      </m:r>
                    </m:oMath>
                  </m:oMathPara>
                </a14:m>
                <a:endParaRPr lang="en-US" sz="2000" dirty="0">
                  <a:solidFill>
                    <a:srgbClr val="00B050"/>
                  </a:solidFill>
                </a:endParaRPr>
              </a:p>
              <a:p>
                <a:pPr marL="201168" lvl="1" indent="0" algn="ctr">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9=1</m:t>
                      </m:r>
                      <m:d>
                        <m:dPr>
                          <m:ctrlPr>
                            <a:rPr lang="en-US" sz="2000" i="1">
                              <a:latin typeface="Cambria Math" panose="02040503050406030204" pitchFamily="18" charset="0"/>
                            </a:rPr>
                          </m:ctrlPr>
                        </m:dPr>
                        <m:e>
                          <m:r>
                            <a:rPr lang="en-US" sz="2000" i="1">
                              <a:solidFill>
                                <a:schemeClr val="accent1">
                                  <a:lumMod val="75000"/>
                                </a:schemeClr>
                              </a:solidFill>
                              <a:latin typeface="Cambria Math" panose="02040503050406030204" pitchFamily="18" charset="0"/>
                            </a:rPr>
                            <m:t>6</m:t>
                          </m:r>
                        </m:e>
                      </m:d>
                      <m:r>
                        <a:rPr lang="en-US" sz="2000" i="1">
                          <a:latin typeface="Cambria Math" panose="02040503050406030204" pitchFamily="18" charset="0"/>
                        </a:rPr>
                        <m:t>+</m:t>
                      </m:r>
                      <m:r>
                        <a:rPr lang="en-US" sz="2000" b="1" i="1">
                          <a:solidFill>
                            <a:srgbClr val="FF0000"/>
                          </a:solidFill>
                          <a:latin typeface="Cambria Math" panose="02040503050406030204" pitchFamily="18" charset="0"/>
                        </a:rPr>
                        <m:t>𝟑</m:t>
                      </m:r>
                    </m:oMath>
                  </m:oMathPara>
                </a14:m>
                <a:endParaRPr lang="en-US" sz="2000" b="1" dirty="0">
                  <a:solidFill>
                    <a:srgbClr val="FF0000"/>
                  </a:solidFill>
                </a:endParaRPr>
              </a:p>
              <a:p>
                <a:pPr marL="201168" lvl="1" indent="0" algn="ctr">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6=2</m:t>
                      </m:r>
                      <m:d>
                        <m:dPr>
                          <m:ctrlPr>
                            <a:rPr lang="en-US" sz="2000" i="1">
                              <a:latin typeface="Cambria Math" panose="02040503050406030204" pitchFamily="18" charset="0"/>
                            </a:rPr>
                          </m:ctrlPr>
                        </m:dPr>
                        <m:e>
                          <m:r>
                            <a:rPr lang="en-US" sz="2000" i="1">
                              <a:solidFill>
                                <a:schemeClr val="accent1">
                                  <a:lumMod val="75000"/>
                                </a:schemeClr>
                              </a:solidFill>
                              <a:latin typeface="Cambria Math" panose="02040503050406030204" pitchFamily="18" charset="0"/>
                            </a:rPr>
                            <m:t>3</m:t>
                          </m:r>
                        </m:e>
                      </m:d>
                      <m:r>
                        <a:rPr lang="en-US" sz="2000" i="1">
                          <a:latin typeface="Cambria Math" panose="02040503050406030204" pitchFamily="18" charset="0"/>
                        </a:rPr>
                        <m:t>+0</m:t>
                      </m:r>
                    </m:oMath>
                  </m:oMathPara>
                </a14:m>
                <a:endParaRPr lang="en-US" sz="2000" dirty="0"/>
              </a:p>
              <a:p>
                <a:endParaRPr lang="en-US" dirty="0"/>
              </a:p>
            </p:txBody>
          </p:sp>
        </mc:Choice>
        <mc:Fallback xmlns="">
          <p:sp>
            <p:nvSpPr>
              <p:cNvPr id="4" name="TextBox 3">
                <a:extLst>
                  <a:ext uri="{FF2B5EF4-FFF2-40B4-BE49-F238E27FC236}">
                    <a16:creationId xmlns:a16="http://schemas.microsoft.com/office/drawing/2014/main" id="{A8D08600-5F80-4594-B647-8E8070DA74DA}"/>
                  </a:ext>
                </a:extLst>
              </p:cNvPr>
              <p:cNvSpPr txBox="1">
                <a:spLocks noRot="1" noChangeAspect="1" noMove="1" noResize="1" noEditPoints="1" noAdjustHandles="1" noChangeArrowheads="1" noChangeShapeType="1" noTextEdit="1"/>
              </p:cNvSpPr>
              <p:nvPr/>
            </p:nvSpPr>
            <p:spPr>
              <a:xfrm>
                <a:off x="905440" y="3356992"/>
                <a:ext cx="5544017" cy="2523768"/>
              </a:xfrm>
              <a:prstGeom prst="rect">
                <a:avLst/>
              </a:prstGeom>
              <a:blipFill>
                <a:blip r:embed="rId3"/>
                <a:stretch>
                  <a:fillRect t="-1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7F5C977-B72B-4C02-AD18-3BC8384021DD}"/>
                  </a:ext>
                </a:extLst>
              </p:cNvPr>
              <p:cNvSpPr txBox="1"/>
              <p:nvPr/>
            </p:nvSpPr>
            <p:spPr>
              <a:xfrm>
                <a:off x="5527451" y="3922248"/>
                <a:ext cx="5465093" cy="1679691"/>
              </a:xfrm>
              <a:prstGeom prst="rect">
                <a:avLst/>
              </a:prstGeom>
              <a:noFill/>
            </p:spPr>
            <p:txBody>
              <a:bodyPr wrap="square" rtlCol="0">
                <a:spAutoFit/>
              </a:bodyPr>
              <a:lstStyle/>
              <a:p>
                <a:pPr marL="201168" lvl="1" indent="0">
                  <a:buNone/>
                </a:pPr>
                <a14:m>
                  <m:oMathPara xmlns:m="http://schemas.openxmlformats.org/officeDocument/2006/math">
                    <m:oMathParaPr>
                      <m:jc m:val="centerGroup"/>
                    </m:oMathParaPr>
                    <m:oMath xmlns:m="http://schemas.openxmlformats.org/officeDocument/2006/math">
                      <m:r>
                        <a:rPr lang="en-US" sz="2000" b="1" i="0" smtClean="0">
                          <a:solidFill>
                            <a:srgbClr val="FF0000"/>
                          </a:solidFill>
                          <a:latin typeface="Cambria Math" panose="02040503050406030204" pitchFamily="18" charset="0"/>
                        </a:rPr>
                        <m:t>𝟑</m:t>
                      </m:r>
                      <m:r>
                        <a:rPr lang="en-US" sz="2000" i="1" smtClean="0">
                          <a:latin typeface="Cambria Math" panose="02040503050406030204" pitchFamily="18" charset="0"/>
                        </a:rPr>
                        <m:t>=</m:t>
                      </m:r>
                      <m:r>
                        <a:rPr lang="en-US" sz="2000" b="0" i="1" smtClean="0">
                          <a:latin typeface="Cambria Math" panose="02040503050406030204" pitchFamily="18" charset="0"/>
                        </a:rPr>
                        <m:t>3</m:t>
                      </m:r>
                      <m:d>
                        <m:dPr>
                          <m:ctrlPr>
                            <a:rPr lang="en-US" sz="2000" b="0" i="1" smtClean="0">
                              <a:latin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rPr>
                            <m:t>57</m:t>
                          </m:r>
                        </m:e>
                      </m:d>
                      <m:r>
                        <a:rPr lang="en-US" sz="2000" b="0" i="1" smtClean="0">
                          <a:latin typeface="Cambria Math" panose="02040503050406030204" pitchFamily="18" charset="0"/>
                        </a:rPr>
                        <m:t>−7</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81−1</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57</m:t>
                              </m:r>
                            </m:e>
                          </m:d>
                        </m:e>
                      </m:d>
                      <m:r>
                        <a:rPr lang="en-US" sz="2000" b="0" i="1" smtClean="0">
                          <a:latin typeface="Cambria Math" panose="02040503050406030204" pitchFamily="18" charset="0"/>
                        </a:rPr>
                        <m:t>=10</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57</m:t>
                          </m:r>
                        </m:e>
                      </m:d>
                      <m:r>
                        <a:rPr lang="en-US" sz="2000" b="0" i="1" smtClean="0">
                          <a:latin typeface="Cambria Math" panose="02040503050406030204" pitchFamily="18" charset="0"/>
                        </a:rPr>
                        <m:t>−7(81)</m:t>
                      </m:r>
                    </m:oMath>
                  </m:oMathPara>
                </a14:m>
                <a:endParaRPr lang="en-US" sz="2000" dirty="0"/>
              </a:p>
              <a:p>
                <a:pPr marL="201168" lvl="1" indent="0">
                  <a:buNone/>
                </a:pPr>
                <a14:m>
                  <m:oMathPara xmlns:m="http://schemas.openxmlformats.org/officeDocument/2006/math">
                    <m:oMathParaPr>
                      <m:jc m:val="centerGroup"/>
                    </m:oMathParaPr>
                    <m:oMath xmlns:m="http://schemas.openxmlformats.org/officeDocument/2006/math">
                      <m:r>
                        <a:rPr lang="en-US" sz="2000" b="1" i="0" smtClean="0">
                          <a:solidFill>
                            <a:srgbClr val="FF0000"/>
                          </a:solidFill>
                          <a:latin typeface="Cambria Math" panose="02040503050406030204" pitchFamily="18" charset="0"/>
                        </a:rPr>
                        <m:t>𝟑</m:t>
                      </m:r>
                      <m:r>
                        <a:rPr lang="en-US" sz="2000" i="1">
                          <a:latin typeface="Cambria Math" panose="02040503050406030204" pitchFamily="18" charset="0"/>
                        </a:rPr>
                        <m:t>=</m:t>
                      </m:r>
                      <m:r>
                        <a:rPr lang="en-US" sz="2000" b="0" i="1" smtClean="0">
                          <a:latin typeface="Cambria Math" panose="02040503050406030204" pitchFamily="18" charset="0"/>
                        </a:rPr>
                        <m:t>3</m:t>
                      </m:r>
                      <m:d>
                        <m:dPr>
                          <m:ctrlPr>
                            <a:rPr lang="en-US" sz="200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57−2(</m:t>
                          </m:r>
                          <m:r>
                            <a:rPr lang="en-US" sz="2000" b="0" i="1" smtClean="0">
                              <a:solidFill>
                                <a:schemeClr val="accent1">
                                  <a:lumMod val="75000"/>
                                </a:schemeClr>
                              </a:solidFill>
                              <a:latin typeface="Cambria Math" panose="02040503050406030204" pitchFamily="18" charset="0"/>
                            </a:rPr>
                            <m:t>24</m:t>
                          </m:r>
                          <m:r>
                            <a:rPr lang="en-US" sz="2000" b="0" i="1" smtClean="0">
                              <a:solidFill>
                                <a:schemeClr val="tx1"/>
                              </a:solidFill>
                              <a:latin typeface="Cambria Math" panose="02040503050406030204" pitchFamily="18" charset="0"/>
                            </a:rPr>
                            <m:t>)</m:t>
                          </m:r>
                        </m:e>
                      </m:d>
                      <m:r>
                        <a:rPr lang="en-US" sz="2000" b="0" i="1" smtClean="0">
                          <a:solidFill>
                            <a:schemeClr val="tx1"/>
                          </a:solidFill>
                          <a:latin typeface="Cambria Math" panose="02040503050406030204" pitchFamily="18" charset="0"/>
                        </a:rPr>
                        <m:t>−1</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24</m:t>
                          </m:r>
                        </m:e>
                      </m:d>
                      <m:r>
                        <a:rPr lang="en-US" sz="2000" b="0" i="1" smtClean="0">
                          <a:solidFill>
                            <a:schemeClr val="tx1"/>
                          </a:solidFill>
                          <a:latin typeface="Cambria Math" panose="02040503050406030204" pitchFamily="18" charset="0"/>
                        </a:rPr>
                        <m:t>=3</m:t>
                      </m:r>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57</m:t>
                          </m:r>
                        </m:e>
                      </m:d>
                      <m:r>
                        <a:rPr lang="en-US" sz="2000" b="0" i="1" smtClean="0">
                          <a:solidFill>
                            <a:schemeClr val="tx1"/>
                          </a:solidFill>
                          <a:latin typeface="Cambria Math" panose="02040503050406030204" pitchFamily="18" charset="0"/>
                        </a:rPr>
                        <m:t>−7(</m:t>
                      </m:r>
                      <m:r>
                        <a:rPr lang="en-US" sz="2000" b="0" i="1" smtClean="0">
                          <a:solidFill>
                            <a:srgbClr val="00B050"/>
                          </a:solidFill>
                          <a:latin typeface="Cambria Math" panose="02040503050406030204" pitchFamily="18" charset="0"/>
                        </a:rPr>
                        <m:t>24</m:t>
                      </m:r>
                      <m:r>
                        <a:rPr lang="en-US" sz="2000" b="0" i="1" smtClean="0">
                          <a:solidFill>
                            <a:schemeClr val="tx1"/>
                          </a:solidFill>
                          <a:latin typeface="Cambria Math" panose="02040503050406030204" pitchFamily="18" charset="0"/>
                        </a:rPr>
                        <m:t>)</m:t>
                      </m:r>
                    </m:oMath>
                  </m:oMathPara>
                </a14:m>
                <a:endParaRPr lang="en-US" sz="2000" dirty="0">
                  <a:solidFill>
                    <a:schemeClr val="tx1"/>
                  </a:solidFill>
                </a:endParaRPr>
              </a:p>
              <a:p>
                <a:pPr marL="201168" lvl="1" indent="0">
                  <a:buNone/>
                </a:pPr>
                <a14:m>
                  <m:oMathPara xmlns:m="http://schemas.openxmlformats.org/officeDocument/2006/math">
                    <m:oMathParaPr>
                      <m:jc m:val="centerGroup"/>
                    </m:oMathParaPr>
                    <m:oMath xmlns:m="http://schemas.openxmlformats.org/officeDocument/2006/math">
                      <m:r>
                        <a:rPr lang="en-US" sz="2000" b="1" i="1" smtClean="0">
                          <a:solidFill>
                            <a:srgbClr val="FF0000"/>
                          </a:solidFill>
                          <a:latin typeface="Cambria Math" panose="02040503050406030204" pitchFamily="18" charset="0"/>
                        </a:rPr>
                        <m:t>𝟑</m:t>
                      </m:r>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9−</m:t>
                      </m:r>
                      <m:r>
                        <a:rPr lang="en-US" sz="2000" i="1">
                          <a:solidFill>
                            <a:schemeClr val="tx1"/>
                          </a:solidFill>
                          <a:latin typeface="Cambria Math" panose="02040503050406030204" pitchFamily="18" charset="0"/>
                        </a:rPr>
                        <m:t>1</m:t>
                      </m:r>
                      <m:d>
                        <m:dPr>
                          <m:ctrlPr>
                            <a:rPr lang="en-US" sz="2000" i="1">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24−2</m:t>
                          </m:r>
                          <m:d>
                            <m:dPr>
                              <m:ctrlPr>
                                <a:rPr lang="en-US" sz="2000" b="0" i="1" smtClean="0">
                                  <a:solidFill>
                                    <a:schemeClr val="tx1"/>
                                  </a:solidFill>
                                  <a:latin typeface="Cambria Math" panose="02040503050406030204" pitchFamily="18" charset="0"/>
                                </a:rPr>
                              </m:ctrlPr>
                            </m:dPr>
                            <m:e>
                              <m:r>
                                <a:rPr lang="en-US" sz="2000" b="0" i="1" smtClean="0">
                                  <a:solidFill>
                                    <a:schemeClr val="accent1">
                                      <a:lumMod val="75000"/>
                                    </a:schemeClr>
                                  </a:solidFill>
                                  <a:latin typeface="Cambria Math" panose="02040503050406030204" pitchFamily="18" charset="0"/>
                                </a:rPr>
                                <m:t>9</m:t>
                              </m:r>
                            </m:e>
                          </m:d>
                        </m:e>
                      </m:d>
                      <m:r>
                        <a:rPr lang="en-US" sz="2000" b="0" i="1" smtClean="0">
                          <a:solidFill>
                            <a:schemeClr val="tx1"/>
                          </a:solidFill>
                          <a:latin typeface="Cambria Math" panose="02040503050406030204" pitchFamily="18" charset="0"/>
                        </a:rPr>
                        <m:t>=3</m:t>
                      </m:r>
                      <m:d>
                        <m:dPr>
                          <m:ctrlPr>
                            <a:rPr lang="en-US" sz="2000" b="0" i="1" smtClean="0">
                              <a:solidFill>
                                <a:schemeClr val="tx1"/>
                              </a:solidFill>
                              <a:latin typeface="Cambria Math" panose="02040503050406030204" pitchFamily="18" charset="0"/>
                            </a:rPr>
                          </m:ctrlPr>
                        </m:dPr>
                        <m:e>
                          <m:r>
                            <a:rPr lang="en-US" sz="2000" b="0" i="1" smtClean="0">
                              <a:solidFill>
                                <a:srgbClr val="00B050"/>
                              </a:solidFill>
                              <a:latin typeface="Cambria Math" panose="02040503050406030204" pitchFamily="18" charset="0"/>
                            </a:rPr>
                            <m:t>9</m:t>
                          </m:r>
                        </m:e>
                      </m:d>
                      <m:r>
                        <a:rPr lang="en-US" sz="2000" b="0" i="1" smtClean="0">
                          <a:solidFill>
                            <a:schemeClr val="tx1"/>
                          </a:solidFill>
                          <a:latin typeface="Cambria Math" panose="02040503050406030204" pitchFamily="18" charset="0"/>
                        </a:rPr>
                        <m:t>−1(24)</m:t>
                      </m:r>
                    </m:oMath>
                  </m:oMathPara>
                </a14:m>
                <a:endParaRPr lang="en-US" sz="2000" b="1" dirty="0">
                  <a:solidFill>
                    <a:schemeClr val="tx1"/>
                  </a:solidFill>
                </a:endParaRPr>
              </a:p>
              <a:p>
                <a:pPr marL="201168" lvl="1" indent="0">
                  <a:buNone/>
                </a:pPr>
                <a14:m>
                  <m:oMathPara xmlns:m="http://schemas.openxmlformats.org/officeDocument/2006/math">
                    <m:oMathParaPr>
                      <m:jc m:val="centerGroup"/>
                    </m:oMathParaPr>
                    <m:oMath xmlns:m="http://schemas.openxmlformats.org/officeDocument/2006/math">
                      <m:r>
                        <a:rPr lang="en-US" sz="2000" b="1" i="0">
                          <a:solidFill>
                            <a:srgbClr val="FF0000"/>
                          </a:solidFill>
                          <a:latin typeface="Cambria Math" panose="02040503050406030204" pitchFamily="18" charset="0"/>
                        </a:rPr>
                        <m:t>𝟑</m:t>
                      </m:r>
                      <m:r>
                        <a:rPr lang="en-US" sz="2000" b="1" i="1" smtClean="0">
                          <a:solidFill>
                            <a:schemeClr val="tx1"/>
                          </a:solidFill>
                          <a:latin typeface="Cambria Math" panose="02040503050406030204" pitchFamily="18" charset="0"/>
                        </a:rPr>
                        <m:t>=</m:t>
                      </m:r>
                      <m:r>
                        <a:rPr lang="en-US" sz="2000" b="1" i="1">
                          <a:solidFill>
                            <a:schemeClr val="tx1"/>
                          </a:solidFill>
                          <a:latin typeface="Cambria Math" panose="02040503050406030204" pitchFamily="18" charset="0"/>
                        </a:rPr>
                        <m:t>9−1</m:t>
                      </m:r>
                      <m:d>
                        <m:dPr>
                          <m:ctrlPr>
                            <a:rPr lang="en-US" sz="2000" b="1" i="1">
                              <a:solidFill>
                                <a:schemeClr val="tx1"/>
                              </a:solidFill>
                              <a:latin typeface="Cambria Math" panose="02040503050406030204" pitchFamily="18" charset="0"/>
                            </a:rPr>
                          </m:ctrlPr>
                        </m:dPr>
                        <m:e>
                          <m:r>
                            <a:rPr lang="en-US" sz="2000" b="1" i="1" smtClean="0">
                              <a:solidFill>
                                <a:schemeClr val="accent1">
                                  <a:lumMod val="75000"/>
                                </a:schemeClr>
                              </a:solidFill>
                              <a:latin typeface="Cambria Math" panose="02040503050406030204" pitchFamily="18" charset="0"/>
                            </a:rPr>
                            <m:t>6</m:t>
                          </m:r>
                        </m:e>
                      </m:d>
                    </m:oMath>
                  </m:oMathPara>
                </a14:m>
                <a:endParaRPr lang="en-US" sz="2000" b="1" i="1" dirty="0">
                  <a:solidFill>
                    <a:srgbClr val="FF0000"/>
                  </a:solidFill>
                  <a:latin typeface="Cambria Math" panose="02040503050406030204" pitchFamily="18" charset="0"/>
                </a:endParaRPr>
              </a:p>
              <a:p>
                <a:endParaRPr lang="en-US" dirty="0"/>
              </a:p>
            </p:txBody>
          </p:sp>
        </mc:Choice>
        <mc:Fallback xmlns="">
          <p:sp>
            <p:nvSpPr>
              <p:cNvPr id="5" name="TextBox 4">
                <a:extLst>
                  <a:ext uri="{FF2B5EF4-FFF2-40B4-BE49-F238E27FC236}">
                    <a16:creationId xmlns:a16="http://schemas.microsoft.com/office/drawing/2014/main" id="{77F5C977-B72B-4C02-AD18-3BC8384021DD}"/>
                  </a:ext>
                </a:extLst>
              </p:cNvPr>
              <p:cNvSpPr txBox="1">
                <a:spLocks noRot="1" noChangeAspect="1" noMove="1" noResize="1" noEditPoints="1" noAdjustHandles="1" noChangeArrowheads="1" noChangeShapeType="1" noTextEdit="1"/>
              </p:cNvSpPr>
              <p:nvPr/>
            </p:nvSpPr>
            <p:spPr>
              <a:xfrm>
                <a:off x="5527451" y="3922248"/>
                <a:ext cx="5465093" cy="1679691"/>
              </a:xfrm>
              <a:prstGeom prst="rect">
                <a:avLst/>
              </a:prstGeom>
              <a:blipFill>
                <a:blip r:embed="rId4"/>
                <a:stretch>
                  <a:fillRect/>
                </a:stretch>
              </a:blipFill>
            </p:spPr>
            <p:txBody>
              <a:bodyPr/>
              <a:lstStyle/>
              <a:p>
                <a:r>
                  <a:rPr lang="en-US">
                    <a:noFill/>
                  </a:rPr>
                  <a:t> </a:t>
                </a:r>
              </a:p>
            </p:txBody>
          </p:sp>
        </mc:Fallback>
      </mc:AlternateContent>
      <p:sp>
        <p:nvSpPr>
          <p:cNvPr id="7" name="Arrow: Right 6">
            <a:extLst>
              <a:ext uri="{FF2B5EF4-FFF2-40B4-BE49-F238E27FC236}">
                <a16:creationId xmlns:a16="http://schemas.microsoft.com/office/drawing/2014/main" id="{92FECC90-1246-4F21-9CB9-91D779AB295E}"/>
              </a:ext>
            </a:extLst>
          </p:cNvPr>
          <p:cNvSpPr/>
          <p:nvPr/>
        </p:nvSpPr>
        <p:spPr>
          <a:xfrm>
            <a:off x="4671825" y="5086281"/>
            <a:ext cx="1496183" cy="88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DC92C2BE-67EA-41D5-8581-EC7E3B4C0298}"/>
              </a:ext>
            </a:extLst>
          </p:cNvPr>
          <p:cNvSpPr/>
          <p:nvPr/>
        </p:nvSpPr>
        <p:spPr>
          <a:xfrm>
            <a:off x="4639092" y="4762094"/>
            <a:ext cx="1029810" cy="88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369777E6-B372-4E7D-8F39-A70146B43033}"/>
              </a:ext>
            </a:extLst>
          </p:cNvPr>
          <p:cNvSpPr/>
          <p:nvPr/>
        </p:nvSpPr>
        <p:spPr>
          <a:xfrm>
            <a:off x="4639092" y="4422340"/>
            <a:ext cx="1029810" cy="88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16D6E0A2-5D56-4CAF-88F3-2B22FFC6FD2F}"/>
              </a:ext>
            </a:extLst>
          </p:cNvPr>
          <p:cNvSpPr/>
          <p:nvPr/>
        </p:nvSpPr>
        <p:spPr>
          <a:xfrm>
            <a:off x="4708041" y="4120011"/>
            <a:ext cx="1029810" cy="887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6AF2FB0F-8D9D-4798-BD9B-4FB47854B7AC}"/>
              </a:ext>
            </a:extLst>
          </p:cNvPr>
          <p:cNvSpPr>
            <a:spLocks noGrp="1"/>
          </p:cNvSpPr>
          <p:nvPr>
            <p:ph type="sldNum" sz="quarter" idx="12"/>
          </p:nvPr>
        </p:nvSpPr>
        <p:spPr/>
        <p:txBody>
          <a:bodyPr/>
          <a:lstStyle/>
          <a:p>
            <a:fld id="{3EE413A7-32C0-42B9-8169-A32BFBDA280A}" type="slidenum">
              <a:rPr lang="en-US" smtClean="0"/>
              <a:t>7</a:t>
            </a:fld>
            <a:endParaRPr lang="en-US"/>
          </a:p>
        </p:txBody>
      </p:sp>
    </p:spTree>
    <p:extLst>
      <p:ext uri="{BB962C8B-B14F-4D97-AF65-F5344CB8AC3E}">
        <p14:creationId xmlns:p14="http://schemas.microsoft.com/office/powerpoint/2010/main" val="160556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uiExpand="1" build="p"/>
      <p:bldP spid="7" grpId="0" animBg="1"/>
      <p:bldP spid="8" grpId="0" uiExpand="1" animBg="1"/>
      <p:bldP spid="9" grpId="0" uiExpand="1"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D991-2CC4-4493-B6DD-8EEDCE05A886}"/>
              </a:ext>
            </a:extLst>
          </p:cNvPr>
          <p:cNvSpPr>
            <a:spLocks noGrp="1"/>
          </p:cNvSpPr>
          <p:nvPr>
            <p:ph type="title"/>
          </p:nvPr>
        </p:nvSpPr>
        <p:spPr/>
        <p:txBody>
          <a:bodyPr/>
          <a:lstStyle/>
          <a:p>
            <a:r>
              <a:rPr lang="en-US" dirty="0"/>
              <a:t>Extended Euclidean Algorithm (EEA)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177576-E48C-497E-8A67-D9FEB4419908}"/>
                  </a:ext>
                </a:extLst>
              </p:cNvPr>
              <p:cNvSpPr>
                <a:spLocks noGrp="1"/>
              </p:cNvSpPr>
              <p:nvPr>
                <p:ph idx="1"/>
              </p:nvPr>
            </p:nvSpPr>
            <p:spPr>
              <a:xfrm>
                <a:off x="1097280" y="1707892"/>
                <a:ext cx="10058400" cy="4457412"/>
              </a:xfrm>
            </p:spPr>
            <p:txBody>
              <a:bodyPr>
                <a:noAutofit/>
              </a:bodyPr>
              <a:lstStyle/>
              <a:p>
                <a:pPr lvl="1">
                  <a:buFont typeface="Arial" panose="020B0604020202020204" pitchFamily="34" charset="0"/>
                  <a:buChar char="•"/>
                </a:pPr>
                <a:r>
                  <a:rPr lang="en-US" sz="2800" dirty="0"/>
                  <a:t>The procedure is a bit messy. It is possible to reduce the amount of computation involved in finding </a:t>
                </a:r>
                <a:r>
                  <a:rPr lang="en-US" sz="2800" i="1" dirty="0"/>
                  <a:t>p</a:t>
                </a:r>
                <a:r>
                  <a:rPr lang="en-US" sz="2800" dirty="0"/>
                  <a:t> and </a:t>
                </a:r>
                <a:r>
                  <a:rPr lang="en-US" sz="2800" i="1" dirty="0"/>
                  <a:t>s</a:t>
                </a:r>
                <a:r>
                  <a:rPr lang="en-US" sz="2800" dirty="0"/>
                  <a:t> by using </a:t>
                </a:r>
                <a:r>
                  <a:rPr lang="en-US" sz="2800" b="1" i="1" dirty="0">
                    <a:solidFill>
                      <a:srgbClr val="FF0000"/>
                    </a:solidFill>
                  </a:rPr>
                  <a:t>Extended Euclidean Algorithm</a:t>
                </a:r>
                <a:r>
                  <a:rPr lang="en-US" sz="2800" dirty="0"/>
                  <a:t>.</a:t>
                </a:r>
              </a:p>
              <a:p>
                <a:pPr lvl="1">
                  <a:buFont typeface="Arial" panose="020B0604020202020204" pitchFamily="34" charset="0"/>
                  <a:buChar char="•"/>
                </a:pPr>
                <a:r>
                  <a:rPr lang="en-US" sz="2800" b="1" dirty="0"/>
                  <a:t>Inverses of </a:t>
                </a:r>
                <a14:m>
                  <m:oMath xmlns:m="http://schemas.openxmlformats.org/officeDocument/2006/math">
                    <m:r>
                      <a:rPr lang="en-US" sz="2800" b="1" i="1" dirty="0" smtClean="0">
                        <a:latin typeface="Cambria Math" panose="02040503050406030204" pitchFamily="18" charset="0"/>
                      </a:rPr>
                      <m:t>𝒙</m:t>
                    </m:r>
                  </m:oMath>
                </a14:m>
                <a:r>
                  <a:rPr lang="en-US" sz="2800" b="1" dirty="0"/>
                  <a:t> modulo </a:t>
                </a:r>
                <a:r>
                  <a:rPr lang="en-US" sz="2800" b="1" i="1" dirty="0"/>
                  <a:t>n</a:t>
                </a:r>
                <a:r>
                  <a:rPr lang="en-US" sz="2800" dirty="0"/>
                  <a:t>:</a:t>
                </a:r>
              </a:p>
              <a:p>
                <a:pPr lvl="1">
                  <a:buFont typeface="Arial" panose="020B0604020202020204" pitchFamily="34" charset="0"/>
                  <a:buChar char="•"/>
                </a:pPr>
                <a:r>
                  <a:rPr lang="en-US" sz="2800" dirty="0"/>
                  <a:t>The inverse of </a:t>
                </a:r>
                <a:r>
                  <a:rPr lang="en-US" sz="2800" i="1" dirty="0"/>
                  <a:t>x</a:t>
                </a:r>
                <a:r>
                  <a:rPr lang="en-US" sz="2800" dirty="0"/>
                  <a:t> exists if and only if </a:t>
                </a:r>
                <a14:m>
                  <m:oMath xmlns:m="http://schemas.openxmlformats.org/officeDocument/2006/math">
                    <m:r>
                      <m:rPr>
                        <m:sty m:val="p"/>
                      </m:rPr>
                      <a:rPr lang="en-US" sz="2800" i="1" dirty="0" smtClean="0">
                        <a:latin typeface="Cambria Math" panose="02040503050406030204" pitchFamily="18" charset="0"/>
                      </a:rPr>
                      <m:t>gcd</m:t>
                    </m:r>
                    <m:r>
                      <a:rPr lang="en-US" sz="2800" i="1" dirty="0">
                        <a:latin typeface="Cambria Math" panose="02040503050406030204" pitchFamily="18" charset="0"/>
                      </a:rPr>
                      <m:t>⁡(</m:t>
                    </m:r>
                    <m:r>
                      <a:rPr lang="en-US" sz="2800" i="1" dirty="0">
                        <a:latin typeface="Cambria Math" panose="02040503050406030204" pitchFamily="18" charset="0"/>
                      </a:rPr>
                      <m:t>𝑥</m:t>
                    </m:r>
                    <m:r>
                      <a:rPr lang="en-US" sz="2800" i="1" dirty="0">
                        <a:latin typeface="Cambria Math" panose="02040503050406030204" pitchFamily="18" charset="0"/>
                      </a:rPr>
                      <m:t>, </m:t>
                    </m:r>
                    <m:r>
                      <a:rPr lang="en-US" sz="2800" i="1" dirty="0">
                        <a:latin typeface="Cambria Math" panose="02040503050406030204" pitchFamily="18" charset="0"/>
                      </a:rPr>
                      <m:t>𝑛</m:t>
                    </m:r>
                    <m:r>
                      <a:rPr lang="en-US" sz="2800" i="1" dirty="0">
                        <a:latin typeface="Cambria Math" panose="02040503050406030204" pitchFamily="18" charset="0"/>
                      </a:rPr>
                      <m:t>) = 1</m:t>
                    </m:r>
                  </m:oMath>
                </a14:m>
                <a:r>
                  <a:rPr lang="en-US" sz="2800" dirty="0"/>
                  <a:t>. We now know that if this is true, there exist integers </a:t>
                </a:r>
                <a:r>
                  <a:rPr lang="en-US" sz="2800" i="1" dirty="0"/>
                  <a:t>p</a:t>
                </a:r>
                <a:r>
                  <a:rPr lang="en-US" sz="2800" dirty="0"/>
                  <a:t> and </a:t>
                </a:r>
                <a:r>
                  <a:rPr lang="en-US" sz="2800" i="1" dirty="0"/>
                  <a:t>s</a:t>
                </a:r>
                <a:r>
                  <a:rPr lang="en-US" sz="2800" dirty="0"/>
                  <a:t> so that </a:t>
                </a:r>
                <a14:m>
                  <m:oMath xmlns:m="http://schemas.openxmlformats.org/officeDocument/2006/math">
                    <m:r>
                      <a:rPr lang="pt-BR" sz="2800" i="1" dirty="0">
                        <a:latin typeface="Cambria Math" panose="02040503050406030204" pitchFamily="18" charset="0"/>
                      </a:rPr>
                      <m:t>𝑝</m:t>
                    </m:r>
                    <m:r>
                      <a:rPr lang="en-US" sz="2800" b="0" i="1" dirty="0" smtClean="0">
                        <a:latin typeface="Cambria Math" panose="02040503050406030204" pitchFamily="18" charset="0"/>
                      </a:rPr>
                      <m:t>𝑥</m:t>
                    </m:r>
                    <m:r>
                      <a:rPr lang="pt-BR" sz="2800" i="1" dirty="0">
                        <a:latin typeface="Cambria Math" panose="02040503050406030204" pitchFamily="18" charset="0"/>
                      </a:rPr>
                      <m:t>+</m:t>
                    </m:r>
                    <m:r>
                      <a:rPr lang="pt-BR" sz="2800" i="1" dirty="0">
                        <a:latin typeface="Cambria Math" panose="02040503050406030204" pitchFamily="18" charset="0"/>
                      </a:rPr>
                      <m:t>𝑠𝑛</m:t>
                    </m:r>
                    <m:r>
                      <a:rPr lang="pt-BR" sz="2800" i="1" dirty="0">
                        <a:latin typeface="Cambria Math" panose="02040503050406030204" pitchFamily="18" charset="0"/>
                      </a:rPr>
                      <m:t>=1</m:t>
                    </m:r>
                  </m:oMath>
                </a14:m>
                <a:r>
                  <a:rPr lang="en-US" sz="2800" dirty="0"/>
                  <a:t> </a:t>
                </a:r>
                <a:r>
                  <a:rPr lang="en-US" sz="2800" dirty="0">
                    <a:sym typeface="Wingdings" pitchFamily="2" charset="2"/>
                  </a:rPr>
                  <a:t></a:t>
                </a:r>
                <a:r>
                  <a:rPr lang="en-US" sz="2800" dirty="0"/>
                  <a:t> </a:t>
                </a:r>
                <a14:m>
                  <m:oMath xmlns:m="http://schemas.openxmlformats.org/officeDocument/2006/math">
                    <m:r>
                      <a:rPr lang="en-US" sz="2800" i="1" dirty="0">
                        <a:latin typeface="Cambria Math" panose="02040503050406030204" pitchFamily="18" charset="0"/>
                      </a:rPr>
                      <m:t>𝑝𝑥</m:t>
                    </m:r>
                    <m:r>
                      <a:rPr lang="en-US" sz="2800" i="1" dirty="0">
                        <a:latin typeface="Cambria Math" panose="02040503050406030204" pitchFamily="18" charset="0"/>
                      </a:rPr>
                      <m:t>=1+(−</m:t>
                    </m:r>
                    <m:r>
                      <a:rPr lang="en-US" sz="2800" i="1" dirty="0">
                        <a:latin typeface="Cambria Math" panose="02040503050406030204" pitchFamily="18" charset="0"/>
                      </a:rPr>
                      <m:t>𝑠</m:t>
                    </m:r>
                    <m:r>
                      <a:rPr lang="en-US" sz="2800" i="1" dirty="0">
                        <a:latin typeface="Cambria Math" panose="02040503050406030204" pitchFamily="18" charset="0"/>
                      </a:rPr>
                      <m:t>)</m:t>
                    </m:r>
                    <m:r>
                      <a:rPr lang="en-US" sz="2800" i="1" dirty="0">
                        <a:latin typeface="Cambria Math" panose="02040503050406030204" pitchFamily="18" charset="0"/>
                      </a:rPr>
                      <m:t>𝑛</m:t>
                    </m:r>
                  </m:oMath>
                </a14:m>
                <a:r>
                  <a:rPr lang="en-US" sz="2800" dirty="0"/>
                  <a:t>.</a:t>
                </a:r>
              </a:p>
              <a:p>
                <a:pPr lvl="1">
                  <a:buFont typeface="Arial" panose="020B0604020202020204" pitchFamily="34" charset="0"/>
                  <a:buChar char="•"/>
                </a:pPr>
                <a14:m>
                  <m:oMath xmlns:m="http://schemas.openxmlformats.org/officeDocument/2006/math">
                    <m:r>
                      <a:rPr lang="en-US" sz="2800" b="1" i="1" dirty="0" smtClean="0">
                        <a:latin typeface="Cambria Math" panose="02040503050406030204" pitchFamily="18" charset="0"/>
                      </a:rPr>
                      <m:t>𝒑𝒙</m:t>
                    </m:r>
                    <m:r>
                      <a:rPr lang="en-US" sz="2800" b="1" i="1" dirty="0" smtClean="0">
                        <a:latin typeface="Cambria Math" panose="02040503050406030204" pitchFamily="18" charset="0"/>
                      </a:rPr>
                      <m:t>≡</m:t>
                    </m:r>
                    <m:r>
                      <a:rPr lang="en-US" sz="2800" b="1" i="1" dirty="0" smtClean="0">
                        <a:latin typeface="Cambria Math" panose="02040503050406030204" pitchFamily="18" charset="0"/>
                      </a:rPr>
                      <m:t>𝟏</m:t>
                    </m:r>
                    <m:r>
                      <a:rPr lang="en-US" sz="2800" b="1" i="1" dirty="0" smtClean="0">
                        <a:latin typeface="Cambria Math" panose="02040503050406030204" pitchFamily="18" charset="0"/>
                      </a:rPr>
                      <m:t> </m:t>
                    </m:r>
                    <m:r>
                      <a:rPr lang="en-US" sz="2800" b="1" i="0" dirty="0" smtClean="0">
                        <a:latin typeface="Cambria Math" panose="02040503050406030204" pitchFamily="18" charset="0"/>
                      </a:rPr>
                      <m:t>𝐦𝐨𝐝</m:t>
                    </m:r>
                    <m:r>
                      <a:rPr lang="en-US" sz="2800" b="1" i="1" dirty="0" smtClean="0">
                        <a:latin typeface="Cambria Math" panose="02040503050406030204" pitchFamily="18" charset="0"/>
                      </a:rPr>
                      <m:t> </m:t>
                    </m:r>
                    <m:r>
                      <a:rPr lang="en-US" sz="2800" b="1" i="1" dirty="0" smtClean="0">
                        <a:latin typeface="Cambria Math" panose="02040503050406030204" pitchFamily="18" charset="0"/>
                      </a:rPr>
                      <m:t>𝒏</m:t>
                    </m:r>
                    <m:r>
                      <a:rPr lang="en-US" sz="2800" i="1" dirty="0" smtClean="0">
                        <a:latin typeface="Cambria Math" panose="02040503050406030204" pitchFamily="18" charset="0"/>
                      </a:rPr>
                      <m:t> </m:t>
                    </m:r>
                  </m:oMath>
                </a14:m>
                <a:r>
                  <a:rPr lang="en-US" sz="2800" dirty="0">
                    <a:sym typeface="Wingdings" pitchFamily="2" charset="2"/>
                  </a:rPr>
                  <a:t></a:t>
                </a:r>
                <a:r>
                  <a:rPr lang="en-US" sz="2800" dirty="0"/>
                  <a:t> </a:t>
                </a:r>
                <a14:m>
                  <m:oMath xmlns:m="http://schemas.openxmlformats.org/officeDocument/2006/math">
                    <m:r>
                      <a:rPr lang="en-US" sz="2800" b="1" i="1" dirty="0" smtClean="0">
                        <a:latin typeface="Cambria Math" panose="02040503050406030204" pitchFamily="18" charset="0"/>
                      </a:rPr>
                      <m:t>𝒑</m:t>
                    </m:r>
                  </m:oMath>
                </a14:m>
                <a:r>
                  <a:rPr lang="en-US" sz="2800" b="1" dirty="0"/>
                  <a:t> is the inverse of </a:t>
                </a:r>
                <a14:m>
                  <m:oMath xmlns:m="http://schemas.openxmlformats.org/officeDocument/2006/math">
                    <m:r>
                      <a:rPr lang="en-US" sz="2800" b="1" i="1" dirty="0" smtClean="0">
                        <a:latin typeface="Cambria Math" panose="02040503050406030204" pitchFamily="18" charset="0"/>
                      </a:rPr>
                      <m:t>𝒙</m:t>
                    </m:r>
                  </m:oMath>
                </a14:m>
                <a:r>
                  <a:rPr lang="en-US" sz="2800" b="1" dirty="0"/>
                  <a:t> modulo </a:t>
                </a:r>
                <a14:m>
                  <m:oMath xmlns:m="http://schemas.openxmlformats.org/officeDocument/2006/math">
                    <m:r>
                      <a:rPr lang="en-US" sz="2800" b="1" i="1" dirty="0" smtClean="0">
                        <a:latin typeface="Cambria Math" panose="02040503050406030204" pitchFamily="18" charset="0"/>
                      </a:rPr>
                      <m:t>𝒏</m:t>
                    </m:r>
                  </m:oMath>
                </a14:m>
                <a:r>
                  <a:rPr lang="en-US" sz="2800" b="1" dirty="0"/>
                  <a:t>.</a:t>
                </a:r>
                <a:r>
                  <a:rPr lang="en-US" sz="2800" dirty="0"/>
                  <a:t> The </a:t>
                </a:r>
                <a:r>
                  <a:rPr lang="en-US" sz="2800" b="1" dirty="0">
                    <a:solidFill>
                      <a:srgbClr val="FF0000"/>
                    </a:solidFill>
                  </a:rPr>
                  <a:t>extended Euclidean algorithm </a:t>
                </a:r>
                <a:r>
                  <a:rPr lang="en-US" sz="2800" dirty="0"/>
                  <a:t>will give us a method for calculating </a:t>
                </a:r>
                <a14:m>
                  <m:oMath xmlns:m="http://schemas.openxmlformats.org/officeDocument/2006/math">
                    <m:r>
                      <a:rPr lang="en-US" sz="2800" i="1" dirty="0" smtClean="0">
                        <a:latin typeface="Cambria Math" panose="02040503050406030204" pitchFamily="18" charset="0"/>
                      </a:rPr>
                      <m:t>𝑝</m:t>
                    </m:r>
                  </m:oMath>
                </a14:m>
                <a:r>
                  <a:rPr lang="en-US" sz="2800" dirty="0"/>
                  <a:t> efficiently.</a:t>
                </a:r>
              </a:p>
            </p:txBody>
          </p:sp>
        </mc:Choice>
        <mc:Fallback xmlns="">
          <p:sp>
            <p:nvSpPr>
              <p:cNvPr id="3" name="Content Placeholder 2">
                <a:extLst>
                  <a:ext uri="{FF2B5EF4-FFF2-40B4-BE49-F238E27FC236}">
                    <a16:creationId xmlns:a16="http://schemas.microsoft.com/office/drawing/2014/main" id="{85177576-E48C-497E-8A67-D9FEB4419908}"/>
                  </a:ext>
                </a:extLst>
              </p:cNvPr>
              <p:cNvSpPr>
                <a:spLocks noGrp="1" noRot="1" noChangeAspect="1" noMove="1" noResize="1" noEditPoints="1" noAdjustHandles="1" noChangeArrowheads="1" noChangeShapeType="1" noTextEdit="1"/>
              </p:cNvSpPr>
              <p:nvPr>
                <p:ph idx="1"/>
              </p:nvPr>
            </p:nvSpPr>
            <p:spPr>
              <a:xfrm>
                <a:off x="1097280" y="1707892"/>
                <a:ext cx="10058400" cy="4457412"/>
              </a:xfrm>
              <a:blipFill>
                <a:blip r:embed="rId3"/>
                <a:stretch>
                  <a:fillRect t="-1420" b="-68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3BA087B-1829-4722-B410-CDE0F49FE2CA}"/>
              </a:ext>
            </a:extLst>
          </p:cNvPr>
          <p:cNvSpPr>
            <a:spLocks noGrp="1"/>
          </p:cNvSpPr>
          <p:nvPr>
            <p:ph type="sldNum" sz="quarter" idx="12"/>
          </p:nvPr>
        </p:nvSpPr>
        <p:spPr/>
        <p:txBody>
          <a:bodyPr/>
          <a:lstStyle/>
          <a:p>
            <a:fld id="{3EE413A7-32C0-42B9-8169-A32BFBDA280A}" type="slidenum">
              <a:rPr lang="en-US" smtClean="0"/>
              <a:t>8</a:t>
            </a:fld>
            <a:endParaRPr lang="en-US"/>
          </a:p>
        </p:txBody>
      </p:sp>
    </p:spTree>
    <p:extLst>
      <p:ext uri="{BB962C8B-B14F-4D97-AF65-F5344CB8AC3E}">
        <p14:creationId xmlns:p14="http://schemas.microsoft.com/office/powerpoint/2010/main" val="1045945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D991-2CC4-4493-B6DD-8EEDCE05A886}"/>
              </a:ext>
            </a:extLst>
          </p:cNvPr>
          <p:cNvSpPr>
            <a:spLocks noGrp="1"/>
          </p:cNvSpPr>
          <p:nvPr>
            <p:ph type="title"/>
          </p:nvPr>
        </p:nvSpPr>
        <p:spPr/>
        <p:txBody>
          <a:bodyPr/>
          <a:lstStyle/>
          <a:p>
            <a:r>
              <a:rPr lang="en-US" dirty="0"/>
              <a:t>Extended Euclidean Algorithm (EEA)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177576-E48C-497E-8A67-D9FEB4419908}"/>
                  </a:ext>
                </a:extLst>
              </p:cNvPr>
              <p:cNvSpPr>
                <a:spLocks noGrp="1"/>
              </p:cNvSpPr>
              <p:nvPr>
                <p:ph idx="1"/>
              </p:nvPr>
            </p:nvSpPr>
            <p:spPr>
              <a:xfrm>
                <a:off x="-14828" y="1556792"/>
                <a:ext cx="12015484" cy="4457412"/>
              </a:xfrm>
            </p:spPr>
            <p:txBody>
              <a:bodyPr>
                <a:noAutofit/>
              </a:bodyPr>
              <a:lstStyle/>
              <a:p>
                <a:pPr lvl="1">
                  <a:buFont typeface="Arial" panose="020B0604020202020204" pitchFamily="34" charset="0"/>
                  <a:buChar char="•"/>
                </a:pPr>
                <a:r>
                  <a:rPr lang="en-US" sz="2400" b="1" i="1" u="sng" dirty="0">
                    <a:solidFill>
                      <a:schemeClr val="tx1"/>
                    </a:solidFill>
                  </a:rPr>
                  <a:t>Question: Find inverses of </a:t>
                </a:r>
                <a14:m>
                  <m:oMath xmlns:m="http://schemas.openxmlformats.org/officeDocument/2006/math">
                    <m:r>
                      <a:rPr lang="en-US" sz="2400" b="1" i="1" u="sng" dirty="0">
                        <a:solidFill>
                          <a:schemeClr val="tx1"/>
                        </a:solidFill>
                        <a:latin typeface="Cambria Math" panose="02040503050406030204" pitchFamily="18" charset="0"/>
                      </a:rPr>
                      <m:t>𝒙</m:t>
                    </m:r>
                  </m:oMath>
                </a14:m>
                <a:r>
                  <a:rPr lang="en-US" sz="2400" b="1" i="1" u="sng" dirty="0">
                    <a:solidFill>
                      <a:schemeClr val="tx1"/>
                    </a:solidFill>
                  </a:rPr>
                  <a:t> modulo n.</a:t>
                </a:r>
              </a:p>
              <a:p>
                <a:pPr lvl="1">
                  <a:buFont typeface="Arial" panose="020B0604020202020204" pitchFamily="34" charset="0"/>
                  <a:buChar char="•"/>
                </a:pPr>
                <a:r>
                  <a:rPr lang="en-US" sz="2400" dirty="0"/>
                  <a:t>We will number the steps of the Euclidean algorithm starting with step 0. </a:t>
                </a:r>
              </a:p>
              <a:p>
                <a:pPr lvl="1">
                  <a:buFont typeface="Arial" panose="020B0604020202020204" pitchFamily="34" charset="0"/>
                  <a:buChar char="•"/>
                </a:pPr>
                <a:r>
                  <a:rPr lang="en-US" sz="2400" dirty="0"/>
                  <a:t>The </a:t>
                </a:r>
                <a:r>
                  <a:rPr lang="en-US" sz="2400" b="1" dirty="0"/>
                  <a:t>quotient</a:t>
                </a:r>
                <a:r>
                  <a:rPr lang="en-US" sz="2400" dirty="0"/>
                  <a:t> obtained at step </a:t>
                </a:r>
                <a:r>
                  <a:rPr lang="en-US" sz="2400" dirty="0" err="1"/>
                  <a:t>i</a:t>
                </a:r>
                <a:r>
                  <a:rPr lang="en-US" sz="2400" dirty="0"/>
                  <a:t> will be denoted by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𝑖</m:t>
                        </m:r>
                      </m:sub>
                    </m:sSub>
                  </m:oMath>
                </a14:m>
                <a:r>
                  <a:rPr lang="en-US" sz="2400" dirty="0"/>
                  <a:t>. As we carry out each step of the Euclidean algorithm, we will also calculate an auxiliary number,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oMath>
                </a14:m>
                <a:r>
                  <a:rPr lang="en-US" sz="2400" dirty="0"/>
                  <a:t>. </a:t>
                </a:r>
              </a:p>
              <a:p>
                <a:pPr lvl="2">
                  <a:buFont typeface="Wingdings" panose="05000000000000000000" pitchFamily="2" charset="2"/>
                  <a:buChar char="Ø"/>
                </a:pPr>
                <a:r>
                  <a:rPr lang="en-US" dirty="0"/>
                  <a:t>For the step 0 and step 1, the value of this number is given: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0</m:t>
                        </m:r>
                      </m:sub>
                    </m:sSub>
                    <m:r>
                      <a:rPr lang="en-US" i="1" dirty="0" smtClean="0">
                        <a:latin typeface="Cambria Math" panose="02040503050406030204" pitchFamily="18" charset="0"/>
                      </a:rPr>
                      <m:t>=0</m:t>
                    </m:r>
                  </m:oMath>
                </a14:m>
                <a:r>
                  <a:rPr lang="en-US" dirty="0"/>
                  <a:t> and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b="0" i="1" dirty="0" smtClean="0">
                            <a:latin typeface="Cambria Math" panose="02040503050406030204" pitchFamily="18" charset="0"/>
                          </a:rPr>
                          <m:t>1</m:t>
                        </m:r>
                      </m:sub>
                    </m:sSub>
                    <m:r>
                      <a:rPr lang="en-US" i="1" dirty="0">
                        <a:latin typeface="Cambria Math" panose="02040503050406030204" pitchFamily="18" charset="0"/>
                      </a:rPr>
                      <m:t>=</m:t>
                    </m:r>
                    <m:r>
                      <a:rPr lang="en-US" b="0" i="1" dirty="0" smtClean="0">
                        <a:latin typeface="Cambria Math" panose="02040503050406030204" pitchFamily="18" charset="0"/>
                      </a:rPr>
                      <m:t>1</m:t>
                    </m:r>
                  </m:oMath>
                </a14:m>
                <a:r>
                  <a:rPr lang="en-US" dirty="0"/>
                  <a:t>. </a:t>
                </a:r>
              </a:p>
              <a:p>
                <a:pPr lvl="2">
                  <a:buFont typeface="Wingdings" panose="05000000000000000000" pitchFamily="2" charset="2"/>
                  <a:buChar char="Ø"/>
                </a:pPr>
                <a:r>
                  <a:rPr lang="en-US" dirty="0"/>
                  <a:t>For the remainder of the steps, we recursively calculate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b="0" i="1" dirty="0" smtClean="0">
                            <a:latin typeface="Cambria Math" panose="02040503050406030204" pitchFamily="18" charset="0"/>
                          </a:rPr>
                          <m:t>𝑖</m:t>
                        </m:r>
                      </m:sub>
                    </m:sSub>
                    <m:r>
                      <a:rPr lang="en-US" i="1" dirty="0">
                        <a:latin typeface="Cambria Math" panose="02040503050406030204" pitchFamily="18" charset="0"/>
                      </a:rPr>
                      <m:t>=</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𝑖</m:t>
                        </m:r>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𝑞</m:t>
                        </m:r>
                      </m:e>
                      <m:sub>
                        <m:r>
                          <a:rPr lang="en-US" b="0" i="1" dirty="0" smtClean="0">
                            <a:latin typeface="Cambria Math" panose="02040503050406030204" pitchFamily="18" charset="0"/>
                          </a:rPr>
                          <m:t>𝑖</m:t>
                        </m:r>
                        <m:r>
                          <a:rPr lang="en-US" b="0" i="1" dirty="0" smtClean="0">
                            <a:latin typeface="Cambria Math" panose="02040503050406030204" pitchFamily="18" charset="0"/>
                          </a:rPr>
                          <m:t>−2</m:t>
                        </m:r>
                      </m:sub>
                    </m:sSub>
                    <m:r>
                      <a:rPr lang="en-US" b="0" i="1" dirty="0" smtClean="0">
                        <a:latin typeface="Cambria Math" panose="02040503050406030204" pitchFamily="18" charset="0"/>
                      </a:rPr>
                      <m:t> </m:t>
                    </m:r>
                    <m:r>
                      <m:rPr>
                        <m:sty m:val="p"/>
                      </m:rPr>
                      <a:rPr lang="en-US" b="0" i="0" dirty="0" smtClean="0">
                        <a:latin typeface="Cambria Math" panose="02040503050406030204" pitchFamily="18" charset="0"/>
                      </a:rPr>
                      <m:t>mod</m:t>
                    </m:r>
                    <m:r>
                      <a:rPr lang="en-US" b="0" i="1" dirty="0" smtClean="0">
                        <a:latin typeface="Cambria Math" panose="02040503050406030204" pitchFamily="18" charset="0"/>
                      </a:rPr>
                      <m:t> </m:t>
                    </m:r>
                    <m:r>
                      <a:rPr lang="en-US" b="0" i="1" dirty="0" smtClean="0">
                        <a:latin typeface="Cambria Math" panose="02040503050406030204" pitchFamily="18" charset="0"/>
                      </a:rPr>
                      <m:t>𝑛</m:t>
                    </m:r>
                  </m:oMath>
                </a14:m>
                <a:r>
                  <a:rPr lang="en-US" dirty="0"/>
                  <a:t>. Continue this calculation for one step beyond the last step of the Euclidean algorithm. </a:t>
                </a:r>
              </a:p>
              <a:p>
                <a:pPr lvl="1">
                  <a:buFont typeface="Arial" panose="020B0604020202020204" pitchFamily="34" charset="0"/>
                  <a:buChar char="•"/>
                </a:pPr>
                <a:r>
                  <a:rPr lang="en-US" sz="2400" dirty="0"/>
                  <a:t>The algorithm starts by "dividing" </a:t>
                </a:r>
                <a14:m>
                  <m:oMath xmlns:m="http://schemas.openxmlformats.org/officeDocument/2006/math">
                    <m:r>
                      <a:rPr lang="en-US" sz="2400" i="1" dirty="0" smtClean="0">
                        <a:latin typeface="Cambria Math" panose="02040503050406030204" pitchFamily="18" charset="0"/>
                      </a:rPr>
                      <m:t>𝑛</m:t>
                    </m:r>
                  </m:oMath>
                </a14:m>
                <a:r>
                  <a:rPr lang="en-US" sz="2400" dirty="0"/>
                  <a:t> by </a:t>
                </a:r>
                <a14:m>
                  <m:oMath xmlns:m="http://schemas.openxmlformats.org/officeDocument/2006/math">
                    <m:r>
                      <a:rPr lang="en-US" sz="2400" i="1" dirty="0" smtClean="0">
                        <a:latin typeface="Cambria Math" panose="02040503050406030204" pitchFamily="18" charset="0"/>
                      </a:rPr>
                      <m:t>𝑥</m:t>
                    </m:r>
                  </m:oMath>
                </a14:m>
                <a:r>
                  <a:rPr lang="en-US" sz="2400" dirty="0"/>
                  <a:t>. If the last non-zero remainder occurs at step k, then if this remainder is 1, x has an inverse, and it is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𝑝</m:t>
                        </m:r>
                      </m:e>
                      <m:sub>
                        <m:r>
                          <a:rPr lang="en-US" sz="2400" b="0" i="1" dirty="0" smtClean="0">
                            <a:latin typeface="Cambria Math" panose="02040503050406030204" pitchFamily="18" charset="0"/>
                          </a:rPr>
                          <m:t>𝑘</m:t>
                        </m:r>
                        <m:r>
                          <a:rPr lang="en-US" sz="2400" b="0" i="1" dirty="0" smtClean="0">
                            <a:latin typeface="Cambria Math" panose="02040503050406030204" pitchFamily="18" charset="0"/>
                          </a:rPr>
                          <m:t>+2</m:t>
                        </m:r>
                      </m:sub>
                    </m:sSub>
                  </m:oMath>
                </a14:m>
                <a:r>
                  <a:rPr lang="en-US" sz="2400" dirty="0"/>
                  <a:t>. (If the remainder is not 1, then </a:t>
                </a:r>
                <a14:m>
                  <m:oMath xmlns:m="http://schemas.openxmlformats.org/officeDocument/2006/math">
                    <m:r>
                      <a:rPr lang="en-US" sz="2400" i="1" dirty="0" smtClean="0">
                        <a:latin typeface="Cambria Math" panose="02040503050406030204" pitchFamily="18" charset="0"/>
                      </a:rPr>
                      <m:t>𝑥</m:t>
                    </m:r>
                  </m:oMath>
                </a14:m>
                <a:r>
                  <a:rPr lang="en-US" sz="2400" dirty="0"/>
                  <a:t> does not have an inverse.)</a:t>
                </a:r>
              </a:p>
              <a:p>
                <a:pPr lvl="1">
                  <a:buFont typeface="Arial" panose="020B0604020202020204" pitchFamily="34" charset="0"/>
                  <a:buChar char="•"/>
                </a:pPr>
                <a:endParaRPr lang="en-US" sz="2400" dirty="0"/>
              </a:p>
              <a:p>
                <a:pPr lvl="1">
                  <a:buFont typeface="Arial" panose="020B0604020202020204" pitchFamily="34" charset="0"/>
                  <a:buChar char="•"/>
                </a:pPr>
                <a:endParaRPr lang="en-US" sz="2400" dirty="0"/>
              </a:p>
              <a:p>
                <a:pPr lvl="1">
                  <a:buFont typeface="Arial" panose="020B0604020202020204" pitchFamily="34" charset="0"/>
                  <a:buChar char="•"/>
                </a:pPr>
                <a:endParaRPr lang="en-US" sz="2400" dirty="0"/>
              </a:p>
              <a:p>
                <a:pPr marL="201168" lvl="1" indent="0">
                  <a:buNone/>
                </a:pPr>
                <a:endParaRPr lang="en-US" sz="2400" dirty="0"/>
              </a:p>
              <a:p>
                <a:pPr marL="201168" lvl="1" indent="0">
                  <a:buNone/>
                </a:pPr>
                <a:endParaRPr lang="en-US" sz="2400" dirty="0"/>
              </a:p>
              <a:p>
                <a:pPr marL="201168" lvl="1" indent="0">
                  <a:buNone/>
                </a:pPr>
                <a:endParaRPr lang="en-US" sz="2400" dirty="0"/>
              </a:p>
              <a:p>
                <a:pPr marL="201168" lvl="1" indent="0">
                  <a:buNone/>
                </a:pPr>
                <a:endParaRPr lang="en-US" sz="2400" dirty="0"/>
              </a:p>
              <a:p>
                <a:endParaRPr lang="en-US" sz="2400" dirty="0"/>
              </a:p>
            </p:txBody>
          </p:sp>
        </mc:Choice>
        <mc:Fallback>
          <p:sp>
            <p:nvSpPr>
              <p:cNvPr id="3" name="Content Placeholder 2">
                <a:extLst>
                  <a:ext uri="{FF2B5EF4-FFF2-40B4-BE49-F238E27FC236}">
                    <a16:creationId xmlns:a16="http://schemas.microsoft.com/office/drawing/2014/main" id="{85177576-E48C-497E-8A67-D9FEB4419908}"/>
                  </a:ext>
                </a:extLst>
              </p:cNvPr>
              <p:cNvSpPr>
                <a:spLocks noGrp="1" noRot="1" noChangeAspect="1" noMove="1" noResize="1" noEditPoints="1" noAdjustHandles="1" noChangeArrowheads="1" noChangeShapeType="1" noTextEdit="1"/>
              </p:cNvSpPr>
              <p:nvPr>
                <p:ph idx="1"/>
              </p:nvPr>
            </p:nvSpPr>
            <p:spPr>
              <a:xfrm>
                <a:off x="-14828" y="1556792"/>
                <a:ext cx="12015484" cy="4457412"/>
              </a:xfrm>
              <a:blipFill>
                <a:blip r:embed="rId2"/>
                <a:stretch>
                  <a:fillRect t="-1093" r="-355" b="-382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91471AD-6FE8-4AA4-A086-6387E2EA3E1A}"/>
              </a:ext>
            </a:extLst>
          </p:cNvPr>
          <p:cNvSpPr>
            <a:spLocks noGrp="1"/>
          </p:cNvSpPr>
          <p:nvPr>
            <p:ph type="sldNum" sz="quarter" idx="12"/>
          </p:nvPr>
        </p:nvSpPr>
        <p:spPr/>
        <p:txBody>
          <a:bodyPr/>
          <a:lstStyle/>
          <a:p>
            <a:fld id="{3EE413A7-32C0-42B9-8169-A32BFBDA280A}" type="slidenum">
              <a:rPr lang="en-US" smtClean="0"/>
              <a:t>9</a:t>
            </a:fld>
            <a:endParaRPr lang="en-US"/>
          </a:p>
        </p:txBody>
      </p:sp>
    </p:spTree>
    <p:extLst>
      <p:ext uri="{BB962C8B-B14F-4D97-AF65-F5344CB8AC3E}">
        <p14:creationId xmlns:p14="http://schemas.microsoft.com/office/powerpoint/2010/main" val="125051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11532</TotalTime>
  <Words>8000</Words>
  <Application>Microsoft Office PowerPoint</Application>
  <PresentationFormat>Widescreen</PresentationFormat>
  <Paragraphs>775</Paragraphs>
  <Slides>38</Slides>
  <Notes>33</Notes>
  <HiddenSlides>4</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38</vt:i4>
      </vt:variant>
    </vt:vector>
  </HeadingPairs>
  <TitlesOfParts>
    <vt:vector size="49" baseType="lpstr">
      <vt:lpstr>ＭＳ Ｐゴシック</vt:lpstr>
      <vt:lpstr>Arial</vt:lpstr>
      <vt:lpstr>Cambria Math</vt:lpstr>
      <vt:lpstr>Candara</vt:lpstr>
      <vt:lpstr>Courier</vt:lpstr>
      <vt:lpstr>Mistral</vt:lpstr>
      <vt:lpstr>Times New Roman</vt:lpstr>
      <vt:lpstr>Times-Roman</vt:lpstr>
      <vt:lpstr>Wingdings</vt:lpstr>
      <vt:lpstr>ch01</vt:lpstr>
      <vt:lpstr>Infusion</vt:lpstr>
      <vt:lpstr>PowerPoint Presentation</vt:lpstr>
      <vt:lpstr>Outline</vt:lpstr>
      <vt:lpstr>Division Algorithm</vt:lpstr>
      <vt:lpstr>Greatest Common Divisor (GCD)</vt:lpstr>
      <vt:lpstr>PowerPoint Presentation</vt:lpstr>
      <vt:lpstr>Modular Arithmetic</vt:lpstr>
      <vt:lpstr>Extended Euclidean Algorithm (EEA)</vt:lpstr>
      <vt:lpstr>Extended Euclidean Algorithm (EEA)</vt:lpstr>
      <vt:lpstr>Extended Euclidean Algorithm (EEA)</vt:lpstr>
      <vt:lpstr>Extended Euclidean Algorithm</vt:lpstr>
      <vt:lpstr>Table 2.2(c)  Additive  and  Multiplicative Inverse  Modulo 8</vt:lpstr>
      <vt:lpstr>Table 2.3 Properties of Modular Arithmetic for Integers in Zn</vt:lpstr>
      <vt:lpstr>Chapter 3</vt:lpstr>
      <vt:lpstr>Definitions</vt:lpstr>
      <vt:lpstr>PowerPoint Presentation</vt:lpstr>
      <vt:lpstr>Cryptographic Systems</vt:lpstr>
      <vt:lpstr>Cryptanalysis and  Brute-Force Attack</vt:lpstr>
      <vt:lpstr>Table 3.1   Types of  Attacks  on  Encrypted  Messages </vt:lpstr>
      <vt:lpstr>Brute-Force Attack</vt:lpstr>
      <vt:lpstr>Encryption Scheme Security</vt:lpstr>
      <vt:lpstr>Strong Encryption</vt:lpstr>
      <vt:lpstr>Substitution Technique</vt:lpstr>
      <vt:lpstr>Caesar Cipher</vt:lpstr>
      <vt:lpstr>Caesar Cipher Algorithm</vt:lpstr>
      <vt:lpstr>PowerPoint Presentation</vt:lpstr>
      <vt:lpstr>Monoalphabetic Cipher</vt:lpstr>
      <vt:lpstr>PowerPoint Presentation</vt:lpstr>
      <vt:lpstr>Monoalphabetic Ciphers</vt:lpstr>
      <vt:lpstr>Playfair Cipher</vt:lpstr>
      <vt:lpstr>Playfair Key Matrix</vt:lpstr>
      <vt:lpstr>Playfair Key Matrix</vt:lpstr>
      <vt:lpstr>Polyalphabetic Ciphers</vt:lpstr>
      <vt:lpstr>Vigenère Cipher</vt:lpstr>
      <vt:lpstr>Vigenère Autokey System</vt:lpstr>
      <vt:lpstr>PowerPoint Presentation</vt:lpstr>
      <vt:lpstr>Vernam Cipher</vt:lpstr>
      <vt:lpstr>XOR Operations</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4</dc:subject>
  <dc:creator>Dr Lawrie Brown</dc:creator>
  <cp:keywords/>
  <dc:description/>
  <cp:lastModifiedBy>Oscar Garcia</cp:lastModifiedBy>
  <cp:revision>152</cp:revision>
  <cp:lastPrinted>2009-08-06T03:57:36Z</cp:lastPrinted>
  <dcterms:created xsi:type="dcterms:W3CDTF">2016-03-13T02:06:16Z</dcterms:created>
  <dcterms:modified xsi:type="dcterms:W3CDTF">2022-01-17T14:50:24Z</dcterms:modified>
  <cp:category/>
</cp:coreProperties>
</file>