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31"/>
  </p:notesMasterIdLst>
  <p:sldIdLst>
    <p:sldId id="256" r:id="rId6"/>
    <p:sldId id="257" r:id="rId7"/>
    <p:sldId id="280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0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1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1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1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buNone/>
            </a:pPr>
            <a:fld id="{FD854E81-FD41-4A56-8575-A96143F2DDA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D0D3F4C6-F220-480F-8135-A5A5C5F8A510}" type="slidenum">
              <a:rPr lang="en-AU" sz="1200" b="0" strike="noStrike" spc="-1">
                <a:latin typeface="Arial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0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Times New Roman"/>
                <a:ea typeface="ＭＳ Ｐゴシック"/>
              </a:rPr>
              <a:t>Lecture slides prepared for “Cryptography and Network Security”, 7/e, by William Stallings</a:t>
            </a:r>
            <a:r>
              <a:rPr lang="en-US" sz="2000" b="0" strike="noStrike" spc="-1">
                <a:latin typeface="Arial"/>
                <a:ea typeface="ＭＳ Ｐゴシック"/>
              </a:rPr>
              <a:t>, Chapter 2 – “Introduction to Number Theory”.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  <a:ln w="0">
            <a:noFill/>
          </a:ln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rm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We now describe an algorithm credited to Euclid for easily finding the greatest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common divisor of two integers (Figure 2.2). This algorithm has broad significance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in cryptography.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85C9251D-C90E-4FDD-B98C-A5F5DF5FAC8F}" type="slidenum">
              <a:rPr lang="en-AU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  <a:ln w="0">
            <a:noFill/>
          </a:ln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  <a:ea typeface="ＭＳ Ｐゴシック"/>
              </a:rPr>
              <a:t> In this example, we begin by dividing 1160718174 by 316258250, which gives 3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  <a:ea typeface="ＭＳ Ｐゴシック"/>
              </a:rPr>
              <a:t>with a remainder of 211943424. Next we take 316258250 and divide it by 211943424.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  <a:ea typeface="ＭＳ Ｐゴシック"/>
              </a:rPr>
              <a:t>The process continues until we get a remainder of 0, yielding a result of 1078.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10EDD8EC-B048-483B-83E9-572B370C393F}" type="slidenum">
              <a:rPr lang="en-AU" sz="1200" b="0" strike="noStrike" spc="-1">
                <a:latin typeface="Arial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  <a:ln w="0">
            <a:noFill/>
          </a:ln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  <a:ea typeface="ＭＳ Ｐゴシック"/>
              </a:rPr>
              <a:t> If a  is an integer and n  is a positive integer, we define a  mod n  to be the remainder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  <a:ea typeface="ＭＳ Ｐゴシック"/>
              </a:rPr>
              <a:t>when a  is divided by n . The integer n  is called the </a:t>
            </a:r>
            <a:r>
              <a:rPr lang="en-US" sz="2000" b="1" strike="noStrike" spc="-1">
                <a:latin typeface="Arial"/>
                <a:ea typeface="ＭＳ Ｐゴシック"/>
              </a:rPr>
              <a:t>modulus </a:t>
            </a:r>
            <a:r>
              <a:rPr lang="en-US" sz="2000" b="0" strike="noStrike" spc="-1">
                <a:latin typeface="Arial"/>
                <a:ea typeface="ＭＳ Ｐゴシック"/>
              </a:rPr>
              <a:t>. Thus, for any integer a: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  <a:ea typeface="ＭＳ Ｐゴシック"/>
              </a:rPr>
              <a:t> a =  qn +  r   0 ≤ r &lt;  n;  q = [ a/ n]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  <a:ea typeface="ＭＳ Ｐゴシック"/>
              </a:rPr>
              <a:t> a = [a/ n] *  n + ( a mod  n)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15D192CA-CD32-4D59-88F0-7CC3B3CC103A}" type="slidenum">
              <a:rPr lang="en-AU" sz="1200" b="0" strike="noStrike" spc="-1">
                <a:latin typeface="Arial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  <a:ln w="0">
            <a:noFill/>
          </a:ln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  <a:ea typeface="ＭＳ Ｐゴシック"/>
              </a:rPr>
              <a:t> Two integers a  and b  are said to be </a:t>
            </a:r>
            <a:r>
              <a:rPr lang="en-US" sz="2000" b="1" strike="noStrike" spc="-1">
                <a:latin typeface="Arial"/>
                <a:ea typeface="ＭＳ Ｐゴシック"/>
              </a:rPr>
              <a:t>congruent modulo </a:t>
            </a:r>
            <a:r>
              <a:rPr lang="en-US" sz="2000" b="0" strike="noStrike" spc="-1">
                <a:latin typeface="Arial"/>
                <a:ea typeface="ＭＳ Ｐゴシック"/>
              </a:rPr>
              <a:t>n , if (a  mod n ) =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  <a:ea typeface="ＭＳ Ｐゴシック"/>
              </a:rPr>
              <a:t> (b  mod n ). This is written as a K b  (mod n ).</a:t>
            </a:r>
            <a:r>
              <a:rPr lang="en-US" sz="2000" b="0" strike="noStrike" spc="-1" baseline="30000">
                <a:latin typeface="Arial"/>
                <a:ea typeface="ＭＳ Ｐゴシック"/>
              </a:rPr>
              <a:t>2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  <a:ea typeface="ＭＳ Ｐゴシック"/>
              </a:rPr>
              <a:t> Note that if a = 0 (mod n ), then n | a 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F0566F8D-682A-4CC1-8CC8-BC81589F5BAB}" type="slidenum">
              <a:rPr lang="en-AU" sz="1200" b="0" strike="noStrike" spc="-1">
                <a:latin typeface="Arial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  <a:ln w="0">
            <a:noFill/>
          </a:ln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  <a:ea typeface="ＭＳ Ｐゴシック"/>
              </a:rPr>
              <a:t>Congruences have the following properties: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  <a:ea typeface="ＭＳ Ｐゴシック"/>
              </a:rPr>
              <a:t>		1</a:t>
            </a:r>
            <a:r>
              <a:rPr lang="en-US" sz="2000" b="0" i="1" strike="noStrike" spc="-1">
                <a:latin typeface="Arial"/>
                <a:ea typeface="ＭＳ Ｐゴシック"/>
              </a:rPr>
              <a:t>. a = b (</a:t>
            </a:r>
            <a:r>
              <a:rPr lang="en-US" sz="2000" b="0" strike="noStrike" spc="-1">
                <a:latin typeface="Arial"/>
                <a:ea typeface="ＭＳ Ｐゴシック"/>
              </a:rPr>
              <a:t>mod</a:t>
            </a:r>
            <a:r>
              <a:rPr lang="en-US" sz="2000" b="0" i="1" strike="noStrike" spc="-1">
                <a:latin typeface="Arial"/>
                <a:ea typeface="ＭＳ Ｐゴシック"/>
              </a:rPr>
              <a:t> n)</a:t>
            </a:r>
            <a:r>
              <a:rPr lang="en-US" sz="2000" b="0" strike="noStrike" spc="-1">
                <a:latin typeface="Arial"/>
                <a:ea typeface="ＭＳ Ｐゴシック"/>
              </a:rPr>
              <a:t> if </a:t>
            </a:r>
            <a:r>
              <a:rPr lang="en-US" sz="2000" b="0" i="1" strike="noStrike" spc="-1">
                <a:latin typeface="Arial"/>
                <a:ea typeface="ＭＳ Ｐゴシック"/>
              </a:rPr>
              <a:t>n (a – b)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  <a:ea typeface="ＭＳ Ｐゴシック"/>
              </a:rPr>
              <a:t>		2. </a:t>
            </a:r>
            <a:r>
              <a:rPr lang="en-US" sz="2000" b="0" i="1" strike="noStrike" spc="-1">
                <a:latin typeface="Arial"/>
                <a:ea typeface="ＭＳ Ｐゴシック"/>
              </a:rPr>
              <a:t>a = b </a:t>
            </a:r>
            <a:r>
              <a:rPr lang="en-US" sz="2000" b="0" strike="noStrike" spc="-1">
                <a:latin typeface="Arial"/>
                <a:ea typeface="ＭＳ Ｐゴシック"/>
              </a:rPr>
              <a:t>(mod </a:t>
            </a:r>
            <a:r>
              <a:rPr lang="en-US" sz="2000" b="0" i="1" strike="noStrike" spc="-1">
                <a:latin typeface="Arial"/>
                <a:ea typeface="ＭＳ Ｐゴシック"/>
              </a:rPr>
              <a:t>n</a:t>
            </a:r>
            <a:r>
              <a:rPr lang="en-US" sz="2000" b="0" strike="noStrike" spc="-1">
                <a:latin typeface="Arial"/>
                <a:ea typeface="ＭＳ Ｐゴシック"/>
              </a:rPr>
              <a:t>) implies </a:t>
            </a:r>
            <a:r>
              <a:rPr lang="en-US" sz="2000" b="0" i="1" strike="noStrike" spc="-1">
                <a:latin typeface="Arial"/>
                <a:ea typeface="ＭＳ Ｐゴシック"/>
              </a:rPr>
              <a:t>b = a </a:t>
            </a:r>
            <a:r>
              <a:rPr lang="en-US" sz="2000" b="0" strike="noStrike" spc="-1">
                <a:latin typeface="Arial"/>
                <a:ea typeface="ＭＳ Ｐゴシック"/>
              </a:rPr>
              <a:t>(mod </a:t>
            </a:r>
            <a:r>
              <a:rPr lang="en-US" sz="2000" b="0" i="1" strike="noStrike" spc="-1">
                <a:latin typeface="Arial"/>
                <a:ea typeface="ＭＳ Ｐゴシック"/>
              </a:rPr>
              <a:t>n</a:t>
            </a:r>
            <a:r>
              <a:rPr lang="en-US" sz="2000" b="0" strike="noStrike" spc="-1">
                <a:latin typeface="Arial"/>
                <a:ea typeface="ＭＳ Ｐゴシック"/>
              </a:rPr>
              <a:t>)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  <a:ea typeface="ＭＳ Ｐゴシック"/>
              </a:rPr>
              <a:t>		3</a:t>
            </a:r>
            <a:r>
              <a:rPr lang="en-US" sz="2000" b="0" i="1" strike="noStrike" spc="-1">
                <a:latin typeface="Arial"/>
                <a:ea typeface="ＭＳ Ｐゴシック"/>
              </a:rPr>
              <a:t>. a = b </a:t>
            </a:r>
            <a:r>
              <a:rPr lang="en-US" sz="2000" b="0" strike="noStrike" spc="-1">
                <a:latin typeface="Arial"/>
                <a:ea typeface="ＭＳ Ｐゴシック"/>
              </a:rPr>
              <a:t>(mod </a:t>
            </a:r>
            <a:r>
              <a:rPr lang="en-US" sz="2000" b="0" i="1" strike="noStrike" spc="-1">
                <a:latin typeface="Arial"/>
                <a:ea typeface="ＭＳ Ｐゴシック"/>
              </a:rPr>
              <a:t>n</a:t>
            </a:r>
            <a:r>
              <a:rPr lang="en-US" sz="2000" b="0" strike="noStrike" spc="-1">
                <a:latin typeface="Arial"/>
                <a:ea typeface="ＭＳ Ｐゴシック"/>
              </a:rPr>
              <a:t>) and </a:t>
            </a:r>
            <a:r>
              <a:rPr lang="en-US" sz="2000" b="0" i="1" strike="noStrike" spc="-1">
                <a:latin typeface="Arial"/>
                <a:ea typeface="ＭＳ Ｐゴシック"/>
              </a:rPr>
              <a:t>b = c </a:t>
            </a:r>
            <a:r>
              <a:rPr lang="en-US" sz="2000" b="0" strike="noStrike" spc="-1">
                <a:latin typeface="Arial"/>
                <a:ea typeface="ＭＳ Ｐゴシック"/>
              </a:rPr>
              <a:t>(mod </a:t>
            </a:r>
            <a:r>
              <a:rPr lang="en-US" sz="2000" b="0" i="1" strike="noStrike" spc="-1">
                <a:latin typeface="Arial"/>
                <a:ea typeface="ＭＳ Ｐゴシック"/>
              </a:rPr>
              <a:t>n</a:t>
            </a:r>
            <a:r>
              <a:rPr lang="en-US" sz="2000" b="0" strike="noStrike" spc="-1">
                <a:latin typeface="Arial"/>
                <a:ea typeface="ＭＳ Ｐゴシック"/>
              </a:rPr>
              <a:t>) imply </a:t>
            </a:r>
            <a:r>
              <a:rPr lang="en-US" sz="2000" b="0" i="1" strike="noStrike" spc="-1">
                <a:latin typeface="Arial"/>
                <a:ea typeface="ＭＳ Ｐゴシック"/>
              </a:rPr>
              <a:t>a = c </a:t>
            </a:r>
            <a:r>
              <a:rPr lang="en-US" sz="2000" b="0" strike="noStrike" spc="-1">
                <a:latin typeface="Arial"/>
                <a:ea typeface="ＭＳ Ｐゴシック"/>
              </a:rPr>
              <a:t>(mod </a:t>
            </a:r>
            <a:r>
              <a:rPr lang="en-US" sz="2000" b="0" i="1" strike="noStrike" spc="-1">
                <a:latin typeface="Arial"/>
                <a:ea typeface="ＭＳ Ｐゴシック"/>
              </a:rPr>
              <a:t>n</a:t>
            </a:r>
            <a:r>
              <a:rPr lang="en-US" sz="2000" b="0" strike="noStrike" spc="-1">
                <a:latin typeface="Arial"/>
                <a:ea typeface="ＭＳ Ｐゴシック"/>
              </a:rPr>
              <a:t>)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  <a:ea typeface="ＭＳ Ｐゴシック"/>
              </a:rPr>
              <a:t>To demonstrate the first point, if </a:t>
            </a:r>
            <a:r>
              <a:rPr lang="en-US" sz="2000" b="0" i="1" strike="noStrike" spc="-1">
                <a:latin typeface="Arial"/>
                <a:ea typeface="ＭＳ Ｐゴシック"/>
              </a:rPr>
              <a:t>n (a - b)</a:t>
            </a:r>
            <a:r>
              <a:rPr lang="en-US" sz="2000" b="0" strike="noStrike" spc="-1">
                <a:latin typeface="Arial"/>
                <a:ea typeface="ＭＳ Ｐゴシック"/>
              </a:rPr>
              <a:t>, then </a:t>
            </a:r>
            <a:r>
              <a:rPr lang="en-US" sz="2000" b="0" i="1" strike="noStrike" spc="-1">
                <a:latin typeface="Arial"/>
                <a:ea typeface="ＭＳ Ｐゴシック"/>
              </a:rPr>
              <a:t>(a - b) = kn </a:t>
            </a:r>
            <a:r>
              <a:rPr lang="en-US" sz="2000" b="0" strike="noStrike" spc="-1">
                <a:latin typeface="Arial"/>
                <a:ea typeface="ＭＳ Ｐゴシック"/>
              </a:rPr>
              <a:t>for some </a:t>
            </a:r>
            <a:r>
              <a:rPr lang="en-US" sz="2000" b="0" i="1" strike="noStrike" spc="-1">
                <a:latin typeface="Arial"/>
                <a:ea typeface="ＭＳ Ｐゴシック"/>
              </a:rPr>
              <a:t>k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  <a:ea typeface="ＭＳ Ｐゴシック"/>
              </a:rPr>
              <a:t>So we can write </a:t>
            </a:r>
            <a:r>
              <a:rPr lang="en-US" sz="2000" b="0" i="1" strike="noStrike" spc="-1">
                <a:latin typeface="Arial"/>
                <a:ea typeface="ＭＳ Ｐゴシック"/>
              </a:rPr>
              <a:t>a = b + kn</a:t>
            </a:r>
            <a:r>
              <a:rPr lang="en-US" sz="2000" b="0" strike="noStrike" spc="-1">
                <a:latin typeface="Arial"/>
                <a:ea typeface="ＭＳ Ｐゴシック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  <a:ea typeface="ＭＳ Ｐゴシック"/>
              </a:rPr>
              <a:t>Therefore, (</a:t>
            </a:r>
            <a:r>
              <a:rPr lang="en-US" sz="2000" b="0" i="1" strike="noStrike" spc="-1">
                <a:latin typeface="Arial"/>
                <a:ea typeface="ＭＳ Ｐゴシック"/>
              </a:rPr>
              <a:t>a </a:t>
            </a:r>
            <a:r>
              <a:rPr lang="en-US" sz="2000" b="0" strike="noStrike" spc="-1">
                <a:latin typeface="Arial"/>
                <a:ea typeface="ＭＳ Ｐゴシック"/>
              </a:rPr>
              <a:t>mod </a:t>
            </a:r>
            <a:r>
              <a:rPr lang="en-US" sz="2000" b="0" i="1" strike="noStrike" spc="-1">
                <a:latin typeface="Arial"/>
                <a:ea typeface="ＭＳ Ｐゴシック"/>
              </a:rPr>
              <a:t>n</a:t>
            </a:r>
            <a:r>
              <a:rPr lang="en-US" sz="2000" b="0" strike="noStrike" spc="-1">
                <a:latin typeface="Arial"/>
                <a:ea typeface="ＭＳ Ｐゴシック"/>
              </a:rPr>
              <a:t>) = (remainder when </a:t>
            </a:r>
            <a:r>
              <a:rPr lang="en-US" sz="2000" b="0" i="1" strike="noStrike" spc="-1">
                <a:latin typeface="Arial"/>
                <a:ea typeface="ＭＳ Ｐゴシック"/>
              </a:rPr>
              <a:t>b + kn </a:t>
            </a:r>
            <a:r>
              <a:rPr lang="en-US" sz="2000" b="0" strike="noStrike" spc="-1">
                <a:latin typeface="Arial"/>
                <a:ea typeface="ＭＳ Ｐゴシック"/>
              </a:rPr>
              <a:t>is divided by </a:t>
            </a:r>
            <a:r>
              <a:rPr lang="en-US" sz="2000" b="0" i="1" strike="noStrike" spc="-1">
                <a:latin typeface="Arial"/>
                <a:ea typeface="ＭＳ Ｐゴシック"/>
              </a:rPr>
              <a:t>n</a:t>
            </a:r>
            <a:r>
              <a:rPr lang="en-US" sz="2000" b="0" strike="noStrike" spc="-1">
                <a:latin typeface="Arial"/>
                <a:ea typeface="ＭＳ Ｐゴシック"/>
              </a:rPr>
              <a:t>) = (remainder when </a:t>
            </a:r>
            <a:r>
              <a:rPr lang="en-US" sz="2000" b="0" i="1" strike="noStrike" spc="-1">
                <a:latin typeface="Arial"/>
                <a:ea typeface="ＭＳ Ｐゴシック"/>
              </a:rPr>
              <a:t>b</a:t>
            </a:r>
            <a:r>
              <a:rPr lang="en-US" sz="2000" b="0" strike="noStrike" spc="-1">
                <a:latin typeface="Arial"/>
                <a:ea typeface="ＭＳ Ｐゴシック"/>
              </a:rPr>
              <a:t> is divided by </a:t>
            </a:r>
            <a:r>
              <a:rPr lang="en-US" sz="2000" b="0" i="1" strike="noStrike" spc="-1">
                <a:latin typeface="Arial"/>
                <a:ea typeface="ＭＳ Ｐゴシック"/>
              </a:rPr>
              <a:t>n</a:t>
            </a:r>
            <a:r>
              <a:rPr lang="en-US" sz="2000" b="0" strike="noStrike" spc="-1">
                <a:latin typeface="Arial"/>
                <a:ea typeface="ＭＳ Ｐゴシック"/>
              </a:rPr>
              <a:t>) = (</a:t>
            </a:r>
            <a:r>
              <a:rPr lang="en-US" sz="2000" b="0" i="1" strike="noStrike" spc="-1">
                <a:latin typeface="Arial"/>
                <a:ea typeface="ＭＳ Ｐゴシック"/>
              </a:rPr>
              <a:t>b</a:t>
            </a:r>
            <a:r>
              <a:rPr lang="en-US" sz="2000" b="0" strike="noStrike" spc="-1">
                <a:latin typeface="Arial"/>
                <a:ea typeface="ＭＳ Ｐゴシック"/>
              </a:rPr>
              <a:t> mod </a:t>
            </a:r>
            <a:r>
              <a:rPr lang="en-US" sz="2000" b="0" i="1" strike="noStrike" spc="-1">
                <a:latin typeface="Arial"/>
                <a:ea typeface="ＭＳ Ｐゴシック"/>
              </a:rPr>
              <a:t>n</a:t>
            </a:r>
            <a:r>
              <a:rPr lang="en-US" sz="2000" b="0" strike="noStrike" spc="-1">
                <a:latin typeface="Arial"/>
                <a:ea typeface="ＭＳ Ｐゴシック"/>
              </a:rPr>
              <a:t>)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0B2E3785-1186-4518-B2AA-C903986D3C5F}" type="slidenum">
              <a:rPr lang="en-AU" sz="1200" b="0" strike="noStrike" spc="-1">
                <a:latin typeface="Arial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  <a:ln w="0">
            <a:noFill/>
          </a:ln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rmAutofit fontScale="57000" lnSpcReduction="20000"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>
                <a:latin typeface="Arial"/>
              </a:rPr>
              <a:t>Modular arithmetic exhibits the following properties:</a:t>
            </a:r>
          </a:p>
          <a:p>
            <a:pPr marL="216000" indent="-216000">
              <a:lnSpc>
                <a:spcPct val="120000"/>
              </a:lnSpc>
              <a:spcBef>
                <a:spcPts val="20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		1.  [(</a:t>
            </a:r>
            <a:r>
              <a:rPr lang="en-US" sz="2000" b="0" i="1" strike="noStrike" spc="-1">
                <a:latin typeface="Arial"/>
              </a:rPr>
              <a:t>a</a:t>
            </a:r>
            <a:r>
              <a:rPr lang="en-US" sz="2000" b="0" strike="noStrike" spc="-1">
                <a:latin typeface="Arial"/>
              </a:rPr>
              <a:t> mod </a:t>
            </a:r>
            <a:r>
              <a:rPr lang="en-US" sz="2000" b="0" i="1" strike="noStrike" spc="-1">
                <a:latin typeface="Arial"/>
              </a:rPr>
              <a:t>n</a:t>
            </a:r>
            <a:r>
              <a:rPr lang="en-US" sz="2000" b="0" strike="noStrike" spc="-1">
                <a:latin typeface="Arial"/>
              </a:rPr>
              <a:t>) + (</a:t>
            </a:r>
            <a:r>
              <a:rPr lang="en-US" sz="2000" b="0" i="1" strike="noStrike" spc="-1">
                <a:latin typeface="Arial"/>
              </a:rPr>
              <a:t>b</a:t>
            </a:r>
            <a:r>
              <a:rPr lang="en-US" sz="2000" b="0" strike="noStrike" spc="-1">
                <a:latin typeface="Arial"/>
              </a:rPr>
              <a:t> mod </a:t>
            </a:r>
            <a:r>
              <a:rPr lang="en-US" sz="2000" b="0" i="1" strike="noStrike" spc="-1">
                <a:latin typeface="Arial"/>
              </a:rPr>
              <a:t>n</a:t>
            </a:r>
            <a:r>
              <a:rPr lang="en-US" sz="2000" b="0" strike="noStrike" spc="-1">
                <a:latin typeface="Arial"/>
              </a:rPr>
              <a:t>)] mod </a:t>
            </a:r>
            <a:r>
              <a:rPr lang="en-US" sz="2000" b="0" i="1" strike="noStrike" spc="-1">
                <a:latin typeface="Arial"/>
              </a:rPr>
              <a:t>n</a:t>
            </a:r>
            <a:r>
              <a:rPr lang="en-US" sz="2000" b="0" strike="noStrike" spc="-1">
                <a:latin typeface="Arial"/>
              </a:rPr>
              <a:t> </a:t>
            </a:r>
            <a:r>
              <a:rPr lang="en-US" sz="2000" b="0" i="1" strike="noStrike" spc="-1">
                <a:latin typeface="Arial"/>
              </a:rPr>
              <a:t>= (a + b) </a:t>
            </a:r>
            <a:r>
              <a:rPr lang="en-US" sz="2000" b="0" strike="noStrike" spc="-1">
                <a:latin typeface="Arial"/>
              </a:rPr>
              <a:t>mod </a:t>
            </a:r>
            <a:r>
              <a:rPr lang="en-US" sz="2000" b="0" i="1" strike="noStrike" spc="-1">
                <a:latin typeface="Arial"/>
              </a:rPr>
              <a:t>n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20000"/>
              </a:lnSpc>
              <a:spcBef>
                <a:spcPts val="20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		2.  [(</a:t>
            </a:r>
            <a:r>
              <a:rPr lang="en-US" sz="2000" b="0" i="1" strike="noStrike" spc="-1">
                <a:latin typeface="Arial"/>
              </a:rPr>
              <a:t>a</a:t>
            </a:r>
            <a:r>
              <a:rPr lang="en-US" sz="2000" b="0" strike="noStrike" spc="-1">
                <a:latin typeface="Arial"/>
              </a:rPr>
              <a:t> mod </a:t>
            </a:r>
            <a:r>
              <a:rPr lang="en-US" sz="2000" b="0" i="1" strike="noStrike" spc="-1">
                <a:latin typeface="Arial"/>
              </a:rPr>
              <a:t>n</a:t>
            </a:r>
            <a:r>
              <a:rPr lang="en-US" sz="2000" b="0" strike="noStrike" spc="-1">
                <a:latin typeface="Arial"/>
              </a:rPr>
              <a:t>) - (</a:t>
            </a:r>
            <a:r>
              <a:rPr lang="en-US" sz="2000" b="0" i="1" strike="noStrike" spc="-1">
                <a:latin typeface="Arial"/>
              </a:rPr>
              <a:t>b</a:t>
            </a:r>
            <a:r>
              <a:rPr lang="en-US" sz="2000" b="0" strike="noStrike" spc="-1">
                <a:latin typeface="Arial"/>
              </a:rPr>
              <a:t> mod </a:t>
            </a:r>
            <a:r>
              <a:rPr lang="en-US" sz="2000" b="0" i="1" strike="noStrike" spc="-1">
                <a:latin typeface="Arial"/>
              </a:rPr>
              <a:t>n</a:t>
            </a:r>
            <a:r>
              <a:rPr lang="en-US" sz="2000" b="0" strike="noStrike" spc="-1">
                <a:latin typeface="Arial"/>
              </a:rPr>
              <a:t>)] mod </a:t>
            </a:r>
            <a:r>
              <a:rPr lang="en-US" sz="2000" b="0" i="1" strike="noStrike" spc="-1">
                <a:latin typeface="Arial"/>
              </a:rPr>
              <a:t>n = (a - b) </a:t>
            </a:r>
            <a:r>
              <a:rPr lang="en-US" sz="2000" b="0" strike="noStrike" spc="-1">
                <a:latin typeface="Arial"/>
              </a:rPr>
              <a:t>mod </a:t>
            </a:r>
            <a:r>
              <a:rPr lang="en-US" sz="2000" b="0" i="1" strike="noStrike" spc="-1">
                <a:latin typeface="Arial"/>
              </a:rPr>
              <a:t>n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20000"/>
              </a:lnSpc>
              <a:spcBef>
                <a:spcPts val="20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		3.  [(</a:t>
            </a:r>
            <a:r>
              <a:rPr lang="en-US" sz="2000" b="0" i="1" strike="noStrike" spc="-1">
                <a:latin typeface="Arial"/>
              </a:rPr>
              <a:t>a</a:t>
            </a:r>
            <a:r>
              <a:rPr lang="en-US" sz="2000" b="0" strike="noStrike" spc="-1">
                <a:latin typeface="Arial"/>
              </a:rPr>
              <a:t> mod </a:t>
            </a:r>
            <a:r>
              <a:rPr lang="en-US" sz="2000" b="0" i="1" strike="noStrike" spc="-1">
                <a:latin typeface="Arial"/>
              </a:rPr>
              <a:t>n</a:t>
            </a:r>
            <a:r>
              <a:rPr lang="en-US" sz="2000" b="0" strike="noStrike" spc="-1">
                <a:latin typeface="Arial"/>
              </a:rPr>
              <a:t>) * (</a:t>
            </a:r>
            <a:r>
              <a:rPr lang="en-US" sz="2000" b="0" i="1" strike="noStrike" spc="-1">
                <a:latin typeface="Arial"/>
              </a:rPr>
              <a:t>b</a:t>
            </a:r>
            <a:r>
              <a:rPr lang="en-US" sz="2000" b="0" strike="noStrike" spc="-1">
                <a:latin typeface="Arial"/>
              </a:rPr>
              <a:t> mod </a:t>
            </a:r>
            <a:r>
              <a:rPr lang="en-US" sz="2000" b="0" i="1" strike="noStrike" spc="-1">
                <a:latin typeface="Arial"/>
              </a:rPr>
              <a:t>n</a:t>
            </a:r>
            <a:r>
              <a:rPr lang="en-US" sz="2000" b="0" strike="noStrike" spc="-1">
                <a:latin typeface="Arial"/>
              </a:rPr>
              <a:t>)] mod </a:t>
            </a:r>
            <a:r>
              <a:rPr lang="en-US" sz="2000" b="0" i="1" strike="noStrike" spc="-1">
                <a:latin typeface="Arial"/>
              </a:rPr>
              <a:t>n = (a * b) </a:t>
            </a:r>
            <a:r>
              <a:rPr lang="en-US" sz="2000" b="0" strike="noStrike" spc="-1">
                <a:latin typeface="Arial"/>
              </a:rPr>
              <a:t>mod </a:t>
            </a:r>
            <a:r>
              <a:rPr lang="en-US" sz="2000" b="0" i="1" strike="noStrike" spc="-1">
                <a:latin typeface="Arial"/>
              </a:rPr>
              <a:t>n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200" b="0" strike="noStrike" spc="-1">
                <a:latin typeface="Arial"/>
              </a:rPr>
              <a:t>We demonstrate the first property:</a:t>
            </a:r>
          </a:p>
          <a:p>
            <a:pPr marL="216000" indent="-21600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latin typeface="Arial"/>
              </a:rPr>
              <a:t>Define (</a:t>
            </a:r>
            <a:r>
              <a:rPr lang="en-US" sz="3000" b="0" i="1" strike="noStrike" spc="-1">
                <a:latin typeface="Arial"/>
              </a:rPr>
              <a:t>a</a:t>
            </a:r>
            <a:r>
              <a:rPr lang="en-US" sz="3000" b="0" strike="noStrike" spc="-1">
                <a:latin typeface="Arial"/>
              </a:rPr>
              <a:t> mod </a:t>
            </a:r>
            <a:r>
              <a:rPr lang="en-US" sz="3000" b="0" i="1" strike="noStrike" spc="-1">
                <a:latin typeface="Arial"/>
              </a:rPr>
              <a:t>n)</a:t>
            </a:r>
            <a:r>
              <a:rPr lang="en-US" sz="3000" b="0" strike="noStrike" spc="-1">
                <a:latin typeface="Arial"/>
              </a:rPr>
              <a:t> = </a:t>
            </a:r>
            <a:r>
              <a:rPr lang="en-US" sz="3000" b="0" i="1" strike="noStrike" spc="-1">
                <a:latin typeface="Arial"/>
              </a:rPr>
              <a:t>r</a:t>
            </a:r>
            <a:r>
              <a:rPr lang="en-US" sz="3000" b="0" i="1" strike="noStrike" spc="-1" baseline="-25000">
                <a:latin typeface="Arial"/>
              </a:rPr>
              <a:t>a</a:t>
            </a:r>
            <a:r>
              <a:rPr lang="en-US" sz="3000" b="0" i="1" strike="noStrike" spc="-1">
                <a:latin typeface="Arial"/>
              </a:rPr>
              <a:t> </a:t>
            </a:r>
            <a:r>
              <a:rPr lang="en-US" sz="3000" b="0" strike="noStrike" spc="-1">
                <a:latin typeface="Arial"/>
              </a:rPr>
              <a:t>and (</a:t>
            </a:r>
            <a:r>
              <a:rPr lang="en-US" sz="3000" b="0" i="1" strike="noStrike" spc="-1">
                <a:latin typeface="Arial"/>
              </a:rPr>
              <a:t>b</a:t>
            </a:r>
            <a:r>
              <a:rPr lang="en-US" sz="3000" b="0" strike="noStrike" spc="-1">
                <a:latin typeface="Arial"/>
              </a:rPr>
              <a:t> mod </a:t>
            </a:r>
            <a:r>
              <a:rPr lang="en-US" sz="3000" b="0" i="1" strike="noStrike" spc="-1">
                <a:latin typeface="Arial"/>
              </a:rPr>
              <a:t>n</a:t>
            </a:r>
            <a:r>
              <a:rPr lang="en-US" sz="3000" b="0" strike="noStrike" spc="-1">
                <a:latin typeface="Arial"/>
              </a:rPr>
              <a:t>) = </a:t>
            </a:r>
            <a:r>
              <a:rPr lang="en-US" sz="3000" b="0" i="1" strike="noStrike" spc="-1">
                <a:latin typeface="Arial"/>
              </a:rPr>
              <a:t>r</a:t>
            </a:r>
            <a:r>
              <a:rPr lang="en-US" sz="3000" b="0" i="1" strike="noStrike" spc="-1" baseline="-25000">
                <a:latin typeface="Arial"/>
              </a:rPr>
              <a:t>b</a:t>
            </a:r>
            <a:r>
              <a:rPr lang="en-US" sz="3000" b="0" strike="noStrike" spc="-1">
                <a:latin typeface="Arial"/>
              </a:rPr>
              <a:t>. Then we can write </a:t>
            </a:r>
            <a:r>
              <a:rPr lang="en-US" sz="3000" b="0" i="1" strike="noStrike" spc="-1">
                <a:latin typeface="Arial"/>
              </a:rPr>
              <a:t>a = r</a:t>
            </a:r>
            <a:r>
              <a:rPr lang="en-US" sz="3000" b="0" i="1" strike="noStrike" spc="-1" baseline="-25000">
                <a:latin typeface="Arial"/>
              </a:rPr>
              <a:t>a</a:t>
            </a:r>
            <a:r>
              <a:rPr lang="en-US" sz="3000" b="0" i="1" strike="noStrike" spc="-1">
                <a:latin typeface="Arial"/>
              </a:rPr>
              <a:t> </a:t>
            </a:r>
            <a:r>
              <a:rPr lang="en-US" sz="3000" b="0" strike="noStrike" spc="-1">
                <a:latin typeface="Arial"/>
              </a:rPr>
              <a:t>+ </a:t>
            </a:r>
            <a:r>
              <a:rPr lang="en-US" sz="3000" b="0" i="1" strike="noStrike" spc="-1">
                <a:latin typeface="Arial"/>
              </a:rPr>
              <a:t>jn</a:t>
            </a:r>
            <a:r>
              <a:rPr lang="en-US" sz="3000" b="0" strike="noStrike" spc="-1">
                <a:latin typeface="Arial"/>
              </a:rPr>
              <a:t> for some integer</a:t>
            </a:r>
            <a:r>
              <a:rPr lang="en-US" sz="3000" b="0" i="1" strike="noStrike" spc="-1">
                <a:latin typeface="Arial"/>
              </a:rPr>
              <a:t> j </a:t>
            </a:r>
            <a:r>
              <a:rPr lang="en-US" sz="3000" b="0" strike="noStrike" spc="-1">
                <a:latin typeface="Arial"/>
              </a:rPr>
              <a:t>and </a:t>
            </a:r>
            <a:r>
              <a:rPr lang="en-US" sz="3000" b="0" i="1" strike="noStrike" spc="-1">
                <a:latin typeface="Arial"/>
              </a:rPr>
              <a:t>b = r</a:t>
            </a:r>
            <a:r>
              <a:rPr lang="en-US" sz="3000" b="0" i="1" strike="noStrike" spc="-1" baseline="-25000">
                <a:latin typeface="Arial"/>
              </a:rPr>
              <a:t>b</a:t>
            </a:r>
            <a:r>
              <a:rPr lang="en-US" sz="3000" b="0" i="1" strike="noStrike" spc="-1">
                <a:latin typeface="Arial"/>
              </a:rPr>
              <a:t> + kn </a:t>
            </a:r>
            <a:r>
              <a:rPr lang="en-US" sz="3000" b="0" strike="noStrike" spc="-1">
                <a:latin typeface="Arial"/>
              </a:rPr>
              <a:t>for some integer </a:t>
            </a:r>
            <a:r>
              <a:rPr lang="en-US" sz="3000" b="0" i="1" strike="noStrike" spc="-1">
                <a:latin typeface="Arial"/>
              </a:rPr>
              <a:t>k</a:t>
            </a:r>
            <a:r>
              <a:rPr lang="en-US" sz="3000" b="0" strike="noStrike" spc="-1">
                <a:latin typeface="Arial"/>
              </a:rPr>
              <a:t>. </a:t>
            </a:r>
          </a:p>
          <a:p>
            <a:pPr marL="216000" indent="-21600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latin typeface="Arial"/>
              </a:rPr>
              <a:t>Then:</a:t>
            </a: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		(a + b) mod n = (ra + jn + rb + kn) mod n</a:t>
            </a: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			        = (ra + rb + (k + j)n) mod n</a:t>
            </a: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			        = (ra + rb) mod n</a:t>
            </a: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			        = [(a mod n) + (b mod n)] mod n</a:t>
            </a: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B68F49A9-1025-4477-8387-6761CA052CC4}" type="slidenum">
              <a:rPr lang="en-AU" sz="1200" b="0" strike="noStrike" spc="-1">
                <a:latin typeface="Arial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  <a:ln w="0">
            <a:noFill/>
          </a:ln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  <a:ea typeface="ＭＳ Ｐゴシック"/>
              </a:rPr>
              <a:t> The remaining properties are proven as easily. Here are examples of the three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  <a:ea typeface="ＭＳ Ｐゴシック"/>
              </a:rPr>
              <a:t>properties.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A32DAB38-F96C-4C1F-948B-D926B39B9E2F}" type="slidenum">
              <a:rPr lang="en-AU" sz="1200" b="0" strike="noStrike" spc="-1">
                <a:latin typeface="Arial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3D9FFD26-8D11-4619-B29F-21A69F97F50C}" type="slidenum">
              <a:rPr lang="en-AU" sz="1200" b="0" strike="noStrike" spc="-1">
                <a:latin typeface="Arial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0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  <a:ea typeface="Arial"/>
              </a:rPr>
              <a:t>We say that a nonzero b </a:t>
            </a:r>
            <a:r>
              <a:rPr lang="en-US" sz="2000" b="1" strike="noStrike" spc="-1">
                <a:latin typeface="Arial"/>
                <a:ea typeface="Arial"/>
              </a:rPr>
              <a:t>divides</a:t>
            </a:r>
            <a:r>
              <a:rPr lang="en-US" sz="2000" b="0" strike="noStrike" spc="-1">
                <a:latin typeface="Arial"/>
                <a:ea typeface="Arial"/>
              </a:rPr>
              <a:t> a if a=mb for some m, where a, b, and m are integers. That is, b divides a if there is no remainder on division.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  <a:ea typeface="ＭＳ Ｐゴシック"/>
              </a:rPr>
              <a:t> The notation b | a is commonly used to mean b  divides a . Also, if b | a , we say that b is a </a:t>
            </a:r>
            <a:r>
              <a:rPr lang="en-US" sz="2000" b="1" strike="noStrike" spc="-1">
                <a:latin typeface="Arial"/>
                <a:ea typeface="ＭＳ Ｐゴシック"/>
              </a:rPr>
              <a:t>divisor</a:t>
            </a:r>
            <a:r>
              <a:rPr lang="en-US" sz="2000" b="0" strike="noStrike" spc="-1">
                <a:latin typeface="Arial"/>
                <a:ea typeface="ＭＳ Ｐゴシック"/>
              </a:rPr>
              <a:t> of a 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  <a:ln w="0">
            <a:noFill/>
          </a:ln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  <a:ea typeface="ＭＳ Ｐゴシック"/>
              </a:rPr>
              <a:t>Subsequently, we will need some simple properties of divisibility for integers, which are as follows: 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  <a:ea typeface="ＭＳ Ｐゴシック"/>
              </a:rPr>
              <a:t> • If </a:t>
            </a:r>
            <a:r>
              <a:rPr lang="en-US" sz="2000" b="0" i="1" strike="noStrike" spc="-1">
                <a:latin typeface="Arial"/>
                <a:ea typeface="ＭＳ Ｐゴシック"/>
              </a:rPr>
              <a:t>a|1, then a = ±1.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i="1" strike="noStrike" spc="-1">
                <a:latin typeface="Arial"/>
                <a:ea typeface="ＭＳ Ｐゴシック"/>
              </a:rPr>
              <a:t> • If a|b and b|a, then a = ±b.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i="1" strike="noStrike" spc="-1">
                <a:latin typeface="Arial"/>
                <a:ea typeface="ＭＳ Ｐゴシック"/>
              </a:rPr>
              <a:t> • Any b ≠ 0 divides 0. 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i="1" strike="noStrike" spc="-1">
                <a:latin typeface="Arial"/>
                <a:ea typeface="ＭＳ Ｐゴシック"/>
              </a:rPr>
              <a:t>• If a | b and b | c, then a | c 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  <a:ea typeface="ＭＳ Ｐゴシック"/>
              </a:rPr>
              <a:t>• If </a:t>
            </a:r>
            <a:r>
              <a:rPr lang="en-US" sz="2000" b="0" i="1" strike="noStrike" spc="-1">
                <a:latin typeface="Arial"/>
                <a:ea typeface="ＭＳ Ｐゴシック"/>
              </a:rPr>
              <a:t>b|g and b|h, then b|(mg + nh) for arbitrary integers m and n.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217874C7-F81B-41A5-B508-2702D043C3F4}" type="slidenum">
              <a:rPr lang="en-AU" sz="1200" b="0" strike="noStrike" spc="-1">
                <a:latin typeface="Arial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  <a:ln w="0">
            <a:noFill/>
          </a:ln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  <a:ea typeface="ＭＳ Ｐゴシック"/>
              </a:rPr>
              <a:t> To see this last point, note that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  <a:ea typeface="ＭＳ Ｐゴシック"/>
              </a:rPr>
              <a:t>•  If b | g , then g  is of the form g = b * g</a:t>
            </a:r>
            <a:r>
              <a:rPr lang="en-US" sz="2000" b="0" strike="noStrike" spc="-1" baseline="-25000">
                <a:latin typeface="Arial"/>
                <a:ea typeface="ＭＳ Ｐゴシック"/>
              </a:rPr>
              <a:t>1</a:t>
            </a:r>
            <a:r>
              <a:rPr lang="en-US" sz="2000" b="0" strike="noStrike" spc="-1">
                <a:latin typeface="Arial"/>
                <a:ea typeface="ＭＳ Ｐゴシック"/>
              </a:rPr>
              <a:t>  for some integer g</a:t>
            </a:r>
            <a:r>
              <a:rPr lang="en-US" sz="2000" b="0" strike="noStrike" spc="-1" baseline="-25000">
                <a:latin typeface="Arial"/>
                <a:ea typeface="ＭＳ Ｐゴシック"/>
              </a:rPr>
              <a:t>1</a:t>
            </a:r>
            <a:r>
              <a:rPr lang="en-US" sz="2000" b="0" strike="noStrike" spc="-1">
                <a:latin typeface="Arial"/>
                <a:ea typeface="ＭＳ Ｐゴシック"/>
              </a:rPr>
              <a:t> 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  <a:ea typeface="ＭＳ Ｐゴシック"/>
              </a:rPr>
              <a:t>•  If b | h , then h  is of the form h = b * h</a:t>
            </a:r>
            <a:r>
              <a:rPr lang="en-US" sz="2000" b="0" strike="noStrike" spc="-1" baseline="-25000">
                <a:latin typeface="Arial"/>
                <a:ea typeface="ＭＳ Ｐゴシック"/>
              </a:rPr>
              <a:t>1</a:t>
            </a:r>
            <a:r>
              <a:rPr lang="en-US" sz="2000" b="0" strike="noStrike" spc="-1">
                <a:latin typeface="Arial"/>
                <a:ea typeface="ＭＳ Ｐゴシック"/>
              </a:rPr>
              <a:t>  for some integer h</a:t>
            </a:r>
            <a:r>
              <a:rPr lang="en-US" sz="2000" b="0" strike="noStrike" spc="-1" baseline="-25000">
                <a:latin typeface="Arial"/>
                <a:ea typeface="ＭＳ Ｐゴシック"/>
              </a:rPr>
              <a:t>1</a:t>
            </a:r>
            <a:r>
              <a:rPr lang="en-US" sz="2000" b="0" strike="noStrike" spc="-1">
                <a:latin typeface="Arial"/>
                <a:ea typeface="ＭＳ Ｐゴシック"/>
              </a:rPr>
              <a:t> 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  <a:ea typeface="ＭＳ Ｐゴシック"/>
              </a:rPr>
              <a:t>So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  <a:ea typeface="ＭＳ Ｐゴシック"/>
              </a:rPr>
              <a:t>mg + nh = mbg</a:t>
            </a:r>
            <a:r>
              <a:rPr lang="en-US" sz="2000" b="0" strike="noStrike" spc="-1" baseline="-25000">
                <a:latin typeface="Arial"/>
                <a:ea typeface="ＭＳ Ｐゴシック"/>
              </a:rPr>
              <a:t>1</a:t>
            </a:r>
            <a:r>
              <a:rPr lang="en-US" sz="2000" b="0" strike="noStrike" spc="-1">
                <a:latin typeface="Arial"/>
                <a:ea typeface="ＭＳ Ｐゴシック"/>
              </a:rPr>
              <a:t> + nbh</a:t>
            </a:r>
            <a:r>
              <a:rPr lang="en-US" sz="2000" b="0" strike="noStrike" spc="-1" baseline="-25000">
                <a:latin typeface="Arial"/>
                <a:ea typeface="ＭＳ Ｐゴシック"/>
              </a:rPr>
              <a:t>1</a:t>
            </a:r>
            <a:r>
              <a:rPr lang="en-US" sz="2000" b="0" strike="noStrike" spc="-1">
                <a:latin typeface="Arial"/>
                <a:ea typeface="ＭＳ Ｐゴシック"/>
              </a:rPr>
              <a:t> = b *  (mg</a:t>
            </a:r>
            <a:r>
              <a:rPr lang="en-US" sz="2000" b="0" strike="noStrike" spc="-1" baseline="-25000">
                <a:latin typeface="Arial"/>
                <a:ea typeface="ＭＳ Ｐゴシック"/>
              </a:rPr>
              <a:t>1</a:t>
            </a:r>
            <a:r>
              <a:rPr lang="en-US" sz="2000" b="0" strike="noStrike" spc="-1">
                <a:latin typeface="Arial"/>
                <a:ea typeface="ＭＳ Ｐゴシック"/>
              </a:rPr>
              <a:t> + nh</a:t>
            </a:r>
            <a:r>
              <a:rPr lang="en-US" sz="2000" b="0" strike="noStrike" spc="-1" baseline="-25000">
                <a:latin typeface="Arial"/>
                <a:ea typeface="ＭＳ Ｐゴシック"/>
              </a:rPr>
              <a:t>1</a:t>
            </a:r>
            <a:r>
              <a:rPr lang="en-US" sz="2000" b="0" strike="noStrike" spc="-1">
                <a:latin typeface="Arial"/>
                <a:ea typeface="ＭＳ Ｐゴシック"/>
              </a:rPr>
              <a:t> )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  <a:ea typeface="ＭＳ Ｐゴシック"/>
              </a:rPr>
              <a:t>and therefore b  divides mg + nh 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F21589EB-3056-44BA-8C2A-3596FFF046E8}" type="slidenum">
              <a:rPr lang="en-AU" sz="1200" b="0" strike="noStrike" spc="-1">
                <a:latin typeface="Arial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  <a:ln w="0">
            <a:noFill/>
          </a:ln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  <a:ea typeface="ＭＳ Ｐゴシック"/>
              </a:rPr>
              <a:t>Given any positive integer </a:t>
            </a:r>
            <a:r>
              <a:rPr lang="en-US" sz="2000" b="0" i="1" strike="noStrike" spc="-1">
                <a:latin typeface="Arial"/>
                <a:ea typeface="ＭＳ Ｐゴシック"/>
              </a:rPr>
              <a:t>n</a:t>
            </a:r>
            <a:r>
              <a:rPr lang="en-US" sz="2000" b="0" strike="noStrike" spc="-1">
                <a:latin typeface="Arial"/>
                <a:ea typeface="ＭＳ Ｐゴシック"/>
              </a:rPr>
              <a:t> and any nonnegative integer </a:t>
            </a:r>
            <a:r>
              <a:rPr lang="en-US" sz="2000" b="0" i="1" strike="noStrike" spc="-1">
                <a:latin typeface="Arial"/>
                <a:ea typeface="ＭＳ Ｐゴシック"/>
              </a:rPr>
              <a:t>a</a:t>
            </a:r>
            <a:r>
              <a:rPr lang="en-US" sz="2000" b="0" strike="noStrike" spc="-1">
                <a:latin typeface="Arial"/>
                <a:ea typeface="ＭＳ Ｐゴシック"/>
              </a:rPr>
              <a:t>, if we divide </a:t>
            </a:r>
            <a:r>
              <a:rPr lang="en-US" sz="2000" b="0" i="1" strike="noStrike" spc="-1">
                <a:latin typeface="Arial"/>
                <a:ea typeface="ＭＳ Ｐゴシック"/>
              </a:rPr>
              <a:t>a</a:t>
            </a:r>
            <a:r>
              <a:rPr lang="en-US" sz="2000" b="0" strike="noStrike" spc="-1">
                <a:latin typeface="Arial"/>
                <a:ea typeface="ＭＳ Ｐゴシック"/>
              </a:rPr>
              <a:t> by </a:t>
            </a:r>
            <a:r>
              <a:rPr lang="en-US" sz="2000" b="0" i="1" strike="noStrike" spc="-1">
                <a:latin typeface="Arial"/>
                <a:ea typeface="ＭＳ Ｐゴシック"/>
              </a:rPr>
              <a:t>n</a:t>
            </a:r>
            <a:r>
              <a:rPr lang="en-US" sz="2000" b="0" strike="noStrike" spc="-1">
                <a:latin typeface="Arial"/>
                <a:ea typeface="ＭＳ Ｐゴシック"/>
              </a:rPr>
              <a:t>, we get an integer quotient </a:t>
            </a:r>
            <a:r>
              <a:rPr lang="en-US" sz="2000" b="0" i="1" strike="noStrike" spc="-1">
                <a:latin typeface="Arial"/>
                <a:ea typeface="ＭＳ Ｐゴシック"/>
              </a:rPr>
              <a:t>q</a:t>
            </a:r>
            <a:r>
              <a:rPr lang="en-US" sz="2000" b="0" strike="noStrike" spc="-1">
                <a:latin typeface="Arial"/>
                <a:ea typeface="ＭＳ Ｐゴシック"/>
              </a:rPr>
              <a:t> and an integer remainder </a:t>
            </a:r>
            <a:r>
              <a:rPr lang="en-US" sz="2000" b="0" i="1" strike="noStrike" spc="-1">
                <a:latin typeface="Arial"/>
                <a:ea typeface="ＭＳ Ｐゴシック"/>
              </a:rPr>
              <a:t>r</a:t>
            </a:r>
            <a:r>
              <a:rPr lang="en-US" sz="2000" b="0" strike="noStrike" spc="-1">
                <a:latin typeface="Arial"/>
                <a:ea typeface="ＭＳ Ｐゴシック"/>
              </a:rPr>
              <a:t> that obey the following relationship</a:t>
            </a:r>
            <a:r>
              <a:rPr lang="en-US" sz="2000" b="0" i="1" strike="noStrike" spc="-1">
                <a:latin typeface="Arial"/>
                <a:ea typeface="ＭＳ Ｐゴシック"/>
              </a:rPr>
              <a:t>: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i="1" strike="noStrike" spc="-1">
                <a:latin typeface="Arial"/>
                <a:ea typeface="ＭＳ Ｐゴシック"/>
              </a:rPr>
              <a:t> a = qn + r, </a:t>
            </a:r>
            <a:r>
              <a:rPr lang="en-US" sz="2000" b="0" strike="noStrike" spc="-1">
                <a:latin typeface="Arial"/>
                <a:ea typeface="ＭＳ Ｐゴシック"/>
              </a:rPr>
              <a:t>     </a:t>
            </a:r>
            <a:r>
              <a:rPr lang="en-US" sz="2000" b="0" i="1" strike="noStrike" spc="-1">
                <a:latin typeface="Arial"/>
                <a:ea typeface="ＭＳ Ｐゴシック"/>
              </a:rPr>
              <a:t>0 ≤ r &lt; n; q = [a/n] </a:t>
            </a:r>
            <a:r>
              <a:rPr lang="en-US" sz="2000" b="0" strike="noStrike" spc="-1">
                <a:latin typeface="Arial"/>
                <a:ea typeface="ＭＳ Ｐゴシック"/>
              </a:rPr>
              <a:t>which is referred to as the division algorithm. 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21A3116E-57AB-4F66-BE9E-B8D62FAA9B78}" type="slidenum">
              <a:rPr lang="en-AU" sz="1200" b="0" strike="noStrike" spc="-1">
                <a:latin typeface="Arial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  <a:ln w="0">
            <a:noFill/>
          </a:ln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  <a:ea typeface="ＭＳ Ｐゴシック"/>
              </a:rPr>
              <a:t>Figure 2.1a demonstrates that, given a and positive n, it is always possible to find q and r that satisfy the preceding relationship. Represent the integers on the number line; a will fall somewhere on that line (positive a is shown, a similar demonstration can be made for negative a). Starting at 0, proceed to n, 2n, up to qn such that qn ≤ a and (q + 1)n &gt; a. The distance from qn to a is r, and we have found the unique values of q and r. The remainder r  is often referred to as a </a:t>
            </a:r>
            <a:r>
              <a:rPr lang="en-US" sz="2000" b="1" strike="noStrike" spc="-1">
                <a:latin typeface="Arial"/>
                <a:ea typeface="ＭＳ Ｐゴシック"/>
              </a:rPr>
              <a:t>residue 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  <a:ea typeface="ＭＳ Ｐゴシック"/>
              </a:rPr>
              <a:t>For example: 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i="1" strike="noStrike" spc="-1">
                <a:latin typeface="Arial"/>
                <a:ea typeface="ＭＳ Ｐゴシック"/>
              </a:rPr>
              <a:t>    a = 11; n = 7; 	11 = 1 x 7 + 4; 	r = 4 q = 1 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i="1" strike="noStrike" spc="-1">
                <a:latin typeface="Arial"/>
                <a:ea typeface="ＭＳ Ｐゴシック"/>
              </a:rPr>
              <a:t>    a = –11; n = 7; 	–11 = (–2) x 7 + 3; 	r = 3 q = –2 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  <a:ea typeface="ＭＳ Ｐゴシック"/>
              </a:rPr>
              <a:t>Figure 4.1b provides another example. 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B326BBB8-F39F-4903-B032-2240A810E011}" type="slidenum">
              <a:rPr lang="en-AU" sz="1200" b="0" strike="noStrike" spc="-1">
                <a:latin typeface="Arial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DC9CBB10-DD39-442C-8F17-093016CD7AEE}" type="slidenum">
              <a:rPr lang="en-AU" sz="1200" b="0" strike="noStrike" spc="-1">
                <a:latin typeface="Arial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2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  <a:ln w="0">
            <a:noFill/>
          </a:ln>
        </p:spPr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  <a:ea typeface="ＭＳ Ｐゴシック"/>
              </a:rPr>
              <a:t> One of the basic techniques of number theory is the Euclidean algorithm, which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  <a:ea typeface="ＭＳ Ｐゴシック"/>
              </a:rPr>
              <a:t>is a simple procedure for determining the greatest common divisor of two positive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  <a:ea typeface="ＭＳ Ｐゴシック"/>
              </a:rPr>
              <a:t>integers. First, we need a simple definition: Two integers are </a:t>
            </a:r>
            <a:r>
              <a:rPr lang="en-US" sz="2000" b="1" strike="noStrike" spc="-1">
                <a:latin typeface="Arial"/>
                <a:ea typeface="ＭＳ Ｐゴシック"/>
              </a:rPr>
              <a:t>relatively prime  </a:t>
            </a:r>
            <a:r>
              <a:rPr lang="en-US" sz="2000" b="0" strike="noStrike" spc="-1">
                <a:latin typeface="Arial"/>
                <a:ea typeface="ＭＳ Ｐゴシック"/>
              </a:rPr>
              <a:t>if their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  <a:ea typeface="ＭＳ Ｐゴシック"/>
              </a:rPr>
              <a:t>only common positive integer factor is 1.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  <a:ln w="0">
            <a:noFill/>
          </a:ln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rmAutofit fontScale="78500" lnSpcReduction="10000"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 Recall that nonzero b  is defined to be a divisor of a  if a = mb  for some m , where a , b , and</a:t>
            </a: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m  are integers. We will use the notation gcd(a , b ) to mean the greatest common divisor</a:t>
            </a: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 of a  and b . The greatest common divisor of a  and b  is the largest integer that divides</a:t>
            </a: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both a  and b . We also define gcd(0, 0) =  0.</a:t>
            </a: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 More formally, the positive integer c  is said to be the greatest common divisor</a:t>
            </a: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of a  and b  if</a:t>
            </a: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1. c  is a divisor of a  and of b .</a:t>
            </a: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2.  Any divisor of a  and b  is a divisor of c .</a:t>
            </a: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An equivalent definition is the following:</a:t>
            </a: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gcd(a , b ) =  max[k , such that k | a  and k | b ]</a:t>
            </a: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34EE8675-011A-4A46-914A-CA8EE959ABB2}" type="slidenum">
              <a:rPr lang="en-AU" sz="1200" b="0" strike="noStrike" spc="-1">
                <a:latin typeface="Arial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  <a:ln w="0">
            <a:noFill/>
          </a:ln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  <a:ea typeface="ＭＳ Ｐゴシック"/>
              </a:rPr>
              <a:t>Because we require that the greatest common divisor be positive, gcd(a , b ) =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  <a:ea typeface="ＭＳ Ｐゴシック"/>
              </a:rPr>
              <a:t> gcd(a , -b ) =  gcd(-a , b ) =  gcd(-a ,-b ). In general, gcd(a , b ) =  gcd( | a | , | b |  ).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  <a:ea typeface="ＭＳ Ｐゴシック"/>
              </a:rPr>
              <a:t> Also, because all nonzero integers divide 0, we have gcd(a , 0) =  a  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  <a:ea typeface="ＭＳ Ｐゴシック"/>
              </a:rPr>
              <a:t>We stated that two integers a  and b  are relatively prime if their only common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  <a:ea typeface="ＭＳ Ｐゴシック"/>
              </a:rPr>
              <a:t>positive integer factor is 1. This is equivalent to saying that a  and b  are relatively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  <a:ea typeface="ＭＳ Ｐゴシック"/>
              </a:rPr>
              <a:t>prime if gcd(a , b ) =  1.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12F6A087-5DF8-415D-BA58-030AD2CF84FD}" type="slidenum">
              <a:rPr lang="en-AU" sz="1200" b="0" strike="noStrike" spc="-1">
                <a:latin typeface="Arial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5"/>
          <p:cNvGrpSpPr/>
          <p:nvPr/>
        </p:nvGrpSpPr>
        <p:grpSpPr>
          <a:xfrm>
            <a:off x="0" y="0"/>
            <a:ext cx="2107080" cy="6856920"/>
            <a:chOff x="0" y="0"/>
            <a:chExt cx="2107080" cy="6856920"/>
          </a:xfrm>
        </p:grpSpPr>
        <p:pic>
          <p:nvPicPr>
            <p:cNvPr id="10" name="Picture 7" descr="Overlay-Blank.jpg"/>
            <p:cNvPicPr/>
            <p:nvPr/>
          </p:nvPicPr>
          <p:blipFill>
            <a:blip r:embed="rId15"/>
            <a:srcRect l="1469" r="83645"/>
            <a:stretch/>
          </p:blipFill>
          <p:spPr>
            <a:xfrm>
              <a:off x="0" y="0"/>
              <a:ext cx="1809720" cy="685692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2" name="Picture 8" descr="Overlay-VerticalBridge.jpg"/>
            <p:cNvPicPr/>
            <p:nvPr/>
          </p:nvPicPr>
          <p:blipFill>
            <a:blip r:embed="rId16"/>
            <a:stretch/>
          </p:blipFill>
          <p:spPr>
            <a:xfrm>
              <a:off x="1751040" y="0"/>
              <a:ext cx="356040" cy="6856920"/>
            </a:xfrm>
            <a:prstGeom prst="rect">
              <a:avLst/>
            </a:prstGeom>
            <a:ln w="9525">
              <a:noFill/>
            </a:ln>
          </p:spPr>
        </p:pic>
      </p:grpSp>
      <p:grpSp>
        <p:nvGrpSpPr>
          <p:cNvPr id="3" name="Group 16"/>
          <p:cNvGrpSpPr/>
          <p:nvPr/>
        </p:nvGrpSpPr>
        <p:grpSpPr>
          <a:xfrm>
            <a:off x="10063800" y="0"/>
            <a:ext cx="2126880" cy="6856920"/>
            <a:chOff x="10063800" y="0"/>
            <a:chExt cx="2126880" cy="6856920"/>
          </a:xfrm>
        </p:grpSpPr>
        <p:pic>
          <p:nvPicPr>
            <p:cNvPr id="4" name="Picture 10" descr="Overlay-Blank.jpg"/>
            <p:cNvPicPr/>
            <p:nvPr/>
          </p:nvPicPr>
          <p:blipFill>
            <a:blip r:embed="rId15"/>
            <a:srcRect r="85096"/>
            <a:stretch/>
          </p:blipFill>
          <p:spPr>
            <a:xfrm>
              <a:off x="10379160" y="0"/>
              <a:ext cx="1811520" cy="685692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5" name="Picture 11" descr="Overlay-VerticalBridge.jpg"/>
            <p:cNvPicPr/>
            <p:nvPr/>
          </p:nvPicPr>
          <p:blipFill>
            <a:blip r:embed="rId16"/>
            <a:stretch/>
          </p:blipFill>
          <p:spPr>
            <a:xfrm flipH="1">
              <a:off x="10063800" y="0"/>
              <a:ext cx="356040" cy="685692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6" name="Picture 12" descr="HR-Color.png"/>
          <p:cNvPicPr/>
          <p:nvPr/>
        </p:nvPicPr>
        <p:blipFill>
          <a:blip r:embed="rId17"/>
          <a:stretch/>
        </p:blipFill>
        <p:spPr>
          <a:xfrm>
            <a:off x="2072160" y="4842000"/>
            <a:ext cx="8046360" cy="338760"/>
          </a:xfrm>
          <a:prstGeom prst="rect">
            <a:avLst/>
          </a:prstGeom>
          <a:ln w="9525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6"/>
          <p:cNvGrpSpPr/>
          <p:nvPr/>
        </p:nvGrpSpPr>
        <p:grpSpPr>
          <a:xfrm>
            <a:off x="0" y="1373040"/>
            <a:ext cx="12191040" cy="5483880"/>
            <a:chOff x="0" y="1373040"/>
            <a:chExt cx="12191040" cy="5483880"/>
          </a:xfrm>
        </p:grpSpPr>
        <p:pic>
          <p:nvPicPr>
            <p:cNvPr id="46" name="Picture 7" descr="Overlay-Blank.jpg"/>
            <p:cNvPicPr/>
            <p:nvPr/>
          </p:nvPicPr>
          <p:blipFill>
            <a:blip r:embed="rId15"/>
            <a:srcRect t="23322"/>
            <a:stretch/>
          </p:blipFill>
          <p:spPr>
            <a:xfrm>
              <a:off x="0" y="1600560"/>
              <a:ext cx="12191040" cy="525636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47" name="Picture 8" descr="Overlay-HorizontalBridge.jpg"/>
            <p:cNvPicPr/>
            <p:nvPr/>
          </p:nvPicPr>
          <p:blipFill>
            <a:blip r:embed="rId16"/>
            <a:stretch/>
          </p:blipFill>
          <p:spPr>
            <a:xfrm>
              <a:off x="0" y="1373040"/>
              <a:ext cx="12191040" cy="26676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6" descr="Overlay-Blank.jpg"/>
          <p:cNvPicPr/>
          <p:nvPr/>
        </p:nvPicPr>
        <p:blipFill>
          <a:blip r:embed="rId15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9525">
            <a:noFill/>
          </a:ln>
        </p:spPr>
      </p:pic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1"/>
          <p:cNvGrpSpPr/>
          <p:nvPr/>
        </p:nvGrpSpPr>
        <p:grpSpPr>
          <a:xfrm>
            <a:off x="5690880" y="0"/>
            <a:ext cx="6500160" cy="6856920"/>
            <a:chOff x="5690880" y="0"/>
            <a:chExt cx="6500160" cy="6856920"/>
          </a:xfrm>
        </p:grpSpPr>
        <p:pic>
          <p:nvPicPr>
            <p:cNvPr id="126" name="Picture 7" descr="Overlay-Blank.jpg"/>
            <p:cNvPicPr/>
            <p:nvPr/>
          </p:nvPicPr>
          <p:blipFill>
            <a:blip r:embed="rId15"/>
            <a:srcRect l="4300" r="46861"/>
            <a:stretch/>
          </p:blipFill>
          <p:spPr>
            <a:xfrm>
              <a:off x="5994360" y="0"/>
              <a:ext cx="6196680" cy="685692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127" name="Picture 8" descr="Overlay-VerticalBridge.jpg"/>
            <p:cNvPicPr/>
            <p:nvPr/>
          </p:nvPicPr>
          <p:blipFill>
            <a:blip r:embed="rId16"/>
            <a:stretch/>
          </p:blipFill>
          <p:spPr>
            <a:xfrm flipH="1">
              <a:off x="5690880" y="0"/>
              <a:ext cx="356040" cy="685692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6"/>
          <p:cNvGrpSpPr/>
          <p:nvPr/>
        </p:nvGrpSpPr>
        <p:grpSpPr>
          <a:xfrm>
            <a:off x="0" y="1373040"/>
            <a:ext cx="12191040" cy="5483880"/>
            <a:chOff x="0" y="1373040"/>
            <a:chExt cx="12191040" cy="5483880"/>
          </a:xfrm>
        </p:grpSpPr>
        <p:pic>
          <p:nvPicPr>
            <p:cNvPr id="167" name="Picture 7" descr="Overlay-Blank.jpg"/>
            <p:cNvPicPr/>
            <p:nvPr/>
          </p:nvPicPr>
          <p:blipFill>
            <a:blip r:embed="rId15"/>
            <a:srcRect t="23322"/>
            <a:stretch/>
          </p:blipFill>
          <p:spPr>
            <a:xfrm>
              <a:off x="0" y="1600560"/>
              <a:ext cx="12191040" cy="525636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168" name="Picture 8" descr="Overlay-HorizontalBridge.jpg"/>
            <p:cNvPicPr/>
            <p:nvPr/>
          </p:nvPicPr>
          <p:blipFill>
            <a:blip r:embed="rId16"/>
            <a:stretch/>
          </p:blipFill>
          <p:spPr>
            <a:xfrm>
              <a:off x="0" y="1373040"/>
              <a:ext cx="12191040" cy="26676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8.png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icture Placeholder 4"/>
          <p:cNvSpPr/>
          <p:nvPr/>
        </p:nvSpPr>
        <p:spPr>
          <a:xfrm>
            <a:off x="5105520" y="1447920"/>
            <a:ext cx="2108520" cy="120780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101600">
            <a:noFill/>
          </a:ln>
          <a:effectLst>
            <a:innerShdw blurRad="762000">
              <a:schemeClr val="accent1">
                <a:alpha val="80000"/>
              </a:schemeClr>
            </a:innerShdw>
            <a:softEdge rad="7632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PlaceHolder 1"/>
          <p:cNvSpPr>
            <a:spLocks noGrp="1"/>
          </p:cNvSpPr>
          <p:nvPr>
            <p:ph type="ftr"/>
          </p:nvPr>
        </p:nvSpPr>
        <p:spPr>
          <a:xfrm>
            <a:off x="1523880" y="6492960"/>
            <a:ext cx="44186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A08BD6"/>
                </a:solidFill>
                <a:latin typeface="Arial"/>
              </a:rPr>
              <a:t>© 2017 Pearson Education, Inc., Hoboken, NJ. All rights reserved. 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215" name="Title 12"/>
          <p:cNvSpPr/>
          <p:nvPr/>
        </p:nvSpPr>
        <p:spPr>
          <a:xfrm>
            <a:off x="3378240" y="1845000"/>
            <a:ext cx="5445720" cy="1468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b">
            <a:noAutofit/>
          </a:bodyPr>
          <a:lstStyle/>
          <a:p>
            <a:pPr algn="ctr">
              <a:lnSpc>
                <a:spcPts val="6800"/>
              </a:lnSpc>
              <a:buNone/>
            </a:pPr>
            <a:r>
              <a:rPr lang="en-US" sz="6500" b="0" strike="noStrike" spc="-1">
                <a:solidFill>
                  <a:srgbClr val="2F1F58"/>
                </a:solidFill>
                <a:latin typeface="Mistral"/>
                <a:ea typeface="DejaVu Sans"/>
              </a:rPr>
              <a:t>Chapter 2</a:t>
            </a:r>
            <a:endParaRPr lang="en-US" sz="6500" b="0" strike="noStrike" spc="-1">
              <a:latin typeface="Arial"/>
            </a:endParaRPr>
          </a:p>
        </p:txBody>
      </p:sp>
      <p:sp>
        <p:nvSpPr>
          <p:cNvPr id="216" name="Subtitle 13"/>
          <p:cNvSpPr/>
          <p:nvPr/>
        </p:nvSpPr>
        <p:spPr>
          <a:xfrm>
            <a:off x="3048120" y="3354480"/>
            <a:ext cx="6094800" cy="851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rmAutofit fontScale="98000"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Introduction to Number Theory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17" name="Picture Placeholder 4"/>
          <p:cNvSpPr/>
          <p:nvPr/>
        </p:nvSpPr>
        <p:spPr>
          <a:xfrm>
            <a:off x="5105520" y="1447920"/>
            <a:ext cx="2108520" cy="120780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101600">
            <a:noFill/>
          </a:ln>
          <a:effectLst>
            <a:innerShdw blurRad="762000">
              <a:schemeClr val="accent1">
                <a:alpha val="80000"/>
              </a:schemeClr>
            </a:innerShdw>
            <a:softEdge rad="7632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Subtitle 13"/>
          <p:cNvSpPr/>
          <p:nvPr/>
        </p:nvSpPr>
        <p:spPr>
          <a:xfrm>
            <a:off x="3378240" y="4581000"/>
            <a:ext cx="5445720" cy="19105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rmAutofit fontScale="77000" lnSpcReduction="10000"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Department of Computer Science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Kennesaw State University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Marietta, GA, USA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95520" y="39600"/>
            <a:ext cx="10728000" cy="141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algn="ctr">
              <a:lnSpc>
                <a:spcPts val="6001"/>
              </a:lnSpc>
              <a:buNone/>
            </a:pPr>
            <a:r>
              <a:rPr lang="en-US" sz="54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Greatest Common Divisor (GCD)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695520" y="1752480"/>
            <a:ext cx="10728000" cy="47138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t">
            <a:normAutofit fontScale="86500" lnSpcReduction="20000"/>
          </a:bodyPr>
          <a:lstStyle/>
          <a:p>
            <a:pPr marL="343080" indent="-343080">
              <a:lnSpc>
                <a:spcPct val="100000"/>
              </a:lnSpc>
              <a:spcBef>
                <a:spcPts val="2401"/>
              </a:spcBef>
              <a:buClr>
                <a:srgbClr val="BAABE3"/>
              </a:buClr>
              <a:buFont typeface="Candara"/>
              <a:buChar char="•"/>
            </a:pPr>
            <a:r>
              <a:rPr lang="en-US" sz="2800" b="0" strike="noStrike" spc="-1" dirty="0">
                <a:solidFill>
                  <a:srgbClr val="2F1F58"/>
                </a:solidFill>
                <a:latin typeface="Candara"/>
              </a:rPr>
              <a:t>The greatest common divisor of </a:t>
            </a:r>
            <a:r>
              <a:rPr lang="en-US" sz="2800" b="0" i="1" strike="noStrike" spc="-1" dirty="0">
                <a:solidFill>
                  <a:srgbClr val="2F1F58"/>
                </a:solidFill>
                <a:latin typeface="Candara"/>
              </a:rPr>
              <a:t>a </a:t>
            </a:r>
            <a:r>
              <a:rPr lang="en-US" sz="2800" b="0" strike="noStrike" spc="-1" dirty="0">
                <a:solidFill>
                  <a:srgbClr val="2F1F58"/>
                </a:solidFill>
                <a:latin typeface="Candara"/>
              </a:rPr>
              <a:t>and </a:t>
            </a:r>
            <a:r>
              <a:rPr lang="en-US" sz="2800" b="0" i="1" strike="noStrike" spc="-1" dirty="0">
                <a:solidFill>
                  <a:srgbClr val="2F1F58"/>
                </a:solidFill>
                <a:latin typeface="Candara"/>
              </a:rPr>
              <a:t>b </a:t>
            </a:r>
            <a:r>
              <a:rPr lang="en-US" sz="2800" b="0" strike="noStrike" spc="-1" dirty="0">
                <a:solidFill>
                  <a:srgbClr val="2F1F58"/>
                </a:solidFill>
                <a:latin typeface="Candara"/>
              </a:rPr>
              <a:t>is the largest integer that divides both </a:t>
            </a:r>
            <a:r>
              <a:rPr lang="en-US" sz="2800" b="0" i="1" strike="noStrike" spc="-1" dirty="0">
                <a:solidFill>
                  <a:srgbClr val="2F1F58"/>
                </a:solidFill>
                <a:latin typeface="Candara"/>
              </a:rPr>
              <a:t>a </a:t>
            </a:r>
            <a:r>
              <a:rPr lang="en-US" sz="2800" b="0" strike="noStrike" spc="-1" dirty="0">
                <a:solidFill>
                  <a:srgbClr val="2F1F58"/>
                </a:solidFill>
                <a:latin typeface="Candara"/>
              </a:rPr>
              <a:t>and </a:t>
            </a:r>
            <a:r>
              <a:rPr lang="en-US" sz="2800" b="0" i="1" strike="noStrike" spc="-1" dirty="0">
                <a:solidFill>
                  <a:srgbClr val="2F1F58"/>
                </a:solidFill>
                <a:latin typeface="Candara"/>
              </a:rPr>
              <a:t>b</a:t>
            </a:r>
            <a:endParaRPr lang="en-US" sz="2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401"/>
              </a:spcBef>
              <a:buClr>
                <a:srgbClr val="BAABE3"/>
              </a:buClr>
              <a:buFont typeface="Candara"/>
              <a:buChar char="•"/>
            </a:pPr>
            <a:r>
              <a:rPr lang="en-US" sz="2800" b="0" strike="noStrike" spc="-1" dirty="0">
                <a:solidFill>
                  <a:srgbClr val="2F1F58"/>
                </a:solidFill>
                <a:latin typeface="Candara"/>
              </a:rPr>
              <a:t>We can use the notation </a:t>
            </a:r>
            <a:r>
              <a:rPr lang="en-US" sz="2800" b="0" strike="noStrike" spc="-1" dirty="0" err="1">
                <a:solidFill>
                  <a:srgbClr val="2F1F58"/>
                </a:solidFill>
                <a:latin typeface="Candara"/>
              </a:rPr>
              <a:t>gcd</a:t>
            </a:r>
            <a:r>
              <a:rPr lang="en-US" sz="2800" b="0" i="1" strike="noStrike" spc="-1" dirty="0">
                <a:solidFill>
                  <a:srgbClr val="2F1F58"/>
                </a:solidFill>
                <a:latin typeface="Candara"/>
              </a:rPr>
              <a:t>(</a:t>
            </a:r>
            <a:r>
              <a:rPr lang="en-US" sz="2800" b="0" i="1" strike="noStrike" spc="-1" dirty="0" err="1">
                <a:solidFill>
                  <a:srgbClr val="2F1F58"/>
                </a:solidFill>
                <a:latin typeface="Candara"/>
              </a:rPr>
              <a:t>a,b</a:t>
            </a:r>
            <a:r>
              <a:rPr lang="en-US" sz="2800" b="0" i="1" strike="noStrike" spc="-1" dirty="0">
                <a:solidFill>
                  <a:srgbClr val="2F1F58"/>
                </a:solidFill>
                <a:latin typeface="Candara"/>
              </a:rPr>
              <a:t>) </a:t>
            </a:r>
            <a:r>
              <a:rPr lang="en-US" sz="2800" b="0" strike="noStrike" spc="-1" dirty="0">
                <a:solidFill>
                  <a:srgbClr val="2F1F58"/>
                </a:solidFill>
                <a:latin typeface="Candara"/>
              </a:rPr>
              <a:t> to mean the </a:t>
            </a:r>
            <a:r>
              <a:rPr lang="en-US" sz="2800" b="1" strike="noStrike" spc="-1" dirty="0">
                <a:solidFill>
                  <a:srgbClr val="2F1F58"/>
                </a:solidFill>
                <a:latin typeface="Candara"/>
              </a:rPr>
              <a:t>greatest common divisor </a:t>
            </a:r>
            <a:r>
              <a:rPr lang="en-US" sz="2800" b="0" strike="noStrike" spc="-1" dirty="0">
                <a:solidFill>
                  <a:srgbClr val="2F1F58"/>
                </a:solidFill>
                <a:latin typeface="Candara"/>
              </a:rPr>
              <a:t>of </a:t>
            </a:r>
            <a:r>
              <a:rPr lang="en-US" sz="2800" b="0" i="1" strike="noStrike" spc="-1" dirty="0">
                <a:solidFill>
                  <a:srgbClr val="2F1F58"/>
                </a:solidFill>
                <a:latin typeface="Candara"/>
              </a:rPr>
              <a:t>a </a:t>
            </a:r>
            <a:r>
              <a:rPr lang="en-US" sz="2800" b="0" strike="noStrike" spc="-1" dirty="0">
                <a:solidFill>
                  <a:srgbClr val="2F1F58"/>
                </a:solidFill>
                <a:latin typeface="Candara"/>
              </a:rPr>
              <a:t>and </a:t>
            </a:r>
            <a:r>
              <a:rPr lang="en-US" sz="2800" b="0" i="1" strike="noStrike" spc="-1" dirty="0">
                <a:solidFill>
                  <a:srgbClr val="2F1F58"/>
                </a:solidFill>
                <a:latin typeface="Candara"/>
              </a:rPr>
              <a:t>b</a:t>
            </a:r>
            <a:endParaRPr lang="en-US" sz="2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401"/>
              </a:spcBef>
              <a:buClr>
                <a:srgbClr val="BAABE3"/>
              </a:buClr>
              <a:buFont typeface="Candara"/>
              <a:buChar char="•"/>
            </a:pPr>
            <a:r>
              <a:rPr lang="en-US" sz="2800" b="0" strike="noStrike" spc="-1" dirty="0">
                <a:solidFill>
                  <a:srgbClr val="2F1F58"/>
                </a:solidFill>
                <a:latin typeface="Candara"/>
              </a:rPr>
              <a:t>We also define </a:t>
            </a:r>
            <a:r>
              <a:rPr lang="en-US" sz="2800" b="0" strike="noStrike" spc="-1" dirty="0" err="1">
                <a:solidFill>
                  <a:srgbClr val="2F1F58"/>
                </a:solidFill>
                <a:latin typeface="Candara"/>
              </a:rPr>
              <a:t>gcd</a:t>
            </a:r>
            <a:r>
              <a:rPr lang="en-US" sz="2800" b="0" strike="noStrike" spc="-1" dirty="0">
                <a:solidFill>
                  <a:srgbClr val="2F1F58"/>
                </a:solidFill>
                <a:latin typeface="Candara"/>
              </a:rPr>
              <a:t>(0,0) = 0</a:t>
            </a:r>
            <a:endParaRPr lang="en-US" sz="2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401"/>
              </a:spcBef>
              <a:buClr>
                <a:srgbClr val="BAABE3"/>
              </a:buClr>
              <a:buFont typeface="Candara"/>
              <a:buChar char="•"/>
            </a:pPr>
            <a:r>
              <a:rPr lang="en-US" sz="2800" b="1" strike="noStrike" spc="-1" dirty="0">
                <a:solidFill>
                  <a:srgbClr val="2F1F58"/>
                </a:solidFill>
                <a:latin typeface="Candara"/>
              </a:rPr>
              <a:t>Positive</a:t>
            </a:r>
            <a:r>
              <a:rPr lang="en-US" sz="2800" b="0" strike="noStrike" spc="-1" dirty="0">
                <a:solidFill>
                  <a:srgbClr val="2F1F58"/>
                </a:solidFill>
                <a:latin typeface="Candara"/>
              </a:rPr>
              <a:t> integer </a:t>
            </a:r>
            <a:r>
              <a:rPr lang="en-US" sz="2800" b="0" i="1" strike="noStrike" spc="-1" dirty="0">
                <a:solidFill>
                  <a:srgbClr val="2F1F58"/>
                </a:solidFill>
                <a:latin typeface="Candara"/>
              </a:rPr>
              <a:t>c </a:t>
            </a:r>
            <a:r>
              <a:rPr lang="en-US" sz="2800" b="0" strike="noStrike" spc="-1" dirty="0">
                <a:solidFill>
                  <a:srgbClr val="2F1F58"/>
                </a:solidFill>
                <a:latin typeface="Candara"/>
              </a:rPr>
              <a:t>is said to be the </a:t>
            </a:r>
            <a:r>
              <a:rPr lang="en-US" sz="2800" b="0" strike="noStrike" spc="-1" dirty="0" err="1">
                <a:solidFill>
                  <a:srgbClr val="2F1F58"/>
                </a:solidFill>
                <a:latin typeface="Candara"/>
              </a:rPr>
              <a:t>gcd</a:t>
            </a:r>
            <a:r>
              <a:rPr lang="en-US" sz="2800" b="0" strike="noStrike" spc="-1" dirty="0">
                <a:solidFill>
                  <a:srgbClr val="2F1F58"/>
                </a:solidFill>
                <a:latin typeface="Candara"/>
              </a:rPr>
              <a:t> of </a:t>
            </a:r>
            <a:r>
              <a:rPr lang="en-US" sz="2800" b="0" i="1" strike="noStrike" spc="-1" dirty="0">
                <a:solidFill>
                  <a:srgbClr val="2F1F58"/>
                </a:solidFill>
                <a:latin typeface="Candara"/>
              </a:rPr>
              <a:t>a </a:t>
            </a:r>
            <a:r>
              <a:rPr lang="en-US" sz="2800" b="0" strike="noStrike" spc="-1" dirty="0">
                <a:solidFill>
                  <a:srgbClr val="2F1F58"/>
                </a:solidFill>
                <a:latin typeface="Candara"/>
              </a:rPr>
              <a:t>and </a:t>
            </a:r>
            <a:r>
              <a:rPr lang="en-US" sz="2800" b="0" i="1" strike="noStrike" spc="-1" dirty="0">
                <a:solidFill>
                  <a:srgbClr val="2F1F58"/>
                </a:solidFill>
                <a:latin typeface="Candara"/>
              </a:rPr>
              <a:t>b </a:t>
            </a:r>
            <a:r>
              <a:rPr lang="en-US" sz="2800" b="0" strike="noStrike" spc="-1" dirty="0">
                <a:solidFill>
                  <a:srgbClr val="2F1F58"/>
                </a:solidFill>
                <a:latin typeface="Candara"/>
              </a:rPr>
              <a:t>if:</a:t>
            </a:r>
            <a:endParaRPr lang="en-US" sz="2800" b="0" strike="noStrike" spc="-1" dirty="0">
              <a:latin typeface="Arial"/>
            </a:endParaRPr>
          </a:p>
          <a:p>
            <a:pPr marL="685800" lvl="1" indent="-336600">
              <a:lnSpc>
                <a:spcPct val="100000"/>
              </a:lnSpc>
              <a:spcBef>
                <a:spcPts val="601"/>
              </a:spcBef>
              <a:buClr>
                <a:srgbClr val="2F1F58"/>
              </a:buClr>
              <a:buFont typeface="Candara"/>
              <a:buChar char="•"/>
            </a:pPr>
            <a:r>
              <a:rPr lang="en-US" sz="2400" b="0" i="1" strike="noStrike" spc="-1" dirty="0">
                <a:solidFill>
                  <a:srgbClr val="2F1F58"/>
                </a:solidFill>
                <a:latin typeface="Candara"/>
              </a:rPr>
              <a:t>c </a:t>
            </a:r>
            <a:r>
              <a:rPr lang="en-US" sz="2400" b="0" strike="noStrike" spc="-1" dirty="0">
                <a:solidFill>
                  <a:srgbClr val="2F1F58"/>
                </a:solidFill>
                <a:latin typeface="Candara"/>
              </a:rPr>
              <a:t>is a divisor of both </a:t>
            </a:r>
            <a:r>
              <a:rPr lang="en-US" sz="2400" b="0" i="1" strike="noStrike" spc="-1" dirty="0">
                <a:solidFill>
                  <a:srgbClr val="2F1F58"/>
                </a:solidFill>
                <a:latin typeface="Candara"/>
              </a:rPr>
              <a:t>a </a:t>
            </a:r>
            <a:r>
              <a:rPr lang="en-US" sz="2400" b="0" strike="noStrike" spc="-1" dirty="0">
                <a:solidFill>
                  <a:srgbClr val="2F1F58"/>
                </a:solidFill>
                <a:latin typeface="Candara"/>
              </a:rPr>
              <a:t>and </a:t>
            </a:r>
            <a:r>
              <a:rPr lang="en-US" sz="2400" b="0" i="1" strike="noStrike" spc="-1" dirty="0">
                <a:solidFill>
                  <a:srgbClr val="2F1F58"/>
                </a:solidFill>
                <a:latin typeface="Candara"/>
              </a:rPr>
              <a:t>b</a:t>
            </a:r>
            <a:endParaRPr lang="en-US" sz="2400" b="0" strike="noStrike" spc="-1" dirty="0">
              <a:latin typeface="Arial"/>
            </a:endParaRPr>
          </a:p>
          <a:p>
            <a:pPr marL="685800" lvl="1" indent="-336600">
              <a:lnSpc>
                <a:spcPct val="100000"/>
              </a:lnSpc>
              <a:spcBef>
                <a:spcPts val="601"/>
              </a:spcBef>
              <a:buClr>
                <a:srgbClr val="2F1F58"/>
              </a:buClr>
              <a:buFont typeface="Candara"/>
              <a:buChar char="•"/>
            </a:pPr>
            <a:r>
              <a:rPr lang="en-US" sz="2400" b="0" strike="noStrike" spc="-1" dirty="0">
                <a:solidFill>
                  <a:srgbClr val="2F1F58"/>
                </a:solidFill>
                <a:latin typeface="Candara"/>
              </a:rPr>
              <a:t>Any divisor of </a:t>
            </a:r>
            <a:r>
              <a:rPr lang="en-US" sz="2400" b="0" i="1" strike="noStrike" spc="-1" dirty="0">
                <a:solidFill>
                  <a:srgbClr val="2F1F58"/>
                </a:solidFill>
                <a:latin typeface="Candara"/>
              </a:rPr>
              <a:t>a </a:t>
            </a:r>
            <a:r>
              <a:rPr lang="en-US" sz="2400" b="0" strike="noStrike" spc="-1" dirty="0">
                <a:solidFill>
                  <a:srgbClr val="2F1F58"/>
                </a:solidFill>
                <a:latin typeface="Candara"/>
              </a:rPr>
              <a:t>and </a:t>
            </a:r>
            <a:r>
              <a:rPr lang="en-US" sz="2400" b="0" i="1" strike="noStrike" spc="-1" dirty="0">
                <a:solidFill>
                  <a:srgbClr val="2F1F58"/>
                </a:solidFill>
                <a:latin typeface="Candara"/>
              </a:rPr>
              <a:t>b </a:t>
            </a:r>
            <a:r>
              <a:rPr lang="en-US" sz="2400" b="0" strike="noStrike" spc="-1" dirty="0">
                <a:solidFill>
                  <a:srgbClr val="2F1F58"/>
                </a:solidFill>
                <a:latin typeface="Candara"/>
              </a:rPr>
              <a:t>is a divisor of </a:t>
            </a:r>
            <a:r>
              <a:rPr lang="en-US" sz="2400" b="0" i="1" strike="noStrike" spc="-1" dirty="0">
                <a:solidFill>
                  <a:srgbClr val="2F1F58"/>
                </a:solidFill>
                <a:latin typeface="Candara"/>
              </a:rPr>
              <a:t>c</a:t>
            </a:r>
            <a:endParaRPr lang="en-US" sz="2400" b="0" strike="noStrike" spc="-1" dirty="0">
              <a:latin typeface="Arial"/>
            </a:endParaRPr>
          </a:p>
          <a:p>
            <a:pPr marL="343080" lvl="1" indent="-343080">
              <a:lnSpc>
                <a:spcPct val="100000"/>
              </a:lnSpc>
              <a:spcBef>
                <a:spcPts val="2401"/>
              </a:spcBef>
              <a:buClr>
                <a:srgbClr val="BAABE3"/>
              </a:buClr>
              <a:buFont typeface="Candara"/>
              <a:buChar char="•"/>
            </a:pPr>
            <a:r>
              <a:rPr lang="en-US" sz="2800" b="0" strike="noStrike" spc="-1" dirty="0">
                <a:solidFill>
                  <a:srgbClr val="2F1F58"/>
                </a:solidFill>
                <a:latin typeface="Candara"/>
              </a:rPr>
              <a:t>An equivalent definition is:</a:t>
            </a:r>
            <a:endParaRPr lang="en-US" sz="2800" b="0" strike="noStrike" spc="-1" dirty="0">
              <a:latin typeface="Arial"/>
            </a:endParaRPr>
          </a:p>
          <a:p>
            <a:pPr marL="343080" indent="-343080" algn="ctr">
              <a:lnSpc>
                <a:spcPct val="100000"/>
              </a:lnSpc>
              <a:spcBef>
                <a:spcPts val="2401"/>
              </a:spcBef>
              <a:buNone/>
              <a:tabLst>
                <a:tab pos="0" algn="l"/>
              </a:tabLst>
            </a:pPr>
            <a:r>
              <a:rPr lang="en-US" sz="2800" b="0" strike="noStrike" spc="-1" dirty="0" err="1">
                <a:solidFill>
                  <a:srgbClr val="2F1F58"/>
                </a:solidFill>
                <a:latin typeface="Candara"/>
              </a:rPr>
              <a:t>gcd</a:t>
            </a:r>
            <a:r>
              <a:rPr lang="en-US" sz="2800" b="0" strike="noStrike" spc="-1" dirty="0">
                <a:solidFill>
                  <a:srgbClr val="2F1F58"/>
                </a:solidFill>
                <a:latin typeface="Candara"/>
              </a:rPr>
              <a:t>(</a:t>
            </a:r>
            <a:r>
              <a:rPr lang="en-US" sz="2800" b="0" i="1" strike="noStrike" spc="-1" dirty="0" err="1">
                <a:solidFill>
                  <a:srgbClr val="2F1F58"/>
                </a:solidFill>
                <a:latin typeface="Candara"/>
              </a:rPr>
              <a:t>a,b</a:t>
            </a:r>
            <a:r>
              <a:rPr lang="en-US" sz="2800" b="0" i="1" strike="noStrike" spc="-1" dirty="0">
                <a:solidFill>
                  <a:srgbClr val="2F1F58"/>
                </a:solidFill>
                <a:latin typeface="Candara"/>
              </a:rPr>
              <a:t>) = </a:t>
            </a:r>
            <a:r>
              <a:rPr lang="en-US" sz="2800" b="0" strike="noStrike" spc="-1" dirty="0">
                <a:solidFill>
                  <a:srgbClr val="2F1F58"/>
                </a:solidFill>
                <a:latin typeface="Candara"/>
              </a:rPr>
              <a:t>max[</a:t>
            </a:r>
            <a:r>
              <a:rPr lang="en-US" sz="2800" b="0" i="1" strike="noStrike" spc="-1" dirty="0">
                <a:solidFill>
                  <a:srgbClr val="2F1F58"/>
                </a:solidFill>
                <a:latin typeface="Candara"/>
              </a:rPr>
              <a:t>k, </a:t>
            </a:r>
            <a:r>
              <a:rPr lang="en-US" sz="2800" b="0" strike="noStrike" spc="-1" dirty="0">
                <a:solidFill>
                  <a:srgbClr val="2F1F58"/>
                </a:solidFill>
                <a:latin typeface="Candara"/>
              </a:rPr>
              <a:t>such that </a:t>
            </a:r>
            <a:r>
              <a:rPr lang="en-US" sz="2800" b="0" i="1" strike="noStrike" spc="-1" dirty="0">
                <a:solidFill>
                  <a:srgbClr val="2F1F58"/>
                </a:solidFill>
                <a:latin typeface="Candara"/>
              </a:rPr>
              <a:t>k | a </a:t>
            </a:r>
            <a:r>
              <a:rPr lang="en-US" sz="2800" b="0" strike="noStrike" spc="-1" dirty="0">
                <a:solidFill>
                  <a:srgbClr val="2F1F58"/>
                </a:solidFill>
                <a:latin typeface="Candara"/>
              </a:rPr>
              <a:t>and </a:t>
            </a:r>
            <a:r>
              <a:rPr lang="en-US" sz="2800" b="0" i="1" strike="noStrike" spc="-1" dirty="0">
                <a:solidFill>
                  <a:srgbClr val="2F1F58"/>
                </a:solidFill>
                <a:latin typeface="Candara"/>
              </a:rPr>
              <a:t>k | b]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ftr"/>
          </p:nvPr>
        </p:nvSpPr>
        <p:spPr>
          <a:xfrm>
            <a:off x="1523880" y="6492960"/>
            <a:ext cx="595188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A08BD6"/>
                </a:solidFill>
                <a:latin typeface="Arial"/>
              </a:rPr>
              <a:t>© 2020 Pearson Education, Inc., Hoboken, NJ. All rights reserved. </a:t>
            </a:r>
            <a:endParaRPr lang="en-US" sz="900" b="0" strike="noStrike" spc="-1">
              <a:latin typeface="Times New Roman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B0BBAF1-A34F-F8AD-364C-7AEAE4127BD4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503576" y="5183637"/>
            <a:ext cx="1886079" cy="787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0751EA7-7A7B-65CD-E266-BFC91AEFF4F8}"/>
              </a:ext>
            </a:extLst>
          </p:cNvPr>
          <p:cNvSpPr txBox="1"/>
          <p:nvPr/>
        </p:nvSpPr>
        <p:spPr>
          <a:xfrm>
            <a:off x="6389655" y="4860471"/>
            <a:ext cx="533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will be seen when generating pseudo-random</a:t>
            </a:r>
          </a:p>
          <a:p>
            <a:r>
              <a:rPr lang="en-US" dirty="0">
                <a:solidFill>
                  <a:srgbClr val="FF0000"/>
                </a:solidFill>
              </a:rPr>
              <a:t>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056240" y="39600"/>
            <a:ext cx="10093320" cy="141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algn="ctr">
              <a:lnSpc>
                <a:spcPts val="6001"/>
              </a:lnSpc>
              <a:buNone/>
            </a:pPr>
            <a:r>
              <a:rPr lang="en-US" sz="54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GCD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880200" y="1371600"/>
            <a:ext cx="8762040" cy="42883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t">
            <a:normAutofit fontScale="86500"/>
          </a:bodyPr>
          <a:lstStyle/>
          <a:p>
            <a:pPr marL="343080" indent="-343080">
              <a:lnSpc>
                <a:spcPct val="100000"/>
              </a:lnSpc>
              <a:spcBef>
                <a:spcPts val="2401"/>
              </a:spcBef>
              <a:buClr>
                <a:srgbClr val="BAABE3"/>
              </a:buClr>
              <a:buFont typeface="Candara"/>
              <a:buChar char="•"/>
            </a:pPr>
            <a:r>
              <a:rPr lang="en-US" sz="2710" b="0" strike="noStrike" spc="-1">
                <a:solidFill>
                  <a:srgbClr val="2F1F58"/>
                </a:solidFill>
                <a:latin typeface="Candara"/>
              </a:rPr>
              <a:t>Because we require that the greatest common divisor be positive, gcd(</a:t>
            </a:r>
            <a:r>
              <a:rPr lang="en-US" sz="2710" b="0" i="1" strike="noStrike" spc="-1">
                <a:solidFill>
                  <a:srgbClr val="2F1F58"/>
                </a:solidFill>
                <a:latin typeface="Candara"/>
              </a:rPr>
              <a:t>a,b) = </a:t>
            </a:r>
            <a:r>
              <a:rPr lang="en-US" sz="2710" b="0" strike="noStrike" spc="-1">
                <a:solidFill>
                  <a:srgbClr val="2F1F58"/>
                </a:solidFill>
                <a:latin typeface="Candara"/>
              </a:rPr>
              <a:t>gcd</a:t>
            </a:r>
            <a:r>
              <a:rPr lang="en-US" sz="2710" b="0" i="1" strike="noStrike" spc="-1">
                <a:solidFill>
                  <a:srgbClr val="2F1F58"/>
                </a:solidFill>
                <a:latin typeface="Candara"/>
              </a:rPr>
              <a:t>(a,-b) = </a:t>
            </a:r>
            <a:r>
              <a:rPr lang="en-US" sz="2710" b="0" strike="noStrike" spc="-1">
                <a:solidFill>
                  <a:srgbClr val="2F1F58"/>
                </a:solidFill>
                <a:latin typeface="Candara"/>
              </a:rPr>
              <a:t>gcd</a:t>
            </a:r>
            <a:r>
              <a:rPr lang="en-US" sz="2710" b="0" i="1" strike="noStrike" spc="-1">
                <a:solidFill>
                  <a:srgbClr val="2F1F58"/>
                </a:solidFill>
                <a:latin typeface="Candara"/>
              </a:rPr>
              <a:t>(-a,b) = </a:t>
            </a:r>
            <a:r>
              <a:rPr lang="en-US" sz="2710" b="0" strike="noStrike" spc="-1">
                <a:solidFill>
                  <a:srgbClr val="2F1F58"/>
                </a:solidFill>
                <a:latin typeface="Candara"/>
              </a:rPr>
              <a:t>gcd</a:t>
            </a:r>
            <a:r>
              <a:rPr lang="en-US" sz="2710" b="0" i="1" strike="noStrike" spc="-1">
                <a:solidFill>
                  <a:srgbClr val="2F1F58"/>
                </a:solidFill>
                <a:latin typeface="Candara"/>
              </a:rPr>
              <a:t>(-a,-b)</a:t>
            </a:r>
            <a:endParaRPr lang="en-US" sz="271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401"/>
              </a:spcBef>
              <a:buClr>
                <a:srgbClr val="BAABE3"/>
              </a:buClr>
              <a:buFont typeface="Candara"/>
              <a:buChar char="•"/>
            </a:pPr>
            <a:r>
              <a:rPr lang="en-US" sz="2710" b="0" strike="noStrike" spc="-1">
                <a:solidFill>
                  <a:srgbClr val="2F1F58"/>
                </a:solidFill>
                <a:latin typeface="Candara"/>
              </a:rPr>
              <a:t>In general, gcd(</a:t>
            </a:r>
            <a:r>
              <a:rPr lang="en-US" sz="2710" b="0" i="1" strike="noStrike" spc="-1">
                <a:solidFill>
                  <a:srgbClr val="2F1F58"/>
                </a:solidFill>
                <a:latin typeface="Candara"/>
              </a:rPr>
              <a:t>a,b) = </a:t>
            </a:r>
            <a:r>
              <a:rPr lang="en-US" sz="2710" b="0" strike="noStrike" spc="-1">
                <a:solidFill>
                  <a:srgbClr val="2F1F58"/>
                </a:solidFill>
                <a:latin typeface="Candara"/>
              </a:rPr>
              <a:t>gcd(| </a:t>
            </a:r>
            <a:r>
              <a:rPr lang="en-US" sz="2710" b="0" i="1" strike="noStrike" spc="-1">
                <a:solidFill>
                  <a:srgbClr val="2F1F58"/>
                </a:solidFill>
                <a:latin typeface="Candara"/>
              </a:rPr>
              <a:t>a </a:t>
            </a:r>
            <a:r>
              <a:rPr lang="en-US" sz="2710" b="0" strike="noStrike" spc="-1">
                <a:solidFill>
                  <a:srgbClr val="2F1F58"/>
                </a:solidFill>
                <a:latin typeface="Candara"/>
              </a:rPr>
              <a:t>|, | </a:t>
            </a:r>
            <a:r>
              <a:rPr lang="en-US" sz="2710" b="0" i="1" strike="noStrike" spc="-1">
                <a:solidFill>
                  <a:srgbClr val="2F1F58"/>
                </a:solidFill>
                <a:latin typeface="Candara"/>
              </a:rPr>
              <a:t>b |)</a:t>
            </a:r>
            <a:endParaRPr lang="en-US" sz="271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401"/>
              </a:spcBef>
              <a:buNone/>
              <a:tabLst>
                <a:tab pos="0" algn="l"/>
              </a:tabLst>
            </a:pPr>
            <a:endParaRPr lang="en-US" sz="271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401"/>
              </a:spcBef>
              <a:buClr>
                <a:srgbClr val="BAABE3"/>
              </a:buClr>
              <a:buFont typeface="Candara"/>
              <a:buChar char="•"/>
              <a:tabLst>
                <a:tab pos="0" algn="l"/>
              </a:tabLst>
            </a:pPr>
            <a:r>
              <a:rPr lang="en-US" sz="2710" b="0" strike="noStrike" spc="-1">
                <a:solidFill>
                  <a:srgbClr val="2F1F58"/>
                </a:solidFill>
                <a:latin typeface="Candara"/>
              </a:rPr>
              <a:t>Also, because all nonzero integers divide 0, we have gcd(a,0) = | a |</a:t>
            </a:r>
            <a:endParaRPr lang="en-US" sz="271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800"/>
              </a:spcBef>
              <a:buClr>
                <a:srgbClr val="BAABE3"/>
              </a:buClr>
              <a:buFont typeface="Candara"/>
              <a:buChar char="•"/>
              <a:tabLst>
                <a:tab pos="0" algn="l"/>
              </a:tabLst>
            </a:pPr>
            <a:r>
              <a:rPr lang="en-US" sz="2710" b="0" strike="noStrike" spc="-1">
                <a:solidFill>
                  <a:srgbClr val="2F1F58"/>
                </a:solidFill>
                <a:latin typeface="Candara"/>
              </a:rPr>
              <a:t>We stated that two integers </a:t>
            </a:r>
            <a:r>
              <a:rPr lang="en-US" sz="2710" b="0" i="1" strike="noStrike" spc="-1">
                <a:solidFill>
                  <a:srgbClr val="2F1F58"/>
                </a:solidFill>
                <a:latin typeface="Candara"/>
              </a:rPr>
              <a:t>a </a:t>
            </a:r>
            <a:r>
              <a:rPr lang="en-US" sz="2710" b="0" strike="noStrike" spc="-1">
                <a:solidFill>
                  <a:srgbClr val="2F1F58"/>
                </a:solidFill>
                <a:latin typeface="Candara"/>
              </a:rPr>
              <a:t>and </a:t>
            </a:r>
            <a:r>
              <a:rPr lang="en-US" sz="2710" b="0" i="1" strike="noStrike" spc="-1">
                <a:solidFill>
                  <a:srgbClr val="2F1F58"/>
                </a:solidFill>
                <a:latin typeface="Candara"/>
              </a:rPr>
              <a:t>b </a:t>
            </a:r>
            <a:r>
              <a:rPr lang="en-US" sz="2710" b="0" strike="noStrike" spc="-1">
                <a:solidFill>
                  <a:srgbClr val="2F1F58"/>
                </a:solidFill>
                <a:latin typeface="Candara"/>
              </a:rPr>
              <a:t>are </a:t>
            </a:r>
            <a:r>
              <a:rPr lang="en-US" sz="2710" b="1" u="sng" strike="noStrike" spc="-1">
                <a:solidFill>
                  <a:srgbClr val="2F1F58"/>
                </a:solidFill>
                <a:uFillTx/>
                <a:latin typeface="Candara"/>
              </a:rPr>
              <a:t>relatively prime </a:t>
            </a:r>
            <a:r>
              <a:rPr lang="en-US" sz="2710" b="0" strike="noStrike" spc="-1">
                <a:solidFill>
                  <a:srgbClr val="2F1F58"/>
                </a:solidFill>
                <a:latin typeface="Candara"/>
              </a:rPr>
              <a:t>if their only common positive integer factor is 1; this is equivalent to saying that </a:t>
            </a:r>
            <a:r>
              <a:rPr lang="en-US" sz="2710" b="0" i="1" strike="noStrike" spc="-1">
                <a:solidFill>
                  <a:srgbClr val="2F1F58"/>
                </a:solidFill>
                <a:latin typeface="Candara"/>
              </a:rPr>
              <a:t>a </a:t>
            </a:r>
            <a:r>
              <a:rPr lang="en-US" sz="2710" b="0" strike="noStrike" spc="-1">
                <a:solidFill>
                  <a:srgbClr val="2F1F58"/>
                </a:solidFill>
                <a:latin typeface="Candara"/>
              </a:rPr>
              <a:t>and </a:t>
            </a:r>
            <a:r>
              <a:rPr lang="en-US" sz="2710" b="0" i="1" strike="noStrike" spc="-1">
                <a:solidFill>
                  <a:srgbClr val="2F1F58"/>
                </a:solidFill>
                <a:latin typeface="Candara"/>
              </a:rPr>
              <a:t>b </a:t>
            </a:r>
            <a:r>
              <a:rPr lang="en-US" sz="2710" b="0" strike="noStrike" spc="-1">
                <a:solidFill>
                  <a:srgbClr val="2F1F58"/>
                </a:solidFill>
                <a:latin typeface="Candara"/>
              </a:rPr>
              <a:t>are relatively prime if gcd(</a:t>
            </a:r>
            <a:r>
              <a:rPr lang="en-US" sz="2710" b="0" i="1" strike="noStrike" spc="-1">
                <a:solidFill>
                  <a:srgbClr val="2F1F58"/>
                </a:solidFill>
                <a:latin typeface="Candara"/>
              </a:rPr>
              <a:t>a,b) = 1</a:t>
            </a:r>
            <a:endParaRPr lang="en-US" sz="2710" b="0" strike="noStrike" spc="-1">
              <a:latin typeface="Arial"/>
            </a:endParaRPr>
          </a:p>
        </p:txBody>
      </p:sp>
      <p:sp>
        <p:nvSpPr>
          <p:cNvPr id="249" name="TextBox 3"/>
          <p:cNvSpPr/>
          <p:nvPr/>
        </p:nvSpPr>
        <p:spPr>
          <a:xfrm>
            <a:off x="6365880" y="2251800"/>
            <a:ext cx="4570920" cy="821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0">
            <a:solidFill>
              <a:srgbClr val="9039A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2400" b="0" strike="noStrike" spc="-1">
                <a:solidFill>
                  <a:srgbClr val="000000"/>
                </a:solidFill>
                <a:latin typeface="Candara"/>
                <a:ea typeface="DejaVu Sans"/>
              </a:rPr>
              <a:t>gcd(60, 24) =  gcd(60, - 24) =  12 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50" name="TextBox 4"/>
          <p:cNvSpPr/>
          <p:nvPr/>
        </p:nvSpPr>
        <p:spPr>
          <a:xfrm>
            <a:off x="3561120" y="5374080"/>
            <a:ext cx="8533440" cy="1065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0">
            <a:solidFill>
              <a:srgbClr val="9039A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Candara"/>
                <a:ea typeface="DejaVu Sans"/>
              </a:rPr>
              <a:t>8 and 15 are relatively prime because the positive divisors of 8 are 1, 2, 4, and 8, and the positive divisors of 15 are 1, 3, 5, and 15. So 1 is the only integer on both lists.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ftr"/>
          </p:nvPr>
        </p:nvSpPr>
        <p:spPr>
          <a:xfrm>
            <a:off x="1523880" y="6492960"/>
            <a:ext cx="64760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A08BD6"/>
                </a:solidFill>
                <a:latin typeface="Arial"/>
              </a:rPr>
              <a:t>© 2020 Pearson Education, Inc., Hoboken, NJ. All rights reserved. 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90FAA-C6AD-A444-0E9D-B26C64AD6195}"/>
              </a:ext>
            </a:extLst>
          </p:cNvPr>
          <p:cNvSpPr txBox="1"/>
          <p:nvPr/>
        </p:nvSpPr>
        <p:spPr>
          <a:xfrm>
            <a:off x="6430438" y="2659802"/>
            <a:ext cx="450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Notice how negative numbers are handled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ftr"/>
          </p:nvPr>
        </p:nvSpPr>
        <p:spPr>
          <a:xfrm>
            <a:off x="1523880" y="6492960"/>
            <a:ext cx="79999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A08BD6"/>
                </a:solidFill>
                <a:latin typeface="Arial"/>
              </a:rPr>
              <a:t>© 2020 Pearson Education, Inc., Hoboken, NJ. All rights reserved. </a:t>
            </a:r>
            <a:endParaRPr lang="en-US" sz="900" b="0" strike="noStrike" spc="-1">
              <a:latin typeface="Times New Roman"/>
            </a:endParaRPr>
          </a:p>
        </p:txBody>
      </p:sp>
      <p:pic>
        <p:nvPicPr>
          <p:cNvPr id="253" name="Picture 4"/>
          <p:cNvPicPr/>
          <p:nvPr/>
        </p:nvPicPr>
        <p:blipFill>
          <a:blip r:embed="rId3"/>
          <a:srcRect l="12443" t="20600" r="8835" b="21650"/>
          <a:stretch/>
        </p:blipFill>
        <p:spPr>
          <a:xfrm>
            <a:off x="335520" y="0"/>
            <a:ext cx="7055640" cy="6698520"/>
          </a:xfrm>
          <a:prstGeom prst="rect">
            <a:avLst/>
          </a:prstGeom>
          <a:ln w="0">
            <a:noFill/>
          </a:ln>
        </p:spPr>
      </p:pic>
      <p:pic>
        <p:nvPicPr>
          <p:cNvPr id="254" name="Picture 3"/>
          <p:cNvPicPr/>
          <p:nvPr/>
        </p:nvPicPr>
        <p:blipFill>
          <a:blip r:embed="rId4"/>
          <a:srcRect l="27108" t="16402" r="32599" b="40825"/>
          <a:stretch/>
        </p:blipFill>
        <p:spPr>
          <a:xfrm>
            <a:off x="7544880" y="404640"/>
            <a:ext cx="3959280" cy="5439960"/>
          </a:xfrm>
          <a:prstGeom prst="rect">
            <a:avLst/>
          </a:prstGeom>
          <a:ln w="0">
            <a:noFill/>
          </a:ln>
        </p:spPr>
      </p:pic>
      <p:sp>
        <p:nvSpPr>
          <p:cNvPr id="255" name="Rounded Rectangle 2"/>
          <p:cNvSpPr/>
          <p:nvPr/>
        </p:nvSpPr>
        <p:spPr>
          <a:xfrm>
            <a:off x="8048880" y="5373360"/>
            <a:ext cx="2951280" cy="57492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tile/>
          </a:blipFill>
          <a:ln>
            <a:solidFill>
              <a:srgbClr val="8B71D2">
                <a:alpha val="70000"/>
              </a:srgbClr>
            </a:solidFill>
          </a:ln>
          <a:effectLst>
            <a:outerShdw blurRad="38160" dist="25560" dir="54000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ndara"/>
                <a:ea typeface="DejaVu Sans"/>
              </a:rPr>
              <a:t>gcd(710, 310) = 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6" name="Rounded Rectangle 5"/>
          <p:cNvSpPr/>
          <p:nvPr/>
        </p:nvSpPr>
        <p:spPr>
          <a:xfrm>
            <a:off x="8047440" y="6093360"/>
            <a:ext cx="2951280" cy="57492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tile/>
          </a:blipFill>
          <a:ln>
            <a:solidFill>
              <a:srgbClr val="8B71D2">
                <a:alpha val="70000"/>
              </a:srgbClr>
            </a:solidFill>
          </a:ln>
          <a:effectLst>
            <a:outerShdw blurRad="38160" dist="25560" dir="54000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ndara"/>
                <a:ea typeface="DejaVu Sans"/>
              </a:rPr>
              <a:t>gcd(310, 710) = 10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0" y="39600"/>
            <a:ext cx="12191400" cy="1411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algn="ctr">
              <a:lnSpc>
                <a:spcPts val="6001"/>
              </a:lnSpc>
              <a:buNone/>
            </a:pPr>
            <a:r>
              <a:rPr lang="en-US" sz="4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Table 2.1</a:t>
            </a:r>
            <a:br/>
            <a:r>
              <a:rPr lang="en-US" sz="4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Euclidean Algorithm Example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58" name="TextBox 5"/>
          <p:cNvSpPr/>
          <p:nvPr/>
        </p:nvSpPr>
        <p:spPr>
          <a:xfrm>
            <a:off x="6106320" y="6248520"/>
            <a:ext cx="4314960" cy="3027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(This table can be found on page 30 in the textbook)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259" name="Picture 6"/>
          <p:cNvPicPr/>
          <p:nvPr/>
        </p:nvPicPr>
        <p:blipFill>
          <a:blip r:embed="rId3"/>
          <a:stretch/>
        </p:blipFill>
        <p:spPr>
          <a:xfrm>
            <a:off x="1676520" y="1775880"/>
            <a:ext cx="8817480" cy="4804200"/>
          </a:xfrm>
          <a:prstGeom prst="rect">
            <a:avLst/>
          </a:prstGeom>
          <a:ln w="9525">
            <a:noFill/>
          </a:ln>
        </p:spPr>
      </p:pic>
      <p:sp>
        <p:nvSpPr>
          <p:cNvPr id="260" name="PlaceHolder 2"/>
          <p:cNvSpPr>
            <a:spLocks noGrp="1"/>
          </p:cNvSpPr>
          <p:nvPr>
            <p:ph type="ftr"/>
          </p:nvPr>
        </p:nvSpPr>
        <p:spPr>
          <a:xfrm>
            <a:off x="1523880" y="6492960"/>
            <a:ext cx="70189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A08BD6"/>
                </a:solidFill>
                <a:latin typeface="Arial"/>
              </a:rPr>
              <a:t>© 2020 Pearson Education, Inc., Hoboken, NJ. All rights reserved. </a:t>
            </a:r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ransition spd="med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1056240" y="39600"/>
            <a:ext cx="10093320" cy="141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algn="ctr">
              <a:lnSpc>
                <a:spcPts val="6001"/>
              </a:lnSpc>
              <a:buNone/>
            </a:pPr>
            <a:r>
              <a:rPr lang="en-US" sz="54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Euclidean Algorithm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1056240" y="1762200"/>
            <a:ext cx="10093320" cy="42883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marL="685800" lvl="1" indent="-336600">
              <a:lnSpc>
                <a:spcPct val="100000"/>
              </a:lnSpc>
              <a:spcBef>
                <a:spcPts val="601"/>
              </a:spcBef>
              <a:buClr>
                <a:srgbClr val="2F1F58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The </a:t>
            </a:r>
            <a:r>
              <a:rPr lang="en-US" sz="24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gcd</a:t>
            </a:r>
            <a:r>
              <a:rPr lang="en-US" sz="24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 of two integers can be found by repeated application of the division algorithm, this is known as the </a:t>
            </a:r>
            <a:r>
              <a:rPr lang="en-US" sz="2400" b="1" strike="noStrike" spc="-1">
                <a:solidFill>
                  <a:srgbClr val="FF0000"/>
                </a:solidFill>
                <a:latin typeface="Candara"/>
                <a:ea typeface="ＭＳ Ｐゴシック"/>
              </a:rPr>
              <a:t>Euclidean Algorithm</a:t>
            </a:r>
            <a:r>
              <a:rPr lang="en-US" sz="24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. We repeatedly divide the divisor by the remainder until the remainder is 0. The </a:t>
            </a:r>
            <a:r>
              <a:rPr lang="en-US" sz="24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gcd</a:t>
            </a:r>
            <a:r>
              <a:rPr lang="en-US" sz="24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 is the last non-zero remainder in this algorithm. The following example shows the algorithm.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400" b="0" strike="noStrike" spc="-1">
              <a:latin typeface="Arial"/>
            </a:endParaRPr>
          </a:p>
          <a:p>
            <a:pPr marL="685800" lvl="1" indent="-336600">
              <a:lnSpc>
                <a:spcPct val="100000"/>
              </a:lnSpc>
              <a:spcBef>
                <a:spcPts val="601"/>
              </a:spcBef>
              <a:buClr>
                <a:srgbClr val="2F1F58"/>
              </a:buClr>
              <a:buFont typeface="Arial"/>
              <a:buChar char="•"/>
            </a:pPr>
            <a:r>
              <a:rPr lang="en-US" sz="2400" b="0" i="1" u="sng" strike="noStrike" spc="-1">
                <a:solidFill>
                  <a:srgbClr val="2F1F58"/>
                </a:solidFill>
                <a:uFillTx/>
                <a:latin typeface="Candara"/>
                <a:ea typeface="ＭＳ Ｐゴシック"/>
              </a:rPr>
              <a:t>Finding the gcd of 81 and 57 by the Euclidean Algorithm:</a:t>
            </a:r>
            <a:endParaRPr lang="en-US" sz="2400" b="0" strike="noStrike" spc="-1">
              <a:latin typeface="Arial"/>
            </a:endParaRPr>
          </a:p>
          <a:p>
            <a:pPr marL="20124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 marL="20124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 marL="20124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 marL="20124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 marL="20124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 marL="20124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 marL="20124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sldNum"/>
          </p:nvPr>
        </p:nvSpPr>
        <p:spPr>
          <a:xfrm>
            <a:off x="5689440" y="6356520"/>
            <a:ext cx="81180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fld id="{4BDCA2D2-4B3A-4FA9-A706-33EEA4F0D91D}" type="slidenum">
              <a:rPr lang="en-US" sz="1200" b="1" strike="noStrike" spc="-1">
                <a:solidFill>
                  <a:srgbClr val="A08BD6"/>
                </a:solidFill>
                <a:latin typeface="Arial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1056240" y="39600"/>
            <a:ext cx="10093320" cy="141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algn="ctr">
              <a:lnSpc>
                <a:spcPts val="6001"/>
              </a:lnSpc>
              <a:buNone/>
            </a:pPr>
            <a:r>
              <a:rPr lang="en-US" sz="54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Modular Arithmetic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1056240" y="1762200"/>
            <a:ext cx="10093320" cy="42883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2401"/>
              </a:spcBef>
              <a:buClr>
                <a:srgbClr val="BAABE3"/>
              </a:buClr>
              <a:buFont typeface="Candara"/>
              <a:buChar char="•"/>
            </a:pP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The modulus</a:t>
            </a:r>
            <a:endParaRPr lang="en-US" sz="2800" b="0" strike="noStrike" spc="-1">
              <a:latin typeface="Arial"/>
            </a:endParaRPr>
          </a:p>
          <a:p>
            <a:pPr marL="685800" lvl="1" indent="-336600">
              <a:lnSpc>
                <a:spcPct val="100000"/>
              </a:lnSpc>
              <a:spcBef>
                <a:spcPts val="601"/>
              </a:spcBef>
              <a:buClr>
                <a:srgbClr val="2F1F58"/>
              </a:buClr>
              <a:buFont typeface="Candara"/>
              <a:buChar char="•"/>
            </a:pPr>
            <a:r>
              <a:rPr lang="en-US" sz="26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If </a:t>
            </a:r>
            <a:r>
              <a:rPr lang="en-US" sz="26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a </a:t>
            </a:r>
            <a:r>
              <a:rPr lang="en-US" sz="26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is an integer and </a:t>
            </a:r>
            <a:r>
              <a:rPr lang="en-US" sz="26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n </a:t>
            </a:r>
            <a:r>
              <a:rPr lang="en-US" sz="26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is a positive integer, we define </a:t>
            </a:r>
            <a:r>
              <a:rPr lang="en-US" sz="2600" b="1" u="sng" strike="noStrike" spc="-1">
                <a:solidFill>
                  <a:srgbClr val="2F1F58"/>
                </a:solidFill>
                <a:uFillTx/>
                <a:latin typeface="Candara"/>
                <a:ea typeface="ＭＳ Ｐゴシック"/>
              </a:rPr>
              <a:t>(</a:t>
            </a:r>
            <a:r>
              <a:rPr lang="en-US" sz="2600" b="1" i="1" u="sng" strike="noStrike" spc="-1">
                <a:solidFill>
                  <a:srgbClr val="2F1F58"/>
                </a:solidFill>
                <a:uFillTx/>
                <a:latin typeface="Candara"/>
                <a:ea typeface="ＭＳ Ｐゴシック"/>
              </a:rPr>
              <a:t>a </a:t>
            </a:r>
            <a:r>
              <a:rPr lang="en-US" sz="2600" b="1" u="sng" strike="noStrike" spc="-1">
                <a:solidFill>
                  <a:srgbClr val="2F1F58"/>
                </a:solidFill>
                <a:uFillTx/>
                <a:latin typeface="Candara"/>
                <a:ea typeface="ＭＳ Ｐゴシック"/>
              </a:rPr>
              <a:t>mod </a:t>
            </a:r>
            <a:r>
              <a:rPr lang="en-US" sz="2600" b="1" i="1" u="sng" strike="noStrike" spc="-1">
                <a:solidFill>
                  <a:srgbClr val="2F1F58"/>
                </a:solidFill>
                <a:uFillTx/>
                <a:latin typeface="Candara"/>
                <a:ea typeface="ＭＳ Ｐゴシック"/>
              </a:rPr>
              <a:t>n) </a:t>
            </a:r>
            <a:r>
              <a:rPr lang="en-US" sz="26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to be the remainder when </a:t>
            </a:r>
            <a:r>
              <a:rPr lang="en-US" sz="26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a </a:t>
            </a:r>
            <a:r>
              <a:rPr lang="en-US" sz="26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is divided by </a:t>
            </a:r>
            <a:r>
              <a:rPr lang="en-US" sz="26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n; </a:t>
            </a:r>
            <a:r>
              <a:rPr lang="en-US" sz="26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the integer </a:t>
            </a:r>
            <a:r>
              <a:rPr lang="en-US" sz="26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n </a:t>
            </a:r>
            <a:r>
              <a:rPr lang="en-US" sz="26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is called the </a:t>
            </a:r>
            <a:r>
              <a:rPr lang="en-US" sz="2600" b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modulus</a:t>
            </a:r>
            <a:endParaRPr lang="en-US" sz="2600" b="0" strike="noStrike" spc="-1">
              <a:latin typeface="Arial"/>
            </a:endParaRPr>
          </a:p>
          <a:p>
            <a:pPr marL="685800" lvl="1" indent="-336600">
              <a:lnSpc>
                <a:spcPct val="100000"/>
              </a:lnSpc>
              <a:spcBef>
                <a:spcPts val="601"/>
              </a:spcBef>
              <a:buClr>
                <a:srgbClr val="2F1F58"/>
              </a:buClr>
              <a:buFont typeface="Candara"/>
              <a:buChar char="•"/>
            </a:pPr>
            <a:r>
              <a:rPr lang="en-US" sz="26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Thus, for any integer </a:t>
            </a:r>
            <a:r>
              <a:rPr lang="en-US" sz="26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a:</a:t>
            </a:r>
            <a:endParaRPr lang="en-US" sz="2600" b="0" strike="noStrike" spc="-1">
              <a:latin typeface="Arial"/>
            </a:endParaRPr>
          </a:p>
          <a:p>
            <a:pPr marL="685800" indent="-3366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6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		</a:t>
            </a:r>
            <a:r>
              <a:rPr lang="en-US" sz="26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 </a:t>
            </a:r>
            <a:r>
              <a:rPr lang="en-US" sz="26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a =  qn +  r </a:t>
            </a:r>
            <a:r>
              <a:rPr lang="en-US" sz="26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	0 </a:t>
            </a:r>
            <a:r>
              <a:rPr lang="en-US" sz="26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≤ r &lt; n; </a:t>
            </a:r>
            <a:endParaRPr lang="en-US" sz="2600" b="0" strike="noStrike" spc="-1">
              <a:latin typeface="Arial"/>
            </a:endParaRPr>
          </a:p>
          <a:p>
            <a:pPr marL="685800" indent="-3366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		</a:t>
            </a:r>
            <a:r>
              <a:rPr lang="en-US" sz="26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 *  n + ( a </a:t>
            </a:r>
            <a:r>
              <a:rPr lang="en-US" sz="26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mod </a:t>
            </a:r>
            <a:r>
              <a:rPr lang="en-US" sz="26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n</a:t>
            </a:r>
            <a:r>
              <a:rPr lang="en-US" sz="26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66" name="TextBox 3"/>
          <p:cNvSpPr/>
          <p:nvPr/>
        </p:nvSpPr>
        <p:spPr>
          <a:xfrm>
            <a:off x="4343400" y="5334120"/>
            <a:ext cx="4113720" cy="912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0">
            <a:solidFill>
              <a:srgbClr val="9039A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11 mod 7 =  4; - 11 mod 7 =  3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ftr"/>
          </p:nvPr>
        </p:nvSpPr>
        <p:spPr>
          <a:xfrm>
            <a:off x="1523880" y="6492960"/>
            <a:ext cx="71618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A08BD6"/>
                </a:solidFill>
                <a:latin typeface="Arial"/>
              </a:rPr>
              <a:t>© 2020 Pearson Education, Inc., Hoboken, NJ. All rights reserved. </a:t>
            </a:r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056240" y="39600"/>
            <a:ext cx="10093320" cy="141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algn="ctr">
              <a:lnSpc>
                <a:spcPts val="6001"/>
              </a:lnSpc>
              <a:buNone/>
            </a:pPr>
            <a:r>
              <a:rPr lang="en-US" sz="54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Modular Arithmetic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2438280" y="1445400"/>
            <a:ext cx="7569720" cy="5183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2401"/>
              </a:spcBef>
              <a:buClr>
                <a:srgbClr val="BAABE3"/>
              </a:buClr>
              <a:buFont typeface="Candara"/>
              <a:buChar char="•"/>
            </a:pP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Congruent modulo </a:t>
            </a:r>
            <a:r>
              <a:rPr lang="en-US" sz="28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n</a:t>
            </a:r>
            <a:endParaRPr lang="en-US" sz="2800" b="0" strike="noStrike" spc="-1">
              <a:latin typeface="Arial"/>
            </a:endParaRPr>
          </a:p>
          <a:p>
            <a:pPr marL="685800" lvl="1" indent="-336600">
              <a:lnSpc>
                <a:spcPct val="100000"/>
              </a:lnSpc>
              <a:spcBef>
                <a:spcPts val="601"/>
              </a:spcBef>
              <a:buClr>
                <a:srgbClr val="2F1F58"/>
              </a:buClr>
              <a:buFont typeface="Candara"/>
              <a:buChar char="•"/>
            </a:pPr>
            <a:r>
              <a:rPr lang="en-US" sz="26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Two integers </a:t>
            </a:r>
            <a:r>
              <a:rPr lang="en-US" sz="26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a </a:t>
            </a:r>
            <a:r>
              <a:rPr lang="en-US" sz="26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and </a:t>
            </a:r>
            <a:r>
              <a:rPr lang="en-US" sz="26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b </a:t>
            </a:r>
            <a:r>
              <a:rPr lang="en-US" sz="26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are said to be </a:t>
            </a:r>
            <a:r>
              <a:rPr lang="en-US" sz="2600" b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congruent modulo </a:t>
            </a:r>
            <a:r>
              <a:rPr lang="en-US" sz="2600" b="1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n </a:t>
            </a:r>
            <a:r>
              <a:rPr lang="en-US" sz="26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if (</a:t>
            </a:r>
            <a:r>
              <a:rPr lang="en-US" sz="26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a </a:t>
            </a:r>
            <a:r>
              <a:rPr lang="en-US" sz="26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mod </a:t>
            </a:r>
            <a:r>
              <a:rPr lang="en-US" sz="26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n</a:t>
            </a:r>
            <a:r>
              <a:rPr lang="en-US" sz="26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) = (</a:t>
            </a:r>
            <a:r>
              <a:rPr lang="en-US" sz="26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b </a:t>
            </a:r>
            <a:r>
              <a:rPr lang="en-US" sz="26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mod </a:t>
            </a:r>
            <a:r>
              <a:rPr lang="en-US" sz="26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n</a:t>
            </a:r>
            <a:r>
              <a:rPr lang="en-US" sz="26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)</a:t>
            </a:r>
            <a:endParaRPr lang="en-US" sz="2600" b="0" strike="noStrike" spc="-1">
              <a:latin typeface="Arial"/>
            </a:endParaRPr>
          </a:p>
          <a:p>
            <a:pPr marL="685800" lvl="1" indent="-336600">
              <a:lnSpc>
                <a:spcPct val="100000"/>
              </a:lnSpc>
              <a:spcBef>
                <a:spcPts val="601"/>
              </a:spcBef>
              <a:buClr>
                <a:srgbClr val="2F1F58"/>
              </a:buClr>
              <a:buFont typeface="Candara"/>
              <a:buChar char="•"/>
            </a:pPr>
            <a:r>
              <a:rPr lang="en-US" sz="26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This is written as </a:t>
            </a:r>
            <a:r>
              <a:rPr lang="en-US" sz="26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a  b(</a:t>
            </a:r>
            <a:r>
              <a:rPr lang="en-US" sz="26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mod </a:t>
            </a:r>
            <a:r>
              <a:rPr lang="en-US" sz="26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n)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600" b="0" strike="noStrike" spc="-1">
              <a:latin typeface="Arial"/>
            </a:endParaRPr>
          </a:p>
          <a:p>
            <a:pPr marL="685800" lvl="1" indent="-336600">
              <a:lnSpc>
                <a:spcPct val="100000"/>
              </a:lnSpc>
              <a:spcBef>
                <a:spcPts val="601"/>
              </a:spcBef>
              <a:buClr>
                <a:srgbClr val="2F1F58"/>
              </a:buClr>
              <a:buFont typeface="Candara"/>
              <a:buChar char="•"/>
            </a:pPr>
            <a:r>
              <a:rPr lang="en-US" sz="26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Note that if </a:t>
            </a:r>
            <a:r>
              <a:rPr lang="en-US" sz="26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a  0</a:t>
            </a:r>
            <a:r>
              <a:rPr lang="en-US" sz="26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(mod </a:t>
            </a:r>
            <a:r>
              <a:rPr lang="en-US" sz="26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n</a:t>
            </a:r>
            <a:r>
              <a:rPr lang="en-US" sz="26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), then </a:t>
            </a:r>
            <a:r>
              <a:rPr lang="en-US" sz="26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n | a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70" name="TextBox 5"/>
          <p:cNvSpPr/>
          <p:nvPr/>
        </p:nvSpPr>
        <p:spPr>
          <a:xfrm>
            <a:off x="3565440" y="4387680"/>
            <a:ext cx="3980520" cy="912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0">
            <a:solidFill>
              <a:srgbClr val="9039A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73  4 (mod 23);   21  - 9 (mod 10)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ftr"/>
          </p:nvPr>
        </p:nvSpPr>
        <p:spPr>
          <a:xfrm>
            <a:off x="1523880" y="6492960"/>
            <a:ext cx="71618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A08BD6"/>
                </a:solidFill>
                <a:latin typeface="Arial"/>
              </a:rPr>
              <a:t>© 2020 Pearson Education, Inc., Hoboken, NJ. All rights reserved. </a:t>
            </a:r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1523880" y="39600"/>
            <a:ext cx="9142920" cy="141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algn="ctr">
              <a:lnSpc>
                <a:spcPts val="6001"/>
              </a:lnSpc>
              <a:buNone/>
            </a:pPr>
            <a:r>
              <a:rPr lang="en-US" sz="54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Properties of Congruences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2286000" y="1523880"/>
            <a:ext cx="7771320" cy="42883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t">
            <a:normAutofit fontScale="75000" lnSpcReduction="10000"/>
          </a:bodyPr>
          <a:lstStyle/>
          <a:p>
            <a:pPr marL="343080" indent="-343080">
              <a:lnSpc>
                <a:spcPct val="100000"/>
              </a:lnSpc>
              <a:spcBef>
                <a:spcPts val="2401"/>
              </a:spcBef>
              <a:buClr>
                <a:srgbClr val="BAABE3"/>
              </a:buClr>
              <a:buFont typeface="Candara"/>
              <a:buChar char="•"/>
            </a:pPr>
            <a:r>
              <a:rPr lang="en-US" sz="2800" b="0" strike="noStrike" spc="-1">
                <a:solidFill>
                  <a:srgbClr val="2F1F58"/>
                </a:solidFill>
                <a:latin typeface="Candara"/>
              </a:rPr>
              <a:t>Congruences have the following properties:</a:t>
            </a:r>
            <a:endParaRPr lang="en-US" sz="2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4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2F1F58"/>
                </a:solidFill>
                <a:latin typeface="Candara"/>
              </a:rPr>
              <a:t>		1</a:t>
            </a:r>
            <a:r>
              <a:rPr lang="en-US" sz="2800" b="0" i="1" strike="noStrike" spc="-1">
                <a:solidFill>
                  <a:srgbClr val="2F1F58"/>
                </a:solidFill>
                <a:latin typeface="Candara"/>
              </a:rPr>
              <a:t>. a  b (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</a:rPr>
              <a:t>mod</a:t>
            </a:r>
            <a:r>
              <a:rPr lang="en-US" sz="2800" b="0" i="1" strike="noStrike" spc="-1">
                <a:solidFill>
                  <a:srgbClr val="2F1F58"/>
                </a:solidFill>
                <a:latin typeface="Candara"/>
              </a:rPr>
              <a:t> n)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</a:rPr>
              <a:t> if </a:t>
            </a:r>
            <a:r>
              <a:rPr lang="en-US" sz="2800" b="0" i="1" strike="noStrike" spc="-1">
                <a:solidFill>
                  <a:srgbClr val="2F1F58"/>
                </a:solidFill>
                <a:latin typeface="Candara"/>
              </a:rPr>
              <a:t>n|(a – b)</a:t>
            </a:r>
            <a:endParaRPr lang="en-US" sz="2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4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2F1F58"/>
                </a:solidFill>
                <a:latin typeface="Candara"/>
              </a:rPr>
              <a:t>		2. </a:t>
            </a:r>
            <a:r>
              <a:rPr lang="en-US" sz="2800" b="0" i="1" strike="noStrike" spc="-1">
                <a:solidFill>
                  <a:srgbClr val="2F1F58"/>
                </a:solidFill>
                <a:latin typeface="Candara"/>
              </a:rPr>
              <a:t>a  b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</a:rPr>
              <a:t>(mod </a:t>
            </a:r>
            <a:r>
              <a:rPr lang="en-US" sz="2800" b="0" i="1" strike="noStrike" spc="-1">
                <a:solidFill>
                  <a:srgbClr val="2F1F58"/>
                </a:solidFill>
                <a:latin typeface="Candara"/>
              </a:rPr>
              <a:t>n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</a:rPr>
              <a:t>) implies </a:t>
            </a:r>
            <a:r>
              <a:rPr lang="en-US" sz="2800" b="0" i="1" strike="noStrike" spc="-1">
                <a:solidFill>
                  <a:srgbClr val="2F1F58"/>
                </a:solidFill>
                <a:latin typeface="Candara"/>
              </a:rPr>
              <a:t>b  a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</a:rPr>
              <a:t>(mod </a:t>
            </a:r>
            <a:r>
              <a:rPr lang="en-US" sz="2800" b="0" i="1" strike="noStrike" spc="-1">
                <a:solidFill>
                  <a:srgbClr val="2F1F58"/>
                </a:solidFill>
                <a:latin typeface="Candara"/>
              </a:rPr>
              <a:t>n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</a:rPr>
              <a:t>)</a:t>
            </a:r>
            <a:endParaRPr lang="en-US" sz="2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4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2F1F58"/>
                </a:solidFill>
                <a:latin typeface="Candara"/>
              </a:rPr>
              <a:t>		3</a:t>
            </a:r>
            <a:r>
              <a:rPr lang="en-US" sz="2800" b="0" i="1" strike="noStrike" spc="-1">
                <a:solidFill>
                  <a:srgbClr val="2F1F58"/>
                </a:solidFill>
                <a:latin typeface="Candara"/>
              </a:rPr>
              <a:t>. a  b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</a:rPr>
              <a:t>(mod </a:t>
            </a:r>
            <a:r>
              <a:rPr lang="en-US" sz="2800" b="0" i="1" strike="noStrike" spc="-1">
                <a:solidFill>
                  <a:srgbClr val="2F1F58"/>
                </a:solidFill>
                <a:latin typeface="Candara"/>
              </a:rPr>
              <a:t>n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</a:rPr>
              <a:t>) and </a:t>
            </a:r>
            <a:r>
              <a:rPr lang="en-US" sz="2800" b="0" i="1" strike="noStrike" spc="-1">
                <a:solidFill>
                  <a:srgbClr val="2F1F58"/>
                </a:solidFill>
                <a:latin typeface="Candara"/>
              </a:rPr>
              <a:t>b  c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</a:rPr>
              <a:t>(mod </a:t>
            </a:r>
            <a:r>
              <a:rPr lang="en-US" sz="2800" b="0" i="1" strike="noStrike" spc="-1">
                <a:solidFill>
                  <a:srgbClr val="2F1F58"/>
                </a:solidFill>
                <a:latin typeface="Candara"/>
              </a:rPr>
              <a:t>n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</a:rPr>
              <a:t>) imply </a:t>
            </a:r>
            <a:r>
              <a:rPr lang="en-US" sz="2800" b="0" i="1" strike="noStrike" spc="-1">
                <a:solidFill>
                  <a:srgbClr val="2F1F58"/>
                </a:solidFill>
                <a:latin typeface="Candara"/>
              </a:rPr>
              <a:t>a  c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</a:rPr>
              <a:t>(mod </a:t>
            </a:r>
            <a:r>
              <a:rPr lang="en-US" sz="2800" b="0" i="1" strike="noStrike" spc="-1">
                <a:solidFill>
                  <a:srgbClr val="2F1F58"/>
                </a:solidFill>
                <a:latin typeface="Candara"/>
              </a:rPr>
              <a:t>n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</a:rPr>
              <a:t>)</a:t>
            </a:r>
            <a:endParaRPr lang="en-US" sz="2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401"/>
              </a:spcBef>
              <a:buClr>
                <a:srgbClr val="BAABE3"/>
              </a:buClr>
              <a:buFont typeface="Candara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2F1F58"/>
                </a:solidFill>
                <a:latin typeface="Candara"/>
              </a:rPr>
              <a:t>To demonstrate the first point, if </a:t>
            </a:r>
            <a:r>
              <a:rPr lang="en-US" sz="2800" b="0" i="1" strike="noStrike" spc="-1">
                <a:solidFill>
                  <a:srgbClr val="2F1F58"/>
                </a:solidFill>
                <a:latin typeface="Candara"/>
              </a:rPr>
              <a:t>n (a - b)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</a:rPr>
              <a:t>, then </a:t>
            </a:r>
            <a:r>
              <a:rPr lang="en-US" sz="2800" b="0" i="1" strike="noStrike" spc="-1">
                <a:solidFill>
                  <a:srgbClr val="2F1F58"/>
                </a:solidFill>
                <a:latin typeface="Candara"/>
              </a:rPr>
              <a:t>(a - b) = kn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</a:rPr>
              <a:t>for some </a:t>
            </a:r>
            <a:r>
              <a:rPr lang="en-US" sz="2800" b="0" i="1" strike="noStrike" spc="-1">
                <a:solidFill>
                  <a:srgbClr val="2F1F58"/>
                </a:solidFill>
                <a:latin typeface="Candara"/>
              </a:rPr>
              <a:t>k</a:t>
            </a:r>
            <a:endParaRPr lang="en-US" sz="2800" b="0" strike="noStrike" spc="-1">
              <a:latin typeface="Arial"/>
            </a:endParaRPr>
          </a:p>
          <a:p>
            <a:pPr marL="685800" lvl="1" indent="-336600">
              <a:lnSpc>
                <a:spcPct val="100000"/>
              </a:lnSpc>
              <a:spcBef>
                <a:spcPts val="601"/>
              </a:spcBef>
              <a:buClr>
                <a:srgbClr val="2F1F58"/>
              </a:buClr>
              <a:buFont typeface="Candara"/>
              <a:buChar char="•"/>
              <a:tabLst>
                <a:tab pos="0" algn="l"/>
              </a:tabLst>
            </a:pPr>
            <a:r>
              <a:rPr lang="en-US" sz="2600" b="0" strike="noStrike" spc="-1">
                <a:solidFill>
                  <a:srgbClr val="2F1F58"/>
                </a:solidFill>
                <a:latin typeface="Candara"/>
              </a:rPr>
              <a:t>So we can write </a:t>
            </a:r>
            <a:r>
              <a:rPr lang="en-US" sz="2600" b="0" i="1" strike="noStrike" spc="-1">
                <a:solidFill>
                  <a:srgbClr val="2F1F58"/>
                </a:solidFill>
                <a:latin typeface="Candara"/>
              </a:rPr>
              <a:t>a = b + kn</a:t>
            </a:r>
            <a:r>
              <a:rPr lang="en-US" sz="2600" b="0" strike="noStrike" spc="-1">
                <a:solidFill>
                  <a:srgbClr val="2F1F58"/>
                </a:solidFill>
                <a:latin typeface="Candara"/>
              </a:rPr>
              <a:t> </a:t>
            </a:r>
            <a:endParaRPr lang="en-US" sz="2600" b="0" strike="noStrike" spc="-1">
              <a:latin typeface="Arial"/>
            </a:endParaRPr>
          </a:p>
          <a:p>
            <a:pPr marL="685800" lvl="1" indent="-336600">
              <a:lnSpc>
                <a:spcPct val="100000"/>
              </a:lnSpc>
              <a:spcBef>
                <a:spcPts val="601"/>
              </a:spcBef>
              <a:buClr>
                <a:srgbClr val="2F1F58"/>
              </a:buClr>
              <a:buFont typeface="Candara"/>
              <a:buChar char="•"/>
              <a:tabLst>
                <a:tab pos="0" algn="l"/>
              </a:tabLst>
            </a:pPr>
            <a:r>
              <a:rPr lang="en-US" sz="2600" b="0" strike="noStrike" spc="-1">
                <a:solidFill>
                  <a:srgbClr val="2F1F58"/>
                </a:solidFill>
                <a:latin typeface="Candara"/>
              </a:rPr>
              <a:t>Therefore, (</a:t>
            </a:r>
            <a:r>
              <a:rPr lang="en-US" sz="2600" b="0" i="1" strike="noStrike" spc="-1">
                <a:solidFill>
                  <a:srgbClr val="2F1F58"/>
                </a:solidFill>
                <a:latin typeface="Candara"/>
              </a:rPr>
              <a:t>a </a:t>
            </a:r>
            <a:r>
              <a:rPr lang="en-US" sz="2600" b="0" strike="noStrike" spc="-1">
                <a:solidFill>
                  <a:srgbClr val="2F1F58"/>
                </a:solidFill>
                <a:latin typeface="Candara"/>
              </a:rPr>
              <a:t>mod </a:t>
            </a:r>
            <a:r>
              <a:rPr lang="en-US" sz="2600" b="0" i="1" strike="noStrike" spc="-1">
                <a:solidFill>
                  <a:srgbClr val="2F1F58"/>
                </a:solidFill>
                <a:latin typeface="Candara"/>
              </a:rPr>
              <a:t>n</a:t>
            </a:r>
            <a:r>
              <a:rPr lang="en-US" sz="2600" b="0" strike="noStrike" spc="-1">
                <a:solidFill>
                  <a:srgbClr val="2F1F58"/>
                </a:solidFill>
                <a:latin typeface="Candara"/>
              </a:rPr>
              <a:t>) = (remainder when </a:t>
            </a:r>
            <a:r>
              <a:rPr lang="en-US" sz="2600" b="0" i="1" strike="noStrike" spc="-1">
                <a:solidFill>
                  <a:srgbClr val="2F1F58"/>
                </a:solidFill>
                <a:latin typeface="Candara"/>
              </a:rPr>
              <a:t>b + kn </a:t>
            </a:r>
            <a:r>
              <a:rPr lang="en-US" sz="2600" b="0" strike="noStrike" spc="-1">
                <a:solidFill>
                  <a:srgbClr val="2F1F58"/>
                </a:solidFill>
                <a:latin typeface="Candara"/>
              </a:rPr>
              <a:t>is divided by </a:t>
            </a:r>
            <a:r>
              <a:rPr lang="en-US" sz="2600" b="0" i="1" strike="noStrike" spc="-1">
                <a:solidFill>
                  <a:srgbClr val="2F1F58"/>
                </a:solidFill>
                <a:latin typeface="Candara"/>
              </a:rPr>
              <a:t>n</a:t>
            </a:r>
            <a:r>
              <a:rPr lang="en-US" sz="2600" b="0" strike="noStrike" spc="-1">
                <a:solidFill>
                  <a:srgbClr val="2F1F58"/>
                </a:solidFill>
                <a:latin typeface="Candara"/>
              </a:rPr>
              <a:t>) = (remainder when </a:t>
            </a:r>
            <a:r>
              <a:rPr lang="en-US" sz="2600" b="0" i="1" strike="noStrike" spc="-1">
                <a:solidFill>
                  <a:srgbClr val="2F1F58"/>
                </a:solidFill>
                <a:latin typeface="Candara"/>
              </a:rPr>
              <a:t>b</a:t>
            </a:r>
            <a:r>
              <a:rPr lang="en-US" sz="2600" b="0" strike="noStrike" spc="-1">
                <a:solidFill>
                  <a:srgbClr val="2F1F58"/>
                </a:solidFill>
                <a:latin typeface="Candara"/>
              </a:rPr>
              <a:t> is divided by </a:t>
            </a:r>
            <a:r>
              <a:rPr lang="en-US" sz="2600" b="0" i="1" strike="noStrike" spc="-1">
                <a:solidFill>
                  <a:srgbClr val="2F1F58"/>
                </a:solidFill>
                <a:latin typeface="Candara"/>
              </a:rPr>
              <a:t>n</a:t>
            </a:r>
            <a:r>
              <a:rPr lang="en-US" sz="2600" b="0" strike="noStrike" spc="-1">
                <a:solidFill>
                  <a:srgbClr val="2F1F58"/>
                </a:solidFill>
                <a:latin typeface="Candara"/>
              </a:rPr>
              <a:t>) = (</a:t>
            </a:r>
            <a:r>
              <a:rPr lang="en-US" sz="2600" b="0" i="1" strike="noStrike" spc="-1">
                <a:solidFill>
                  <a:srgbClr val="2F1F58"/>
                </a:solidFill>
                <a:latin typeface="Candara"/>
              </a:rPr>
              <a:t>b</a:t>
            </a:r>
            <a:r>
              <a:rPr lang="en-US" sz="2600" b="0" strike="noStrike" spc="-1">
                <a:solidFill>
                  <a:srgbClr val="2F1F58"/>
                </a:solidFill>
                <a:latin typeface="Candara"/>
              </a:rPr>
              <a:t> mod </a:t>
            </a:r>
            <a:r>
              <a:rPr lang="en-US" sz="2600" b="0" i="1" strike="noStrike" spc="-1">
                <a:solidFill>
                  <a:srgbClr val="2F1F58"/>
                </a:solidFill>
                <a:latin typeface="Candara"/>
              </a:rPr>
              <a:t>n</a:t>
            </a:r>
            <a:r>
              <a:rPr lang="en-US" sz="2600" b="0" strike="noStrike" spc="-1">
                <a:solidFill>
                  <a:srgbClr val="2F1F58"/>
                </a:solidFill>
                <a:latin typeface="Candara"/>
              </a:rPr>
              <a:t>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74" name="TextBox 6"/>
          <p:cNvSpPr/>
          <p:nvPr/>
        </p:nvSpPr>
        <p:spPr>
          <a:xfrm>
            <a:off x="3048120" y="5486400"/>
            <a:ext cx="6094800" cy="912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0">
            <a:solidFill>
              <a:srgbClr val="9039A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23 =  8 (mod 5) because 23 -  8 =  15 =  5 *  3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- 11 =  5 (mod 8) because - 11 -  5 = - 16 =  8 *  (- 2)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81 =  0 (mod 27) because 81 -  0 =  81 =  27 *  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ftr"/>
          </p:nvPr>
        </p:nvSpPr>
        <p:spPr>
          <a:xfrm>
            <a:off x="1523880" y="6492960"/>
            <a:ext cx="60188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A08BD6"/>
                </a:solidFill>
                <a:latin typeface="Arial"/>
              </a:rPr>
              <a:t>© 2020 Pearson Education, Inc., Hoboken, NJ. All rights reserved. </a:t>
            </a:r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056240" y="39600"/>
            <a:ext cx="10093320" cy="141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algn="ctr">
              <a:lnSpc>
                <a:spcPts val="6001"/>
              </a:lnSpc>
              <a:buNone/>
            </a:pPr>
            <a:r>
              <a:rPr lang="en-US" sz="54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Modular Arithmetic Operations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2590920" y="1523880"/>
            <a:ext cx="7569720" cy="51804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t">
            <a:normAutofit fontScale="61000" lnSpcReduction="10000"/>
          </a:bodyPr>
          <a:lstStyle/>
          <a:p>
            <a:pPr marL="343080" indent="-343080">
              <a:lnSpc>
                <a:spcPct val="100000"/>
              </a:lnSpc>
              <a:spcBef>
                <a:spcPts val="2401"/>
              </a:spcBef>
              <a:buClr>
                <a:srgbClr val="BAABE3"/>
              </a:buClr>
              <a:buFont typeface="Candara"/>
              <a:buChar char="•"/>
            </a:pPr>
            <a:r>
              <a:rPr lang="en-US" sz="3200" b="0" strike="noStrike" spc="-1">
                <a:solidFill>
                  <a:srgbClr val="2F1F58"/>
                </a:solidFill>
                <a:latin typeface="Candara"/>
              </a:rPr>
              <a:t>Modular arithmetic exhibits the following properties:</a:t>
            </a:r>
            <a:endParaRPr lang="en-US" sz="3200" b="0" strike="noStrike" spc="-1">
              <a:latin typeface="Arial"/>
            </a:endParaRPr>
          </a:p>
          <a:p>
            <a:pPr marL="343080" indent="-343080">
              <a:lnSpc>
                <a:spcPct val="120000"/>
              </a:lnSpc>
              <a:spcBef>
                <a:spcPts val="1400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2F1F58"/>
                </a:solidFill>
                <a:latin typeface="Candara"/>
              </a:rPr>
              <a:t>		1.  [(</a:t>
            </a:r>
            <a:r>
              <a:rPr lang="en-US" sz="2800" b="0" i="1" strike="noStrike" spc="-1">
                <a:solidFill>
                  <a:srgbClr val="2F1F58"/>
                </a:solidFill>
                <a:latin typeface="Candara"/>
              </a:rPr>
              <a:t>a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</a:rPr>
              <a:t> mod </a:t>
            </a:r>
            <a:r>
              <a:rPr lang="en-US" sz="2800" b="0" i="1" strike="noStrike" spc="-1">
                <a:solidFill>
                  <a:srgbClr val="2F1F58"/>
                </a:solidFill>
                <a:latin typeface="Candara"/>
              </a:rPr>
              <a:t>n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</a:rPr>
              <a:t>) + (</a:t>
            </a:r>
            <a:r>
              <a:rPr lang="en-US" sz="2800" b="0" i="1" strike="noStrike" spc="-1">
                <a:solidFill>
                  <a:srgbClr val="2F1F58"/>
                </a:solidFill>
                <a:latin typeface="Candara"/>
              </a:rPr>
              <a:t>b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</a:rPr>
              <a:t> mod </a:t>
            </a:r>
            <a:r>
              <a:rPr lang="en-US" sz="2800" b="0" i="1" strike="noStrike" spc="-1">
                <a:solidFill>
                  <a:srgbClr val="2F1F58"/>
                </a:solidFill>
                <a:latin typeface="Candara"/>
              </a:rPr>
              <a:t>n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</a:rPr>
              <a:t>)] mod </a:t>
            </a:r>
            <a:r>
              <a:rPr lang="en-US" sz="2800" b="0" i="1" strike="noStrike" spc="-1">
                <a:solidFill>
                  <a:srgbClr val="2F1F58"/>
                </a:solidFill>
                <a:latin typeface="Candara"/>
              </a:rPr>
              <a:t>n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</a:rPr>
              <a:t> </a:t>
            </a:r>
            <a:r>
              <a:rPr lang="en-US" sz="2800" b="0" i="1" strike="noStrike" spc="-1">
                <a:solidFill>
                  <a:srgbClr val="2F1F58"/>
                </a:solidFill>
                <a:latin typeface="Candara"/>
              </a:rPr>
              <a:t>= (a + b)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</a:rPr>
              <a:t>mod </a:t>
            </a:r>
            <a:r>
              <a:rPr lang="en-US" sz="2800" b="0" i="1" strike="noStrike" spc="-1">
                <a:solidFill>
                  <a:srgbClr val="2F1F58"/>
                </a:solidFill>
                <a:latin typeface="Candara"/>
              </a:rPr>
              <a:t>n</a:t>
            </a:r>
            <a:endParaRPr lang="en-US" sz="2800" b="0" strike="noStrike" spc="-1">
              <a:latin typeface="Arial"/>
            </a:endParaRPr>
          </a:p>
          <a:p>
            <a:pPr marL="343080" indent="-343080">
              <a:lnSpc>
                <a:spcPct val="120000"/>
              </a:lnSpc>
              <a:spcBef>
                <a:spcPts val="2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2F1F58"/>
                </a:solidFill>
                <a:latin typeface="Candara"/>
              </a:rPr>
              <a:t>		2.  [(</a:t>
            </a:r>
            <a:r>
              <a:rPr lang="en-US" sz="2800" b="0" i="1" strike="noStrike" spc="-1">
                <a:solidFill>
                  <a:srgbClr val="2F1F58"/>
                </a:solidFill>
                <a:latin typeface="Candara"/>
              </a:rPr>
              <a:t>a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</a:rPr>
              <a:t> mod </a:t>
            </a:r>
            <a:r>
              <a:rPr lang="en-US" sz="2800" b="0" i="1" strike="noStrike" spc="-1">
                <a:solidFill>
                  <a:srgbClr val="2F1F58"/>
                </a:solidFill>
                <a:latin typeface="Candara"/>
              </a:rPr>
              <a:t>n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</a:rPr>
              <a:t>) - (</a:t>
            </a:r>
            <a:r>
              <a:rPr lang="en-US" sz="2800" b="0" i="1" strike="noStrike" spc="-1">
                <a:solidFill>
                  <a:srgbClr val="2F1F58"/>
                </a:solidFill>
                <a:latin typeface="Candara"/>
              </a:rPr>
              <a:t>b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</a:rPr>
              <a:t> mod </a:t>
            </a:r>
            <a:r>
              <a:rPr lang="en-US" sz="2800" b="0" i="1" strike="noStrike" spc="-1">
                <a:solidFill>
                  <a:srgbClr val="2F1F58"/>
                </a:solidFill>
                <a:latin typeface="Candara"/>
              </a:rPr>
              <a:t>n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</a:rPr>
              <a:t>)] mod </a:t>
            </a:r>
            <a:r>
              <a:rPr lang="en-US" sz="2800" b="0" i="1" strike="noStrike" spc="-1">
                <a:solidFill>
                  <a:srgbClr val="2F1F58"/>
                </a:solidFill>
                <a:latin typeface="Candara"/>
              </a:rPr>
              <a:t>n = (a - b)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</a:rPr>
              <a:t>mod </a:t>
            </a:r>
            <a:r>
              <a:rPr lang="en-US" sz="2800" b="0" i="1" strike="noStrike" spc="-1">
                <a:solidFill>
                  <a:srgbClr val="2F1F58"/>
                </a:solidFill>
                <a:latin typeface="Candara"/>
              </a:rPr>
              <a:t>n</a:t>
            </a:r>
            <a:endParaRPr lang="en-US" sz="2800" b="0" strike="noStrike" spc="-1">
              <a:latin typeface="Arial"/>
            </a:endParaRPr>
          </a:p>
          <a:p>
            <a:pPr marL="343080" indent="-343080">
              <a:lnSpc>
                <a:spcPct val="120000"/>
              </a:lnSpc>
              <a:spcBef>
                <a:spcPts val="2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2F1F58"/>
                </a:solidFill>
                <a:latin typeface="Candara"/>
              </a:rPr>
              <a:t>		3.  [(</a:t>
            </a:r>
            <a:r>
              <a:rPr lang="en-US" sz="2800" b="0" i="1" strike="noStrike" spc="-1">
                <a:solidFill>
                  <a:srgbClr val="2F1F58"/>
                </a:solidFill>
                <a:latin typeface="Candara"/>
              </a:rPr>
              <a:t>a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</a:rPr>
              <a:t> mod </a:t>
            </a:r>
            <a:r>
              <a:rPr lang="en-US" sz="2800" b="0" i="1" strike="noStrike" spc="-1">
                <a:solidFill>
                  <a:srgbClr val="2F1F58"/>
                </a:solidFill>
                <a:latin typeface="Candara"/>
              </a:rPr>
              <a:t>n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</a:rPr>
              <a:t>) * (</a:t>
            </a:r>
            <a:r>
              <a:rPr lang="en-US" sz="2800" b="0" i="1" strike="noStrike" spc="-1">
                <a:solidFill>
                  <a:srgbClr val="2F1F58"/>
                </a:solidFill>
                <a:latin typeface="Candara"/>
              </a:rPr>
              <a:t>b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</a:rPr>
              <a:t> mod </a:t>
            </a:r>
            <a:r>
              <a:rPr lang="en-US" sz="2800" b="0" i="1" strike="noStrike" spc="-1">
                <a:solidFill>
                  <a:srgbClr val="2F1F58"/>
                </a:solidFill>
                <a:latin typeface="Candara"/>
              </a:rPr>
              <a:t>n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</a:rPr>
              <a:t>)] mod </a:t>
            </a:r>
            <a:r>
              <a:rPr lang="en-US" sz="2800" b="0" i="1" strike="noStrike" spc="-1">
                <a:solidFill>
                  <a:srgbClr val="2F1F58"/>
                </a:solidFill>
                <a:latin typeface="Candara"/>
              </a:rPr>
              <a:t>n = (a * b)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</a:rPr>
              <a:t>mod </a:t>
            </a:r>
            <a:r>
              <a:rPr lang="en-US" sz="2800" b="0" i="1" strike="noStrike" spc="-1">
                <a:solidFill>
                  <a:srgbClr val="2F1F58"/>
                </a:solidFill>
                <a:latin typeface="Candara"/>
              </a:rPr>
              <a:t>n</a:t>
            </a:r>
            <a:endParaRPr lang="en-US" sz="2800" b="0" strike="noStrike" spc="-1">
              <a:latin typeface="Arial"/>
            </a:endParaRPr>
          </a:p>
          <a:p>
            <a:pPr marL="343080" indent="-343080">
              <a:lnSpc>
                <a:spcPct val="120000"/>
              </a:lnSpc>
              <a:spcBef>
                <a:spcPts val="1199"/>
              </a:spcBef>
              <a:buClr>
                <a:srgbClr val="BAABE3"/>
              </a:buClr>
              <a:buFont typeface="Candara"/>
              <a:buChar char="•"/>
              <a:tabLst>
                <a:tab pos="0" algn="l"/>
              </a:tabLst>
            </a:pPr>
            <a:r>
              <a:rPr lang="en-US" sz="3200" b="0" strike="noStrike" spc="-1">
                <a:solidFill>
                  <a:srgbClr val="2F1F58"/>
                </a:solidFill>
                <a:latin typeface="Candara"/>
              </a:rPr>
              <a:t>We demonstrate the first property:</a:t>
            </a:r>
            <a:endParaRPr lang="en-US" sz="3200" b="0" strike="noStrike" spc="-1">
              <a:latin typeface="Arial"/>
            </a:endParaRPr>
          </a:p>
          <a:p>
            <a:pPr marL="685800" lvl="1" indent="-336600">
              <a:lnSpc>
                <a:spcPct val="120000"/>
              </a:lnSpc>
              <a:spcBef>
                <a:spcPts val="601"/>
              </a:spcBef>
              <a:buClr>
                <a:srgbClr val="2F1F58"/>
              </a:buClr>
              <a:buFont typeface="Candara"/>
              <a:buChar char="•"/>
              <a:tabLst>
                <a:tab pos="0" algn="l"/>
              </a:tabLst>
            </a:pPr>
            <a:r>
              <a:rPr lang="en-US" sz="3000" b="0" strike="noStrike" spc="-1">
                <a:solidFill>
                  <a:srgbClr val="2F1F58"/>
                </a:solidFill>
                <a:latin typeface="Candara"/>
              </a:rPr>
              <a:t>Define (</a:t>
            </a:r>
            <a:r>
              <a:rPr lang="en-US" sz="3000" b="0" i="1" strike="noStrike" spc="-1">
                <a:solidFill>
                  <a:srgbClr val="2F1F58"/>
                </a:solidFill>
                <a:latin typeface="Candara"/>
              </a:rPr>
              <a:t>a</a:t>
            </a:r>
            <a:r>
              <a:rPr lang="en-US" sz="3000" b="0" strike="noStrike" spc="-1">
                <a:solidFill>
                  <a:srgbClr val="2F1F58"/>
                </a:solidFill>
                <a:latin typeface="Candara"/>
              </a:rPr>
              <a:t> mod </a:t>
            </a:r>
            <a:r>
              <a:rPr lang="en-US" sz="3000" b="0" i="1" strike="noStrike" spc="-1">
                <a:solidFill>
                  <a:srgbClr val="2F1F58"/>
                </a:solidFill>
                <a:latin typeface="Candara"/>
              </a:rPr>
              <a:t>n)</a:t>
            </a:r>
            <a:r>
              <a:rPr lang="en-US" sz="3000" b="0" strike="noStrike" spc="-1">
                <a:solidFill>
                  <a:srgbClr val="2F1F58"/>
                </a:solidFill>
                <a:latin typeface="Candara"/>
              </a:rPr>
              <a:t> = </a:t>
            </a:r>
            <a:r>
              <a:rPr lang="en-US" sz="3000" b="0" i="1" strike="noStrike" spc="-1">
                <a:solidFill>
                  <a:srgbClr val="2F1F58"/>
                </a:solidFill>
                <a:latin typeface="Candara"/>
              </a:rPr>
              <a:t>r</a:t>
            </a:r>
            <a:r>
              <a:rPr lang="en-US" sz="3000" b="0" i="1" strike="noStrike" spc="-1" baseline="-25000">
                <a:solidFill>
                  <a:srgbClr val="2F1F58"/>
                </a:solidFill>
                <a:latin typeface="Candara"/>
              </a:rPr>
              <a:t>a</a:t>
            </a:r>
            <a:r>
              <a:rPr lang="en-US" sz="3000" b="0" i="1" strike="noStrike" spc="-1">
                <a:solidFill>
                  <a:srgbClr val="2F1F58"/>
                </a:solidFill>
                <a:latin typeface="Candara"/>
              </a:rPr>
              <a:t> </a:t>
            </a:r>
            <a:r>
              <a:rPr lang="en-US" sz="3000" b="0" strike="noStrike" spc="-1">
                <a:solidFill>
                  <a:srgbClr val="2F1F58"/>
                </a:solidFill>
                <a:latin typeface="Candara"/>
              </a:rPr>
              <a:t>and (</a:t>
            </a:r>
            <a:r>
              <a:rPr lang="en-US" sz="3000" b="0" i="1" strike="noStrike" spc="-1">
                <a:solidFill>
                  <a:srgbClr val="2F1F58"/>
                </a:solidFill>
                <a:latin typeface="Candara"/>
              </a:rPr>
              <a:t>b</a:t>
            </a:r>
            <a:r>
              <a:rPr lang="en-US" sz="3000" b="0" strike="noStrike" spc="-1">
                <a:solidFill>
                  <a:srgbClr val="2F1F58"/>
                </a:solidFill>
                <a:latin typeface="Candara"/>
              </a:rPr>
              <a:t> mod </a:t>
            </a:r>
            <a:r>
              <a:rPr lang="en-US" sz="3000" b="0" i="1" strike="noStrike" spc="-1">
                <a:solidFill>
                  <a:srgbClr val="2F1F58"/>
                </a:solidFill>
                <a:latin typeface="Candara"/>
              </a:rPr>
              <a:t>n</a:t>
            </a:r>
            <a:r>
              <a:rPr lang="en-US" sz="3000" b="0" strike="noStrike" spc="-1">
                <a:solidFill>
                  <a:srgbClr val="2F1F58"/>
                </a:solidFill>
                <a:latin typeface="Candara"/>
              </a:rPr>
              <a:t>) = </a:t>
            </a:r>
            <a:r>
              <a:rPr lang="en-US" sz="3000" b="0" i="1" strike="noStrike" spc="-1">
                <a:solidFill>
                  <a:srgbClr val="2F1F58"/>
                </a:solidFill>
                <a:latin typeface="Candara"/>
              </a:rPr>
              <a:t>r</a:t>
            </a:r>
            <a:r>
              <a:rPr lang="en-US" sz="3000" b="0" i="1" strike="noStrike" spc="-1" baseline="-25000">
                <a:solidFill>
                  <a:srgbClr val="2F1F58"/>
                </a:solidFill>
                <a:latin typeface="Candara"/>
              </a:rPr>
              <a:t>b</a:t>
            </a:r>
            <a:r>
              <a:rPr lang="en-US" sz="3000" b="0" strike="noStrike" spc="-1">
                <a:solidFill>
                  <a:srgbClr val="2F1F58"/>
                </a:solidFill>
                <a:latin typeface="Candara"/>
              </a:rPr>
              <a:t>. Then we can write </a:t>
            </a:r>
            <a:r>
              <a:rPr lang="en-US" sz="3000" b="0" i="1" strike="noStrike" spc="-1">
                <a:solidFill>
                  <a:srgbClr val="2F1F58"/>
                </a:solidFill>
                <a:latin typeface="Candara"/>
              </a:rPr>
              <a:t>a = r</a:t>
            </a:r>
            <a:r>
              <a:rPr lang="en-US" sz="3000" b="0" i="1" strike="noStrike" spc="-1" baseline="-25000">
                <a:solidFill>
                  <a:srgbClr val="2F1F58"/>
                </a:solidFill>
                <a:latin typeface="Candara"/>
              </a:rPr>
              <a:t>a</a:t>
            </a:r>
            <a:r>
              <a:rPr lang="en-US" sz="3000" b="0" i="1" strike="noStrike" spc="-1">
                <a:solidFill>
                  <a:srgbClr val="2F1F58"/>
                </a:solidFill>
                <a:latin typeface="Candara"/>
              </a:rPr>
              <a:t> </a:t>
            </a:r>
            <a:r>
              <a:rPr lang="en-US" sz="3000" b="0" strike="noStrike" spc="-1">
                <a:solidFill>
                  <a:srgbClr val="2F1F58"/>
                </a:solidFill>
                <a:latin typeface="Candara"/>
              </a:rPr>
              <a:t>+ </a:t>
            </a:r>
            <a:r>
              <a:rPr lang="en-US" sz="3000" b="0" i="1" strike="noStrike" spc="-1">
                <a:solidFill>
                  <a:srgbClr val="2F1F58"/>
                </a:solidFill>
                <a:latin typeface="Candara"/>
              </a:rPr>
              <a:t>jn</a:t>
            </a:r>
            <a:r>
              <a:rPr lang="en-US" sz="3000" b="0" strike="noStrike" spc="-1">
                <a:solidFill>
                  <a:srgbClr val="2F1F58"/>
                </a:solidFill>
                <a:latin typeface="Candara"/>
              </a:rPr>
              <a:t> for some integer</a:t>
            </a:r>
            <a:r>
              <a:rPr lang="en-US" sz="3000" b="0" i="1" strike="noStrike" spc="-1">
                <a:solidFill>
                  <a:srgbClr val="2F1F58"/>
                </a:solidFill>
                <a:latin typeface="Candara"/>
              </a:rPr>
              <a:t> j </a:t>
            </a:r>
            <a:r>
              <a:rPr lang="en-US" sz="3000" b="0" strike="noStrike" spc="-1">
                <a:solidFill>
                  <a:srgbClr val="2F1F58"/>
                </a:solidFill>
                <a:latin typeface="Candara"/>
              </a:rPr>
              <a:t>and </a:t>
            </a:r>
            <a:r>
              <a:rPr lang="en-US" sz="3000" b="0" i="1" strike="noStrike" spc="-1">
                <a:solidFill>
                  <a:srgbClr val="2F1F58"/>
                </a:solidFill>
                <a:latin typeface="Candara"/>
              </a:rPr>
              <a:t>b = r</a:t>
            </a:r>
            <a:r>
              <a:rPr lang="en-US" sz="3000" b="0" i="1" strike="noStrike" spc="-1" baseline="-25000">
                <a:solidFill>
                  <a:srgbClr val="2F1F58"/>
                </a:solidFill>
                <a:latin typeface="Candara"/>
              </a:rPr>
              <a:t>b</a:t>
            </a:r>
            <a:r>
              <a:rPr lang="en-US" sz="3000" b="0" i="1" strike="noStrike" spc="-1">
                <a:solidFill>
                  <a:srgbClr val="2F1F58"/>
                </a:solidFill>
                <a:latin typeface="Candara"/>
              </a:rPr>
              <a:t> + kn </a:t>
            </a:r>
            <a:r>
              <a:rPr lang="en-US" sz="3000" b="0" strike="noStrike" spc="-1">
                <a:solidFill>
                  <a:srgbClr val="2F1F58"/>
                </a:solidFill>
                <a:latin typeface="Candara"/>
              </a:rPr>
              <a:t>for some integer </a:t>
            </a:r>
            <a:r>
              <a:rPr lang="en-US" sz="3000" b="0" i="1" strike="noStrike" spc="-1">
                <a:solidFill>
                  <a:srgbClr val="2F1F58"/>
                </a:solidFill>
                <a:latin typeface="Candara"/>
              </a:rPr>
              <a:t>k</a:t>
            </a:r>
            <a:endParaRPr lang="en-US" sz="3000" b="0" strike="noStrike" spc="-1">
              <a:latin typeface="Arial"/>
            </a:endParaRPr>
          </a:p>
          <a:p>
            <a:pPr marL="685800" lvl="1" indent="-336600">
              <a:lnSpc>
                <a:spcPct val="120000"/>
              </a:lnSpc>
              <a:spcBef>
                <a:spcPts val="601"/>
              </a:spcBef>
              <a:buClr>
                <a:srgbClr val="2F1F58"/>
              </a:buClr>
              <a:buFont typeface="Candara"/>
              <a:buChar char="•"/>
              <a:tabLst>
                <a:tab pos="0" algn="l"/>
              </a:tabLst>
            </a:pPr>
            <a:r>
              <a:rPr lang="en-US" sz="3000" b="0" strike="noStrike" spc="-1">
                <a:solidFill>
                  <a:srgbClr val="2F1F58"/>
                </a:solidFill>
                <a:latin typeface="Candara"/>
              </a:rPr>
              <a:t>Then:</a:t>
            </a:r>
            <a:endParaRPr lang="en-US" sz="3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2F1F58"/>
                </a:solidFill>
                <a:latin typeface="Candara"/>
              </a:rPr>
              <a:t>		(a + b) mod n = (ra + jn + rb + kn) mod n</a:t>
            </a:r>
            <a:endParaRPr lang="en-US" sz="2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2F1F58"/>
                </a:solidFill>
                <a:latin typeface="Candara"/>
              </a:rPr>
              <a:t>			        = (ra + rb + (k + j)n) mod n</a:t>
            </a:r>
            <a:endParaRPr lang="en-US" sz="2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2F1F58"/>
                </a:solidFill>
                <a:latin typeface="Candara"/>
              </a:rPr>
              <a:t>			        = (ra + rb) mod n</a:t>
            </a:r>
            <a:endParaRPr lang="en-US" sz="2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2F1F58"/>
                </a:solidFill>
                <a:latin typeface="Candara"/>
              </a:rPr>
              <a:t>			        = [(a mod n) + (b mod n)] mod 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ftr"/>
          </p:nvPr>
        </p:nvSpPr>
        <p:spPr>
          <a:xfrm>
            <a:off x="1523880" y="6492960"/>
            <a:ext cx="70855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A08BD6"/>
                </a:solidFill>
                <a:latin typeface="Arial"/>
              </a:rPr>
              <a:t>© 2020 Pearson Education, Inc., Hoboken, NJ. All rights reserved. </a:t>
            </a:r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1056240" y="39600"/>
            <a:ext cx="10093320" cy="141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algn="ctr">
              <a:lnSpc>
                <a:spcPts val="6001"/>
              </a:lnSpc>
              <a:buNone/>
            </a:pPr>
            <a:r>
              <a:rPr lang="en-US" sz="54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Remaining Properties: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1056240" y="1762200"/>
            <a:ext cx="10093320" cy="42883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2401"/>
              </a:spcBef>
              <a:buClr>
                <a:srgbClr val="BAABE3"/>
              </a:buClr>
              <a:buFont typeface="Candara"/>
              <a:buChar char="•"/>
            </a:pP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Examples of the three remaining properties: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81" name="TextBox 6"/>
          <p:cNvSpPr/>
          <p:nvPr/>
        </p:nvSpPr>
        <p:spPr>
          <a:xfrm>
            <a:off x="3429000" y="2666880"/>
            <a:ext cx="5306040" cy="29235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0">
            <a:solidFill>
              <a:srgbClr val="9039A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11 mod 8 = 3; 15 mod 8 = 7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[(11 mod 8) + (15 mod 8)] mod 8 = 10 mod 8 = 2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(11 + 15) mod 8 =  26 mod 8 = 2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[(11 mod 8) - (15 mod 8)] mod 8 = - 4 mod 8 = 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(11 -  15) mod 8 = - 4 mod 8 =  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[(11 mod 8) *  (15 mod 8)] mod 8 =  21 mod 8 = 5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(11 * 15) mod 8 = 165 mod 8 =  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ftr"/>
          </p:nvPr>
        </p:nvSpPr>
        <p:spPr>
          <a:xfrm>
            <a:off x="1523880" y="6492960"/>
            <a:ext cx="57902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A08BD6"/>
                </a:solidFill>
                <a:latin typeface="Arial"/>
              </a:rPr>
              <a:t>© 2020 Pearson Education, Inc., Hoboken, NJ. All rights reserved. </a:t>
            </a:r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056240" y="39600"/>
            <a:ext cx="10093320" cy="141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algn="ctr">
              <a:lnSpc>
                <a:spcPts val="6001"/>
              </a:lnSpc>
              <a:buNone/>
            </a:pPr>
            <a:r>
              <a:rPr lang="en-US" sz="54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Outline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1056240" y="1762200"/>
            <a:ext cx="10093320" cy="42883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2401"/>
              </a:spcBef>
              <a:buClr>
                <a:srgbClr val="BAABE3"/>
              </a:buClr>
              <a:buFont typeface="Candara"/>
              <a:buChar char="•"/>
            </a:pP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Review of Lecture 1</a:t>
            </a:r>
            <a:endParaRPr lang="en-US" sz="2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401"/>
              </a:spcBef>
              <a:buClr>
                <a:srgbClr val="BAABE3"/>
              </a:buClr>
              <a:buFont typeface="Candara"/>
              <a:buChar char="•"/>
            </a:pP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Divisibility</a:t>
            </a:r>
            <a:endParaRPr lang="en-US" sz="2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401"/>
              </a:spcBef>
              <a:buClr>
                <a:srgbClr val="BAABE3"/>
              </a:buClr>
              <a:buFont typeface="Candara"/>
              <a:buChar char="•"/>
            </a:pP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Greatest Common Divisor &amp; Euclidean Algorithm</a:t>
            </a:r>
            <a:endParaRPr lang="en-US" sz="2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401"/>
              </a:spcBef>
              <a:buClr>
                <a:srgbClr val="BAABE3"/>
              </a:buClr>
              <a:buFont typeface="Candara"/>
              <a:buChar char="•"/>
            </a:pP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Modular Arithmetic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ftr"/>
          </p:nvPr>
        </p:nvSpPr>
        <p:spPr>
          <a:xfrm>
            <a:off x="495360" y="6356520"/>
            <a:ext cx="385956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A08BD6"/>
                </a:solidFill>
                <a:latin typeface="Arial"/>
              </a:rPr>
              <a:t>© 2020 Pearson Education, Inc., Hoboken, NJ. All rights reserved. 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1056240" y="39600"/>
            <a:ext cx="10093320" cy="141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algn="ctr">
              <a:lnSpc>
                <a:spcPts val="6001"/>
              </a:lnSpc>
              <a:buNone/>
            </a:pPr>
            <a:r>
              <a:rPr lang="en-US" sz="54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What about Exponentiation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552240" y="1546200"/>
            <a:ext cx="10093320" cy="42883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2401"/>
              </a:spcBef>
              <a:buClr>
                <a:srgbClr val="BAABE3"/>
              </a:buClr>
              <a:buFont typeface="Candara"/>
              <a:buChar char="•"/>
            </a:pP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Can you find  11</a:t>
            </a:r>
            <a:r>
              <a:rPr lang="en-US" sz="2800" b="0" strike="noStrike" spc="-1" baseline="33000">
                <a:solidFill>
                  <a:srgbClr val="2F1F58"/>
                </a:solidFill>
                <a:latin typeface="Candara"/>
                <a:ea typeface="ＭＳ Ｐゴシック"/>
              </a:rPr>
              <a:t>7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 mod 13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Z003"/>
              </a:rPr>
              <a:t>≡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 ?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  <a:buNone/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ftr"/>
          </p:nvPr>
        </p:nvSpPr>
        <p:spPr>
          <a:xfrm>
            <a:off x="495360" y="6356520"/>
            <a:ext cx="385956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A08BD6"/>
                </a:solidFill>
                <a:latin typeface="Arial"/>
              </a:rPr>
              <a:t>© 2020 Pearson Education, Inc., Hoboken, NJ. All rights reserved. 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1056240" y="39600"/>
            <a:ext cx="10093320" cy="141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algn="ctr">
              <a:lnSpc>
                <a:spcPts val="6001"/>
              </a:lnSpc>
              <a:buNone/>
            </a:pPr>
            <a:r>
              <a:rPr lang="en-US" sz="54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What about Exponentiation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552240" y="1582200"/>
            <a:ext cx="10093320" cy="42883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2401"/>
              </a:spcBef>
              <a:buClr>
                <a:srgbClr val="BAABE3"/>
              </a:buClr>
              <a:buFont typeface="Candara"/>
              <a:buChar char="•"/>
            </a:pP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Can you find  11</a:t>
            </a:r>
            <a:r>
              <a:rPr lang="en-US" sz="2800" b="0" strike="noStrike" spc="-1" baseline="33000">
                <a:solidFill>
                  <a:srgbClr val="2F1F58"/>
                </a:solidFill>
                <a:latin typeface="Candara"/>
                <a:ea typeface="ＭＳ Ｐゴシック"/>
              </a:rPr>
              <a:t>7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 mod 13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Z003"/>
              </a:rPr>
              <a:t>≡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 ?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  <a:buNone/>
            </a:pP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11 mod 13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Z003"/>
              </a:rPr>
              <a:t>≡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11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  <a:buNone/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ftr"/>
          </p:nvPr>
        </p:nvSpPr>
        <p:spPr>
          <a:xfrm>
            <a:off x="495360" y="6356520"/>
            <a:ext cx="385956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A08BD6"/>
                </a:solidFill>
                <a:latin typeface="Arial"/>
              </a:rPr>
              <a:t>© 2020 Pearson Education, Inc., Hoboken, NJ. All rights reserved. 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1056240" y="39600"/>
            <a:ext cx="10093320" cy="141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algn="ctr">
              <a:lnSpc>
                <a:spcPts val="6001"/>
              </a:lnSpc>
              <a:buNone/>
            </a:pPr>
            <a:r>
              <a:rPr lang="en-US" sz="54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What about Exponentiation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552240" y="1546200"/>
            <a:ext cx="10093320" cy="42883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2401"/>
              </a:spcBef>
              <a:buClr>
                <a:srgbClr val="BAABE3"/>
              </a:buClr>
              <a:buFont typeface="Candara"/>
              <a:buChar char="•"/>
            </a:pP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Can you find  11</a:t>
            </a:r>
            <a:r>
              <a:rPr lang="en-US" sz="2800" b="0" strike="noStrike" spc="-1" baseline="33000">
                <a:solidFill>
                  <a:srgbClr val="2F1F58"/>
                </a:solidFill>
                <a:latin typeface="Candara"/>
                <a:ea typeface="ＭＳ Ｐゴシック"/>
              </a:rPr>
              <a:t>7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 mod 13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Z003"/>
              </a:rPr>
              <a:t>≡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 ?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  <a:buNone/>
            </a:pP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11 mod 13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Z003"/>
              </a:rPr>
              <a:t>≡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11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  <a:buNone/>
            </a:pP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11</a:t>
            </a:r>
            <a:r>
              <a:rPr lang="en-US" sz="2800" b="0" strike="noStrike" spc="-1" baseline="33000">
                <a:solidFill>
                  <a:srgbClr val="2F1F58"/>
                </a:solidFill>
                <a:latin typeface="Candara"/>
                <a:ea typeface="ＭＳ Ｐゴシック"/>
              </a:rPr>
              <a:t>2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mod 13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Z003"/>
              </a:rPr>
              <a:t>≡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4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  <a:buNone/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ftr"/>
          </p:nvPr>
        </p:nvSpPr>
        <p:spPr>
          <a:xfrm>
            <a:off x="495360" y="6356520"/>
            <a:ext cx="385956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A08BD6"/>
                </a:solidFill>
                <a:latin typeface="Arial"/>
              </a:rPr>
              <a:t>© 2020 Pearson Education, Inc., Hoboken, NJ. All rights reserved. 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1056240" y="39600"/>
            <a:ext cx="10093320" cy="141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algn="ctr">
              <a:lnSpc>
                <a:spcPts val="6001"/>
              </a:lnSpc>
              <a:buNone/>
            </a:pPr>
            <a:r>
              <a:rPr lang="en-US" sz="54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What about Exponentiation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516240" y="1582200"/>
            <a:ext cx="10093320" cy="42883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2401"/>
              </a:spcBef>
              <a:buClr>
                <a:srgbClr val="BAABE3"/>
              </a:buClr>
              <a:buFont typeface="Candara"/>
              <a:buChar char="•"/>
            </a:pP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Can you find  11</a:t>
            </a:r>
            <a:r>
              <a:rPr lang="en-US" sz="2800" b="0" strike="noStrike" spc="-1" baseline="33000">
                <a:solidFill>
                  <a:srgbClr val="2F1F58"/>
                </a:solidFill>
                <a:latin typeface="Candara"/>
                <a:ea typeface="ＭＳ Ｐゴシック"/>
              </a:rPr>
              <a:t>7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 mod 13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Z003"/>
              </a:rPr>
              <a:t>≡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 ?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  <a:buNone/>
            </a:pP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11 mod 13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Z003"/>
              </a:rPr>
              <a:t>≡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11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  <a:buNone/>
            </a:pP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11</a:t>
            </a:r>
            <a:r>
              <a:rPr lang="en-US" sz="2800" b="0" strike="noStrike" spc="-1" baseline="33000">
                <a:solidFill>
                  <a:srgbClr val="2F1F58"/>
                </a:solidFill>
                <a:latin typeface="Candara"/>
                <a:ea typeface="ＭＳ Ｐゴシック"/>
              </a:rPr>
              <a:t>2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mod 13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Z003"/>
              </a:rPr>
              <a:t>≡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4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  <a:buNone/>
            </a:pP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(11</a:t>
            </a:r>
            <a:r>
              <a:rPr lang="en-US" sz="2800" b="0" strike="noStrike" spc="-1" baseline="33000">
                <a:solidFill>
                  <a:srgbClr val="2F1F58"/>
                </a:solidFill>
                <a:latin typeface="Candara"/>
                <a:ea typeface="ＭＳ Ｐゴシック"/>
              </a:rPr>
              <a:t>2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x</a:t>
            </a:r>
            <a:r>
              <a:rPr lang="en-US" sz="2800" b="0" strike="noStrike" spc="-1" baseline="33000">
                <a:solidFill>
                  <a:srgbClr val="2F1F58"/>
                </a:solidFill>
                <a:latin typeface="Candara"/>
                <a:ea typeface="ＭＳ Ｐゴシック"/>
              </a:rPr>
              <a:t>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11</a:t>
            </a:r>
            <a:r>
              <a:rPr lang="en-US" sz="2800" b="0" strike="noStrike" spc="-1" baseline="33000">
                <a:solidFill>
                  <a:srgbClr val="2F1F58"/>
                </a:solidFill>
                <a:latin typeface="Candara"/>
                <a:ea typeface="ＭＳ Ｐゴシック"/>
              </a:rPr>
              <a:t>2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) mod 13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Z003"/>
              </a:rPr>
              <a:t>≡ (4x4) mod 13 ≡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3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  <a:buNone/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ftr"/>
          </p:nvPr>
        </p:nvSpPr>
        <p:spPr>
          <a:xfrm>
            <a:off x="495360" y="6356520"/>
            <a:ext cx="385956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A08BD6"/>
                </a:solidFill>
                <a:latin typeface="Arial"/>
              </a:rPr>
              <a:t>© 2020 Pearson Education, Inc., Hoboken, NJ. All rights reserved. 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1056240" y="39600"/>
            <a:ext cx="10093320" cy="141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algn="ctr">
              <a:lnSpc>
                <a:spcPts val="6001"/>
              </a:lnSpc>
              <a:buNone/>
            </a:pPr>
            <a:r>
              <a:rPr lang="en-US" sz="54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What about Exponentiation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516240" y="1546200"/>
            <a:ext cx="10093320" cy="42883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2401"/>
              </a:spcBef>
              <a:buClr>
                <a:srgbClr val="BAABE3"/>
              </a:buClr>
              <a:buFont typeface="Candara"/>
              <a:buChar char="•"/>
            </a:pP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Can you find  11</a:t>
            </a:r>
            <a:r>
              <a:rPr lang="en-US" sz="2800" b="0" strike="noStrike" spc="-1" baseline="33000">
                <a:solidFill>
                  <a:srgbClr val="2F1F58"/>
                </a:solidFill>
                <a:latin typeface="Candara"/>
                <a:ea typeface="ＭＳ Ｐゴシック"/>
              </a:rPr>
              <a:t>7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 mod 13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Z003"/>
              </a:rPr>
              <a:t>≡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 ?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  <a:buNone/>
            </a:pP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11 mod 13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Z003"/>
              </a:rPr>
              <a:t>≡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11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  <a:buNone/>
            </a:pP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11</a:t>
            </a:r>
            <a:r>
              <a:rPr lang="en-US" sz="2800" b="0" strike="noStrike" spc="-1" baseline="33000">
                <a:solidFill>
                  <a:srgbClr val="2F1F58"/>
                </a:solidFill>
                <a:latin typeface="Candara"/>
                <a:ea typeface="ＭＳ Ｐゴシック"/>
              </a:rPr>
              <a:t>2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mod 13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Z003"/>
              </a:rPr>
              <a:t>≡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4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  <a:buNone/>
            </a:pP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(11</a:t>
            </a:r>
            <a:r>
              <a:rPr lang="en-US" sz="2800" b="0" strike="noStrike" spc="-1" baseline="33000">
                <a:solidFill>
                  <a:srgbClr val="2F1F58"/>
                </a:solidFill>
                <a:latin typeface="Candara"/>
                <a:ea typeface="ＭＳ Ｐゴシック"/>
              </a:rPr>
              <a:t>2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x</a:t>
            </a:r>
            <a:r>
              <a:rPr lang="en-US" sz="2800" b="0" strike="noStrike" spc="-1" baseline="33000">
                <a:solidFill>
                  <a:srgbClr val="2F1F58"/>
                </a:solidFill>
                <a:latin typeface="Candara"/>
                <a:ea typeface="ＭＳ Ｐゴシック"/>
              </a:rPr>
              <a:t>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11</a:t>
            </a:r>
            <a:r>
              <a:rPr lang="en-US" sz="2800" b="0" strike="noStrike" spc="-1" baseline="33000">
                <a:solidFill>
                  <a:srgbClr val="2F1F58"/>
                </a:solidFill>
                <a:latin typeface="Candara"/>
                <a:ea typeface="ＭＳ Ｐゴシック"/>
              </a:rPr>
              <a:t>2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) mod 13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Z003"/>
              </a:rPr>
              <a:t>≡ (4x4) mod 13 ≡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3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  <a:buNone/>
            </a:pP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11</a:t>
            </a:r>
            <a:r>
              <a:rPr lang="en-US" sz="2800" b="0" strike="noStrike" spc="-1" baseline="33000">
                <a:solidFill>
                  <a:srgbClr val="2F1F58"/>
                </a:solidFill>
                <a:latin typeface="Candara"/>
                <a:ea typeface="ＭＳ Ｐゴシック"/>
              </a:rPr>
              <a:t>7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 mod 13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Z003"/>
              </a:rPr>
              <a:t>≡ (11 x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11</a:t>
            </a:r>
            <a:r>
              <a:rPr lang="en-US" sz="2800" b="0" strike="noStrike" spc="-1" baseline="33000">
                <a:solidFill>
                  <a:srgbClr val="2F1F58"/>
                </a:solidFill>
                <a:latin typeface="Candara"/>
                <a:ea typeface="ＭＳ Ｐゴシック"/>
              </a:rPr>
              <a:t>2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Z003"/>
              </a:rPr>
              <a:t>x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11</a:t>
            </a:r>
            <a:r>
              <a:rPr lang="en-US" sz="2800" b="0" strike="noStrike" spc="-1" baseline="33000">
                <a:solidFill>
                  <a:srgbClr val="2F1F58"/>
                </a:solidFill>
                <a:latin typeface="Candara"/>
                <a:ea typeface="ＭＳ Ｐゴシック"/>
              </a:rPr>
              <a:t>4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) mod 13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  <a:buNone/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ftr"/>
          </p:nvPr>
        </p:nvSpPr>
        <p:spPr>
          <a:xfrm>
            <a:off x="495360" y="6356520"/>
            <a:ext cx="385956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A08BD6"/>
                </a:solidFill>
                <a:latin typeface="Arial"/>
              </a:rPr>
              <a:t>© 2020 Pearson Education, Inc., Hoboken, NJ. All rights reserved. 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1056240" y="39600"/>
            <a:ext cx="10093320" cy="141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algn="ctr">
              <a:lnSpc>
                <a:spcPts val="6001"/>
              </a:lnSpc>
              <a:buNone/>
            </a:pPr>
            <a:r>
              <a:rPr lang="en-US" sz="54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What about Exponentiation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506160" y="1452240"/>
            <a:ext cx="10093320" cy="44503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2401"/>
              </a:spcBef>
              <a:buClr>
                <a:srgbClr val="BAABE3"/>
              </a:buClr>
              <a:buFont typeface="Candara"/>
              <a:buChar char="•"/>
            </a:pP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Can you find  11</a:t>
            </a:r>
            <a:r>
              <a:rPr lang="en-US" sz="2800" b="0" strike="noStrike" spc="-1" baseline="33000">
                <a:solidFill>
                  <a:srgbClr val="2F1F58"/>
                </a:solidFill>
                <a:latin typeface="Candara"/>
                <a:ea typeface="ＭＳ Ｐゴシック"/>
              </a:rPr>
              <a:t>7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 mod 13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Z003"/>
              </a:rPr>
              <a:t>≡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 ?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  <a:buNone/>
            </a:pP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11 mod 13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Z003"/>
              </a:rPr>
              <a:t>≡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11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  <a:buNone/>
            </a:pP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11</a:t>
            </a:r>
            <a:r>
              <a:rPr lang="en-US" sz="2800" b="0" strike="noStrike" spc="-1" baseline="33000">
                <a:solidFill>
                  <a:srgbClr val="2F1F58"/>
                </a:solidFill>
                <a:latin typeface="Candara"/>
                <a:ea typeface="ＭＳ Ｐゴシック"/>
              </a:rPr>
              <a:t>2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mod 13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Z003"/>
              </a:rPr>
              <a:t>≡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4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  <a:buNone/>
            </a:pP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(11</a:t>
            </a:r>
            <a:r>
              <a:rPr lang="en-US" sz="2800" b="0" strike="noStrike" spc="-1" baseline="33000">
                <a:solidFill>
                  <a:srgbClr val="2F1F58"/>
                </a:solidFill>
                <a:latin typeface="Candara"/>
                <a:ea typeface="ＭＳ Ｐゴシック"/>
              </a:rPr>
              <a:t>2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x</a:t>
            </a:r>
            <a:r>
              <a:rPr lang="en-US" sz="2800" b="0" strike="noStrike" spc="-1" baseline="33000">
                <a:solidFill>
                  <a:srgbClr val="2F1F58"/>
                </a:solidFill>
                <a:latin typeface="Candara"/>
                <a:ea typeface="ＭＳ Ｐゴシック"/>
              </a:rPr>
              <a:t>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11</a:t>
            </a:r>
            <a:r>
              <a:rPr lang="en-US" sz="2800" b="0" strike="noStrike" spc="-1" baseline="33000">
                <a:solidFill>
                  <a:srgbClr val="2F1F58"/>
                </a:solidFill>
                <a:latin typeface="Candara"/>
                <a:ea typeface="ＭＳ Ｐゴシック"/>
              </a:rPr>
              <a:t>2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) mod 13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Z003"/>
              </a:rPr>
              <a:t>≡ (4x4) mod 13 ≡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3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  <a:buNone/>
            </a:pP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11</a:t>
            </a:r>
            <a:r>
              <a:rPr lang="en-US" sz="2800" b="0" strike="noStrike" spc="-1" baseline="33000">
                <a:solidFill>
                  <a:srgbClr val="2F1F58"/>
                </a:solidFill>
                <a:latin typeface="Candara"/>
                <a:ea typeface="ＭＳ Ｐゴシック"/>
              </a:rPr>
              <a:t>7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 mod 13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Z003"/>
              </a:rPr>
              <a:t>≡ (11 x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11</a:t>
            </a:r>
            <a:r>
              <a:rPr lang="en-US" sz="2800" b="0" strike="noStrike" spc="-1" baseline="33000">
                <a:solidFill>
                  <a:srgbClr val="2F1F58"/>
                </a:solidFill>
                <a:latin typeface="Candara"/>
                <a:ea typeface="ＭＳ Ｐゴシック"/>
              </a:rPr>
              <a:t>2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Z003"/>
              </a:rPr>
              <a:t>x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11</a:t>
            </a:r>
            <a:r>
              <a:rPr lang="en-US" sz="2800" b="0" strike="noStrike" spc="-1" baseline="33000">
                <a:solidFill>
                  <a:srgbClr val="2F1F58"/>
                </a:solidFill>
                <a:latin typeface="Candara"/>
                <a:ea typeface="ＭＳ Ｐゴシック"/>
              </a:rPr>
              <a:t>4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) mod 13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  <a:buNone/>
            </a:pP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(11 x 4 x 2) mod 13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Z003"/>
              </a:rPr>
              <a:t>≡ 132 mod 13 ≡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2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  <a:buNone/>
            </a:pPr>
            <a:r>
              <a:rPr lang="en-US" sz="2800" b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11</a:t>
            </a:r>
            <a:r>
              <a:rPr lang="en-US" sz="2800" b="1" strike="noStrike" spc="-1" baseline="33000">
                <a:solidFill>
                  <a:srgbClr val="2F1F58"/>
                </a:solidFill>
                <a:latin typeface="Candara"/>
                <a:ea typeface="ＭＳ Ｐゴシック"/>
              </a:rPr>
              <a:t>7</a:t>
            </a:r>
            <a:r>
              <a:rPr lang="en-US" sz="2800" b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 mod 13 </a:t>
            </a:r>
            <a:r>
              <a:rPr lang="en-US" sz="2800" b="1" strike="noStrike" spc="-1">
                <a:solidFill>
                  <a:srgbClr val="2F1F58"/>
                </a:solidFill>
                <a:latin typeface="Candara"/>
                <a:ea typeface="Z003"/>
              </a:rPr>
              <a:t>≡ 2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ftr"/>
          </p:nvPr>
        </p:nvSpPr>
        <p:spPr>
          <a:xfrm>
            <a:off x="495360" y="6356520"/>
            <a:ext cx="385956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A08BD6"/>
                </a:solidFill>
                <a:latin typeface="Arial"/>
              </a:rPr>
              <a:t>© 2020 Pearson Education, Inc., Hoboken, NJ. All rights reserved. 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FD05E-AF87-E0A4-473B-DA86C303F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Lecture 01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F6542-B1EE-A958-9DA8-E7195BEFCC9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1759500"/>
            <a:ext cx="10972440" cy="3422100"/>
          </a:xfrm>
        </p:spPr>
        <p:txBody>
          <a:bodyPr anchor="t"/>
          <a:lstStyle/>
          <a:p>
            <a:r>
              <a:rPr lang="en-US" sz="2400" dirty="0"/>
              <a:t>Why cryptography:</a:t>
            </a:r>
          </a:p>
          <a:p>
            <a:pPr lvl="1"/>
            <a:r>
              <a:rPr lang="en-US" sz="2400" dirty="0"/>
              <a:t>Information has much greater impact to greater population, information systems under constant attack, cryptocurrency, need to secure storage and transmission of information.</a:t>
            </a:r>
          </a:p>
          <a:p>
            <a:r>
              <a:rPr lang="en-US" sz="2400" dirty="0"/>
              <a:t>Computer Security:</a:t>
            </a:r>
          </a:p>
          <a:p>
            <a:pPr lvl="1"/>
            <a:r>
              <a:rPr lang="en-US" sz="2400" dirty="0"/>
              <a:t>Preserves integrity, gives availability and protects confidentiality</a:t>
            </a:r>
          </a:p>
          <a:p>
            <a:r>
              <a:rPr lang="en-US" sz="2400" dirty="0"/>
              <a:t>Cryptography standards documents:</a:t>
            </a:r>
          </a:p>
          <a:p>
            <a:pPr lvl="1"/>
            <a:r>
              <a:rPr lang="en-US" sz="2400" dirty="0"/>
              <a:t>X.800 OSI organization of security models - Security Attacks, Mechanisms and Services</a:t>
            </a:r>
          </a:p>
          <a:p>
            <a:pPr lvl="1"/>
            <a:r>
              <a:rPr lang="en-US" sz="2400" dirty="0"/>
              <a:t>RFC4949 – discusses attacks and other components of cryptography/analysis</a:t>
            </a:r>
          </a:p>
          <a:p>
            <a:r>
              <a:rPr lang="en-US" sz="2400" dirty="0"/>
              <a:t>Passive and Active Attacks (masquerade, DOS, Replay, Data Mod)</a:t>
            </a:r>
          </a:p>
          <a:p>
            <a:r>
              <a:rPr lang="en-US" sz="2400" dirty="0"/>
              <a:t>Private / Public Key,  Symmetric/Asymmetric and the secure channel.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8242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056240" y="39600"/>
            <a:ext cx="10093320" cy="141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algn="ctr">
              <a:lnSpc>
                <a:spcPts val="6001"/>
              </a:lnSpc>
              <a:buNone/>
            </a:pPr>
            <a:r>
              <a:rPr lang="en-AU" sz="54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Divisibility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1056240" y="1762200"/>
            <a:ext cx="10093320" cy="42883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2401"/>
              </a:spcBef>
              <a:buClr>
                <a:srgbClr val="BAABE3"/>
              </a:buClr>
              <a:buFont typeface="Candara"/>
              <a:buChar char="•"/>
            </a:pP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We say that a nonzero </a:t>
            </a:r>
            <a:r>
              <a:rPr lang="en-US" sz="28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b </a:t>
            </a:r>
            <a:r>
              <a:rPr lang="en-US" sz="2800" b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divides </a:t>
            </a:r>
            <a:r>
              <a:rPr lang="en-US" sz="28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a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if </a:t>
            </a:r>
            <a:r>
              <a:rPr lang="en-US" sz="28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a = mb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for some </a:t>
            </a:r>
            <a:r>
              <a:rPr lang="en-US" sz="28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m,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 where </a:t>
            </a:r>
            <a:r>
              <a:rPr lang="en-US" sz="28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a, b,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and </a:t>
            </a:r>
            <a:r>
              <a:rPr lang="en-US" sz="28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m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are integers</a:t>
            </a:r>
            <a:endParaRPr lang="en-US" sz="2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401"/>
              </a:spcBef>
              <a:buClr>
                <a:srgbClr val="BAABE3"/>
              </a:buClr>
              <a:buFont typeface="Candara"/>
              <a:buChar char="•"/>
            </a:pPr>
            <a:r>
              <a:rPr lang="en-US" sz="28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b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divides </a:t>
            </a:r>
            <a:r>
              <a:rPr lang="en-US" sz="28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a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if there is </a:t>
            </a:r>
            <a:r>
              <a:rPr lang="en-US" sz="2800" b="0" u="sng" strike="noStrike" spc="-1">
                <a:solidFill>
                  <a:srgbClr val="FF0000"/>
                </a:solidFill>
                <a:uFillTx/>
                <a:latin typeface="Candara"/>
                <a:ea typeface="ＭＳ Ｐゴシック"/>
              </a:rPr>
              <a:t>no remainder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on division</a:t>
            </a:r>
            <a:endParaRPr lang="en-US" sz="2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401"/>
              </a:spcBef>
              <a:buClr>
                <a:srgbClr val="BAABE3"/>
              </a:buClr>
              <a:buFont typeface="Candara"/>
              <a:buChar char="•"/>
            </a:pP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The notation </a:t>
            </a:r>
            <a:r>
              <a:rPr lang="en-US" sz="28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b | a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is commonly used to mean </a:t>
            </a:r>
            <a:r>
              <a:rPr lang="en-US" sz="28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b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divides </a:t>
            </a:r>
            <a:r>
              <a:rPr lang="en-US" sz="28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a</a:t>
            </a:r>
            <a:endParaRPr lang="en-US" sz="2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401"/>
              </a:spcBef>
              <a:buClr>
                <a:srgbClr val="BAABE3"/>
              </a:buClr>
              <a:buFont typeface="Candara"/>
              <a:buChar char="•"/>
            </a:pP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If </a:t>
            </a:r>
            <a:r>
              <a:rPr lang="en-US" sz="28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b | a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we say that </a:t>
            </a:r>
            <a:r>
              <a:rPr lang="en-US" sz="28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b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is a </a:t>
            </a:r>
            <a:r>
              <a:rPr lang="en-US" sz="2800" b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divisor </a:t>
            </a:r>
            <a:r>
              <a:rPr lang="en-US" sz="28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of </a:t>
            </a:r>
            <a:r>
              <a:rPr lang="en-US" sz="28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a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24" name="TextBox 6"/>
          <p:cNvSpPr/>
          <p:nvPr/>
        </p:nvSpPr>
        <p:spPr>
          <a:xfrm>
            <a:off x="2743680" y="5051880"/>
            <a:ext cx="6704640" cy="1309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0">
            <a:solidFill>
              <a:srgbClr val="9039A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Candara"/>
                <a:ea typeface="DejaVu Sans"/>
              </a:rPr>
              <a:t>The positive divisors of 24 are 1, 2, 3, 4, 6, 8, 12, and 24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ndara"/>
                <a:ea typeface="DejaVu Sans"/>
              </a:rPr>
              <a:t>13 | 182; - 5 | 30; 17 | 289; - 3 | 33; 17 | 0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ftr"/>
          </p:nvPr>
        </p:nvSpPr>
        <p:spPr>
          <a:xfrm>
            <a:off x="1523880" y="6492960"/>
            <a:ext cx="58759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A08BD6"/>
                </a:solidFill>
                <a:latin typeface="Arial"/>
              </a:rPr>
              <a:t>© 2020 Pearson Education, Inc., Hoboken, NJ. All rights reserved. </a:t>
            </a:r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056240" y="39600"/>
            <a:ext cx="10093320" cy="141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algn="ctr">
              <a:lnSpc>
                <a:spcPts val="6001"/>
              </a:lnSpc>
              <a:buNone/>
            </a:pPr>
            <a:r>
              <a:rPr lang="en-US" sz="54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Properties of Divisibility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2316240" y="1762200"/>
            <a:ext cx="7569720" cy="4561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t">
            <a:normAutofit fontScale="99000" lnSpcReduction="10000"/>
          </a:bodyPr>
          <a:lstStyle/>
          <a:p>
            <a:pPr marL="343080" indent="-343080">
              <a:lnSpc>
                <a:spcPct val="100000"/>
              </a:lnSpc>
              <a:spcBef>
                <a:spcPts val="2401"/>
              </a:spcBef>
              <a:buClr>
                <a:srgbClr val="BAABE3"/>
              </a:buClr>
              <a:buFont typeface="Candara"/>
              <a:buChar char="•"/>
            </a:pPr>
            <a:r>
              <a:rPr lang="en-US" sz="2800" b="0" strike="noStrike" spc="-1" dirty="0">
                <a:solidFill>
                  <a:srgbClr val="2F1F58"/>
                </a:solidFill>
                <a:latin typeface="Candara"/>
              </a:rPr>
              <a:t> If </a:t>
            </a:r>
            <a:r>
              <a:rPr lang="en-US" sz="2800" b="0" i="1" strike="noStrike" spc="-1" dirty="0">
                <a:solidFill>
                  <a:srgbClr val="2F1F58"/>
                </a:solidFill>
                <a:latin typeface="Candara"/>
              </a:rPr>
              <a:t>a </a:t>
            </a:r>
            <a:r>
              <a:rPr lang="en-US" sz="2800" b="0" strike="noStrike" spc="-1" dirty="0">
                <a:solidFill>
                  <a:srgbClr val="2F1F58"/>
                </a:solidFill>
                <a:latin typeface="Candara"/>
              </a:rPr>
              <a:t>| 1, then </a:t>
            </a:r>
            <a:r>
              <a:rPr lang="en-US" sz="2800" b="0" i="1" strike="noStrike" spc="-1" dirty="0">
                <a:solidFill>
                  <a:srgbClr val="2F1F58"/>
                </a:solidFill>
                <a:latin typeface="Candara"/>
              </a:rPr>
              <a:t>a</a:t>
            </a:r>
            <a:r>
              <a:rPr lang="en-US" sz="2800" b="0" strike="noStrike" spc="-1" dirty="0">
                <a:solidFill>
                  <a:srgbClr val="2F1F58"/>
                </a:solidFill>
                <a:latin typeface="Candara"/>
              </a:rPr>
              <a:t> = ±1</a:t>
            </a:r>
            <a:endParaRPr lang="en-US" sz="2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401"/>
              </a:spcBef>
              <a:buClr>
                <a:srgbClr val="BAABE3"/>
              </a:buClr>
              <a:buFont typeface="Candara"/>
              <a:buChar char="•"/>
            </a:pPr>
            <a:r>
              <a:rPr lang="en-US" sz="2800" b="0" strike="noStrike" spc="-1" dirty="0">
                <a:solidFill>
                  <a:srgbClr val="2F1F58"/>
                </a:solidFill>
                <a:latin typeface="Candara"/>
              </a:rPr>
              <a:t> If </a:t>
            </a:r>
            <a:r>
              <a:rPr lang="en-US" sz="2800" b="0" i="1" strike="noStrike" spc="-1" dirty="0">
                <a:solidFill>
                  <a:srgbClr val="2F1F58"/>
                </a:solidFill>
                <a:latin typeface="Candara"/>
              </a:rPr>
              <a:t>a</a:t>
            </a:r>
            <a:r>
              <a:rPr lang="en-US" sz="2800" b="0" strike="noStrike" spc="-1" dirty="0">
                <a:solidFill>
                  <a:srgbClr val="2F1F58"/>
                </a:solidFill>
                <a:latin typeface="Candara"/>
              </a:rPr>
              <a:t> | </a:t>
            </a:r>
            <a:r>
              <a:rPr lang="en-US" sz="2800" b="0" i="1" strike="noStrike" spc="-1" dirty="0">
                <a:solidFill>
                  <a:srgbClr val="2F1F58"/>
                </a:solidFill>
                <a:latin typeface="Candara"/>
              </a:rPr>
              <a:t>b</a:t>
            </a:r>
            <a:r>
              <a:rPr lang="en-US" sz="2800" b="0" strike="noStrike" spc="-1" dirty="0">
                <a:solidFill>
                  <a:srgbClr val="2F1F58"/>
                </a:solidFill>
                <a:latin typeface="Candara"/>
              </a:rPr>
              <a:t> and </a:t>
            </a:r>
            <a:r>
              <a:rPr lang="en-US" sz="2800" b="0" i="1" strike="noStrike" spc="-1" dirty="0">
                <a:solidFill>
                  <a:srgbClr val="2F1F58"/>
                </a:solidFill>
                <a:latin typeface="Candara"/>
              </a:rPr>
              <a:t>b</a:t>
            </a:r>
            <a:r>
              <a:rPr lang="en-US" sz="2800" b="0" strike="noStrike" spc="-1" dirty="0">
                <a:solidFill>
                  <a:srgbClr val="2F1F58"/>
                </a:solidFill>
                <a:latin typeface="Candara"/>
              </a:rPr>
              <a:t> | </a:t>
            </a:r>
            <a:r>
              <a:rPr lang="en-US" sz="2800" b="0" i="1" strike="noStrike" spc="-1" dirty="0">
                <a:solidFill>
                  <a:srgbClr val="2F1F58"/>
                </a:solidFill>
                <a:latin typeface="Candara"/>
              </a:rPr>
              <a:t>a</a:t>
            </a:r>
            <a:r>
              <a:rPr lang="en-US" sz="2800" b="0" strike="noStrike" spc="-1" dirty="0">
                <a:solidFill>
                  <a:srgbClr val="2F1F58"/>
                </a:solidFill>
                <a:latin typeface="Candara"/>
              </a:rPr>
              <a:t>, then </a:t>
            </a:r>
            <a:r>
              <a:rPr lang="en-US" sz="2800" b="0" i="1" strike="noStrike" spc="-1" dirty="0">
                <a:solidFill>
                  <a:srgbClr val="2F1F58"/>
                </a:solidFill>
                <a:latin typeface="Candara"/>
              </a:rPr>
              <a:t>a</a:t>
            </a:r>
            <a:r>
              <a:rPr lang="en-US" sz="2800" b="0" strike="noStrike" spc="-1" dirty="0">
                <a:solidFill>
                  <a:srgbClr val="2F1F58"/>
                </a:solidFill>
                <a:latin typeface="Candara"/>
              </a:rPr>
              <a:t> = ±</a:t>
            </a:r>
            <a:r>
              <a:rPr lang="en-US" sz="2800" b="0" i="1" strike="noStrike" spc="-1" dirty="0">
                <a:solidFill>
                  <a:srgbClr val="2F1F58"/>
                </a:solidFill>
                <a:latin typeface="Candara"/>
              </a:rPr>
              <a:t>b</a:t>
            </a:r>
            <a:endParaRPr lang="en-US" sz="2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401"/>
              </a:spcBef>
              <a:buClr>
                <a:srgbClr val="BAABE3"/>
              </a:buClr>
              <a:buFont typeface="Candara"/>
              <a:buChar char="•"/>
            </a:pPr>
            <a:r>
              <a:rPr lang="en-US" sz="2800" b="0" strike="noStrike" spc="-1" dirty="0">
                <a:solidFill>
                  <a:srgbClr val="2F1F58"/>
                </a:solidFill>
                <a:latin typeface="Candara"/>
              </a:rPr>
              <a:t> Any </a:t>
            </a:r>
            <a:r>
              <a:rPr lang="en-US" sz="2800" b="0" i="1" strike="noStrike" spc="-1" dirty="0">
                <a:solidFill>
                  <a:srgbClr val="2F1F58"/>
                </a:solidFill>
                <a:latin typeface="Candara"/>
              </a:rPr>
              <a:t>b</a:t>
            </a:r>
            <a:r>
              <a:rPr lang="en-US" sz="2800" b="0" strike="noStrike" spc="-1" dirty="0">
                <a:solidFill>
                  <a:srgbClr val="2F1F58"/>
                </a:solidFill>
                <a:latin typeface="Candara"/>
              </a:rPr>
              <a:t> ≠ 0 divides 0 </a:t>
            </a:r>
            <a:endParaRPr lang="en-US" sz="2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401"/>
              </a:spcBef>
              <a:buClr>
                <a:srgbClr val="BAABE3"/>
              </a:buClr>
              <a:buFont typeface="Candara"/>
              <a:buChar char="•"/>
            </a:pPr>
            <a:r>
              <a:rPr lang="en-US" sz="2800" b="0" strike="noStrike" spc="-1" dirty="0">
                <a:solidFill>
                  <a:srgbClr val="2F1F58"/>
                </a:solidFill>
                <a:latin typeface="Candara"/>
              </a:rPr>
              <a:t>If </a:t>
            </a:r>
            <a:r>
              <a:rPr lang="en-US" sz="2800" b="0" i="1" strike="noStrike" spc="-1" dirty="0">
                <a:solidFill>
                  <a:srgbClr val="2F1F58"/>
                </a:solidFill>
                <a:latin typeface="Candara"/>
              </a:rPr>
              <a:t>a</a:t>
            </a:r>
            <a:r>
              <a:rPr lang="en-US" sz="2800" b="0" strike="noStrike" spc="-1" dirty="0">
                <a:solidFill>
                  <a:srgbClr val="2F1F58"/>
                </a:solidFill>
                <a:latin typeface="Candara"/>
              </a:rPr>
              <a:t> | </a:t>
            </a:r>
            <a:r>
              <a:rPr lang="en-US" sz="2800" b="0" i="1" strike="noStrike" spc="-1" dirty="0">
                <a:solidFill>
                  <a:srgbClr val="2F1F58"/>
                </a:solidFill>
                <a:latin typeface="Candara"/>
              </a:rPr>
              <a:t>b</a:t>
            </a:r>
            <a:r>
              <a:rPr lang="en-US" sz="2800" b="0" strike="noStrike" spc="-1" dirty="0">
                <a:solidFill>
                  <a:srgbClr val="2F1F58"/>
                </a:solidFill>
                <a:latin typeface="Candara"/>
              </a:rPr>
              <a:t> and </a:t>
            </a:r>
            <a:r>
              <a:rPr lang="en-US" sz="2800" b="0" i="1" strike="noStrike" spc="-1" dirty="0">
                <a:solidFill>
                  <a:srgbClr val="2F1F58"/>
                </a:solidFill>
                <a:latin typeface="Candara"/>
              </a:rPr>
              <a:t>b</a:t>
            </a:r>
            <a:r>
              <a:rPr lang="en-US" sz="2800" b="0" strike="noStrike" spc="-1" dirty="0">
                <a:solidFill>
                  <a:srgbClr val="2F1F58"/>
                </a:solidFill>
                <a:latin typeface="Candara"/>
              </a:rPr>
              <a:t> | </a:t>
            </a:r>
            <a:r>
              <a:rPr lang="en-US" sz="2800" b="0" i="1" strike="noStrike" spc="-1" dirty="0">
                <a:solidFill>
                  <a:srgbClr val="2F1F58"/>
                </a:solidFill>
                <a:latin typeface="Candara"/>
              </a:rPr>
              <a:t>c</a:t>
            </a:r>
            <a:r>
              <a:rPr lang="en-US" sz="2800" b="0" strike="noStrike" spc="-1" dirty="0">
                <a:solidFill>
                  <a:srgbClr val="2F1F58"/>
                </a:solidFill>
                <a:latin typeface="Candara"/>
              </a:rPr>
              <a:t>, then </a:t>
            </a:r>
            <a:r>
              <a:rPr lang="en-US" sz="2800" b="0" i="1" strike="noStrike" spc="-1" dirty="0">
                <a:solidFill>
                  <a:srgbClr val="2F1F58"/>
                </a:solidFill>
                <a:latin typeface="Candara"/>
              </a:rPr>
              <a:t>a</a:t>
            </a:r>
            <a:r>
              <a:rPr lang="en-US" sz="2800" b="0" strike="noStrike" spc="-1" dirty="0">
                <a:solidFill>
                  <a:srgbClr val="2F1F58"/>
                </a:solidFill>
                <a:latin typeface="Candara"/>
              </a:rPr>
              <a:t> | </a:t>
            </a:r>
            <a:r>
              <a:rPr lang="en-US" sz="2800" b="0" i="1" strike="noStrike" spc="-1" dirty="0">
                <a:solidFill>
                  <a:srgbClr val="2F1F58"/>
                </a:solidFill>
                <a:latin typeface="Candara"/>
              </a:rPr>
              <a:t>c</a:t>
            </a:r>
            <a:r>
              <a:rPr lang="en-US" sz="2800" b="0" strike="noStrike" spc="-1" dirty="0">
                <a:solidFill>
                  <a:srgbClr val="2F1F58"/>
                </a:solidFill>
                <a:latin typeface="Candara"/>
              </a:rPr>
              <a:t> </a:t>
            </a:r>
            <a:endParaRPr lang="en-US" sz="2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401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401"/>
              </a:spcBef>
              <a:buClr>
                <a:srgbClr val="BAABE3"/>
              </a:buClr>
              <a:buFont typeface="Candara"/>
              <a:buChar char="•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2F1F58"/>
                </a:solidFill>
                <a:latin typeface="Candara"/>
              </a:rPr>
              <a:t>If </a:t>
            </a:r>
            <a:r>
              <a:rPr lang="en-US" sz="2800" b="0" i="1" strike="noStrike" spc="-1" dirty="0">
                <a:solidFill>
                  <a:srgbClr val="2F1F58"/>
                </a:solidFill>
                <a:latin typeface="Candara"/>
              </a:rPr>
              <a:t>b </a:t>
            </a:r>
            <a:r>
              <a:rPr lang="en-US" sz="2800" b="0" strike="noStrike" spc="-1" dirty="0">
                <a:solidFill>
                  <a:srgbClr val="2F1F58"/>
                </a:solidFill>
                <a:latin typeface="Candara"/>
              </a:rPr>
              <a:t>| </a:t>
            </a:r>
            <a:r>
              <a:rPr lang="en-US" sz="2800" b="0" i="1" strike="noStrike" spc="-1" dirty="0">
                <a:solidFill>
                  <a:srgbClr val="2F1F58"/>
                </a:solidFill>
                <a:latin typeface="Candara"/>
              </a:rPr>
              <a:t>g</a:t>
            </a:r>
            <a:r>
              <a:rPr lang="en-US" sz="2800" b="0" strike="noStrike" spc="-1" dirty="0">
                <a:solidFill>
                  <a:srgbClr val="2F1F58"/>
                </a:solidFill>
                <a:latin typeface="Candara"/>
              </a:rPr>
              <a:t> and </a:t>
            </a:r>
            <a:r>
              <a:rPr lang="en-US" sz="2800" b="0" i="1" strike="noStrike" spc="-1" dirty="0">
                <a:solidFill>
                  <a:srgbClr val="2F1F58"/>
                </a:solidFill>
                <a:latin typeface="Candara"/>
              </a:rPr>
              <a:t>b </a:t>
            </a:r>
            <a:r>
              <a:rPr lang="en-US" sz="2800" b="0" strike="noStrike" spc="-1" dirty="0">
                <a:solidFill>
                  <a:srgbClr val="2F1F58"/>
                </a:solidFill>
                <a:latin typeface="Candara"/>
              </a:rPr>
              <a:t>| </a:t>
            </a:r>
            <a:r>
              <a:rPr lang="en-US" sz="2800" b="0" i="1" strike="noStrike" spc="-1" dirty="0">
                <a:solidFill>
                  <a:srgbClr val="2F1F58"/>
                </a:solidFill>
                <a:latin typeface="Candara"/>
              </a:rPr>
              <a:t>h</a:t>
            </a:r>
            <a:r>
              <a:rPr lang="en-US" sz="2800" b="0" strike="noStrike" spc="-1" dirty="0">
                <a:solidFill>
                  <a:srgbClr val="2F1F58"/>
                </a:solidFill>
                <a:latin typeface="Candara"/>
              </a:rPr>
              <a:t>, then </a:t>
            </a:r>
            <a:r>
              <a:rPr lang="en-US" sz="2800" b="0" i="1" strike="noStrike" spc="-1" dirty="0">
                <a:solidFill>
                  <a:srgbClr val="2F1F58"/>
                </a:solidFill>
                <a:latin typeface="Candara"/>
              </a:rPr>
              <a:t>b </a:t>
            </a:r>
            <a:r>
              <a:rPr lang="en-US" sz="2800" b="0" strike="noStrike" spc="-1" dirty="0">
                <a:solidFill>
                  <a:srgbClr val="2F1F58"/>
                </a:solidFill>
                <a:latin typeface="Candara"/>
              </a:rPr>
              <a:t>| (</a:t>
            </a:r>
            <a:r>
              <a:rPr lang="en-US" sz="2800" b="0" i="1" strike="noStrike" spc="-1" dirty="0">
                <a:solidFill>
                  <a:srgbClr val="2F1F58"/>
                </a:solidFill>
                <a:latin typeface="Candara"/>
              </a:rPr>
              <a:t>mg</a:t>
            </a:r>
            <a:r>
              <a:rPr lang="en-US" sz="2800" b="0" strike="noStrike" spc="-1" dirty="0">
                <a:solidFill>
                  <a:srgbClr val="2F1F58"/>
                </a:solidFill>
                <a:latin typeface="Candara"/>
              </a:rPr>
              <a:t> + </a:t>
            </a:r>
            <a:r>
              <a:rPr lang="en-US" sz="2800" b="0" i="1" strike="noStrike" spc="-1" dirty="0" err="1">
                <a:solidFill>
                  <a:srgbClr val="2F1F58"/>
                </a:solidFill>
                <a:latin typeface="Candara"/>
              </a:rPr>
              <a:t>nh</a:t>
            </a:r>
            <a:r>
              <a:rPr lang="en-US" sz="2800" b="0" strike="noStrike" spc="-1" dirty="0">
                <a:solidFill>
                  <a:srgbClr val="2F1F58"/>
                </a:solidFill>
                <a:latin typeface="Candara"/>
              </a:rPr>
              <a:t>) for arbitrary integers </a:t>
            </a:r>
            <a:r>
              <a:rPr lang="en-US" sz="2800" b="0" i="1" strike="noStrike" spc="-1" dirty="0">
                <a:solidFill>
                  <a:srgbClr val="2F1F58"/>
                </a:solidFill>
                <a:latin typeface="Candara"/>
              </a:rPr>
              <a:t>m</a:t>
            </a:r>
            <a:r>
              <a:rPr lang="en-US" sz="2800" b="0" strike="noStrike" spc="-1" dirty="0">
                <a:solidFill>
                  <a:srgbClr val="2F1F58"/>
                </a:solidFill>
                <a:latin typeface="Candara"/>
              </a:rPr>
              <a:t> and </a:t>
            </a:r>
            <a:r>
              <a:rPr lang="en-US" sz="2800" b="0" i="1" strike="noStrike" spc="-1" dirty="0">
                <a:solidFill>
                  <a:srgbClr val="2F1F58"/>
                </a:solidFill>
                <a:latin typeface="Candara"/>
              </a:rPr>
              <a:t>n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28" name="TextBox 5"/>
          <p:cNvSpPr/>
          <p:nvPr/>
        </p:nvSpPr>
        <p:spPr>
          <a:xfrm>
            <a:off x="3950080" y="4329404"/>
            <a:ext cx="3808800" cy="821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0">
            <a:solidFill>
              <a:srgbClr val="9039A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11 | 66 and 66 | 198 = 11 | 198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ftr"/>
          </p:nvPr>
        </p:nvSpPr>
        <p:spPr>
          <a:xfrm>
            <a:off x="1523880" y="6492960"/>
            <a:ext cx="526608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A08BD6"/>
                </a:solidFill>
                <a:latin typeface="Arial"/>
              </a:rPr>
              <a:t>© 2020 Pearson Education, Inc., Hoboken, NJ. All rights reserved. </a:t>
            </a:r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056240" y="39600"/>
            <a:ext cx="10093320" cy="141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algn="ctr">
              <a:lnSpc>
                <a:spcPts val="6001"/>
              </a:lnSpc>
              <a:buNone/>
            </a:pPr>
            <a:r>
              <a:rPr lang="en-US" sz="54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Properties of Divisibility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265680" y="1356480"/>
            <a:ext cx="7923600" cy="41137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2401"/>
              </a:spcBef>
              <a:buClr>
                <a:srgbClr val="BAABE3"/>
              </a:buClr>
              <a:buFont typeface="Candara"/>
              <a:buChar char="•"/>
            </a:pPr>
            <a:r>
              <a:rPr lang="en-US" sz="24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 To see this last point, note that:</a:t>
            </a:r>
            <a:endParaRPr lang="en-US" sz="2400" b="0" strike="noStrike" spc="-1">
              <a:latin typeface="Arial"/>
            </a:endParaRPr>
          </a:p>
          <a:p>
            <a:pPr marL="685800" lvl="1" indent="-336600">
              <a:lnSpc>
                <a:spcPct val="100000"/>
              </a:lnSpc>
              <a:spcBef>
                <a:spcPts val="601"/>
              </a:spcBef>
              <a:buClr>
                <a:srgbClr val="2F1F58"/>
              </a:buClr>
              <a:buFont typeface="Candara"/>
              <a:buChar char="•"/>
            </a:pPr>
            <a:r>
              <a:rPr lang="en-US" sz="22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If </a:t>
            </a:r>
            <a:r>
              <a:rPr lang="en-US" sz="22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b |</a:t>
            </a:r>
            <a:r>
              <a:rPr lang="en-US" sz="22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 </a:t>
            </a:r>
            <a:r>
              <a:rPr lang="en-US" sz="22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g</a:t>
            </a:r>
            <a:r>
              <a:rPr lang="en-US" sz="22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 , then </a:t>
            </a:r>
            <a:r>
              <a:rPr lang="en-US" sz="22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g</a:t>
            </a:r>
            <a:r>
              <a:rPr lang="en-US" sz="22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  is of the form </a:t>
            </a:r>
            <a:r>
              <a:rPr lang="en-US" sz="22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g = b * g</a:t>
            </a:r>
            <a:r>
              <a:rPr lang="en-US" sz="2200" b="0" i="1" strike="noStrike" spc="-1" baseline="-25000">
                <a:solidFill>
                  <a:srgbClr val="2F1F58"/>
                </a:solidFill>
                <a:latin typeface="Candara"/>
                <a:ea typeface="ＭＳ Ｐゴシック"/>
              </a:rPr>
              <a:t>1</a:t>
            </a:r>
            <a:r>
              <a:rPr lang="en-US" sz="22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  </a:t>
            </a:r>
            <a:r>
              <a:rPr lang="en-US" sz="22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for some integer g</a:t>
            </a:r>
            <a:r>
              <a:rPr lang="en-US" sz="2200" b="0" i="1" strike="noStrike" spc="-1" baseline="-25000">
                <a:solidFill>
                  <a:srgbClr val="2F1F58"/>
                </a:solidFill>
                <a:latin typeface="Candara"/>
                <a:ea typeface="ＭＳ Ｐゴシック"/>
              </a:rPr>
              <a:t>1</a:t>
            </a:r>
            <a:r>
              <a:rPr lang="en-US" sz="22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 </a:t>
            </a:r>
            <a:endParaRPr lang="en-US" sz="2200" b="0" strike="noStrike" spc="-1">
              <a:latin typeface="Arial"/>
            </a:endParaRPr>
          </a:p>
          <a:p>
            <a:pPr marL="685800" lvl="1" indent="-336600">
              <a:lnSpc>
                <a:spcPct val="100000"/>
              </a:lnSpc>
              <a:spcBef>
                <a:spcPts val="601"/>
              </a:spcBef>
              <a:buClr>
                <a:srgbClr val="2F1F58"/>
              </a:buClr>
              <a:buFont typeface="Candara"/>
              <a:buChar char="•"/>
            </a:pPr>
            <a:r>
              <a:rPr lang="en-US" sz="22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If </a:t>
            </a:r>
            <a:r>
              <a:rPr lang="en-US" sz="22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b |</a:t>
            </a:r>
            <a:r>
              <a:rPr lang="en-US" sz="22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 </a:t>
            </a:r>
            <a:r>
              <a:rPr lang="en-US" sz="22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h</a:t>
            </a:r>
            <a:r>
              <a:rPr lang="en-US" sz="22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 , then </a:t>
            </a:r>
            <a:r>
              <a:rPr lang="en-US" sz="22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h</a:t>
            </a:r>
            <a:r>
              <a:rPr lang="en-US" sz="22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  is of the form </a:t>
            </a:r>
            <a:r>
              <a:rPr lang="en-US" sz="22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h = b * h</a:t>
            </a:r>
            <a:r>
              <a:rPr lang="en-US" sz="2200" b="0" i="1" strike="noStrike" spc="-1" baseline="-25000">
                <a:solidFill>
                  <a:srgbClr val="2F1F58"/>
                </a:solidFill>
                <a:latin typeface="Candara"/>
                <a:ea typeface="ＭＳ Ｐゴシック"/>
              </a:rPr>
              <a:t>1</a:t>
            </a:r>
            <a:r>
              <a:rPr lang="en-US" sz="22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  </a:t>
            </a:r>
            <a:r>
              <a:rPr lang="en-US" sz="22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for some integer </a:t>
            </a:r>
            <a:r>
              <a:rPr lang="en-US" sz="22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h</a:t>
            </a:r>
            <a:r>
              <a:rPr lang="en-US" sz="2200" b="0" i="1" strike="noStrike" spc="-1" baseline="-25000">
                <a:solidFill>
                  <a:srgbClr val="2F1F58"/>
                </a:solidFill>
                <a:latin typeface="Candara"/>
                <a:ea typeface="ＭＳ Ｐゴシック"/>
              </a:rPr>
              <a:t>1</a:t>
            </a:r>
            <a:r>
              <a:rPr lang="en-US" sz="22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 </a:t>
            </a:r>
            <a:endParaRPr lang="en-US" sz="2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BAABE3"/>
              </a:buClr>
              <a:buFont typeface="Candara"/>
              <a:buChar char="•"/>
            </a:pPr>
            <a:r>
              <a:rPr lang="en-US" sz="24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So:</a:t>
            </a:r>
            <a:endParaRPr lang="en-US" sz="2400" b="0" strike="noStrike" spc="-1">
              <a:latin typeface="Arial"/>
            </a:endParaRPr>
          </a:p>
          <a:p>
            <a:pPr marL="685800" lvl="1" indent="-336600">
              <a:lnSpc>
                <a:spcPct val="100000"/>
              </a:lnSpc>
              <a:spcBef>
                <a:spcPts val="601"/>
              </a:spcBef>
              <a:buClr>
                <a:srgbClr val="2F1F58"/>
              </a:buClr>
              <a:buFont typeface="Candara"/>
              <a:buChar char="•"/>
            </a:pPr>
            <a:r>
              <a:rPr lang="en-US" sz="22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mg + nh = mbg</a:t>
            </a:r>
            <a:r>
              <a:rPr lang="en-US" sz="2200" b="0" i="1" strike="noStrike" spc="-1" baseline="-25000">
                <a:solidFill>
                  <a:srgbClr val="2F1F58"/>
                </a:solidFill>
                <a:latin typeface="Candara"/>
                <a:ea typeface="ＭＳ Ｐゴシック"/>
              </a:rPr>
              <a:t>1</a:t>
            </a:r>
            <a:r>
              <a:rPr lang="en-US" sz="22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 + nbh</a:t>
            </a:r>
            <a:r>
              <a:rPr lang="en-US" sz="2200" b="0" i="1" strike="noStrike" spc="-1" baseline="-25000">
                <a:solidFill>
                  <a:srgbClr val="2F1F58"/>
                </a:solidFill>
                <a:latin typeface="Candara"/>
                <a:ea typeface="ＭＳ Ｐゴシック"/>
              </a:rPr>
              <a:t>1</a:t>
            </a:r>
            <a:r>
              <a:rPr lang="en-US" sz="22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 = b *  (mg</a:t>
            </a:r>
            <a:r>
              <a:rPr lang="en-US" sz="2200" b="0" i="1" strike="noStrike" spc="-1" baseline="-25000">
                <a:solidFill>
                  <a:srgbClr val="2F1F58"/>
                </a:solidFill>
                <a:latin typeface="Candara"/>
                <a:ea typeface="ＭＳ Ｐゴシック"/>
              </a:rPr>
              <a:t>1</a:t>
            </a:r>
            <a:r>
              <a:rPr lang="en-US" sz="22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 + nh</a:t>
            </a:r>
            <a:r>
              <a:rPr lang="en-US" sz="2200" b="0" i="1" strike="noStrike" spc="-1" baseline="-25000">
                <a:solidFill>
                  <a:srgbClr val="2F1F58"/>
                </a:solidFill>
                <a:latin typeface="Candara"/>
                <a:ea typeface="ＭＳ Ｐゴシック"/>
              </a:rPr>
              <a:t>1</a:t>
            </a:r>
            <a:r>
              <a:rPr lang="en-US" sz="22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 ) </a:t>
            </a:r>
            <a:endParaRPr lang="en-US" sz="2200" b="0" strike="noStrike" spc="-1">
              <a:latin typeface="Arial"/>
            </a:endParaRPr>
          </a:p>
          <a:p>
            <a:pPr marL="685800" indent="-3366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2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     </a:t>
            </a:r>
            <a:r>
              <a:rPr lang="en-US" sz="22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and therefore </a:t>
            </a:r>
            <a:r>
              <a:rPr lang="en-US" sz="22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b</a:t>
            </a:r>
            <a:r>
              <a:rPr lang="en-US" sz="22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  divides </a:t>
            </a:r>
            <a:r>
              <a:rPr lang="en-US" sz="2200" b="0" i="1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mg + nh 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32" name="TextBox 3"/>
          <p:cNvSpPr/>
          <p:nvPr/>
        </p:nvSpPr>
        <p:spPr>
          <a:xfrm>
            <a:off x="7005600" y="4216320"/>
            <a:ext cx="5028120" cy="2529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0">
            <a:solidFill>
              <a:srgbClr val="9039A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ndara"/>
                <a:ea typeface="DejaVu Sans"/>
              </a:rPr>
              <a:t>    </a:t>
            </a:r>
            <a:r>
              <a:rPr lang="en-US" sz="2000" b="0" i="1" strike="noStrike" spc="-1">
                <a:solidFill>
                  <a:srgbClr val="000000"/>
                </a:solidFill>
                <a:latin typeface="Candara"/>
                <a:ea typeface="DejaVu Sans"/>
              </a:rPr>
              <a:t>b</a:t>
            </a:r>
            <a:r>
              <a:rPr lang="en-US" sz="2000" b="0" strike="noStrike" spc="-1">
                <a:solidFill>
                  <a:srgbClr val="000000"/>
                </a:solidFill>
                <a:latin typeface="Candara"/>
                <a:ea typeface="DejaVu Sans"/>
              </a:rPr>
              <a:t> = 7; </a:t>
            </a:r>
            <a:r>
              <a:rPr lang="en-US" sz="2000" b="0" i="1" strike="noStrike" spc="-1">
                <a:solidFill>
                  <a:srgbClr val="000000"/>
                </a:solidFill>
                <a:latin typeface="Candara"/>
                <a:ea typeface="DejaVu Sans"/>
              </a:rPr>
              <a:t> g</a:t>
            </a:r>
            <a:r>
              <a:rPr lang="en-US" sz="2000" b="0" strike="noStrike" spc="-1">
                <a:solidFill>
                  <a:srgbClr val="000000"/>
                </a:solidFill>
                <a:latin typeface="Candara"/>
                <a:ea typeface="DejaVu Sans"/>
              </a:rPr>
              <a:t> = 14;  </a:t>
            </a:r>
            <a:r>
              <a:rPr lang="en-US" sz="2000" b="0" i="1" strike="noStrike" spc="-1">
                <a:solidFill>
                  <a:srgbClr val="000000"/>
                </a:solidFill>
                <a:latin typeface="Candara"/>
                <a:ea typeface="DejaVu Sans"/>
              </a:rPr>
              <a:t>h</a:t>
            </a:r>
            <a:r>
              <a:rPr lang="en-US" sz="2000" b="0" strike="noStrike" spc="-1">
                <a:solidFill>
                  <a:srgbClr val="000000"/>
                </a:solidFill>
                <a:latin typeface="Candara"/>
                <a:ea typeface="DejaVu Sans"/>
              </a:rPr>
              <a:t> = 63;  </a:t>
            </a:r>
            <a:r>
              <a:rPr lang="en-US" sz="2000" b="0" i="1" strike="noStrike" spc="-1">
                <a:solidFill>
                  <a:srgbClr val="000000"/>
                </a:solidFill>
                <a:latin typeface="Candara"/>
                <a:ea typeface="DejaVu Sans"/>
              </a:rPr>
              <a:t>m</a:t>
            </a:r>
            <a:r>
              <a:rPr lang="en-US" sz="2000" b="0" strike="noStrike" spc="-1">
                <a:solidFill>
                  <a:srgbClr val="000000"/>
                </a:solidFill>
                <a:latin typeface="Candara"/>
                <a:ea typeface="DejaVu Sans"/>
              </a:rPr>
              <a:t> = 3;  </a:t>
            </a:r>
            <a:r>
              <a:rPr lang="en-US" sz="2000" b="0" i="1" strike="noStrike" spc="-1">
                <a:solidFill>
                  <a:srgbClr val="000000"/>
                </a:solidFill>
                <a:latin typeface="Candara"/>
                <a:ea typeface="DejaVu Sans"/>
              </a:rPr>
              <a:t>n</a:t>
            </a:r>
            <a:r>
              <a:rPr lang="en-US" sz="2000" b="0" strike="noStrike" spc="-1">
                <a:solidFill>
                  <a:srgbClr val="000000"/>
                </a:solidFill>
                <a:latin typeface="Candara"/>
                <a:ea typeface="DejaVu Sans"/>
              </a:rPr>
              <a:t> = 2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ndara"/>
                <a:ea typeface="DejaVu Sans"/>
              </a:rPr>
              <a:t>    7 | 14 and 7 | 63.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ndara"/>
                <a:ea typeface="DejaVu Sans"/>
              </a:rPr>
              <a:t>    To show 7 (3 * 14 + 2 * 63),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ndara"/>
                <a:ea typeface="DejaVu Sans"/>
              </a:rPr>
              <a:t>    we have (3 * 14 + 2 * 63) = 7(3 * 2 + 2 * 9),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ndara"/>
                <a:ea typeface="DejaVu Sans"/>
              </a:rPr>
              <a:t>    and it is obvious that 7 | (7(3 * 2 + 2 * 9)).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ftr"/>
          </p:nvPr>
        </p:nvSpPr>
        <p:spPr>
          <a:xfrm>
            <a:off x="1523880" y="6492960"/>
            <a:ext cx="70189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A08BD6"/>
                </a:solidFill>
                <a:latin typeface="Arial"/>
              </a:rPr>
              <a:t>© 2020 Pearson Education, Inc., Hoboken, NJ. All rights reserved. 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1BA629-E16E-9190-F3D7-143B426A5032}"/>
              </a:ext>
            </a:extLst>
          </p:cNvPr>
          <p:cNvSpPr txBox="1"/>
          <p:nvPr/>
        </p:nvSpPr>
        <p:spPr>
          <a:xfrm>
            <a:off x="6394579" y="3281664"/>
            <a:ext cx="3495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will be seen once again in</a:t>
            </a:r>
          </a:p>
          <a:p>
            <a:r>
              <a:rPr lang="en-US" dirty="0">
                <a:solidFill>
                  <a:srgbClr val="FF0000"/>
                </a:solidFill>
              </a:rPr>
              <a:t>El-Gamal and Diffie-Hellman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8506D4-6798-1757-8254-5697A3C14170}"/>
              </a:ext>
            </a:extLst>
          </p:cNvPr>
          <p:cNvCxnSpPr>
            <a:cxnSpLocks/>
          </p:cNvCxnSpPr>
          <p:nvPr/>
        </p:nvCxnSpPr>
        <p:spPr>
          <a:xfrm flipH="1" flipV="1">
            <a:off x="5604588" y="3334826"/>
            <a:ext cx="864636" cy="407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056240" y="39600"/>
            <a:ext cx="10093320" cy="141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algn="ctr">
              <a:lnSpc>
                <a:spcPts val="6001"/>
              </a:lnSpc>
              <a:buNone/>
            </a:pPr>
            <a:r>
              <a:rPr lang="en-US" sz="54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Division Algorithm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2362320" y="2209680"/>
            <a:ext cx="7569720" cy="3245618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2401"/>
              </a:spcBef>
              <a:buClr>
                <a:srgbClr val="BAABE3"/>
              </a:buClr>
              <a:buFont typeface="Candara"/>
              <a:buChar char="•"/>
            </a:pPr>
            <a:r>
              <a:rPr lang="en-US" sz="2800" b="0" strike="noStrike" spc="-1" dirty="0">
                <a:solidFill>
                  <a:srgbClr val="2F1F58"/>
                </a:solidFill>
                <a:latin typeface="Candara"/>
                <a:ea typeface="ＭＳ Ｐゴシック"/>
              </a:rPr>
              <a:t>Given any positive integer </a:t>
            </a:r>
            <a:r>
              <a:rPr lang="en-US" sz="2800" b="0" i="1" strike="noStrike" spc="-1" dirty="0">
                <a:solidFill>
                  <a:srgbClr val="2F1F58"/>
                </a:solidFill>
                <a:latin typeface="Candara"/>
                <a:ea typeface="ＭＳ Ｐゴシック"/>
              </a:rPr>
              <a:t>n </a:t>
            </a:r>
            <a:r>
              <a:rPr lang="en-US" sz="2800" b="0" strike="noStrike" spc="-1" dirty="0">
                <a:solidFill>
                  <a:srgbClr val="2F1F58"/>
                </a:solidFill>
                <a:latin typeface="Candara"/>
                <a:ea typeface="ＭＳ Ｐゴシック"/>
              </a:rPr>
              <a:t>and any nonnegative integer </a:t>
            </a:r>
            <a:r>
              <a:rPr lang="en-US" sz="2800" b="0" i="1" strike="noStrike" spc="-1" dirty="0">
                <a:solidFill>
                  <a:srgbClr val="2F1F58"/>
                </a:solidFill>
                <a:latin typeface="Candara"/>
                <a:ea typeface="ＭＳ Ｐゴシック"/>
              </a:rPr>
              <a:t>a, </a:t>
            </a:r>
            <a:r>
              <a:rPr lang="en-US" sz="2800" b="0" strike="noStrike" spc="-1" dirty="0">
                <a:solidFill>
                  <a:srgbClr val="2F1F58"/>
                </a:solidFill>
                <a:latin typeface="Candara"/>
                <a:ea typeface="ＭＳ Ｐゴシック"/>
              </a:rPr>
              <a:t>if we divide </a:t>
            </a:r>
            <a:r>
              <a:rPr lang="en-US" sz="2800" b="0" i="1" strike="noStrike" spc="-1" dirty="0">
                <a:solidFill>
                  <a:srgbClr val="2F1F58"/>
                </a:solidFill>
                <a:latin typeface="Candara"/>
                <a:ea typeface="ＭＳ Ｐゴシック"/>
              </a:rPr>
              <a:t>a</a:t>
            </a:r>
            <a:r>
              <a:rPr lang="en-US" sz="2800" b="0" strike="noStrike" spc="-1" dirty="0">
                <a:solidFill>
                  <a:srgbClr val="2F1F58"/>
                </a:solidFill>
                <a:latin typeface="Candara"/>
                <a:ea typeface="ＭＳ Ｐゴシック"/>
              </a:rPr>
              <a:t> by </a:t>
            </a:r>
            <a:r>
              <a:rPr lang="en-US" sz="2800" b="0" i="1" strike="noStrike" spc="-1" dirty="0">
                <a:solidFill>
                  <a:srgbClr val="2F1F58"/>
                </a:solidFill>
                <a:latin typeface="Candara"/>
                <a:ea typeface="ＭＳ Ｐゴシック"/>
              </a:rPr>
              <a:t>n</a:t>
            </a:r>
            <a:r>
              <a:rPr lang="en-US" sz="2800" b="0" strike="noStrike" spc="-1" dirty="0">
                <a:solidFill>
                  <a:srgbClr val="2F1F58"/>
                </a:solidFill>
                <a:latin typeface="Candara"/>
                <a:ea typeface="ＭＳ Ｐゴシック"/>
              </a:rPr>
              <a:t> we get an integer quotient </a:t>
            </a:r>
            <a:r>
              <a:rPr lang="en-US" sz="2800" b="0" i="1" strike="noStrike" spc="-1" dirty="0">
                <a:solidFill>
                  <a:srgbClr val="2F1F58"/>
                </a:solidFill>
                <a:latin typeface="Candara"/>
                <a:ea typeface="ＭＳ Ｐゴシック"/>
              </a:rPr>
              <a:t>q</a:t>
            </a:r>
            <a:r>
              <a:rPr lang="en-US" sz="2800" b="0" strike="noStrike" spc="-1" dirty="0">
                <a:solidFill>
                  <a:srgbClr val="2F1F58"/>
                </a:solidFill>
                <a:latin typeface="Candara"/>
                <a:ea typeface="ＭＳ Ｐゴシック"/>
              </a:rPr>
              <a:t> and an integer remainder </a:t>
            </a:r>
            <a:r>
              <a:rPr lang="en-US" sz="2800" b="0" i="1" strike="noStrike" spc="-1" dirty="0">
                <a:solidFill>
                  <a:srgbClr val="2F1F58"/>
                </a:solidFill>
                <a:latin typeface="Candara"/>
                <a:ea typeface="ＭＳ Ｐゴシック"/>
              </a:rPr>
              <a:t>r</a:t>
            </a:r>
            <a:r>
              <a:rPr lang="en-US" sz="2800" b="0" strike="noStrike" spc="-1" dirty="0">
                <a:solidFill>
                  <a:srgbClr val="2F1F58"/>
                </a:solidFill>
                <a:latin typeface="Candara"/>
                <a:ea typeface="ＭＳ Ｐゴシック"/>
              </a:rPr>
              <a:t> that obey the following relationship:</a:t>
            </a:r>
            <a:endParaRPr lang="en-US" sz="2800" b="0" strike="noStrike" spc="-1" dirty="0">
              <a:latin typeface="Arial"/>
            </a:endParaRPr>
          </a:p>
          <a:p>
            <a:pPr marL="685800" indent="-3366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latin typeface="Arial"/>
            </a:endParaRPr>
          </a:p>
          <a:p>
            <a:pPr marL="685800" indent="-33660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800" b="0" i="1" strike="noStrike" spc="-1" dirty="0">
                <a:solidFill>
                  <a:srgbClr val="2F1F58"/>
                </a:solidFill>
                <a:latin typeface="Candara"/>
                <a:ea typeface="ＭＳ Ｐゴシック"/>
              </a:rPr>
              <a:t>	a = </a:t>
            </a:r>
            <a:r>
              <a:rPr lang="en-US" sz="2800" b="0" i="1" strike="noStrike" spc="-1" dirty="0" err="1">
                <a:solidFill>
                  <a:srgbClr val="2F1F58"/>
                </a:solidFill>
                <a:latin typeface="Candara"/>
                <a:ea typeface="ＭＳ Ｐゴシック"/>
              </a:rPr>
              <a:t>qn</a:t>
            </a:r>
            <a:r>
              <a:rPr lang="en-US" sz="2800" b="0" i="1" strike="noStrike" spc="-1" dirty="0">
                <a:solidFill>
                  <a:srgbClr val="2F1F58"/>
                </a:solidFill>
                <a:latin typeface="Candara"/>
                <a:ea typeface="ＭＳ Ｐゴシック"/>
              </a:rPr>
              <a:t> + r             0 ≤ r &lt; n; </a:t>
            </a:r>
            <a:endParaRPr lang="en-US" sz="2800" b="0" strike="noStrike" spc="-1" dirty="0">
              <a:latin typeface="Arial"/>
            </a:endParaRPr>
          </a:p>
          <a:p>
            <a:pPr marL="685800" indent="-336600">
              <a:lnSpc>
                <a:spcPct val="100000"/>
              </a:lnSpc>
              <a:buNone/>
              <a:tabLst>
                <a:tab pos="0" algn="l"/>
              </a:tabLst>
            </a:pPr>
            <a:endParaRPr lang="en-US" sz="2800" b="0" strike="noStrike" spc="-1" dirty="0">
              <a:latin typeface="Arial"/>
            </a:endParaRPr>
          </a:p>
          <a:p>
            <a:pPr marL="685800" indent="-336600">
              <a:lnSpc>
                <a:spcPct val="100000"/>
              </a:lnSpc>
              <a:buNone/>
              <a:tabLst>
                <a:tab pos="0" algn="l"/>
              </a:tabLst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ftr"/>
          </p:nvPr>
        </p:nvSpPr>
        <p:spPr>
          <a:xfrm>
            <a:off x="1523880" y="6492960"/>
            <a:ext cx="663768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A08BD6"/>
                </a:solidFill>
                <a:latin typeface="Arial"/>
              </a:rPr>
              <a:t>© 2020 Pearson Education, Inc., Hoboken, NJ. All rights reserved. 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237" name="Rounded Rectangular Callout 2"/>
          <p:cNvSpPr/>
          <p:nvPr/>
        </p:nvSpPr>
        <p:spPr>
          <a:xfrm>
            <a:off x="9475200" y="5085360"/>
            <a:ext cx="2591280" cy="1655280"/>
          </a:xfrm>
          <a:prstGeom prst="wedgeRoundRectCallout">
            <a:avLst>
              <a:gd name="adj1" fmla="val -65476"/>
              <a:gd name="adj2" fmla="val -42806"/>
              <a:gd name="adj3" fmla="val 16667"/>
            </a:avLst>
          </a:prstGeom>
          <a:blipFill rotWithShape="0">
            <a:blip r:embed="rId3"/>
            <a:srcRect/>
            <a:tile/>
          </a:blipFill>
          <a:ln>
            <a:solidFill>
              <a:srgbClr val="8B71D2">
                <a:alpha val="70000"/>
              </a:srgbClr>
            </a:solidFill>
          </a:ln>
          <a:effectLst>
            <a:outerShdw blurRad="38160" dist="25560" dir="54000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Candara"/>
                <a:ea typeface="DejaVu Sans"/>
              </a:rPr>
              <a:t> is the largest integer less than or equal to x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107DCF-30F3-22F9-C55B-D27FB1D59174}"/>
              </a:ext>
            </a:extLst>
          </p:cNvPr>
          <p:cNvSpPr txBox="1"/>
          <p:nvPr/>
        </p:nvSpPr>
        <p:spPr>
          <a:xfrm>
            <a:off x="1897225" y="5680309"/>
            <a:ext cx="6312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Can also be noted as [0, n)</a:t>
            </a:r>
          </a:p>
          <a:p>
            <a:r>
              <a:rPr lang="en-US" dirty="0">
                <a:solidFill>
                  <a:srgbClr val="FF0000"/>
                </a:solidFill>
              </a:rPr>
              <a:t>Where “[“ means includes endpoint, “(“ = excludes end point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C4263F2-C6AF-91AC-8AA1-81A5564FF281}"/>
              </a:ext>
            </a:extLst>
          </p:cNvPr>
          <p:cNvCxnSpPr>
            <a:cxnSpLocks/>
          </p:cNvCxnSpPr>
          <p:nvPr/>
        </p:nvCxnSpPr>
        <p:spPr>
          <a:xfrm flipV="1">
            <a:off x="4889241" y="5380817"/>
            <a:ext cx="2451519" cy="419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ftr"/>
          </p:nvPr>
        </p:nvSpPr>
        <p:spPr>
          <a:xfrm>
            <a:off x="1523880" y="6492960"/>
            <a:ext cx="55616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A08BD6"/>
                </a:solidFill>
                <a:latin typeface="Arial"/>
              </a:rPr>
              <a:t>© 2020 Pearson Education, Inc., Hoboken, NJ. All rights reserved. </a:t>
            </a:r>
            <a:endParaRPr lang="en-US" sz="900" b="0" strike="noStrike" spc="-1">
              <a:latin typeface="Times New Roman"/>
            </a:endParaRPr>
          </a:p>
        </p:txBody>
      </p:sp>
      <p:pic>
        <p:nvPicPr>
          <p:cNvPr id="239" name="Picture 3"/>
          <p:cNvPicPr/>
          <p:nvPr/>
        </p:nvPicPr>
        <p:blipFill>
          <a:blip r:embed="rId3"/>
          <a:srcRect t="18501" b="30052"/>
          <a:stretch/>
        </p:blipFill>
        <p:spPr>
          <a:xfrm>
            <a:off x="1385640" y="255960"/>
            <a:ext cx="9419760" cy="6271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5037840" cy="40150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b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Greatest Common Divisor &amp; Euclidean Algorithm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6410160" y="683640"/>
            <a:ext cx="5445360" cy="5696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t">
            <a:normAutofit fontScale="99500"/>
          </a:bodyPr>
          <a:lstStyle/>
          <a:p>
            <a:pPr marL="343080" indent="-343080">
              <a:lnSpc>
                <a:spcPct val="100000"/>
              </a:lnSpc>
              <a:spcBef>
                <a:spcPts val="2401"/>
              </a:spcBef>
              <a:buClr>
                <a:srgbClr val="BAABE3"/>
              </a:buClr>
              <a:buFont typeface="Candara"/>
              <a:buChar char="•"/>
            </a:pPr>
            <a:r>
              <a:rPr lang="en-AU" sz="32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One of the basic techniques of number theory</a:t>
            </a:r>
            <a:endParaRPr lang="en-U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401"/>
              </a:spcBef>
              <a:buClr>
                <a:srgbClr val="BAABE3"/>
              </a:buClr>
              <a:buFont typeface="Candara"/>
              <a:buChar char="•"/>
            </a:pPr>
            <a:r>
              <a:rPr lang="en-AU" sz="32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Procedure for determining the greatest common divisor of two positive integers</a:t>
            </a:r>
            <a:endParaRPr lang="en-U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401"/>
              </a:spcBef>
              <a:buClr>
                <a:srgbClr val="BAABE3"/>
              </a:buClr>
              <a:buFont typeface="Candara"/>
              <a:buChar char="•"/>
            </a:pPr>
            <a:r>
              <a:rPr lang="en-AU" sz="32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Two integers are </a:t>
            </a:r>
            <a:r>
              <a:rPr lang="en-AU" sz="3200" b="1" strike="noStrike" spc="-1">
                <a:solidFill>
                  <a:srgbClr val="FF0000"/>
                </a:solidFill>
                <a:latin typeface="Candara"/>
                <a:ea typeface="ＭＳ Ｐゴシック"/>
              </a:rPr>
              <a:t>relatively prime </a:t>
            </a:r>
            <a:r>
              <a:rPr lang="en-AU" sz="3200" b="0" strike="noStrike" spc="-1">
                <a:solidFill>
                  <a:srgbClr val="2F1F58"/>
                </a:solidFill>
                <a:latin typeface="Candara"/>
                <a:ea typeface="ＭＳ Ｐゴシック"/>
              </a:rPr>
              <a:t>if their only common positive integer factor is 1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242" name="Picture 7"/>
          <p:cNvPicPr/>
          <p:nvPr/>
        </p:nvPicPr>
        <p:blipFill>
          <a:blip r:embed="rId3"/>
          <a:stretch/>
        </p:blipFill>
        <p:spPr>
          <a:xfrm>
            <a:off x="1211400" y="3784680"/>
            <a:ext cx="2945160" cy="2667600"/>
          </a:xfrm>
          <a:prstGeom prst="rect">
            <a:avLst/>
          </a:prstGeom>
          <a:ln w="9525">
            <a:noFill/>
          </a:ln>
        </p:spPr>
      </p:pic>
      <p:sp>
        <p:nvSpPr>
          <p:cNvPr id="243" name="PlaceHolder 3"/>
          <p:cNvSpPr>
            <a:spLocks noGrp="1"/>
          </p:cNvSpPr>
          <p:nvPr>
            <p:ph type="ftr"/>
          </p:nvPr>
        </p:nvSpPr>
        <p:spPr>
          <a:xfrm>
            <a:off x="1523880" y="6492960"/>
            <a:ext cx="526608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A08BD6"/>
                </a:solidFill>
                <a:latin typeface="Arial"/>
              </a:rPr>
              <a:t>© 2020 Pearson Education, Inc., Hoboken, NJ. All rights reserved. </a:t>
            </a:r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Mnementh:Users:lpb:admin:consult:Prentice-Hall:Slides:ch01.ppt</Template>
  <TotalTime>10118</TotalTime>
  <Words>3684</Words>
  <Application>Microsoft Office PowerPoint</Application>
  <PresentationFormat>Widescreen</PresentationFormat>
  <Paragraphs>308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Candara</vt:lpstr>
      <vt:lpstr>Mistral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Outline</vt:lpstr>
      <vt:lpstr>Lecture 01 Review</vt:lpstr>
      <vt:lpstr>Divisibility</vt:lpstr>
      <vt:lpstr>Properties of Divisibility</vt:lpstr>
      <vt:lpstr>Properties of Divisibility</vt:lpstr>
      <vt:lpstr>Division Algorithm</vt:lpstr>
      <vt:lpstr>PowerPoint Presentation</vt:lpstr>
      <vt:lpstr>Greatest Common Divisor &amp; Euclidean Algorithm</vt:lpstr>
      <vt:lpstr>Greatest Common Divisor (GCD)</vt:lpstr>
      <vt:lpstr>GCD</vt:lpstr>
      <vt:lpstr>PowerPoint Presentation</vt:lpstr>
      <vt:lpstr>Table 2.1 Euclidean Algorithm Example</vt:lpstr>
      <vt:lpstr>Euclidean Algorithm</vt:lpstr>
      <vt:lpstr>Modular Arithmetic</vt:lpstr>
      <vt:lpstr>Modular Arithmetic</vt:lpstr>
      <vt:lpstr>Properties of Congruences</vt:lpstr>
      <vt:lpstr>Modular Arithmetic Operations</vt:lpstr>
      <vt:lpstr>Remaining Properties:</vt:lpstr>
      <vt:lpstr>What about Exponentiation</vt:lpstr>
      <vt:lpstr>What about Exponentiation</vt:lpstr>
      <vt:lpstr>What about Exponentiation</vt:lpstr>
      <vt:lpstr>What about Exponentiation</vt:lpstr>
      <vt:lpstr>What about Exponentiation</vt:lpstr>
      <vt:lpstr>What about Exponentiation</vt:lpstr>
    </vt:vector>
  </TitlesOfParts>
  <Company>School of Eng &amp; IT, UNSW@ADFA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5/e</dc:title>
  <dc:subject>Lecture Overheads - Ch 4</dc:subject>
  <dc:creator>Dr Lawrie Brown</dc:creator>
  <dc:description/>
  <cp:lastModifiedBy>Oscar Garcia</cp:lastModifiedBy>
  <cp:revision>145</cp:revision>
  <cp:lastPrinted>2009-08-06T03:57:36Z</cp:lastPrinted>
  <dcterms:created xsi:type="dcterms:W3CDTF">2016-03-13T02:06:16Z</dcterms:created>
  <dcterms:modified xsi:type="dcterms:W3CDTF">2023-01-11T15:43:53Z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16</vt:i4>
  </property>
  <property fmtid="{D5CDD505-2E9C-101B-9397-08002B2CF9AE}" pid="3" name="PresentationFormat">
    <vt:lpwstr>Widescreen</vt:lpwstr>
  </property>
  <property fmtid="{D5CDD505-2E9C-101B-9397-08002B2CF9AE}" pid="4" name="Slides">
    <vt:i4>21</vt:i4>
  </property>
</Properties>
</file>