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b2db566a9_0_1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b2db566a9_0_1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b2db566a9_0_1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b2db566a9_0_1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b2db566a9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b2db566a9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b2db566a9_0_1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b2db566a9_0_1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b2db566a9_0_1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b2db566a9_0_1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b2db566a9_0_1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b2db566a9_0_1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b42758c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b42758c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b2db566a9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b2db566a9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b2db566a9_0_1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b2db566a9_0_1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b2db566a9_0_1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b2db566a9_0_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b2db566a9_0_1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b2db566a9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b2db566a9_0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b2db566a9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b2db566a9_0_1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b2db566a9_0_1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b2db566a9_0_1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b2db566a9_0_1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b2db566a9_0_1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b2db566a9_0_1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 Stuart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 4: Views Q1</a:t>
            </a:r>
            <a:endParaRPr b="1"/>
          </a:p>
        </p:txBody>
      </p:sp>
      <p:sp>
        <p:nvSpPr>
          <p:cNvPr id="142" name="Google Shape;142;p22"/>
          <p:cNvSpPr txBox="1"/>
          <p:nvPr/>
        </p:nvSpPr>
        <p:spPr>
          <a:xfrm>
            <a:off x="311707" y="1696250"/>
            <a:ext cx="73422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CREATE view if NOT exists PS_3_Q1 as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SELECT DISTINCT Drink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FROM Branch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WHERE BranchID = ‘Branch1’ OR BranchId = ‘Branch8’ OR BranchID = ‘Branch10’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11376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>
                <a:latin typeface="Average"/>
                <a:ea typeface="Average"/>
                <a:cs typeface="Average"/>
                <a:sym typeface="Average"/>
              </a:rPr>
              <a:t>Create a partition, index, view for scenario 3</a:t>
            </a:r>
            <a:endParaRPr sz="142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25999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latin typeface="Average"/>
                <a:ea typeface="Average"/>
                <a:cs typeface="Average"/>
                <a:sym typeface="Average"/>
              </a:rPr>
              <a:t>RESULTS</a:t>
            </a:r>
            <a:endParaRPr b="1" sz="222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72675"/>
            <a:ext cx="135255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 4: Views Q2</a:t>
            </a:r>
            <a:endParaRPr b="1"/>
          </a:p>
        </p:txBody>
      </p:sp>
      <p:sp>
        <p:nvSpPr>
          <p:cNvPr id="151" name="Google Shape;151;p23"/>
          <p:cNvSpPr txBox="1"/>
          <p:nvPr/>
        </p:nvSpPr>
        <p:spPr>
          <a:xfrm>
            <a:off x="311700" y="1696250"/>
            <a:ext cx="7342200" cy="14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CREATE view if NOT exists PS_3_Q2 as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SELECT DISTINCT Drink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FROM Branch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WHERE BranchID = ‘Branch4’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INTERSECT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SELECT DISTINCT Drink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From Branch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Where BranchID = ‘Branch7’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1137650"/>
            <a:ext cx="590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>
                <a:latin typeface="Average"/>
                <a:ea typeface="Average"/>
                <a:cs typeface="Average"/>
                <a:sym typeface="Average"/>
              </a:rPr>
              <a:t>Create a partition, index, view for scenario 3</a:t>
            </a:r>
            <a:endParaRPr sz="142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3164400"/>
            <a:ext cx="215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latin typeface="Average"/>
                <a:ea typeface="Average"/>
                <a:cs typeface="Average"/>
                <a:sym typeface="Average"/>
              </a:rPr>
              <a:t>RESULTS</a:t>
            </a:r>
            <a:endParaRPr b="1" sz="222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737100"/>
            <a:ext cx="136207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 4: Index</a:t>
            </a:r>
            <a:endParaRPr b="1"/>
          </a:p>
        </p:txBody>
      </p:sp>
      <p:sp>
        <p:nvSpPr>
          <p:cNvPr id="160" name="Google Shape;160;p24"/>
          <p:cNvSpPr txBox="1"/>
          <p:nvPr/>
        </p:nvSpPr>
        <p:spPr>
          <a:xfrm>
            <a:off x="311699" y="1696250"/>
            <a:ext cx="79011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CREATE index INDEX_PS4 ON table Branch(Drink) as ‘COMPACT’ WITH DEFERRED REBUILD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ALTER index INDEX_PS4 on Branch REBUILD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11376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>
                <a:latin typeface="Average"/>
                <a:ea typeface="Average"/>
                <a:cs typeface="Average"/>
                <a:sym typeface="Average"/>
              </a:rPr>
              <a:t>Create a partition, index, view for scenario 3</a:t>
            </a:r>
            <a:endParaRPr sz="142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25999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latin typeface="Average"/>
                <a:ea typeface="Average"/>
                <a:cs typeface="Average"/>
                <a:sym typeface="Average"/>
              </a:rPr>
              <a:t>RESULTS</a:t>
            </a:r>
            <a:endParaRPr b="1" sz="222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37400"/>
            <a:ext cx="737235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 4: Partition</a:t>
            </a:r>
            <a:endParaRPr b="1"/>
          </a:p>
        </p:txBody>
      </p:sp>
      <p:sp>
        <p:nvSpPr>
          <p:cNvPr id="169" name="Google Shape;169;p25"/>
          <p:cNvSpPr txBox="1"/>
          <p:nvPr/>
        </p:nvSpPr>
        <p:spPr>
          <a:xfrm>
            <a:off x="311700" y="1696250"/>
            <a:ext cx="76962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CREATE TABLE Branch_Partition(Drink String) PARTITIONED BY (BranchID String)row format delimited fields terminated by ',' stored as textfile;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INSERT OVERWRITE TABLE branch_partition PARTITION (branchid) select Drink, BranchID from branch; 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11376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>
                <a:latin typeface="Average"/>
                <a:ea typeface="Average"/>
                <a:cs typeface="Average"/>
                <a:sym typeface="Average"/>
              </a:rPr>
              <a:t>Create a partition, index, view for scenario 3</a:t>
            </a:r>
            <a:endParaRPr sz="142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25999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latin typeface="Average"/>
                <a:ea typeface="Average"/>
                <a:cs typeface="Average"/>
                <a:sym typeface="Average"/>
              </a:rPr>
              <a:t>RESULTS</a:t>
            </a:r>
            <a:endParaRPr b="1" sz="222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72675"/>
            <a:ext cx="1205566" cy="16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 5</a:t>
            </a:r>
            <a:endParaRPr b="1"/>
          </a:p>
        </p:txBody>
      </p:sp>
      <p:sp>
        <p:nvSpPr>
          <p:cNvPr id="178" name="Google Shape;178;p26"/>
          <p:cNvSpPr txBox="1"/>
          <p:nvPr/>
        </p:nvSpPr>
        <p:spPr>
          <a:xfrm>
            <a:off x="311700" y="1696250"/>
            <a:ext cx="79080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ALTER TABLE count 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SET TBLPROPERTIES('comment'='this table has a list of drinks, and a list of how many drinks sold');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ALTER TABLE count 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SET TBLPROPERTIES('note'='this is a note');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1137650"/>
            <a:ext cx="590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>
                <a:latin typeface="Average"/>
                <a:ea typeface="Average"/>
                <a:cs typeface="Average"/>
                <a:sym typeface="Average"/>
              </a:rPr>
              <a:t>Alter the table properties to add ‘notes’ , ‘comments’</a:t>
            </a:r>
            <a:endParaRPr sz="142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25999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latin typeface="Average"/>
                <a:ea typeface="Average"/>
                <a:cs typeface="Average"/>
                <a:sym typeface="Average"/>
              </a:rPr>
              <a:t>RESULTS</a:t>
            </a:r>
            <a:endParaRPr b="1" sz="222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00" y="3172675"/>
            <a:ext cx="4275564" cy="16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 6</a:t>
            </a:r>
            <a:endParaRPr b="1"/>
          </a:p>
        </p:txBody>
      </p:sp>
      <p:sp>
        <p:nvSpPr>
          <p:cNvPr id="187" name="Google Shape;187;p27"/>
          <p:cNvSpPr txBox="1"/>
          <p:nvPr/>
        </p:nvSpPr>
        <p:spPr>
          <a:xfrm>
            <a:off x="311700" y="1696250"/>
            <a:ext cx="79080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SELECT drink, drink_total 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FROM (select pbs6.*, ROW_NUMBER() over (order by drink_total DESC) as rownum from pbs6) pbs6 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WHERE rownum != 5; 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1137650"/>
            <a:ext cx="590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>
                <a:latin typeface="Average"/>
                <a:ea typeface="Average"/>
                <a:cs typeface="Average"/>
                <a:sym typeface="Average"/>
              </a:rPr>
              <a:t>Remove row 5 from the output of an table</a:t>
            </a:r>
            <a:endParaRPr sz="142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2599975"/>
            <a:ext cx="15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latin typeface="Average"/>
                <a:ea typeface="Average"/>
                <a:cs typeface="Average"/>
                <a:sym typeface="Average"/>
              </a:rPr>
              <a:t>BEFORE </a:t>
            </a:r>
            <a:endParaRPr b="1" sz="222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50" y="3172675"/>
            <a:ext cx="24765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8300" y="3172675"/>
            <a:ext cx="2476500" cy="1190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>
            <p:ph type="title"/>
          </p:nvPr>
        </p:nvSpPr>
        <p:spPr>
          <a:xfrm>
            <a:off x="2678300" y="2599975"/>
            <a:ext cx="15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latin typeface="Average"/>
                <a:ea typeface="Average"/>
                <a:cs typeface="Average"/>
                <a:sym typeface="Average"/>
              </a:rPr>
              <a:t>AFTER</a:t>
            </a:r>
            <a:r>
              <a:rPr b="1" lang="en" sz="2220">
                <a:latin typeface="Average"/>
                <a:ea typeface="Average"/>
                <a:cs typeface="Average"/>
                <a:sym typeface="Average"/>
              </a:rPr>
              <a:t> </a:t>
            </a:r>
            <a:endParaRPr b="1" sz="222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Tables</a:t>
            </a:r>
            <a:endParaRPr b="1" sz="2720"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113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latin typeface="Average"/>
                <a:ea typeface="Average"/>
                <a:cs typeface="Average"/>
                <a:sym typeface="Average"/>
              </a:rPr>
              <a:t>Count</a:t>
            </a:r>
            <a:endParaRPr b="1" sz="222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11707" y="1830275"/>
            <a:ext cx="73422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CREATE TABLE if NOT exists Count(Drink String, Drink_Count Int) 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row format delimited fields terminated by ',' 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stored as textfile;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2821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latin typeface="Average"/>
                <a:ea typeface="Average"/>
                <a:cs typeface="Average"/>
                <a:sym typeface="Average"/>
              </a:rPr>
              <a:t>Branch</a:t>
            </a:r>
            <a:endParaRPr b="1" sz="222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11707" y="3393800"/>
            <a:ext cx="73422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CREATE TABLE if NOT exists Branch(Drink String, BranchID String) 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row format delimited fields terminated by ',' 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stored as textfile;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Load Data</a:t>
            </a:r>
            <a:endParaRPr b="1"/>
          </a:p>
        </p:txBody>
      </p:sp>
      <p:sp>
        <p:nvSpPr>
          <p:cNvPr id="75" name="Google Shape;75;p15"/>
          <p:cNvSpPr txBox="1"/>
          <p:nvPr/>
        </p:nvSpPr>
        <p:spPr>
          <a:xfrm>
            <a:off x="311700" y="1017725"/>
            <a:ext cx="73422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LOAD DATA INPATH ‘/user/dylan/Count.txt’ OVERWRITE INTO TABLE Count;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11700" y="1759325"/>
            <a:ext cx="73422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LOAD DATA INPATH ‘/user/dylan/Branch.txt’ OVERWRITE INTO TABLE Branch;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50" y="2500925"/>
            <a:ext cx="1393450" cy="224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5975" y="2500920"/>
            <a:ext cx="1393450" cy="2240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 1 Q1</a:t>
            </a:r>
            <a:endParaRPr b="1"/>
          </a:p>
        </p:txBody>
      </p:sp>
      <p:sp>
        <p:nvSpPr>
          <p:cNvPr id="84" name="Google Shape;84;p16"/>
          <p:cNvSpPr txBox="1"/>
          <p:nvPr/>
        </p:nvSpPr>
        <p:spPr>
          <a:xfrm>
            <a:off x="311707" y="1696250"/>
            <a:ext cx="73422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SELECT sum(C.drink_count)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FROM Branch B JOIN count C on (B.Drink = C.Drink)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WHERE b.BranchID = “Branch1”;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11376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>
                <a:latin typeface="Average"/>
                <a:ea typeface="Average"/>
                <a:cs typeface="Average"/>
                <a:sym typeface="Average"/>
              </a:rPr>
              <a:t>What is the total number of consumers for Branch1?</a:t>
            </a:r>
            <a:endParaRPr sz="142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00" y="3172675"/>
            <a:ext cx="180022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5999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latin typeface="Average"/>
                <a:ea typeface="Average"/>
                <a:cs typeface="Average"/>
                <a:sym typeface="Average"/>
              </a:rPr>
              <a:t>RESULTS</a:t>
            </a:r>
            <a:endParaRPr b="1" sz="222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 1 Q2</a:t>
            </a:r>
            <a:endParaRPr b="1"/>
          </a:p>
        </p:txBody>
      </p:sp>
      <p:sp>
        <p:nvSpPr>
          <p:cNvPr id="93" name="Google Shape;93;p17"/>
          <p:cNvSpPr txBox="1"/>
          <p:nvPr/>
        </p:nvSpPr>
        <p:spPr>
          <a:xfrm>
            <a:off x="311707" y="1696250"/>
            <a:ext cx="73422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SELECT sum(C.drink_count)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FROM Branch B JOIN count C on (B.Drink = C.Drink)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WHERE b.BranchID = “Branch2”;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11376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>
                <a:latin typeface="Average"/>
                <a:ea typeface="Average"/>
                <a:cs typeface="Average"/>
                <a:sym typeface="Average"/>
              </a:rPr>
              <a:t>What is the total number of consumers for Branch2?</a:t>
            </a:r>
            <a:endParaRPr sz="142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5999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latin typeface="Average"/>
                <a:ea typeface="Average"/>
                <a:cs typeface="Average"/>
                <a:sym typeface="Average"/>
              </a:rPr>
              <a:t>RESULTS</a:t>
            </a:r>
            <a:endParaRPr b="1" sz="222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00" y="3172675"/>
            <a:ext cx="17621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 2 Q1</a:t>
            </a:r>
            <a:endParaRPr b="1"/>
          </a:p>
        </p:txBody>
      </p:sp>
      <p:sp>
        <p:nvSpPr>
          <p:cNvPr id="102" name="Google Shape;102;p18"/>
          <p:cNvSpPr txBox="1"/>
          <p:nvPr/>
        </p:nvSpPr>
        <p:spPr>
          <a:xfrm>
            <a:off x="311700" y="1696250"/>
            <a:ext cx="73422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SELECT C.drink, sum(C.Drink_count) as Drink_total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FROM Branch B JOIN count C on (B.Drink = C.Drink)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WHERE b.BranchID = “Branch1”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GROUP BY C.Drink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ORDER BY Drink_total DESC limit 1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11376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>
                <a:latin typeface="Average"/>
                <a:ea typeface="Average"/>
                <a:cs typeface="Average"/>
                <a:sym typeface="Average"/>
              </a:rPr>
              <a:t>What is the most consumed beverage on Branch1?</a:t>
            </a:r>
            <a:endParaRPr sz="142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2839875"/>
            <a:ext cx="194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latin typeface="Average"/>
                <a:ea typeface="Average"/>
                <a:cs typeface="Average"/>
                <a:sym typeface="Average"/>
              </a:rPr>
              <a:t>RESULTS</a:t>
            </a:r>
            <a:endParaRPr b="1" sz="222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12575"/>
            <a:ext cx="249555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 2 Q2</a:t>
            </a:r>
            <a:endParaRPr b="1"/>
          </a:p>
        </p:txBody>
      </p:sp>
      <p:sp>
        <p:nvSpPr>
          <p:cNvPr id="111" name="Google Shape;111;p19"/>
          <p:cNvSpPr txBox="1"/>
          <p:nvPr/>
        </p:nvSpPr>
        <p:spPr>
          <a:xfrm>
            <a:off x="311700" y="1696250"/>
            <a:ext cx="73422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SELECT C.drink, sum(C.Drink_count) as Drink_total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FROM Branch B JOIN count C on (B.Drink = C.Drink)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WHERE b.BranchID = “Branch2”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GROUP BY C.Drink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ORDER BY Drink_total limit 1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11376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>
                <a:latin typeface="Average"/>
                <a:ea typeface="Average"/>
                <a:cs typeface="Average"/>
                <a:sym typeface="Average"/>
              </a:rPr>
              <a:t>What is the least consumed beverage on Branch2?</a:t>
            </a:r>
            <a:endParaRPr sz="142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2839875"/>
            <a:ext cx="194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latin typeface="Average"/>
                <a:ea typeface="Average"/>
                <a:cs typeface="Average"/>
                <a:sym typeface="Average"/>
              </a:rPr>
              <a:t>RESULTS</a:t>
            </a:r>
            <a:endParaRPr b="1" sz="222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12575"/>
            <a:ext cx="24765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 3 Q1</a:t>
            </a:r>
            <a:endParaRPr b="1"/>
          </a:p>
        </p:txBody>
      </p:sp>
      <p:sp>
        <p:nvSpPr>
          <p:cNvPr id="120" name="Google Shape;120;p20"/>
          <p:cNvSpPr txBox="1"/>
          <p:nvPr/>
        </p:nvSpPr>
        <p:spPr>
          <a:xfrm>
            <a:off x="311707" y="1696250"/>
            <a:ext cx="73422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SELECT DISTINCT Drink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FROM Branch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WHERE BranchID = ‘Branch1’ OR BranchId = ‘Branch8’ OR BranchID = ‘Branch10’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1137650"/>
            <a:ext cx="590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>
                <a:latin typeface="Average"/>
                <a:ea typeface="Average"/>
                <a:cs typeface="Average"/>
                <a:sym typeface="Average"/>
              </a:rPr>
              <a:t>What are the beverages available on Branch10, Branch8, and Branch1?</a:t>
            </a:r>
            <a:endParaRPr sz="142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25999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latin typeface="Average"/>
                <a:ea typeface="Average"/>
                <a:cs typeface="Average"/>
                <a:sym typeface="Average"/>
              </a:rPr>
              <a:t>RESULTS</a:t>
            </a:r>
            <a:endParaRPr b="1" sz="222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72675"/>
            <a:ext cx="887750" cy="18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850" y="3172676"/>
            <a:ext cx="981747" cy="18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0600" y="3172676"/>
            <a:ext cx="1023744" cy="18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 3 Q2</a:t>
            </a:r>
            <a:endParaRPr b="1"/>
          </a:p>
        </p:txBody>
      </p:sp>
      <p:sp>
        <p:nvSpPr>
          <p:cNvPr id="131" name="Google Shape;131;p21"/>
          <p:cNvSpPr txBox="1"/>
          <p:nvPr/>
        </p:nvSpPr>
        <p:spPr>
          <a:xfrm>
            <a:off x="311707" y="1696250"/>
            <a:ext cx="73422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SELECT DISTINCT Drink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FROM Branch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WHERE BranchID = ‘Branch4’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INTERSECT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SELECT DISTINCT Drink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From Branch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Where BranchID = ‘Branch7’</a:t>
            </a:r>
            <a:endParaRPr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1137650"/>
            <a:ext cx="590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>
                <a:latin typeface="Average"/>
                <a:ea typeface="Average"/>
                <a:cs typeface="Average"/>
                <a:sym typeface="Average"/>
              </a:rPr>
              <a:t>What are the common beverages in Branch4, Branch7?</a:t>
            </a:r>
            <a:endParaRPr sz="142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25999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latin typeface="Average"/>
                <a:ea typeface="Average"/>
                <a:cs typeface="Average"/>
                <a:sym typeface="Average"/>
              </a:rPr>
              <a:t>RESULTS</a:t>
            </a:r>
            <a:endParaRPr b="1" sz="222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74050"/>
            <a:ext cx="972425" cy="196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6721" y="3074046"/>
            <a:ext cx="1118722" cy="196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8050" y="3074050"/>
            <a:ext cx="762187" cy="19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