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6"/>
    <p:sldMasterId id="214748366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6858000" cx="9144000"/>
  <p:notesSz cx="6858000" cy="9144000"/>
  <p:embeddedFontLst>
    <p:embeddedFont>
      <p:font typeface="Oswald"/>
      <p:regular r:id="rId22"/>
      <p:bold r:id="rId23"/>
    </p:embeddedFont>
    <p:embeddedFont>
      <p:font typeface="Open Sans Light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oshua Deaton"/>
  <p:cmAuthor clrIdx="1" id="1" initials="" lastIdx="2" name="Dylan Breh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DE3C69-0E33-40DB-9AED-5345F7167495}">
  <a:tblStyle styleId="{95DE3C69-0E33-40DB-9AED-5345F7167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Oswald-regular.fntdata"/><Relationship Id="rId21" Type="http://schemas.openxmlformats.org/officeDocument/2006/relationships/slide" Target="slides/slide13.xml"/><Relationship Id="rId24" Type="http://schemas.openxmlformats.org/officeDocument/2006/relationships/font" Target="fonts/OpenSansLight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OpenSansLight-italic.fntdata"/><Relationship Id="rId25" Type="http://schemas.openxmlformats.org/officeDocument/2006/relationships/font" Target="fonts/OpenSansLight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OpenSansLight-bold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OpenSans-bold.fntdata"/><Relationship Id="rId7" Type="http://schemas.openxmlformats.org/officeDocument/2006/relationships/slideMaster" Target="slideMasters/slideMaster2.xml"/><Relationship Id="rId8" Type="http://schemas.openxmlformats.org/officeDocument/2006/relationships/notesMaster" Target="notesMasters/notesMaster1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1-01T00:58:13.863">
    <p:pos x="6000" y="0"/>
    <p:text>How change the Unit or Department name at bottom right?</p:text>
  </p:cm>
  <p:cm authorId="1" idx="1" dt="2024-11-01T00:57:43.593">
    <p:pos x="6000" y="0"/>
    <p:text>I dont know, I put a red box over it to cover it up ;)</p:text>
  </p:cm>
  <p:cm authorId="1" idx="2" dt="2024-11-01T00:58:13.863">
    <p:pos x="6000" y="0"/>
    <p:text>Duplicate this slide to get the box to duplicat too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86e0d7d8c_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986e0d7d8c_7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0e24ba6f6_15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0e24ba6f6_1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0e24ba6f6_2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0e24ba6f6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0e24ba6f6_15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0e24ba6f6_1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0e24ba6f6_2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0e24ba6f6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0e24ba6f6_3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0e24ba6f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86e0d7d8c_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986e0d7d8c_7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0e24ba6f6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10e24ba6f6_3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0e24ba6f6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0e24ba6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0e24ba6f6_2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0e24ba6f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0e24ba6f6_2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0e24ba6f6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0e24ba6f6_15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0e24ba6f6_1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0e24ba6f6_15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0e24ba6f6_1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12725" y="348932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212725" y="348932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6348431"/>
            <a:ext cx="9144000" cy="509569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ISU LEFT white.eps" id="53" name="Google Shape;53;p13"/>
          <p:cNvPicPr preferRelativeResize="0"/>
          <p:nvPr/>
        </p:nvPicPr>
        <p:blipFill rotWithShape="1">
          <a:blip r:embed="rId1">
            <a:alphaModFix/>
          </a:blip>
          <a:srcRect b="38234" l="0" r="0" t="0"/>
          <a:stretch/>
        </p:blipFill>
        <p:spPr>
          <a:xfrm>
            <a:off x="381000" y="6503215"/>
            <a:ext cx="2396490" cy="19735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4173420" y="6470650"/>
            <a:ext cx="4191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960"/>
              <a:buFont typeface="Times"/>
              <a:buNone/>
            </a:pPr>
            <a:r>
              <a:rPr b="1" i="0" lang="en" sz="120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Unit or Department Name Here</a:t>
            </a:r>
            <a:endParaRPr b="1" i="0" sz="1200" u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8458200" y="6531769"/>
            <a:ext cx="0" cy="152400"/>
          </a:xfrm>
          <a:prstGeom prst="straightConnector1">
            <a:avLst/>
          </a:prstGeom>
          <a:solidFill>
            <a:srgbClr val="BBE0E3"/>
          </a:solidFill>
          <a:ln cap="flat" cmpd="sng" w="9525">
            <a:solidFill>
              <a:srgbClr val="F1BE4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8534400" y="6470650"/>
            <a:ext cx="533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 u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sz="1200" u="non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7"/>
          <p:cNvPicPr preferRelativeResize="0"/>
          <p:nvPr/>
        </p:nvPicPr>
        <p:blipFill rotWithShape="1">
          <a:blip r:embed="rId3">
            <a:alphaModFix/>
          </a:blip>
          <a:srcRect b="0" l="5904" r="5534" t="0"/>
          <a:stretch/>
        </p:blipFill>
        <p:spPr>
          <a:xfrm>
            <a:off x="0" y="-25400"/>
            <a:ext cx="9144000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/>
          <p:nvPr/>
        </p:nvSpPr>
        <p:spPr>
          <a:xfrm>
            <a:off x="0" y="-25400"/>
            <a:ext cx="9144000" cy="6883400"/>
          </a:xfrm>
          <a:prstGeom prst="rect">
            <a:avLst/>
          </a:prstGeom>
          <a:solidFill>
            <a:srgbClr val="C8102E">
              <a:alpha val="8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rgbClr val="C8102E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7" name="Google Shape;67;p17"/>
          <p:cNvSpPr txBox="1"/>
          <p:nvPr/>
        </p:nvSpPr>
        <p:spPr>
          <a:xfrm>
            <a:off x="934453" y="3646214"/>
            <a:ext cx="716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7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Quantum Random Number Generation</a:t>
            </a:r>
            <a:endParaRPr b="1" sz="17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914400" y="2901031"/>
            <a:ext cx="7162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CprE Quantum Computing Hackathon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SU LEFT white.eps" id="69" name="Google Shape;69;p17"/>
          <p:cNvPicPr preferRelativeResize="0"/>
          <p:nvPr/>
        </p:nvPicPr>
        <p:blipFill rotWithShape="1">
          <a:blip r:embed="rId4">
            <a:alphaModFix/>
          </a:blip>
          <a:srcRect b="38234" l="0" r="0" t="0"/>
          <a:stretch/>
        </p:blipFill>
        <p:spPr>
          <a:xfrm>
            <a:off x="6400800" y="6452857"/>
            <a:ext cx="2396490" cy="19735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/>
        </p:nvSpPr>
        <p:spPr>
          <a:xfrm>
            <a:off x="934453" y="5013585"/>
            <a:ext cx="716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Group: Dylan Brehm, and Josh Deaton</a:t>
            </a:r>
            <a:endParaRPr i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17"/>
          <p:cNvCxnSpPr/>
          <p:nvPr/>
        </p:nvCxnSpPr>
        <p:spPr>
          <a:xfrm>
            <a:off x="0" y="4495800"/>
            <a:ext cx="91440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1BE48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/>
        </p:nvSpPr>
        <p:spPr>
          <a:xfrm>
            <a:off x="311700" y="802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Simulation </a:t>
            </a:r>
            <a:r>
              <a:rPr lang="en" sz="2800"/>
              <a:t>Results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5556650" y="6402925"/>
            <a:ext cx="2794200" cy="415200"/>
          </a:xfrm>
          <a:prstGeom prst="roundRect">
            <a:avLst>
              <a:gd fmla="val 16667" name="adj"/>
            </a:avLst>
          </a:prstGeom>
          <a:solidFill>
            <a:srgbClr val="C8102E"/>
          </a:solidFill>
          <a:ln cap="flat" cmpd="sng" w="9525">
            <a:solidFill>
              <a:srgbClr val="CE1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Dylan Brehm and Josh Deaton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50" y="2470829"/>
            <a:ext cx="4572000" cy="3428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506" y="2512425"/>
            <a:ext cx="4461094" cy="33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2051800" y="4923700"/>
            <a:ext cx="981900" cy="17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Float Value</a:t>
            </a:r>
            <a:endParaRPr sz="800"/>
          </a:p>
        </p:txBody>
      </p:sp>
      <p:sp>
        <p:nvSpPr>
          <p:cNvPr id="166" name="Google Shape;166;p26"/>
          <p:cNvSpPr txBox="1"/>
          <p:nvPr/>
        </p:nvSpPr>
        <p:spPr>
          <a:xfrm>
            <a:off x="715450" y="1788600"/>
            <a:ext cx="58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260600" y="455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Hardware Results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5556650" y="6402925"/>
            <a:ext cx="2794200" cy="415200"/>
          </a:xfrm>
          <a:prstGeom prst="roundRect">
            <a:avLst>
              <a:gd fmla="val 16667" name="adj"/>
            </a:avLst>
          </a:prstGeom>
          <a:solidFill>
            <a:srgbClr val="C8102E"/>
          </a:solidFill>
          <a:ln cap="flat" cmpd="sng" w="9525">
            <a:solidFill>
              <a:srgbClr val="CE1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Dylan Brehm and Josh Deaton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475" y="3113725"/>
            <a:ext cx="3786000" cy="28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487" y="157506"/>
            <a:ext cx="3718826" cy="2789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325" y="3210467"/>
            <a:ext cx="3718849" cy="278910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659850" y="1205125"/>
            <a:ext cx="3505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Estimated probability of getting a 0 on hardware from 100000 samples is 51.7%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lang="en"/>
              <a:t>histogram</a:t>
            </a:r>
            <a:r>
              <a:rPr lang="en"/>
              <a:t> of </a:t>
            </a:r>
            <a:r>
              <a:rPr lang="en"/>
              <a:t>probability estimates for 100000 sample experiments shows this is highly unlikely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 error in the hadamard gate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189050" y="1720800"/>
            <a:ext cx="8955000" cy="4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It was an enjoyable exercise in quantum computing that allowed us to work on our fundamentals in Qiskit and probability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After seeing our hardware results, it is clear that error mitigation is needed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It would be cool to test how small deviations from equal probability would affect our results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Optimization could be done in the qrand integer and float algorithm as only the bit results could be produced by the hardware in our </a:t>
            </a:r>
            <a:r>
              <a:rPr lang="en" sz="1800">
                <a:solidFill>
                  <a:srgbClr val="595959"/>
                </a:solidFill>
              </a:rPr>
              <a:t>allotted free 10 minutes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311700" y="802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5556650" y="6402925"/>
            <a:ext cx="2794200" cy="415200"/>
          </a:xfrm>
          <a:prstGeom prst="roundRect">
            <a:avLst>
              <a:gd fmla="val 16667" name="adj"/>
            </a:avLst>
          </a:prstGeom>
          <a:solidFill>
            <a:srgbClr val="C8102E"/>
          </a:solidFill>
          <a:ln cap="flat" cmpd="sng" w="9525">
            <a:solidFill>
              <a:srgbClr val="CE1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Dylan Brehm and Josh Deaton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/>
        </p:nvSpPr>
        <p:spPr>
          <a:xfrm>
            <a:off x="189050" y="1720800"/>
            <a:ext cx="5289000" cy="4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311700" y="802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Questions?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5556650" y="6402925"/>
            <a:ext cx="2794200" cy="415200"/>
          </a:xfrm>
          <a:prstGeom prst="roundRect">
            <a:avLst>
              <a:gd fmla="val 16667" name="adj"/>
            </a:avLst>
          </a:prstGeom>
          <a:solidFill>
            <a:srgbClr val="C8102E"/>
          </a:solidFill>
          <a:ln cap="flat" cmpd="sng" w="9525">
            <a:solidFill>
              <a:srgbClr val="CE1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Dylan Brehm and Josh Deaton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>
            <a:off x="5556650" y="6402925"/>
            <a:ext cx="2818200" cy="415200"/>
          </a:xfrm>
          <a:prstGeom prst="roundRect">
            <a:avLst>
              <a:gd fmla="val 16667" name="adj"/>
            </a:avLst>
          </a:prstGeom>
          <a:solidFill>
            <a:srgbClr val="C8102E"/>
          </a:solidFill>
          <a:ln cap="flat" cmpd="sng" w="9525">
            <a:solidFill>
              <a:srgbClr val="CE1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Dylan Brehm and Josh Deaton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311700" y="230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 Goal</a:t>
            </a:r>
            <a:r>
              <a:rPr lang="en" sz="2800"/>
              <a:t> and Presentation Timeline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8" name="Google Shape;78;p18"/>
          <p:cNvSpPr/>
          <p:nvPr/>
        </p:nvSpPr>
        <p:spPr>
          <a:xfrm>
            <a:off x="746125" y="2820850"/>
            <a:ext cx="1502400" cy="899400"/>
          </a:xfrm>
          <a:prstGeom prst="roundRect">
            <a:avLst>
              <a:gd fmla="val 16667" name="adj"/>
            </a:avLst>
          </a:prstGeom>
          <a:solidFill>
            <a:srgbClr val="C810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Probability Theory</a:t>
            </a:r>
            <a:endParaRPr sz="1600"/>
          </a:p>
        </p:txBody>
      </p:sp>
      <p:sp>
        <p:nvSpPr>
          <p:cNvPr id="79" name="Google Shape;79;p18"/>
          <p:cNvSpPr/>
          <p:nvPr/>
        </p:nvSpPr>
        <p:spPr>
          <a:xfrm>
            <a:off x="2813138" y="2820850"/>
            <a:ext cx="1502400" cy="899400"/>
          </a:xfrm>
          <a:prstGeom prst="roundRect">
            <a:avLst>
              <a:gd fmla="val 16667" name="adj"/>
            </a:avLst>
          </a:prstGeom>
          <a:solidFill>
            <a:srgbClr val="C810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Gate Formulation</a:t>
            </a:r>
            <a:endParaRPr/>
          </a:p>
        </p:txBody>
      </p:sp>
      <p:sp>
        <p:nvSpPr>
          <p:cNvPr id="80" name="Google Shape;80;p18"/>
          <p:cNvSpPr/>
          <p:nvPr/>
        </p:nvSpPr>
        <p:spPr>
          <a:xfrm>
            <a:off x="4927850" y="2820850"/>
            <a:ext cx="1391700" cy="899400"/>
          </a:xfrm>
          <a:prstGeom prst="roundRect">
            <a:avLst>
              <a:gd fmla="val 16667" name="adj"/>
            </a:avLst>
          </a:prstGeom>
          <a:solidFill>
            <a:srgbClr val="C810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81" name="Google Shape;81;p18"/>
          <p:cNvSpPr/>
          <p:nvPr/>
        </p:nvSpPr>
        <p:spPr>
          <a:xfrm>
            <a:off x="6931850" y="2820850"/>
            <a:ext cx="1443000" cy="899400"/>
          </a:xfrm>
          <a:prstGeom prst="roundRect">
            <a:avLst>
              <a:gd fmla="val 16667" name="adj"/>
            </a:avLst>
          </a:prstGeom>
          <a:solidFill>
            <a:srgbClr val="C810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199275" y="1027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Probability Theory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199275" y="1735050"/>
            <a:ext cx="519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Define the sample space for the measurement of a qubit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An ordered list representing a binary number can be made using a series of measurements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Define our decimal number as a number between 0 and 2</a:t>
            </a:r>
            <a:r>
              <a:rPr baseline="30000" lang="en" sz="1800">
                <a:solidFill>
                  <a:srgbClr val="595959"/>
                </a:solidFill>
              </a:rPr>
              <a:t>N</a:t>
            </a:r>
            <a:r>
              <a:rPr lang="en" sz="1800">
                <a:solidFill>
                  <a:srgbClr val="595959"/>
                </a:solidFill>
              </a:rPr>
              <a:t>-1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88" name="Google Shape;88;p19"/>
          <p:cNvPicPr preferRelativeResize="0"/>
          <p:nvPr/>
        </p:nvPicPr>
        <p:blipFill rotWithShape="1">
          <a:blip r:embed="rId4">
            <a:alphaModFix/>
          </a:blip>
          <a:srcRect b="0" l="8835" r="20081" t="16860"/>
          <a:stretch/>
        </p:blipFill>
        <p:spPr>
          <a:xfrm>
            <a:off x="6462150" y="1869950"/>
            <a:ext cx="1760400" cy="6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 rotWithShape="1">
          <a:blip r:embed="rId5">
            <a:alphaModFix/>
          </a:blip>
          <a:srcRect b="0" l="14813" r="0" t="0"/>
          <a:stretch/>
        </p:blipFill>
        <p:spPr>
          <a:xfrm>
            <a:off x="5647450" y="3052725"/>
            <a:ext cx="36351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 rotWithShape="1">
          <a:blip r:embed="rId6">
            <a:alphaModFix/>
          </a:blip>
          <a:srcRect b="8020" l="0" r="0" t="0"/>
          <a:stretch/>
        </p:blipFill>
        <p:spPr>
          <a:xfrm>
            <a:off x="5396475" y="4235225"/>
            <a:ext cx="3314700" cy="7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/>
          <p:nvPr/>
        </p:nvSpPr>
        <p:spPr>
          <a:xfrm>
            <a:off x="5556650" y="6402925"/>
            <a:ext cx="2794200" cy="415200"/>
          </a:xfrm>
          <a:prstGeom prst="roundRect">
            <a:avLst>
              <a:gd fmla="val 16667" name="adj"/>
            </a:avLst>
          </a:prstGeom>
          <a:solidFill>
            <a:srgbClr val="C8102E"/>
          </a:solidFill>
          <a:ln cap="flat" cmpd="sng" w="9525">
            <a:solidFill>
              <a:srgbClr val="CE1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Dylan Brehm and Josh Deaton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209500" y="413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Probability Theory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5556650" y="6402925"/>
            <a:ext cx="2794200" cy="415200"/>
          </a:xfrm>
          <a:prstGeom prst="roundRect">
            <a:avLst>
              <a:gd fmla="val 16667" name="adj"/>
            </a:avLst>
          </a:prstGeom>
          <a:solidFill>
            <a:srgbClr val="C8102E"/>
          </a:solidFill>
          <a:ln cap="flat" cmpd="sng" w="9525">
            <a:solidFill>
              <a:srgbClr val="CE1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Dylan Brehm and Josh Deaton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5721250" y="2054400"/>
            <a:ext cx="3096900" cy="1267200"/>
          </a:xfrm>
          <a:prstGeom prst="roundRect">
            <a:avLst>
              <a:gd fmla="val 16667" name="adj"/>
            </a:avLst>
          </a:prstGeom>
          <a:solidFill>
            <a:srgbClr val="C810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" name="Google Shape;99;p20"/>
          <p:cNvGraphicFramePr/>
          <p:nvPr/>
        </p:nvGraphicFramePr>
        <p:xfrm>
          <a:off x="5894300" y="251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{95DE3C69-0E33-40DB-9AED-5345F7167495}</a:tableStyleId>
              </a:tblPr>
              <a:tblGrid>
                <a:gridCol w="687700"/>
                <a:gridCol w="687700"/>
                <a:gridCol w="687700"/>
                <a:gridCol w="687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20"/>
          <p:cNvSpPr/>
          <p:nvPr/>
        </p:nvSpPr>
        <p:spPr>
          <a:xfrm>
            <a:off x="3720300" y="2905325"/>
            <a:ext cx="1683000" cy="18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 flipH="1">
            <a:off x="3671675" y="2478600"/>
            <a:ext cx="1683000" cy="18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7312975" y="1351625"/>
            <a:ext cx="2657400" cy="62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254350" y="2080025"/>
            <a:ext cx="3096900" cy="1267200"/>
          </a:xfrm>
          <a:prstGeom prst="roundRect">
            <a:avLst>
              <a:gd fmla="val 16667" name="adj"/>
            </a:avLst>
          </a:prstGeom>
          <a:solidFill>
            <a:srgbClr val="C810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1542250" y="2427275"/>
            <a:ext cx="5211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13</a:t>
            </a:r>
            <a:endParaRPr sz="1700"/>
          </a:p>
        </p:txBody>
      </p:sp>
      <p:sp>
        <p:nvSpPr>
          <p:cNvPr id="105" name="Google Shape;105;p20"/>
          <p:cNvSpPr/>
          <p:nvPr/>
        </p:nvSpPr>
        <p:spPr>
          <a:xfrm>
            <a:off x="2002350" y="1351625"/>
            <a:ext cx="2657400" cy="62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5094775"/>
            <a:ext cx="3238500" cy="73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0638" y="1556572"/>
            <a:ext cx="233025" cy="3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750" y="4016225"/>
            <a:ext cx="35433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1689875" y="1501738"/>
            <a:ext cx="588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4087675" y="781275"/>
            <a:ext cx="4767300" cy="2223600"/>
          </a:xfrm>
          <a:prstGeom prst="roundRect">
            <a:avLst>
              <a:gd fmla="val 16667" name="adj"/>
            </a:avLst>
          </a:prstGeom>
          <a:solidFill>
            <a:srgbClr val="C810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475" y="1822475"/>
            <a:ext cx="40386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426400" y="57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Probability Theory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4087675" y="3107050"/>
            <a:ext cx="4767300" cy="3005100"/>
          </a:xfrm>
          <a:prstGeom prst="roundRect">
            <a:avLst>
              <a:gd fmla="val 16667" name="adj"/>
            </a:avLst>
          </a:prstGeom>
          <a:solidFill>
            <a:srgbClr val="C810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4">
            <a:alphaModFix/>
          </a:blip>
          <a:srcRect b="0" l="0" r="0" t="7287"/>
          <a:stretch/>
        </p:blipFill>
        <p:spPr>
          <a:xfrm>
            <a:off x="4790750" y="3976950"/>
            <a:ext cx="3361150" cy="19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5556650" y="6402925"/>
            <a:ext cx="2794200" cy="415200"/>
          </a:xfrm>
          <a:prstGeom prst="roundRect">
            <a:avLst>
              <a:gd fmla="val 16667" name="adj"/>
            </a:avLst>
          </a:prstGeom>
          <a:solidFill>
            <a:srgbClr val="C8102E"/>
          </a:solidFill>
          <a:ln cap="flat" cmpd="sng" w="9525">
            <a:solidFill>
              <a:srgbClr val="CE1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Dylan Brehm and Josh Deaton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35125" y="1819275"/>
            <a:ext cx="3516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Two assumptions are made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Qubit </a:t>
            </a:r>
            <a:r>
              <a:rPr lang="en" sz="2000"/>
              <a:t>measurements</a:t>
            </a:r>
            <a:r>
              <a:rPr lang="en" sz="2000"/>
              <a:t> are </a:t>
            </a:r>
            <a:r>
              <a:rPr lang="en" sz="2000"/>
              <a:t>independent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probability of measuring a zero and a one are equal at 50%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4742125" y="1106400"/>
            <a:ext cx="3423900" cy="4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Independence</a:t>
            </a:r>
            <a:endParaRPr sz="1600"/>
          </a:p>
        </p:txBody>
      </p:sp>
      <p:sp>
        <p:nvSpPr>
          <p:cNvPr id="122" name="Google Shape;122;p21"/>
          <p:cNvSpPr/>
          <p:nvPr/>
        </p:nvSpPr>
        <p:spPr>
          <a:xfrm>
            <a:off x="4759375" y="3349750"/>
            <a:ext cx="3423900" cy="4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Equal Qubit Probability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311700" y="802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Implementation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5556650" y="6402925"/>
            <a:ext cx="2794200" cy="415200"/>
          </a:xfrm>
          <a:prstGeom prst="roundRect">
            <a:avLst>
              <a:gd fmla="val 16667" name="adj"/>
            </a:avLst>
          </a:prstGeom>
          <a:solidFill>
            <a:srgbClr val="C8102E"/>
          </a:solidFill>
          <a:ln cap="flat" cmpd="sng" w="9525">
            <a:solidFill>
              <a:srgbClr val="CE1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Dylan Brehm and Josh Deaton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19575"/>
            <a:ext cx="4625050" cy="27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7725" y="2265248"/>
            <a:ext cx="3412050" cy="23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189050" y="1720800"/>
            <a:ext cx="4481400" cy="4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By implementing a 1 qubit hadamard gate and measurement in qiskit the theoretical design has been created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311700" y="802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Implementation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5556650" y="6402925"/>
            <a:ext cx="2794200" cy="415200"/>
          </a:xfrm>
          <a:prstGeom prst="roundRect">
            <a:avLst>
              <a:gd fmla="val 16667" name="adj"/>
            </a:avLst>
          </a:prstGeom>
          <a:solidFill>
            <a:srgbClr val="C8102E"/>
          </a:solidFill>
          <a:ln cap="flat" cmpd="sng" w="9525">
            <a:solidFill>
              <a:srgbClr val="CE1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Dylan Brehm and Josh Deaton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013" y="3089400"/>
            <a:ext cx="39338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275" y="1027025"/>
            <a:ext cx="4385726" cy="20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/>
        </p:nvSpPr>
        <p:spPr>
          <a:xfrm>
            <a:off x="189050" y="1720800"/>
            <a:ext cx="4481400" cy="4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A series of random bits can be generated by performing the sampler any number of times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For integer and double generation, a mapping can be performed from 2^64 possible values to the desired number of buckets. 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11700" y="802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Implementation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5556650" y="6402925"/>
            <a:ext cx="2794200" cy="415200"/>
          </a:xfrm>
          <a:prstGeom prst="roundRect">
            <a:avLst>
              <a:gd fmla="val 16667" name="adj"/>
            </a:avLst>
          </a:prstGeom>
          <a:solidFill>
            <a:srgbClr val="C8102E"/>
          </a:solidFill>
          <a:ln cap="flat" cmpd="sng" w="9525">
            <a:solidFill>
              <a:srgbClr val="CE1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Dylan Brehm and Josh Deaton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850" y="1527850"/>
            <a:ext cx="4168751" cy="195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850" y="4248449"/>
            <a:ext cx="4321152" cy="173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013" y="1770602"/>
            <a:ext cx="3795465" cy="261424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311700" y="802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Implementation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5556650" y="6402925"/>
            <a:ext cx="2794200" cy="415200"/>
          </a:xfrm>
          <a:prstGeom prst="roundRect">
            <a:avLst>
              <a:gd fmla="val 16667" name="adj"/>
            </a:avLst>
          </a:prstGeom>
          <a:solidFill>
            <a:srgbClr val="C8102E"/>
          </a:solidFill>
          <a:ln cap="flat" cmpd="sng" w="9525">
            <a:solidFill>
              <a:srgbClr val="CE1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Dylan Brehm and Josh Deaton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189050" y="1720800"/>
            <a:ext cx="4481400" cy="4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The mapping can create a small error for non-factors of 2 as the 2^64 values is not evenly divided into the range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However, using 2^64 bits mitigates this. For example, a user requesting 2000 different values will have a max probability difference of ~5*10^-20. This is much less then the error introduced by the quantum computer itself.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