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787430eab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787430eab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787430eab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787430eab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787430eab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787430eab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787430eab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787430eab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787430eab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787430eab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87430eab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87430ea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87430eab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87430eab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87430eab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787430eab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787430eab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787430eab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787430eab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787430eab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787430eab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787430eab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787430eab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787430eab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787430eab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787430eab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Bellabeat,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Device analysis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Dylan Walsh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Updated: 10/27/2022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819150" y="423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Calories Burned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1387825" y="1609575"/>
            <a:ext cx="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819150" y="1051600"/>
            <a:ext cx="41205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Very, Fairly, and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Lightly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active shows some upward trend.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Sedentary minutes however, shows an upward trend followed by a downward trend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Each chart is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statistically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significant however, the linear relationship is weak.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Calories burned vs minutes spent on activity has a weak linear relationship.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819150" y="1990725"/>
            <a:ext cx="2407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Users on average spend more time performing Light or Sedentary Activity. </a:t>
            </a:r>
            <a:endParaRPr sz="2400"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3226350" y="1990725"/>
            <a:ext cx="2407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Users on average sleep longer on the weekend and less on the weekdays.</a:t>
            </a:r>
            <a:endParaRPr sz="2400"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5633550" y="1990725"/>
            <a:ext cx="2407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Calories Burned do not have a linear relation with active minutes.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</a:t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819150" y="1990725"/>
            <a:ext cx="2407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Most users are not heavy active users. With this Bellabeat can focus their efforts into a healthy but stylized products.</a:t>
            </a:r>
            <a:endParaRPr sz="2000"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3226350" y="1990725"/>
            <a:ext cx="2407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Bellabeat could partner with other fitness brands. Allowing coupons or discounts to be </a:t>
            </a:r>
            <a:r>
              <a:rPr lang="en" sz="2000"/>
              <a:t>attained</a:t>
            </a:r>
            <a:r>
              <a:rPr lang="en" sz="2000"/>
              <a:t> through the Bellabeat products when milestones are achieved.</a:t>
            </a:r>
            <a:endParaRPr sz="2000"/>
          </a:p>
        </p:txBody>
      </p:sp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5633550" y="1990725"/>
            <a:ext cx="2407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Notifications and more </a:t>
            </a:r>
            <a:r>
              <a:rPr lang="en" sz="2400"/>
              <a:t>alertness</a:t>
            </a:r>
            <a:r>
              <a:rPr lang="en" sz="2400"/>
              <a:t> with the Bellabeat app. Possibility of combining this with the coaching service to indicate to users when activity is needed for the day.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of Contents	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Objective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Daily </a:t>
            </a:r>
            <a:r>
              <a:rPr lang="en" sz="1800"/>
              <a:t>Activity</a:t>
            </a:r>
            <a:r>
              <a:rPr lang="en" sz="1800"/>
              <a:t> of Users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Sleep Analysis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Calories Burned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Conclusions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Suggestions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373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Minutes per Activity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54925"/>
            <a:ext cx="3752852" cy="198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054925"/>
            <a:ext cx="3652941" cy="1983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150" y="3038350"/>
            <a:ext cx="3652951" cy="180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038350"/>
            <a:ext cx="3752852" cy="1800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15"/>
          <p:cNvGrpSpPr/>
          <p:nvPr/>
        </p:nvGrpSpPr>
        <p:grpSpPr>
          <a:xfrm>
            <a:off x="6145050" y="278925"/>
            <a:ext cx="2298675" cy="849750"/>
            <a:chOff x="6145050" y="278925"/>
            <a:chExt cx="2298675" cy="849750"/>
          </a:xfrm>
        </p:grpSpPr>
        <p:sp>
          <p:nvSpPr>
            <p:cNvPr id="146" name="Google Shape;146;p15"/>
            <p:cNvSpPr/>
            <p:nvPr/>
          </p:nvSpPr>
          <p:spPr>
            <a:xfrm>
              <a:off x="6145050" y="703825"/>
              <a:ext cx="175500" cy="175500"/>
            </a:xfrm>
            <a:prstGeom prst="ellipse">
              <a:avLst/>
            </a:prstGeom>
            <a:solidFill>
              <a:srgbClr val="4E79A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145050" y="528325"/>
              <a:ext cx="175500" cy="175500"/>
            </a:xfrm>
            <a:prstGeom prst="ellipse">
              <a:avLst/>
            </a:prstGeom>
            <a:solidFill>
              <a:srgbClr val="59A1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145050" y="352725"/>
              <a:ext cx="175500" cy="175500"/>
            </a:xfrm>
            <a:prstGeom prst="ellipse">
              <a:avLst/>
            </a:prstGeom>
            <a:solidFill>
              <a:srgbClr val="E157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" name="Google Shape;149;p15"/>
            <p:cNvGrpSpPr/>
            <p:nvPr/>
          </p:nvGrpSpPr>
          <p:grpSpPr>
            <a:xfrm>
              <a:off x="6145050" y="278925"/>
              <a:ext cx="2298675" cy="849750"/>
              <a:chOff x="6145050" y="278925"/>
              <a:chExt cx="2298675" cy="849750"/>
            </a:xfrm>
          </p:grpSpPr>
          <p:sp>
            <p:nvSpPr>
              <p:cNvPr id="150" name="Google Shape;150;p15"/>
              <p:cNvSpPr/>
              <p:nvPr/>
            </p:nvSpPr>
            <p:spPr>
              <a:xfrm>
                <a:off x="6145050" y="879375"/>
                <a:ext cx="175500" cy="175500"/>
              </a:xfrm>
              <a:prstGeom prst="ellipse">
                <a:avLst/>
              </a:prstGeom>
              <a:solidFill>
                <a:srgbClr val="B07AA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5"/>
              <p:cNvSpPr txBox="1"/>
              <p:nvPr/>
            </p:nvSpPr>
            <p:spPr>
              <a:xfrm>
                <a:off x="6356325" y="278925"/>
                <a:ext cx="20874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alibri"/>
                    <a:ea typeface="Calibri"/>
                    <a:cs typeface="Calibri"/>
                    <a:sym typeface="Calibri"/>
                  </a:rPr>
                  <a:t>Very Active</a:t>
                </a:r>
                <a:endParaRPr sz="9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5"/>
              <p:cNvSpPr txBox="1"/>
              <p:nvPr/>
            </p:nvSpPr>
            <p:spPr>
              <a:xfrm>
                <a:off x="6356325" y="454525"/>
                <a:ext cx="20874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alibri"/>
                    <a:ea typeface="Calibri"/>
                    <a:cs typeface="Calibri"/>
                    <a:sym typeface="Calibri"/>
                  </a:rPr>
                  <a:t>Fairly</a:t>
                </a:r>
                <a:r>
                  <a:rPr lang="en" sz="900">
                    <a:latin typeface="Calibri"/>
                    <a:ea typeface="Calibri"/>
                    <a:cs typeface="Calibri"/>
                    <a:sym typeface="Calibri"/>
                  </a:rPr>
                  <a:t> Active</a:t>
                </a:r>
                <a:endParaRPr sz="9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5"/>
              <p:cNvSpPr txBox="1"/>
              <p:nvPr/>
            </p:nvSpPr>
            <p:spPr>
              <a:xfrm>
                <a:off x="6356325" y="630025"/>
                <a:ext cx="20874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alibri"/>
                    <a:ea typeface="Calibri"/>
                    <a:cs typeface="Calibri"/>
                    <a:sym typeface="Calibri"/>
                  </a:rPr>
                  <a:t>Lightly</a:t>
                </a:r>
                <a:r>
                  <a:rPr lang="en" sz="900">
                    <a:latin typeface="Calibri"/>
                    <a:ea typeface="Calibri"/>
                    <a:cs typeface="Calibri"/>
                    <a:sym typeface="Calibri"/>
                  </a:rPr>
                  <a:t> Active</a:t>
                </a:r>
                <a:endParaRPr sz="9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5"/>
              <p:cNvSpPr txBox="1"/>
              <p:nvPr/>
            </p:nvSpPr>
            <p:spPr>
              <a:xfrm>
                <a:off x="6356325" y="805575"/>
                <a:ext cx="20874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alibri"/>
                    <a:ea typeface="Calibri"/>
                    <a:cs typeface="Calibri"/>
                    <a:sym typeface="Calibri"/>
                  </a:rPr>
                  <a:t>Sedentary</a:t>
                </a:r>
                <a:endParaRPr sz="9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819150" y="352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Activity Minutes</a:t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50" y="1306600"/>
            <a:ext cx="7899527" cy="3487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16"/>
          <p:cNvGrpSpPr/>
          <p:nvPr/>
        </p:nvGrpSpPr>
        <p:grpSpPr>
          <a:xfrm>
            <a:off x="5587050" y="352000"/>
            <a:ext cx="2298675" cy="849750"/>
            <a:chOff x="6145050" y="278925"/>
            <a:chExt cx="2298675" cy="849750"/>
          </a:xfrm>
        </p:grpSpPr>
        <p:sp>
          <p:nvSpPr>
            <p:cNvPr id="162" name="Google Shape;162;p16"/>
            <p:cNvSpPr/>
            <p:nvPr/>
          </p:nvSpPr>
          <p:spPr>
            <a:xfrm>
              <a:off x="6145050" y="703825"/>
              <a:ext cx="175500" cy="175500"/>
            </a:xfrm>
            <a:prstGeom prst="ellipse">
              <a:avLst/>
            </a:prstGeom>
            <a:solidFill>
              <a:srgbClr val="4E79A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6145050" y="528325"/>
              <a:ext cx="175500" cy="175500"/>
            </a:xfrm>
            <a:prstGeom prst="ellipse">
              <a:avLst/>
            </a:prstGeom>
            <a:solidFill>
              <a:srgbClr val="59A1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6145050" y="352725"/>
              <a:ext cx="175500" cy="175500"/>
            </a:xfrm>
            <a:prstGeom prst="ellipse">
              <a:avLst/>
            </a:prstGeom>
            <a:solidFill>
              <a:srgbClr val="E157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" name="Google Shape;165;p16"/>
            <p:cNvGrpSpPr/>
            <p:nvPr/>
          </p:nvGrpSpPr>
          <p:grpSpPr>
            <a:xfrm>
              <a:off x="6145050" y="278925"/>
              <a:ext cx="2298675" cy="849750"/>
              <a:chOff x="6145050" y="278925"/>
              <a:chExt cx="2298675" cy="849750"/>
            </a:xfrm>
          </p:grpSpPr>
          <p:sp>
            <p:nvSpPr>
              <p:cNvPr id="166" name="Google Shape;166;p16"/>
              <p:cNvSpPr/>
              <p:nvPr/>
            </p:nvSpPr>
            <p:spPr>
              <a:xfrm>
                <a:off x="6145050" y="879375"/>
                <a:ext cx="175500" cy="175500"/>
              </a:xfrm>
              <a:prstGeom prst="ellipse">
                <a:avLst/>
              </a:prstGeom>
              <a:solidFill>
                <a:srgbClr val="B07AA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6"/>
              <p:cNvSpPr txBox="1"/>
              <p:nvPr/>
            </p:nvSpPr>
            <p:spPr>
              <a:xfrm>
                <a:off x="6356325" y="278925"/>
                <a:ext cx="20874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alibri"/>
                    <a:ea typeface="Calibri"/>
                    <a:cs typeface="Calibri"/>
                    <a:sym typeface="Calibri"/>
                  </a:rPr>
                  <a:t>Very Active</a:t>
                </a:r>
                <a:endParaRPr sz="9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6"/>
              <p:cNvSpPr txBox="1"/>
              <p:nvPr/>
            </p:nvSpPr>
            <p:spPr>
              <a:xfrm>
                <a:off x="6356325" y="454525"/>
                <a:ext cx="20874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alibri"/>
                    <a:ea typeface="Calibri"/>
                    <a:cs typeface="Calibri"/>
                    <a:sym typeface="Calibri"/>
                  </a:rPr>
                  <a:t>Fairly Active</a:t>
                </a:r>
                <a:endParaRPr sz="9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6"/>
              <p:cNvSpPr txBox="1"/>
              <p:nvPr/>
            </p:nvSpPr>
            <p:spPr>
              <a:xfrm>
                <a:off x="6356325" y="630025"/>
                <a:ext cx="20874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alibri"/>
                    <a:ea typeface="Calibri"/>
                    <a:cs typeface="Calibri"/>
                    <a:sym typeface="Calibri"/>
                  </a:rPr>
                  <a:t>Lightly Active</a:t>
                </a:r>
                <a:endParaRPr sz="9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6"/>
              <p:cNvSpPr txBox="1"/>
              <p:nvPr/>
            </p:nvSpPr>
            <p:spPr>
              <a:xfrm>
                <a:off x="6356325" y="805575"/>
                <a:ext cx="20874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alibri"/>
                    <a:ea typeface="Calibri"/>
                    <a:cs typeface="Calibri"/>
                    <a:sym typeface="Calibri"/>
                  </a:rPr>
                  <a:t>Sedentary</a:t>
                </a:r>
                <a:endParaRPr sz="9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average users spend more time performing light activity and sedentary activity.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819150" y="352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Hours Asleep</a:t>
            </a:r>
            <a:endParaRPr/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902" y="1022625"/>
            <a:ext cx="5030774" cy="3532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8"/>
          <p:cNvSpPr txBox="1"/>
          <p:nvPr/>
        </p:nvSpPr>
        <p:spPr>
          <a:xfrm>
            <a:off x="819150" y="1022625"/>
            <a:ext cx="26217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Sunday has the highest average amount of sleep.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Whereas Tuesday and Thursday has the lowest.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On Average users are receiving about 7 hours a sleep per day.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819150" y="352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Spent Sleeping vs Activities</a:t>
            </a:r>
            <a:endParaRPr/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463" y="936750"/>
            <a:ext cx="5755073" cy="37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tend to spend on average the most time sleeping or in sedentary activities. Users also get more sleep on weekends.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819150" y="352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Calories Burned</a:t>
            </a:r>
            <a:endParaRPr/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475" y="901000"/>
            <a:ext cx="7429050" cy="38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