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1" r:id="rId3"/>
    <p:sldId id="269" r:id="rId4"/>
    <p:sldId id="257" r:id="rId5"/>
    <p:sldId id="270" r:id="rId6"/>
    <p:sldId id="259" r:id="rId7"/>
    <p:sldId id="261" r:id="rId8"/>
    <p:sldId id="265" r:id="rId9"/>
    <p:sldId id="262" r:id="rId10"/>
    <p:sldId id="266" r:id="rId11"/>
    <p:sldId id="267" r:id="rId12"/>
    <p:sldId id="256" r:id="rId13"/>
    <p:sldId id="258" r:id="rId14"/>
    <p:sldId id="260" r:id="rId15"/>
    <p:sldId id="275" r:id="rId16"/>
    <p:sldId id="272" r:id="rId17"/>
    <p:sldId id="274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 autoAdjust="0"/>
    <p:restoredTop sz="93941" autoAdjust="0"/>
  </p:normalViewPr>
  <p:slideViewPr>
    <p:cSldViewPr snapToGrid="0">
      <p:cViewPr varScale="1">
        <p:scale>
          <a:sx n="123" d="100"/>
          <a:sy n="123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1212-7571-7F4B-819E-BF9725279D25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E4845-0CD8-754B-B027-EADE547E7B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90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88937366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88937366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04ee018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04ee018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04ee018b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04ee018b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04ee018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04ee018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E4845-0CD8-754B-B027-EADE547E7B4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8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2AAF1-F01E-4C83-8141-E3AC55F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BD82F-5F28-45A4-8A1F-C6626C176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41299-574C-4F29-BB57-5D29F7CA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3CE1E-F1E4-4175-ADFC-2CF64CAB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FB25C-C803-49C9-8C7D-1F95B4BB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1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68B36-39EA-4003-888D-3B733F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C03E4-E953-4290-B967-6B663179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A0A61-EB91-4566-B1F3-F7ED733D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65AB2-0887-460E-B057-E2662E11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43C5F-664F-42A4-80DE-1132D6F6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B580D8-C7EA-417B-91B6-10B134BB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81DB4D-CD5A-4CC8-9567-28B01DC4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934E7-4482-4616-B8C4-0097D40F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FB176-133D-42C4-9094-74EDA779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8E906-9863-4AB7-816B-D1542F93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1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4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3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79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1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75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33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24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1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4759-7DBF-43DE-8416-D2C4ADD4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D841A-A847-4632-8426-86434FD9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34CB4-33AA-4709-81F9-F0E8B27C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4B6C5-8C4E-4DC2-8F87-EB20BE24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B0EC0-77FC-4603-9C48-86A0069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83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86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91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6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F0DF-CD20-4657-A183-21E79F7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54724-5112-4609-A58C-815ADA7C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2BDBA-7F15-4F43-B17A-1326ED47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D45C9-1881-40E2-A237-596B572E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9B9BA-A9F8-41DB-9484-446D9E21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3A844-B76B-495A-9CD7-48FE8180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412F2-EDE2-4AB4-8063-4E312A06C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546B9-5C0D-4930-80D2-73A4A7824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37CD4-5AC6-4D3E-BFFD-F1256C25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4DECE-42C9-4F90-8BBD-27DC2BB7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C2EF9-21D3-489B-8507-28B21A0D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8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4F89E-7195-4FC6-A23F-666E2D2A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CE27CC-009B-4C75-8C4D-C312B928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C84CA1-9B24-4F06-B554-B5064EFB5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1A7D56-E22D-4DD1-8925-BBB29A503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7650CE-85EF-45D4-B4DA-175EED198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B4E37-4F16-437D-8BF7-3E572C82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BEA487-1B51-464D-99E8-BE04F01F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70D657-2C18-4EF1-B5F1-681E3988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7A543-31EB-4B6E-BD9E-0C5BB9B0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D6D481-2BD2-4CBC-A958-7D28C163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098D3D-7E9B-4BEE-BB7C-D9DCED80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7E2ECE-0917-41A6-BF94-1FADF321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5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14861A-6D14-4037-8FF8-9A4E4559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9F0EFF-2A7E-422D-BACD-30F05635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D776A-2575-4F1A-98CB-D18FEDA1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7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33C94-FF5A-40F7-A1FB-8C510BC6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9B381-197A-427A-9AE6-67684992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2F9B2-BB4E-4CD7-B045-CEBF39C18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71255-1DE1-46E5-B043-D5B9BC7D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FE4B4-D6EC-4F43-8CB9-F31B914B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BB12B-D2A8-4E42-ACC6-5EF50BC8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7487B-E9AA-4066-9B24-9E08FF87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987C8-B2D3-402F-9DE3-D134A38F5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CF3BF3-49D8-4550-A90B-BA29DDAF3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DECE33-B99F-495B-85A8-0D51F591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A9E8A-75C8-483A-BACF-72D3467F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18710-4F16-4308-BD7A-D60909BF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8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3A4832-7ACE-4C14-BB73-984D92A4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B59EC-59F3-48B5-AE81-223A915E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7D1C3-07FE-4C6B-8F12-1499DD52B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CE643-CB55-4CF1-B4B4-CF6601703E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15825-388E-4F7F-A159-80A2DF8B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C321C-2B58-44A6-ADBB-95BFD21AE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8A84-3CD5-4F3C-A5C5-0E2501774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1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860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nlijun@connect.hku.hk" TargetMode="External"/><Relationship Id="rId2" Type="http://schemas.openxmlformats.org/officeDocument/2006/relationships/hyperlink" Target="mailto:dy212190@connect.hku.hk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tatmt.org/mose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pan.baidu.com/s/1w31Hldfiu7dGUkEpCYXIV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mage.baidu.com/" TargetMode="External"/><Relationship Id="rId5" Type="http://schemas.openxmlformats.org/officeDocument/2006/relationships/image" Target="../media/image26.jpe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coursera.or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courser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A59D9EB-B7B3-4376-8199-A2EE5739A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6.Learning Phrase Representations using RNN Encoder–Decoder for Statistical Machine Translation </a:t>
            </a:r>
            <a:br>
              <a:rPr lang="en-US" altLang="zh-CN" sz="4400" dirty="0"/>
            </a:br>
            <a:endParaRPr lang="en-US" sz="4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A1E1B72-309D-48CB-BF6F-AEB497DF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00" y="3778832"/>
            <a:ext cx="11360800" cy="27368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Group P</a:t>
            </a:r>
          </a:p>
          <a:p>
            <a:endParaRPr lang="en-US" sz="11200" dirty="0"/>
          </a:p>
          <a:p>
            <a:r>
              <a:rPr lang="en-US" altLang="zh-CN" sz="8000" dirty="0"/>
              <a:t>  Ding Yu (</a:t>
            </a:r>
            <a:r>
              <a:rPr lang="en-US" altLang="zh-CN" sz="8000" dirty="0">
                <a:hlinkClick r:id="rId2"/>
              </a:rPr>
              <a:t>dy212190@connect.hku.hk</a:t>
            </a:r>
            <a:r>
              <a:rPr lang="en-US" altLang="zh-CN" sz="8000" dirty="0"/>
              <a:t>)</a:t>
            </a:r>
          </a:p>
          <a:p>
            <a:r>
              <a:rPr lang="en-US" altLang="zh-CN" sz="8000" dirty="0"/>
              <a:t>     Sun Jianan (sun1999@connect.hku.hk) </a:t>
            </a:r>
          </a:p>
          <a:p>
            <a:r>
              <a:rPr lang="en-US" altLang="zh-CN" sz="8000" dirty="0"/>
              <a:t> Yan Lijun (</a:t>
            </a:r>
            <a:r>
              <a:rPr lang="en-US" altLang="zh-CN" sz="8000" dirty="0">
                <a:hlinkClick r:id="rId3"/>
              </a:rPr>
              <a:t>yanlijun@connect.hku.hk</a:t>
            </a:r>
            <a:r>
              <a:rPr lang="en-US" altLang="zh-CN" sz="8000" dirty="0"/>
              <a:t>)</a:t>
            </a:r>
          </a:p>
          <a:p>
            <a:r>
              <a:rPr lang="en-US" altLang="zh-CN" sz="8000" dirty="0"/>
              <a:t>Yue Tian (yuetian@connect.hku.hk)</a:t>
            </a:r>
            <a:br>
              <a:rPr lang="en-US" altLang="zh-CN" sz="8000" dirty="0"/>
            </a:br>
            <a:endParaRPr lang="en-US" altLang="zh-CN" sz="8000" dirty="0"/>
          </a:p>
          <a:p>
            <a:br>
              <a:rPr lang="en-US" altLang="zh-CN" dirty="0"/>
            </a:br>
            <a:endParaRPr lang="en-US" altLang="zh-CN" dirty="0"/>
          </a:p>
          <a:p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br>
              <a:rPr lang="en-US" altLang="zh-CN" sz="2800" dirty="0"/>
            </a:b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6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EE8712E-CA44-2349-9418-3B1E7B92B5D8}"/>
              </a:ext>
            </a:extLst>
          </p:cNvPr>
          <p:cNvSpPr txBox="1">
            <a:spLocks/>
          </p:cNvSpPr>
          <p:nvPr/>
        </p:nvSpPr>
        <p:spPr>
          <a:xfrm>
            <a:off x="381000" y="1162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sz="3600" dirty="0">
                <a:latin typeface="Calibri" panose="020F0502020204030204" pitchFamily="34" charset="0"/>
                <a:cs typeface="Calibri" panose="020F0502020204030204" pitchFamily="34" charset="0"/>
              </a:rPr>
              <a:t>2. LSTM vs GRU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5B17AE-ABC9-A740-9563-452FA8D2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37" y="1252492"/>
            <a:ext cx="4420102" cy="24377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418794-9CC1-DB4B-84D9-DFED6DD3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665" y="691062"/>
            <a:ext cx="6341498" cy="5643132"/>
          </a:xfrm>
          <a:prstGeom prst="rect">
            <a:avLst/>
          </a:prstGeom>
        </p:spPr>
      </p:pic>
      <p:sp>
        <p:nvSpPr>
          <p:cNvPr id="5" name="文本框 11">
            <a:extLst>
              <a:ext uri="{FF2B5EF4-FFF2-40B4-BE49-F238E27FC236}">
                <a16:creationId xmlns:a16="http://schemas.microsoft.com/office/drawing/2014/main" id="{79243A72-72E2-2E42-AA68-42A2BA3CEDF8}"/>
              </a:ext>
            </a:extLst>
          </p:cNvPr>
          <p:cNvSpPr txBox="1"/>
          <p:nvPr/>
        </p:nvSpPr>
        <p:spPr>
          <a:xfrm>
            <a:off x="1008667" y="6480164"/>
            <a:ext cx="11183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Empirical Evaluation of Gated Recurrent Neural Networks on Sequence Modeling 2014.</a:t>
            </a:r>
          </a:p>
          <a:p>
            <a:pPr algn="r"/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8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4F31-9538-4DC9-B014-E54AD2CBE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27" y="160829"/>
            <a:ext cx="10862820" cy="78185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3.Experiment: English to French (WMT’14 Workshop Task)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8B81F-AE11-4F89-BAA2-8CB28FFF6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26" y="1099147"/>
            <a:ext cx="10862821" cy="5599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Data: English-French Bitext: (Training + </a:t>
            </a:r>
            <a:r>
              <a:rPr lang="en-US" altLang="zh-CN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+ Validation + Test) </a:t>
            </a:r>
          </a:p>
          <a:p>
            <a:pPr algn="l"/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zh-CN" altLang="en-US" dirty="0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4D423F06-D119-4263-A2BB-CFC98F4AFB72}"/>
              </a:ext>
            </a:extLst>
          </p:cNvPr>
          <p:cNvSpPr txBox="1">
            <a:spLocks/>
          </p:cNvSpPr>
          <p:nvPr/>
        </p:nvSpPr>
        <p:spPr>
          <a:xfrm>
            <a:off x="232526" y="1535600"/>
            <a:ext cx="10862821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Preprocessing: Word Segmentation (Tokenization)</a:t>
            </a:r>
            <a:endParaRPr lang="zh-CN" altLang="en-US" dirty="0"/>
          </a:p>
          <a:p>
            <a:pPr algn="l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zh-CN" altLang="en-US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4ED92E77-A3EF-471B-A634-0888FBB58395}"/>
              </a:ext>
            </a:extLst>
          </p:cNvPr>
          <p:cNvSpPr txBox="1">
            <a:spLocks/>
          </p:cNvSpPr>
          <p:nvPr/>
        </p:nvSpPr>
        <p:spPr>
          <a:xfrm>
            <a:off x="6303388" y="1696052"/>
            <a:ext cx="3934121" cy="55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B42DE0-FB33-4851-B751-C6CA6662CB69}"/>
              </a:ext>
            </a:extLst>
          </p:cNvPr>
          <p:cNvSpPr txBox="1"/>
          <p:nvPr/>
        </p:nvSpPr>
        <p:spPr>
          <a:xfrm>
            <a:off x="232526" y="1933069"/>
            <a:ext cx="10577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Input phrases are embedded in dimension of 100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CBE777-13E8-4959-8D86-D8A2F29C16EA}"/>
              </a:ext>
            </a:extLst>
          </p:cNvPr>
          <p:cNvSpPr txBox="1"/>
          <p:nvPr/>
        </p:nvSpPr>
        <p:spPr>
          <a:xfrm>
            <a:off x="232525" y="2465509"/>
            <a:ext cx="884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Rescoring Phrase Pairs: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5E9BCC4-E628-4C36-868B-A60A8DFCC92C}"/>
              </a:ext>
            </a:extLst>
          </p:cNvPr>
          <p:cNvSpPr txBox="1"/>
          <p:nvPr/>
        </p:nvSpPr>
        <p:spPr>
          <a:xfrm>
            <a:off x="232525" y="2987655"/>
            <a:ext cx="1114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Train the RNN encoder-decoder (with GRU hidden units) on a table of phrase pairs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B774A3E-D5A5-458A-BAF5-207ABFF6592A}"/>
                  </a:ext>
                </a:extLst>
              </p:cNvPr>
              <p:cNvSpPr txBox="1"/>
              <p:nvPr/>
            </p:nvSpPr>
            <p:spPr>
              <a:xfrm>
                <a:off x="232525" y="3509801"/>
                <a:ext cx="1143199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 </a:t>
                </a:r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After training RNN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   Get the training score: p(f1,f2,f3…fx|e1,e2,e3…</a:t>
                </a:r>
                <a:r>
                  <a:rPr lang="en-US" altLang="zh-CN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ey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scores are used as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of the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SMT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equation below (weight:</a:t>
                </a:r>
                <a:r>
                  <a:rPr lang="en-US" altLang="zh-CN" sz="24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Finally, update </a:t>
                </a:r>
                <a:r>
                  <a:rPr lang="en-US" altLang="zh-CN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logp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altLang="zh-CN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f|e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the phare pairs table (can be used in testing)</a:t>
                </a:r>
              </a:p>
              <a:p>
                <a:pPr marL="342900" indent="-342900" algn="l">
                  <a:buFontTx/>
                  <a:buChar char="-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B774A3E-D5A5-458A-BAF5-207ABFF65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25" y="3509801"/>
                <a:ext cx="11431991" cy="1938992"/>
              </a:xfrm>
              <a:prstGeom prst="rect">
                <a:avLst/>
              </a:prstGeom>
              <a:blipFill>
                <a:blip r:embed="rId2"/>
                <a:stretch>
                  <a:fillRect l="-853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5F3528EF-3761-4BD9-BB4E-F2FB8EAC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255" y="5236148"/>
            <a:ext cx="4981575" cy="11049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4D406F7E-2FB9-48D1-B76C-3EFE2843670A}"/>
              </a:ext>
            </a:extLst>
          </p:cNvPr>
          <p:cNvSpPr/>
          <p:nvPr/>
        </p:nvSpPr>
        <p:spPr>
          <a:xfrm>
            <a:off x="4867687" y="5448793"/>
            <a:ext cx="1189033" cy="60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EA4036F-192D-460B-ABA3-595696493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692" y="1495004"/>
            <a:ext cx="3552825" cy="15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1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29" grpId="0"/>
      <p:bldP spid="23" grpId="0"/>
      <p:bldP spid="33" grpId="0"/>
      <p:bldP spid="38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4F31-9538-4DC9-B014-E54AD2CBE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27" y="160829"/>
            <a:ext cx="9144000" cy="781851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3.Experiment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8B81F-AE11-4F89-BAA2-8CB28FFF6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28" y="1023405"/>
            <a:ext cx="8270450" cy="512837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Quantitative Result: BLEU (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Bilingual Evaluation Understudy) score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90A3CE-F166-4A1F-BFA1-B1E43649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5" y="1536242"/>
            <a:ext cx="4335396" cy="2059400"/>
          </a:xfrm>
          <a:prstGeom prst="rect">
            <a:avLst/>
          </a:prstGeom>
        </p:spPr>
      </p:pic>
      <p:sp>
        <p:nvSpPr>
          <p:cNvPr id="11" name="副标题 2">
            <a:extLst>
              <a:ext uri="{FF2B5EF4-FFF2-40B4-BE49-F238E27FC236}">
                <a16:creationId xmlns:a16="http://schemas.microsoft.com/office/drawing/2014/main" id="{F62695F5-165D-4BED-B8A5-7A81D4D72B8E}"/>
              </a:ext>
            </a:extLst>
          </p:cNvPr>
          <p:cNvSpPr txBox="1">
            <a:spLocks/>
          </p:cNvSpPr>
          <p:nvPr/>
        </p:nvSpPr>
        <p:spPr>
          <a:xfrm>
            <a:off x="285945" y="4417995"/>
            <a:ext cx="8270450" cy="512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Qualitative Result:</a:t>
            </a:r>
            <a:endParaRPr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6B03E4DD-1B35-4A9C-9726-FA0EA6250345}"/>
              </a:ext>
            </a:extLst>
          </p:cNvPr>
          <p:cNvSpPr txBox="1">
            <a:spLocks/>
          </p:cNvSpPr>
          <p:nvPr/>
        </p:nvSpPr>
        <p:spPr>
          <a:xfrm>
            <a:off x="285945" y="4930832"/>
            <a:ext cx="11412718" cy="78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RNN is better than translation model (TM) that directly applies conditional probability. (see table 2,3)</a:t>
            </a:r>
          </a:p>
          <a:p>
            <a:pPr algn="l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C6E9E2F-99FF-4515-B47A-7FBC27D8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51" y="1460467"/>
            <a:ext cx="4486275" cy="33337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480D509-3C7A-49EB-846F-2FAE6409C845}"/>
              </a:ext>
            </a:extLst>
          </p:cNvPr>
          <p:cNvSpPr txBox="1"/>
          <p:nvPr/>
        </p:nvSpPr>
        <p:spPr>
          <a:xfrm>
            <a:off x="297384" y="6071631"/>
            <a:ext cx="11183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Baseline Model can be found on: </a:t>
            </a:r>
            <a:r>
              <a:rPr lang="en-US" altLang="zh-CN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http://www.statmt.org/moses/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1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4F31-9538-4DC9-B014-E54AD2CBE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27" y="160829"/>
            <a:ext cx="9144000" cy="781851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3.Experiment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8B81F-AE11-4F89-BAA2-8CB28FFF6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27" y="942680"/>
            <a:ext cx="10862821" cy="59767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Phrase Representation</a:t>
            </a:r>
          </a:p>
          <a:p>
            <a:pPr algn="l"/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D2D6A6E-06D8-49F9-AFFF-CEF74012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" y="1328291"/>
            <a:ext cx="5657165" cy="303034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989AEB5-8D9D-477B-B32A-ACDAB1B3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99" y="1328291"/>
            <a:ext cx="5657164" cy="286778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7D240A7-B327-4196-80A7-99B679CFE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746" y="3980051"/>
            <a:ext cx="5123502" cy="28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4F31-9538-4DC9-B014-E54AD2CBE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27" y="160829"/>
            <a:ext cx="9838230" cy="781851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4.Experiment: GRU on Time-Series Problem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8B81F-AE11-4F89-BAA2-8CB28FFF6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27" y="942680"/>
            <a:ext cx="10862821" cy="59767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Predictions of passenger flow in Shanghai subway</a:t>
            </a:r>
          </a:p>
          <a:p>
            <a:pPr algn="l"/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8DA7EB-50CD-9748-BD22-4E390B04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594" y="1025137"/>
            <a:ext cx="4389850" cy="3141486"/>
          </a:xfrm>
          <a:prstGeom prst="rect">
            <a:avLst/>
          </a:prstGeom>
          <a:noFill/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8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4F31-9538-4DC9-B014-E54AD2CBE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26" y="160829"/>
            <a:ext cx="10862821" cy="781851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4.Experiment: GRU on Time-Series Problem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8B81F-AE11-4F89-BAA2-8CB28FFF6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27" y="942680"/>
            <a:ext cx="10862821" cy="59767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Predictions of passenger flow in Shanghai subway</a:t>
            </a:r>
          </a:p>
          <a:p>
            <a:pPr algn="l"/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20B0314-55E0-2848-9BD3-37AFA5F6F1E5}"/>
              </a:ext>
            </a:extLst>
          </p:cNvPr>
          <p:cNvSpPr txBox="1">
            <a:spLocks/>
          </p:cNvSpPr>
          <p:nvPr/>
        </p:nvSpPr>
        <p:spPr>
          <a:xfrm>
            <a:off x="392019" y="1540358"/>
            <a:ext cx="11567454" cy="14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Passenger card-swiping data of Shanghai Subway in April 2015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from a public contest,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download link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(m4og)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771D1A23-53BF-D542-83DC-64684797FACF}"/>
              </a:ext>
            </a:extLst>
          </p:cNvPr>
          <p:cNvSpPr txBox="1">
            <a:spLocks/>
          </p:cNvSpPr>
          <p:nvPr/>
        </p:nvSpPr>
        <p:spPr>
          <a:xfrm>
            <a:off x="392019" y="2861748"/>
            <a:ext cx="11567454" cy="14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Passenger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by time step (every 15 minutes)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Min-max normalization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AFB30B4-51E4-3448-A328-C256476FFB4D}"/>
              </a:ext>
            </a:extLst>
          </p:cNvPr>
          <p:cNvGrpSpPr/>
          <p:nvPr/>
        </p:nvGrpSpPr>
        <p:grpSpPr>
          <a:xfrm>
            <a:off x="392019" y="4183139"/>
            <a:ext cx="11567454" cy="1903135"/>
            <a:chOff x="392019" y="4183139"/>
            <a:chExt cx="11567454" cy="1903135"/>
          </a:xfrm>
        </p:grpSpPr>
        <p:sp>
          <p:nvSpPr>
            <p:cNvPr id="9" name="副标题 2">
              <a:extLst>
                <a:ext uri="{FF2B5EF4-FFF2-40B4-BE49-F238E27FC236}">
                  <a16:creationId xmlns:a16="http://schemas.microsoft.com/office/drawing/2014/main" id="{FE472AD1-D954-BD43-8C96-DB06833F3D05}"/>
                </a:ext>
              </a:extLst>
            </p:cNvPr>
            <p:cNvSpPr txBox="1">
              <a:spLocks/>
            </p:cNvSpPr>
            <p:nvPr/>
          </p:nvSpPr>
          <p:spPr>
            <a:xfrm>
              <a:off x="392019" y="4183139"/>
              <a:ext cx="11567454" cy="17321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Modeling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Use three-period lagged data(last three time steps) to predict passenger flow in next time step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E17CCF5-172F-B24F-B984-D3F7EDD37957}"/>
                </a:ext>
              </a:extLst>
            </p:cNvPr>
            <p:cNvGrpSpPr/>
            <p:nvPr/>
          </p:nvGrpSpPr>
          <p:grpSpPr>
            <a:xfrm>
              <a:off x="2446640" y="5524340"/>
              <a:ext cx="6011691" cy="561934"/>
              <a:chOff x="2053514" y="5568830"/>
              <a:chExt cx="6011691" cy="5619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AF25209D-8F62-9E47-B664-8426729F6F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53514" y="5730654"/>
                    <a:ext cx="3321679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zh-CN" altLang="en-US" sz="2000" b="1" dirty="0"/>
                      <a:t>，</a:t>
                    </a:r>
                    <a:r>
                      <a:rPr lang="zh-CN" altLang="en-US" sz="2000" b="1" dirty="0">
                        <a:solidFill>
                          <a:srgbClr val="836967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zh-CN" altLang="en-US" sz="2000" b="1" dirty="0"/>
                      <a:t>）  </a:t>
                    </a: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AF25209D-8F62-9E47-B664-8426729F6F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3514" y="5730654"/>
                    <a:ext cx="3321679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60" t="-9091" b="-242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607035FC-EF3B-E74C-B61B-07E2A05C8640}"/>
                      </a:ext>
                    </a:extLst>
                  </p:cNvPr>
                  <p:cNvSpPr txBox="1"/>
                  <p:nvPr/>
                </p:nvSpPr>
                <p:spPr>
                  <a:xfrm>
                    <a:off x="6043114" y="5724402"/>
                    <a:ext cx="2022091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0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607035FC-EF3B-E74C-B61B-07E2A05C86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3114" y="5724402"/>
                    <a:ext cx="2022091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线箭头连接符 10">
                <a:extLst>
                  <a:ext uri="{FF2B5EF4-FFF2-40B4-BE49-F238E27FC236}">
                    <a16:creationId xmlns:a16="http://schemas.microsoft.com/office/drawing/2014/main" id="{F5B9C9F9-F2A1-8747-BF92-B36DC2956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0279" y="5915320"/>
                <a:ext cx="1665875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D6DE9DB-E1E5-7A46-994F-7DD1CCBBAD88}"/>
                  </a:ext>
                </a:extLst>
              </p:cNvPr>
              <p:cNvSpPr txBox="1"/>
              <p:nvPr/>
            </p:nvSpPr>
            <p:spPr>
              <a:xfrm>
                <a:off x="5238381" y="5568830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i="1" dirty="0"/>
                  <a:t>predict</a:t>
                </a:r>
                <a:endParaRPr kumimoji="1" lang="zh-CN" altLang="en-US" b="1" i="1" dirty="0"/>
              </a:p>
            </p:txBody>
          </p:sp>
        </p:grp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8DA7EB-50CD-9748-BD22-4E390B04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801" y="1025136"/>
            <a:ext cx="3359110" cy="2403863"/>
          </a:xfrm>
          <a:prstGeom prst="rect">
            <a:avLst/>
          </a:prstGeom>
          <a:noFill/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DAE16F0-8685-9044-893A-2B36C130B2B4}"/>
              </a:ext>
            </a:extLst>
          </p:cNvPr>
          <p:cNvSpPr txBox="1"/>
          <p:nvPr/>
        </p:nvSpPr>
        <p:spPr>
          <a:xfrm>
            <a:off x="9135624" y="3525817"/>
            <a:ext cx="3462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Source: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https://image.baidu.com/</a:t>
            </a:r>
            <a:endParaRPr lang="en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4F31-9538-4DC9-B014-E54AD2CBE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27" y="160829"/>
            <a:ext cx="9838230" cy="781851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4.Experiment: GRU on Time-Series Problem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8B81F-AE11-4F89-BAA2-8CB28FFF6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27" y="942680"/>
            <a:ext cx="10862821" cy="59767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Predictions of passenger flow in Shanghai subway</a:t>
            </a:r>
          </a:p>
          <a:p>
            <a:pPr algn="l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BE50AC-905D-9F47-AA3A-E901B73D469E}"/>
              </a:ext>
            </a:extLst>
          </p:cNvPr>
          <p:cNvSpPr txBox="1"/>
          <p:nvPr/>
        </p:nvSpPr>
        <p:spPr>
          <a:xfrm>
            <a:off x="5034598" y="3373395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</a:rPr>
              <a:t>Demo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4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6948-196B-AC48-A9A2-035E67D6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168"/>
            <a:ext cx="10515600" cy="2852737"/>
          </a:xfrm>
        </p:spPr>
        <p:txBody>
          <a:bodyPr/>
          <a:lstStyle/>
          <a:p>
            <a:pPr algn="ctr"/>
            <a:r>
              <a:rPr lang="en-CN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878E-64E6-E14D-8473-036D504C7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7628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15600" y="348716"/>
            <a:ext cx="11609392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RNN Encoder-Decoder and Statistical Machine </a:t>
            </a:r>
            <a:r>
              <a:rPr 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Translation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15600" y="1525700"/>
            <a:ext cx="11360800" cy="525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Types of RNN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vs N:</a:t>
            </a:r>
            <a:endParaRPr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lang="en-US" altLang="zh-CN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vs 1: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vs N:</a:t>
            </a:r>
            <a:endParaRPr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1" y="2734157"/>
            <a:ext cx="10598895" cy="7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54632"/>
            <a:ext cx="12093668" cy="67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l="-3145" t="-22093" r="-112279" b="-109013"/>
          <a:stretch/>
        </p:blipFill>
        <p:spPr>
          <a:xfrm>
            <a:off x="-369873" y="5648756"/>
            <a:ext cx="26266833" cy="8992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4F595BD-A188-B843-B629-EA2EB15C0312}"/>
              </a:ext>
            </a:extLst>
          </p:cNvPr>
          <p:cNvSpPr txBox="1"/>
          <p:nvPr/>
        </p:nvSpPr>
        <p:spPr>
          <a:xfrm>
            <a:off x="9488556" y="6517482"/>
            <a:ext cx="3763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https://www.coursera.org</a:t>
            </a: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zh-C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vs M:</a:t>
            </a:r>
            <a:endParaRPr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The two sentences have different length of sequence but with same meaning.</a:t>
            </a:r>
            <a:endParaRPr sz="2667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22835" y="340518"/>
            <a:ext cx="11776400" cy="85129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1.RNN Encoder-Decoder and Statistical Machine Translation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2577703"/>
            <a:ext cx="12192004" cy="8512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D84405-FACD-1B47-8197-A49D046CFFBC}"/>
              </a:ext>
            </a:extLst>
          </p:cNvPr>
          <p:cNvSpPr txBox="1"/>
          <p:nvPr/>
        </p:nvSpPr>
        <p:spPr>
          <a:xfrm>
            <a:off x="9488556" y="6517482"/>
            <a:ext cx="3763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https://www.coursera.org</a:t>
            </a: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 idx="4294967295"/>
          </p:nvPr>
        </p:nvSpPr>
        <p:spPr>
          <a:xfrm>
            <a:off x="351923" y="371060"/>
            <a:ext cx="11840077" cy="7563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1.RNN Encoder-Decoder and Statistical Machine Translation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4294967295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Encoder and Decoder </a:t>
            </a:r>
            <a:endParaRPr sz="3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zh-CN" altLang="en-US" sz="30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100" dirty="0">
                <a:solidFill>
                  <a:srgbClr val="24292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Model consists of two RNNs and hidden units</a:t>
            </a:r>
            <a:endParaRPr sz="2100" dirty="0">
              <a:solidFill>
                <a:srgbClr val="24292F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100" b="1" dirty="0">
                <a:solidFill>
                  <a:srgbClr val="24292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altLang="zh-CN" sz="2100" b="1" dirty="0">
                <a:solidFill>
                  <a:srgbClr val="24292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  <a:endParaRPr sz="2100" b="1" dirty="0">
              <a:solidFill>
                <a:srgbClr val="24292F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754" lvl="2" indent="-423304">
              <a:spcBef>
                <a:spcPts val="1600"/>
              </a:spcBef>
              <a:buClr>
                <a:srgbClr val="24292F"/>
              </a:buClr>
              <a:buSzPct val="100000"/>
            </a:pPr>
            <a:r>
              <a:rPr lang="en-US" altLang="zh-CN" sz="2100" dirty="0">
                <a:solidFill>
                  <a:srgbClr val="24292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Learns to encode a variable-length input sequence </a:t>
            </a:r>
            <a:endParaRPr sz="2100" dirty="0">
              <a:solidFill>
                <a:srgbClr val="24292F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754" indent="0">
              <a:spcBef>
                <a:spcPts val="1600"/>
              </a:spcBef>
              <a:buNone/>
            </a:pPr>
            <a:r>
              <a:rPr lang="en-US" altLang="zh-CN" sz="2100" dirty="0">
                <a:solidFill>
                  <a:srgbClr val="24292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into a fixed-length vector representation.</a:t>
            </a:r>
            <a:endParaRPr sz="2100" dirty="0">
              <a:solidFill>
                <a:srgbClr val="24292F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100" b="1" dirty="0">
                <a:solidFill>
                  <a:srgbClr val="24292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zh-CN" sz="2100" b="1" dirty="0">
                <a:solidFill>
                  <a:srgbClr val="24292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  <a:endParaRPr sz="2100" b="1" dirty="0">
              <a:solidFill>
                <a:srgbClr val="24292F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754" lvl="2" indent="-423304">
              <a:spcBef>
                <a:spcPts val="1600"/>
              </a:spcBef>
              <a:buClr>
                <a:srgbClr val="24292F"/>
              </a:buClr>
              <a:buSzPct val="100000"/>
            </a:pPr>
            <a:r>
              <a:rPr lang="en-US" altLang="zh-CN" sz="2100" dirty="0">
                <a:solidFill>
                  <a:srgbClr val="24292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Learns to decode a given fixed-length vector </a:t>
            </a:r>
            <a:endParaRPr sz="2100" dirty="0">
              <a:solidFill>
                <a:srgbClr val="24292F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754" indent="0">
              <a:spcBef>
                <a:spcPts val="1600"/>
              </a:spcBef>
              <a:buNone/>
            </a:pPr>
            <a:r>
              <a:rPr lang="en-US" altLang="zh-CN" sz="2100" dirty="0">
                <a:solidFill>
                  <a:srgbClr val="24292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representation into a variable-length target sequence.</a:t>
            </a:r>
            <a:endParaRPr sz="2100" dirty="0">
              <a:solidFill>
                <a:srgbClr val="24292F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100" dirty="0">
                <a:solidFill>
                  <a:srgbClr val="24292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zh-CN" sz="2100" b="1" dirty="0">
                <a:solidFill>
                  <a:srgbClr val="24292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Hidden Unit </a:t>
            </a:r>
            <a:endParaRPr sz="2100" dirty="0">
              <a:solidFill>
                <a:srgbClr val="24292F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754" indent="0">
              <a:spcBef>
                <a:spcPts val="1600"/>
              </a:spcBef>
              <a:buNone/>
            </a:pPr>
            <a:r>
              <a:rPr 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00" y="1536633"/>
            <a:ext cx="4256267" cy="4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 idx="4294967295"/>
          </p:nvPr>
        </p:nvSpPr>
        <p:spPr>
          <a:xfrm>
            <a:off x="354521" y="384367"/>
            <a:ext cx="11837479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1.RNN Encoder-Decoder and Statistical Machine Translation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4294967295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Machine Translation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406390">
              <a:spcBef>
                <a:spcPts val="1600"/>
              </a:spcBef>
              <a:buClr>
                <a:srgbClr val="24292F"/>
              </a:buClr>
              <a:buSzPts val="1200"/>
            </a:pPr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 the phrase-based SMT framework, the translation model is </a:t>
            </a:r>
            <a:r>
              <a:rPr lang="en-US" altLang="zh-CN" dirty="0" err="1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factorised</a:t>
            </a:r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into the translation probabilities of matching phrases in the source and target sentences.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406390">
              <a:buClr>
                <a:srgbClr val="24292F"/>
              </a:buClr>
              <a:buSzPts val="1200"/>
            </a:pPr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RNN Encoder-Decoder can be used to rescore the phrase pairs in the phrase table</a:t>
            </a:r>
            <a:r>
              <a:rPr lang="en-US" altLang="zh-CN" sz="16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03195" indent="0">
              <a:buClr>
                <a:srgbClr val="24292F"/>
              </a:buClr>
              <a:buSzPts val="1200"/>
              <a:buNone/>
            </a:pPr>
            <a:r>
              <a:rPr lang="en-US" altLang="zh-CN" sz="2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 maximize</a:t>
            </a:r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altLang="zh-CN" sz="2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For Bilingual Evaluation Understudy score:</a:t>
            </a:r>
            <a:endParaRPr sz="24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60" y="3814233"/>
            <a:ext cx="3033267" cy="4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6" y="4710650"/>
            <a:ext cx="6438901" cy="122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C8D7-2447-F241-BCCD-C8F21834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421"/>
            <a:ext cx="10515600" cy="47645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has been observed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Bengio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et al [1994] that it is difficult to train RNNs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caputure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long-term dependencies because of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vanishing gradient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0DFD9E-AAA2-264D-A9E0-AD678A02E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54250"/>
            <a:ext cx="4044043" cy="1860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53CF28-8882-7C42-A4E9-FB042ED0F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73146"/>
            <a:ext cx="5490115" cy="18885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257E7B-59A5-774C-91CB-C1A4B454F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29" y="2518505"/>
            <a:ext cx="4772028" cy="132556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3D0645-921C-7C44-A905-7E5F129ED9FA}"/>
              </a:ext>
            </a:extLst>
          </p:cNvPr>
          <p:cNvSpPr txBox="1">
            <a:spLocks/>
          </p:cNvSpPr>
          <p:nvPr/>
        </p:nvSpPr>
        <p:spPr>
          <a:xfrm>
            <a:off x="6739164" y="4114510"/>
            <a:ext cx="4291693" cy="222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example, we get a sequence : </a:t>
            </a:r>
          </a:p>
          <a:p>
            <a:pPr marL="0" indent="0" algn="just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 grew up in China… I speak fluent Chinese.</a:t>
            </a:r>
            <a:r>
              <a:rPr lang="en-C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A2F4B1C-1595-C341-897D-5BBEF64DA715}"/>
              </a:ext>
            </a:extLst>
          </p:cNvPr>
          <p:cNvSpPr txBox="1">
            <a:spLocks/>
          </p:cNvSpPr>
          <p:nvPr/>
        </p:nvSpPr>
        <p:spPr>
          <a:xfrm>
            <a:off x="381000" y="1162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sz="3600" dirty="0">
                <a:latin typeface="Calibri" panose="020F0502020204030204" pitchFamily="34" charset="0"/>
                <a:cs typeface="Calibri" panose="020F0502020204030204" pitchFamily="34" charset="0"/>
              </a:rPr>
              <a:t>2. Short Memory Problem</a:t>
            </a:r>
          </a:p>
        </p:txBody>
      </p:sp>
      <p:sp>
        <p:nvSpPr>
          <p:cNvPr id="11" name="文本框 11">
            <a:extLst>
              <a:ext uri="{FF2B5EF4-FFF2-40B4-BE49-F238E27FC236}">
                <a16:creationId xmlns:a16="http://schemas.microsoft.com/office/drawing/2014/main" id="{5409E78B-DE34-244D-BE93-2531AA9F0C66}"/>
              </a:ext>
            </a:extLst>
          </p:cNvPr>
          <p:cNvSpPr txBox="1"/>
          <p:nvPr/>
        </p:nvSpPr>
        <p:spPr>
          <a:xfrm>
            <a:off x="1008667" y="6480164"/>
            <a:ext cx="11183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towardsdatascience.com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1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2449-0455-3842-BA52-CB760604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6226"/>
            <a:ext cx="10515600" cy="1325563"/>
          </a:xfrm>
        </p:spPr>
        <p:txBody>
          <a:bodyPr>
            <a:normAutofit/>
          </a:bodyPr>
          <a:lstStyle/>
          <a:p>
            <a:pPr marL="12700"/>
            <a:r>
              <a:rPr lang="en-CN" sz="3600" dirty="0">
                <a:latin typeface="Calibri" panose="020F0502020204030204" pitchFamily="34" charset="0"/>
                <a:cs typeface="Calibri" panose="020F0502020204030204" pitchFamily="34" charset="0"/>
              </a:rPr>
              <a:t>2. GRUs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C8D7-2447-F241-BCCD-C8F21834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pretty similar to an LSTM</a:t>
            </a: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GRU gets rid of the cell state and used the hidden state to transfer information (memory).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49CC5-0A2A-724F-A8B2-08999402C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5" y="2052184"/>
            <a:ext cx="7102927" cy="4511675"/>
          </a:xfrm>
          <a:prstGeom prst="rect">
            <a:avLst/>
          </a:prstGeom>
        </p:spPr>
      </p:pic>
      <p:sp>
        <p:nvSpPr>
          <p:cNvPr id="5" name="文本框 11">
            <a:extLst>
              <a:ext uri="{FF2B5EF4-FFF2-40B4-BE49-F238E27FC236}">
                <a16:creationId xmlns:a16="http://schemas.microsoft.com/office/drawing/2014/main" id="{9E2218EA-02EA-1F4D-A543-C5D917FDFF60}"/>
              </a:ext>
            </a:extLst>
          </p:cNvPr>
          <p:cNvSpPr txBox="1"/>
          <p:nvPr/>
        </p:nvSpPr>
        <p:spPr>
          <a:xfrm>
            <a:off x="1008667" y="6480164"/>
            <a:ext cx="11183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towardsdatascience.com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4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5590D-2DFE-2142-AB4C-08FE4CC4D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68" y="3105336"/>
            <a:ext cx="7333116" cy="2258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628F079-327D-FB4B-9F87-9549AB719100}"/>
              </a:ext>
            </a:extLst>
          </p:cNvPr>
          <p:cNvSpPr txBox="1">
            <a:spLocks/>
          </p:cNvSpPr>
          <p:nvPr/>
        </p:nvSpPr>
        <p:spPr>
          <a:xfrm>
            <a:off x="371475" y="115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sz="3600" dirty="0">
                <a:latin typeface="Calibri" panose="020F0502020204030204" pitchFamily="34" charset="0"/>
                <a:cs typeface="Calibri" panose="020F0502020204030204" pitchFamily="34" charset="0"/>
              </a:rPr>
              <a:t>2. GRUs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9129B1-2A26-C545-A22B-6AA73EAAF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pretty similar to an LSTM</a:t>
            </a: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GRU gets rid of the cell state and used the hidden state to transfer information (memory). </a:t>
            </a: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gates: reset gate</a:t>
            </a:r>
            <a:r>
              <a:rPr lang="en-CN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update gate</a:t>
            </a:r>
            <a:r>
              <a:rPr lang="en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BC0B56-3978-FB40-8AC6-B7E95F072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4" y="2631849"/>
            <a:ext cx="3983264" cy="3249304"/>
          </a:xfrm>
          <a:prstGeom prst="rect">
            <a:avLst/>
          </a:prstGeom>
        </p:spPr>
      </p:pic>
      <p:sp>
        <p:nvSpPr>
          <p:cNvPr id="6" name="文本框 11">
            <a:extLst>
              <a:ext uri="{FF2B5EF4-FFF2-40B4-BE49-F238E27FC236}">
                <a16:creationId xmlns:a16="http://schemas.microsoft.com/office/drawing/2014/main" id="{D088658D-8A11-FC48-B9A5-063F1A175ED4}"/>
              </a:ext>
            </a:extLst>
          </p:cNvPr>
          <p:cNvSpPr txBox="1"/>
          <p:nvPr/>
        </p:nvSpPr>
        <p:spPr>
          <a:xfrm>
            <a:off x="1008667" y="6480164"/>
            <a:ext cx="11183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towardsdatascience.com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8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8F079-327D-FB4B-9F87-9549AB719100}"/>
              </a:ext>
            </a:extLst>
          </p:cNvPr>
          <p:cNvSpPr txBox="1">
            <a:spLocks/>
          </p:cNvSpPr>
          <p:nvPr/>
        </p:nvSpPr>
        <p:spPr>
          <a:xfrm>
            <a:off x="381000" y="1162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sz="3600" dirty="0">
                <a:latin typeface="Calibri" panose="020F0502020204030204" pitchFamily="34" charset="0"/>
                <a:cs typeface="Calibri" panose="020F0502020204030204" pitchFamily="34" charset="0"/>
              </a:rPr>
              <a:t>2. LSTM vs GRU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58A372-ECA0-BB49-B304-893430278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47286"/>
              </p:ext>
            </p:extLst>
          </p:nvPr>
        </p:nvGraphicFramePr>
        <p:xfrm>
          <a:off x="543296" y="977201"/>
          <a:ext cx="10515599" cy="5546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638">
                  <a:extLst>
                    <a:ext uri="{9D8B030D-6E8A-4147-A177-3AD203B41FA5}">
                      <a16:colId xmlns:a16="http://schemas.microsoft.com/office/drawing/2014/main" val="1205529884"/>
                    </a:ext>
                  </a:extLst>
                </a:gridCol>
                <a:gridCol w="4132294">
                  <a:extLst>
                    <a:ext uri="{9D8B030D-6E8A-4147-A177-3AD203B41FA5}">
                      <a16:colId xmlns:a16="http://schemas.microsoft.com/office/drawing/2014/main" val="1607942761"/>
                    </a:ext>
                  </a:extLst>
                </a:gridCol>
                <a:gridCol w="4569667">
                  <a:extLst>
                    <a:ext uri="{9D8B030D-6E8A-4147-A177-3AD203B41FA5}">
                      <a16:colId xmlns:a16="http://schemas.microsoft.com/office/drawing/2014/main" val="752310747"/>
                    </a:ext>
                  </a:extLst>
                </a:gridCol>
              </a:tblGrid>
              <a:tr h="636206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CN" sz="20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LSTM</a:t>
                      </a:r>
                      <a:endParaRPr lang="en-CN" sz="20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GRU</a:t>
                      </a:r>
                      <a:endParaRPr lang="en-CN" sz="20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3495626"/>
                  </a:ext>
                </a:extLst>
              </a:tr>
              <a:tr h="2281734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Difference 1</a:t>
                      </a:r>
                      <a:endParaRPr lang="en-CN" sz="20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effectLst/>
                        </a:rPr>
                        <a:t>Control exposure of memory content</a:t>
                      </a:r>
                      <a:endParaRPr lang="en-CN" sz="1400" b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effectLst/>
                        </a:rPr>
                        <a:t>Exposes its full content without any control</a:t>
                      </a:r>
                      <a:endParaRPr lang="en-CN" sz="1400" b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4389176"/>
                  </a:ext>
                </a:extLst>
              </a:tr>
              <a:tr h="2628899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Difference 2</a:t>
                      </a:r>
                      <a:endParaRPr lang="en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effectLst/>
                        </a:rPr>
                        <a:t>(when computing the new memory)</a:t>
                      </a:r>
                      <a:endParaRPr lang="en-CN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effectLst/>
                        </a:rPr>
                        <a:t>Separate forget gate and input gate:</a:t>
                      </a:r>
                      <a:endParaRPr lang="en-CN" sz="1400" b="1" kern="100" dirty="0">
                        <a:effectLst/>
                      </a:endParaRPr>
                    </a:p>
                    <a:p>
                      <a:pPr algn="just"/>
                      <a:r>
                        <a:rPr lang="en-US" sz="1400" b="1" kern="100" dirty="0">
                          <a:effectLst/>
                        </a:rPr>
                        <a:t>No control of the amount</a:t>
                      </a:r>
                      <a:endParaRPr lang="en-CN" sz="1400" b="1" kern="100" dirty="0">
                        <a:effectLst/>
                      </a:endParaRPr>
                    </a:p>
                    <a:p>
                      <a:pPr algn="just"/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en-CN" sz="1400" b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effectLst/>
                        </a:rPr>
                        <a:t>Just one reset gate:</a:t>
                      </a:r>
                      <a:endParaRPr lang="en-CN" sz="1400" b="1" kern="100" dirty="0">
                        <a:effectLst/>
                      </a:endParaRPr>
                    </a:p>
                    <a:p>
                      <a:pPr algn="just"/>
                      <a:r>
                        <a:rPr lang="en-US" sz="1400" b="1" kern="100" dirty="0">
                          <a:effectLst/>
                        </a:rPr>
                        <a:t>controls the information flow from the previous activation </a:t>
                      </a:r>
                      <a:endParaRPr lang="en-CN" sz="1400" b="1" kern="100" dirty="0">
                        <a:effectLst/>
                      </a:endParaRPr>
                    </a:p>
                    <a:p>
                      <a:pPr algn="just"/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en-CN" sz="1400" b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305909"/>
                  </a:ext>
                </a:extLst>
              </a:tr>
            </a:tbl>
          </a:graphicData>
        </a:graphic>
      </p:graphicFrame>
      <p:pic>
        <p:nvPicPr>
          <p:cNvPr id="1027" name="Picture 3">
            <a:extLst>
              <a:ext uri="{FF2B5EF4-FFF2-40B4-BE49-F238E27FC236}">
                <a16:creationId xmlns:a16="http://schemas.microsoft.com/office/drawing/2014/main" id="{66037640-15B0-BA4B-B162-B46DD0AC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96" y="1956623"/>
            <a:ext cx="4063703" cy="19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4">
            <a:extLst>
              <a:ext uri="{FF2B5EF4-FFF2-40B4-BE49-F238E27FC236}">
                <a16:creationId xmlns:a16="http://schemas.microsoft.com/office/drawing/2014/main" id="{A0884A00-3899-2A48-87B3-4F330B02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17" y="1893647"/>
            <a:ext cx="3078390" cy="198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">
            <a:extLst>
              <a:ext uri="{FF2B5EF4-FFF2-40B4-BE49-F238E27FC236}">
                <a16:creationId xmlns:a16="http://schemas.microsoft.com/office/drawing/2014/main" id="{2AF49E98-CF5E-3748-AE1B-4B5F28942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713" y="4469296"/>
            <a:ext cx="4055286" cy="191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FD500C8E-CC75-F14A-9EC6-7BD6AE92FF2F}"/>
              </a:ext>
            </a:extLst>
          </p:cNvPr>
          <p:cNvSpPr txBox="1"/>
          <p:nvPr/>
        </p:nvSpPr>
        <p:spPr>
          <a:xfrm>
            <a:off x="1008667" y="6480164"/>
            <a:ext cx="11183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towardsdatascience.com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9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789</Words>
  <Application>Microsoft Macintosh PowerPoint</Application>
  <PresentationFormat>Widescreen</PresentationFormat>
  <Paragraphs>117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Cambria Math</vt:lpstr>
      <vt:lpstr>Office 主题​​</vt:lpstr>
      <vt:lpstr>Simple Light</vt:lpstr>
      <vt:lpstr>6.Learning Phrase Representations using RNN Encoder–Decoder for Statistical Machine Translation  </vt:lpstr>
      <vt:lpstr>1.RNN Encoder-Decoder and Statistical Machine Translation</vt:lpstr>
      <vt:lpstr>1.RNN Encoder-Decoder and Statistical Machine Translation </vt:lpstr>
      <vt:lpstr>1.RNN Encoder-Decoder and Statistical Machine Translation</vt:lpstr>
      <vt:lpstr>1.RNN Encoder-Decoder and Statistical Machine Translation</vt:lpstr>
      <vt:lpstr>PowerPoint Presentation</vt:lpstr>
      <vt:lpstr>2. GRUs</vt:lpstr>
      <vt:lpstr>PowerPoint Presentation</vt:lpstr>
      <vt:lpstr>PowerPoint Presentation</vt:lpstr>
      <vt:lpstr>PowerPoint Presentation</vt:lpstr>
      <vt:lpstr>3.Experiment: English to French (WMT’14 Workshop Task)</vt:lpstr>
      <vt:lpstr>3.Experiment</vt:lpstr>
      <vt:lpstr>3.Experiment</vt:lpstr>
      <vt:lpstr>4.Experiment: GRU on Time-Series Problem</vt:lpstr>
      <vt:lpstr>4.Experiment: GRU on Time-Series Problem</vt:lpstr>
      <vt:lpstr>4.Experiment: GRU on Time-Series Problem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3.Experiment</dc:title>
  <dc:creator>孙 嘉男</dc:creator>
  <cp:lastModifiedBy>Microsoft Office User</cp:lastModifiedBy>
  <cp:revision>50</cp:revision>
  <dcterms:created xsi:type="dcterms:W3CDTF">2021-11-06T03:58:23Z</dcterms:created>
  <dcterms:modified xsi:type="dcterms:W3CDTF">2021-11-07T14:21:55Z</dcterms:modified>
</cp:coreProperties>
</file>