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814" y="6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29/07/2025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29/07/2025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168B5-E22B-EF52-FEF2-37C239836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90EB88-61AA-B0BA-3BFE-9E424C685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C1BEE5-93BD-A322-1436-2B930C7D0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E220BB-448E-30AE-5FBD-7D4FC1503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29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CDCFC-F3DA-D001-CF0C-07C0E083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01D20B2-F685-AF8F-245E-A9A9A3B2C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35F3570-B250-1068-A93B-EFD12F4A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4991AB-EB26-6655-5B05-245ED2774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095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91D30-1412-C020-30BE-8B721D72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7FC06D-A2C2-97CA-5D60-85E334E29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DFC1504-D018-8AD9-E051-276728DB9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A772D0-317D-65A4-49C1-C8876C0EE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21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885A-985C-8969-1723-D7DBE44E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4BC54-006E-3C74-F9DF-4BD1C62AB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BCFBFE-AA9E-06BC-3859-27A46DDD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0ACD1B-A17F-2915-B87A-F049696C4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3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BDCA-CCEC-15CE-8ED0-4CE07A94F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8316ED7-C7F7-CA2C-A5F3-207834858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304E0F-CD8C-3597-CECC-067E137F6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65CF43-07E7-026D-F7A8-9C5DBAAA1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17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2670F-867A-9FE1-5AF5-9789011A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624F74-9236-C4FE-98D8-54CAEF3D4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1882D02-B176-C3C8-E711-8CAA2BF4F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33E26-2DBB-E010-15BA-483A7B9A04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72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371FB-1EC4-27BF-E259-AEC235722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C6641E-EA4C-3B87-7B9B-3A94D4C12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F106C7-9C60-4DED-3ED9-DBC42BF0F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C8673C-A675-B2CE-D9A9-8A71D2C16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41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D5DF0-9E0C-92AA-5B1F-D60B0634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0621FC-E378-427E-CBE9-550610895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19CF29-FA2F-2497-8724-485C40CF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EF82C1-B12B-1F70-6C94-49F996B4E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59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DFC94-429B-A6C6-71AE-340339E40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9FFB983-7F21-6214-D2FA-4CE1E497F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77BB07B-3D5C-80BE-25C8-F6BF9BAC0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F74315-8DBB-E79F-F4A4-76DD4BF5C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51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9897F-34EF-7FD8-4BB9-0EA3C886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EF45913-E10F-28D8-4F70-5145FF64E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EB69CC6-2D19-EEB3-AE4B-424394E1F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7E4BBC-D167-D453-68F2-B8A161944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503FD-187D-4C5F-35B2-B196A932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A06DBB-A000-7418-5B4A-81ACFC1F1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67B9E2C-21A0-95E0-A3A7-15996D1A3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55592A-06DA-BAAE-3E96-DCB908CD5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35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29/07/2025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Through Binary Classification of Standard Image Datasets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193920" y="4590468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Fouepe Dongmo Dylan Berkamp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30/06/2025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1389592"/>
            <a:ext cx="441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Investigating Quantum Machine Learning Challenges 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8BD5-31E0-A279-2FFE-F70F650E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752A75B-517B-27F2-63AD-4ADF746E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FDF90D-BA4E-FCB3-A7EB-8CD550AE2CE0}"/>
              </a:ext>
            </a:extLst>
          </p:cNvPr>
          <p:cNvSpPr txBox="1"/>
          <p:nvPr/>
        </p:nvSpPr>
        <p:spPr>
          <a:xfrm>
            <a:off x="658085" y="1305402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Future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Directions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228CF9C-98C8-8ABF-3114-B420F6424F35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2810BF-DF3F-6CF0-D472-5203A700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EAE795-EB17-E411-8BA2-5E1485608F57}"/>
              </a:ext>
            </a:extLst>
          </p:cNvPr>
          <p:cNvSpPr txBox="1"/>
          <p:nvPr/>
        </p:nvSpPr>
        <p:spPr>
          <a:xfrm>
            <a:off x="6888126" y="51433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Future </a:t>
            </a:r>
            <a:r>
              <a:rPr lang="it-IT" dirty="0" err="1"/>
              <a:t>Directions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E83FCF-9458-788F-4F5C-852A5369C881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6DA0BF-D6E8-3966-18CC-A42FF9866A87}"/>
              </a:ext>
            </a:extLst>
          </p:cNvPr>
          <p:cNvSpPr txBox="1"/>
          <p:nvPr/>
        </p:nvSpPr>
        <p:spPr>
          <a:xfrm>
            <a:off x="680742" y="1837870"/>
            <a:ext cx="7819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 </a:t>
            </a:r>
            <a:r>
              <a:rPr lang="it-IT" sz="1400" b="1" dirty="0" err="1"/>
              <a:t>Improve</a:t>
            </a:r>
            <a:r>
              <a:rPr lang="it-IT" sz="1400" b="1" dirty="0"/>
              <a:t> Quantum Circuit Design </a:t>
            </a:r>
            <a:r>
              <a:rPr lang="it-IT" sz="1400" dirty="0"/>
              <a:t>Test </a:t>
            </a:r>
            <a:r>
              <a:rPr lang="it-IT" sz="1400" dirty="0" err="1"/>
              <a:t>deeper</a:t>
            </a:r>
            <a:r>
              <a:rPr lang="it-IT" sz="1400" dirty="0"/>
              <a:t> or alternative quantum </a:t>
            </a:r>
            <a:r>
              <a:rPr lang="it-IT" sz="1400" dirty="0" err="1"/>
              <a:t>ansätze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susceptible</a:t>
            </a:r>
            <a:r>
              <a:rPr lang="it-IT" sz="1400" dirty="0"/>
              <a:t> to </a:t>
            </a:r>
            <a:r>
              <a:rPr lang="it-IT" sz="1400" dirty="0" err="1"/>
              <a:t>barren</a:t>
            </a:r>
            <a:r>
              <a:rPr lang="it-IT" sz="1400" dirty="0"/>
              <a:t> </a:t>
            </a:r>
            <a:r>
              <a:rPr lang="it-IT" sz="1400" dirty="0" err="1"/>
              <a:t>plateaus</a:t>
            </a:r>
            <a:r>
              <a:rPr lang="it-IT" sz="1400" dirty="0"/>
              <a:t>. </a:t>
            </a:r>
            <a:r>
              <a:rPr lang="it-IT" sz="1400" dirty="0" err="1"/>
              <a:t>Implement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r>
              <a:rPr lang="it-IT" sz="1400" dirty="0"/>
              <a:t> </a:t>
            </a:r>
            <a:r>
              <a:rPr lang="it-IT" sz="1400" dirty="0" err="1"/>
              <a:t>mitigation</a:t>
            </a:r>
            <a:r>
              <a:rPr lang="it-IT" sz="1400" dirty="0"/>
              <a:t> techniques to </a:t>
            </a:r>
            <a:r>
              <a:rPr lang="it-IT" sz="1400" dirty="0" err="1"/>
              <a:t>stabilize</a:t>
            </a:r>
            <a:r>
              <a:rPr lang="it-IT" sz="1400" dirty="0"/>
              <a:t>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Advanced </a:t>
            </a:r>
            <a:r>
              <a:rPr lang="it-IT" sz="1400" b="1" dirty="0" err="1"/>
              <a:t>Hybrid</a:t>
            </a:r>
            <a:r>
              <a:rPr lang="it-IT" sz="1400" b="1" dirty="0"/>
              <a:t> </a:t>
            </a:r>
            <a:r>
              <a:rPr lang="it-IT" sz="1400" b="1" dirty="0" err="1"/>
              <a:t>Architectures</a:t>
            </a:r>
            <a:r>
              <a:rPr lang="it-IT" sz="1400" b="1" dirty="0"/>
              <a:t> </a:t>
            </a:r>
            <a:r>
              <a:rPr lang="it-IT" sz="1400" dirty="0"/>
              <a:t>Combine more </a:t>
            </a:r>
            <a:r>
              <a:rPr lang="it-IT" sz="1400" dirty="0" err="1"/>
              <a:t>powerful</a:t>
            </a:r>
            <a:r>
              <a:rPr lang="it-IT" sz="1400" dirty="0"/>
              <a:t> CNN </a:t>
            </a:r>
            <a:r>
              <a:rPr lang="it-IT" sz="1400" dirty="0" err="1"/>
              <a:t>backbones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 quantum </a:t>
            </a:r>
            <a:r>
              <a:rPr lang="it-IT" sz="1400" dirty="0" err="1"/>
              <a:t>layers</a:t>
            </a:r>
            <a:r>
              <a:rPr lang="it-IT" sz="1400" dirty="0"/>
              <a:t>.</a:t>
            </a:r>
          </a:p>
          <a:p>
            <a:r>
              <a:rPr lang="it-IT" sz="1400" dirty="0"/>
              <a:t>Investigate quantum </a:t>
            </a:r>
            <a:r>
              <a:rPr lang="it-IT" sz="1400" dirty="0" err="1"/>
              <a:t>attention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 and quantum transformers.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Efficient</a:t>
            </a:r>
            <a:r>
              <a:rPr lang="it-IT" sz="1400" b="1" dirty="0"/>
              <a:t> Quantum Kernels </a:t>
            </a:r>
            <a:r>
              <a:rPr lang="it-IT" sz="1400" dirty="0" err="1"/>
              <a:t>Explore</a:t>
            </a:r>
            <a:r>
              <a:rPr lang="it-IT" sz="1400" dirty="0"/>
              <a:t> </a:t>
            </a:r>
            <a:r>
              <a:rPr lang="it-IT" sz="1400" dirty="0" err="1"/>
              <a:t>randomized</a:t>
            </a:r>
            <a:r>
              <a:rPr lang="it-IT" sz="1400" dirty="0"/>
              <a:t> or </a:t>
            </a:r>
            <a:r>
              <a:rPr lang="it-IT" sz="1400" dirty="0" err="1"/>
              <a:t>approximate</a:t>
            </a:r>
            <a:r>
              <a:rPr lang="it-IT" sz="1400" dirty="0"/>
              <a:t> quantum kernels for </a:t>
            </a:r>
            <a:r>
              <a:rPr lang="it-IT" sz="1400" dirty="0" err="1"/>
              <a:t>scalability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Develop</a:t>
            </a:r>
            <a:r>
              <a:rPr lang="it-IT" sz="1400" dirty="0"/>
              <a:t> training-friendly kernel </a:t>
            </a:r>
            <a:r>
              <a:rPr lang="it-IT" sz="1400" dirty="0" err="1"/>
              <a:t>methods</a:t>
            </a:r>
            <a:r>
              <a:rPr lang="it-IT" sz="1400" dirty="0"/>
              <a:t> for large datasets.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Hyperparameter</a:t>
            </a:r>
            <a:r>
              <a:rPr lang="it-IT" sz="1400" b="1" dirty="0"/>
              <a:t> </a:t>
            </a:r>
            <a:r>
              <a:rPr lang="it-IT" sz="1400" b="1" dirty="0" err="1"/>
              <a:t>Optimization</a:t>
            </a:r>
            <a:r>
              <a:rPr lang="it-IT" sz="1400" b="1" dirty="0"/>
              <a:t> </a:t>
            </a:r>
            <a:r>
              <a:rPr lang="it-IT" sz="1400" dirty="0" err="1"/>
              <a:t>Automate</a:t>
            </a:r>
            <a:r>
              <a:rPr lang="it-IT" sz="1400" dirty="0"/>
              <a:t> tuning of </a:t>
            </a:r>
            <a:r>
              <a:rPr lang="it-IT" sz="1400" dirty="0" err="1"/>
              <a:t>classical</a:t>
            </a:r>
            <a:r>
              <a:rPr lang="it-IT" sz="1400" dirty="0"/>
              <a:t> + quantum </a:t>
            </a:r>
            <a:r>
              <a:rPr lang="it-IT" sz="1400" dirty="0" err="1"/>
              <a:t>parameters</a:t>
            </a:r>
            <a:r>
              <a:rPr lang="it-IT" sz="1400" dirty="0"/>
              <a:t> (e.g., </a:t>
            </a:r>
            <a:r>
              <a:rPr lang="it-IT" sz="1400" dirty="0" err="1"/>
              <a:t>Optuna</a:t>
            </a:r>
            <a:r>
              <a:rPr lang="it-IT" sz="1400" dirty="0"/>
              <a:t>).</a:t>
            </a:r>
          </a:p>
          <a:p>
            <a:r>
              <a:rPr lang="it-IT" sz="1400" dirty="0" err="1"/>
              <a:t>Jointly</a:t>
            </a:r>
            <a:r>
              <a:rPr lang="it-IT" sz="1400" dirty="0"/>
              <a:t> </a:t>
            </a:r>
            <a:r>
              <a:rPr lang="it-IT" sz="1400" dirty="0" err="1"/>
              <a:t>optimize</a:t>
            </a:r>
            <a:r>
              <a:rPr lang="it-IT" sz="1400" dirty="0"/>
              <a:t> </a:t>
            </a:r>
            <a:r>
              <a:rPr lang="it-IT" sz="1400" dirty="0" err="1"/>
              <a:t>classical</a:t>
            </a:r>
            <a:r>
              <a:rPr lang="it-IT" sz="1400" dirty="0"/>
              <a:t> and quantum </a:t>
            </a:r>
            <a:r>
              <a:rPr lang="it-IT" sz="1400" dirty="0" err="1"/>
              <a:t>components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Scaling to </a:t>
            </a:r>
            <a:r>
              <a:rPr lang="it-IT" sz="1400" b="1" dirty="0" err="1"/>
              <a:t>Complex</a:t>
            </a:r>
            <a:r>
              <a:rPr lang="it-IT" sz="1400" b="1" dirty="0"/>
              <a:t> Datasets </a:t>
            </a:r>
            <a:r>
              <a:rPr lang="it-IT" sz="1400" dirty="0" err="1"/>
              <a:t>Adapt</a:t>
            </a:r>
            <a:r>
              <a:rPr lang="it-IT" sz="1400" dirty="0"/>
              <a:t> models to </a:t>
            </a:r>
            <a:r>
              <a:rPr lang="it-IT" sz="1400" dirty="0" err="1"/>
              <a:t>higher-complexity</a:t>
            </a:r>
            <a:r>
              <a:rPr lang="it-IT" sz="1400" dirty="0"/>
              <a:t> datasets (CIFAR-100, </a:t>
            </a:r>
            <a:r>
              <a:rPr lang="it-IT" sz="1400" dirty="0" err="1"/>
              <a:t>TinyImageNet</a:t>
            </a:r>
            <a:r>
              <a:rPr lang="it-IT" sz="1400" dirty="0"/>
              <a:t>).</a:t>
            </a:r>
          </a:p>
          <a:p>
            <a:r>
              <a:rPr lang="it-IT" sz="1400" dirty="0"/>
              <a:t>Use </a:t>
            </a:r>
            <a:r>
              <a:rPr lang="it-IT" sz="1400" dirty="0" err="1"/>
              <a:t>synthetic</a:t>
            </a:r>
            <a:r>
              <a:rPr lang="it-IT" sz="1400" dirty="0"/>
              <a:t> data to </a:t>
            </a:r>
            <a:r>
              <a:rPr lang="it-IT" sz="1400" dirty="0" err="1"/>
              <a:t>analyze</a:t>
            </a:r>
            <a:r>
              <a:rPr lang="it-IT" sz="1400" dirty="0"/>
              <a:t> </a:t>
            </a:r>
            <a:r>
              <a:rPr lang="it-IT" sz="1400" dirty="0" err="1"/>
              <a:t>failure</a:t>
            </a:r>
            <a:r>
              <a:rPr lang="it-IT" sz="1400" dirty="0"/>
              <a:t> </a:t>
            </a:r>
            <a:r>
              <a:rPr lang="it-IT" sz="1400" dirty="0" err="1"/>
              <a:t>modes</a:t>
            </a:r>
            <a:r>
              <a:rPr lang="it-IT" sz="1400" dirty="0"/>
              <a:t> (class </a:t>
            </a:r>
            <a:r>
              <a:rPr lang="it-IT" sz="1400" dirty="0" err="1"/>
              <a:t>overlap</a:t>
            </a:r>
            <a:r>
              <a:rPr lang="it-IT" sz="1400" dirty="0"/>
              <a:t>, data </a:t>
            </a:r>
            <a:r>
              <a:rPr lang="it-IT" sz="1400" dirty="0" err="1"/>
              <a:t>noise</a:t>
            </a:r>
            <a:r>
              <a:rPr lang="it-IT" sz="1400" dirty="0"/>
              <a:t>).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Hardware </a:t>
            </a:r>
            <a:r>
              <a:rPr lang="it-IT" sz="1400" b="1" dirty="0" err="1"/>
              <a:t>Validation</a:t>
            </a:r>
            <a:r>
              <a:rPr lang="it-IT" sz="1400" b="1" dirty="0"/>
              <a:t> 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experiments</a:t>
            </a:r>
            <a:r>
              <a:rPr lang="it-IT" sz="1400" dirty="0"/>
              <a:t> on </a:t>
            </a:r>
            <a:r>
              <a:rPr lang="it-IT" sz="1400" dirty="0" err="1"/>
              <a:t>real</a:t>
            </a:r>
            <a:r>
              <a:rPr lang="it-IT" sz="1400" dirty="0"/>
              <a:t> quantum devices (IBM Q, </a:t>
            </a:r>
            <a:r>
              <a:rPr lang="it-IT" sz="1400" dirty="0" err="1"/>
              <a:t>IonQ</a:t>
            </a:r>
            <a:r>
              <a:rPr lang="it-IT" sz="1400" dirty="0"/>
              <a:t>). </a:t>
            </a:r>
            <a:r>
              <a:rPr lang="it-IT" sz="1400" dirty="0" err="1"/>
              <a:t>Address</a:t>
            </a:r>
            <a:r>
              <a:rPr lang="it-IT" sz="1400" dirty="0"/>
              <a:t> </a:t>
            </a:r>
            <a:r>
              <a:rPr lang="it-IT" sz="1400" dirty="0" err="1"/>
              <a:t>noise</a:t>
            </a:r>
            <a:r>
              <a:rPr lang="it-IT" sz="1400" dirty="0"/>
              <a:t>, </a:t>
            </a:r>
            <a:r>
              <a:rPr lang="it-IT" sz="1400" dirty="0" err="1"/>
              <a:t>decoherence</a:t>
            </a:r>
            <a:r>
              <a:rPr lang="it-IT" sz="1400" dirty="0"/>
              <a:t>, and gate </a:t>
            </a:r>
            <a:r>
              <a:rPr lang="it-IT" sz="1400" dirty="0" err="1"/>
              <a:t>depth</a:t>
            </a:r>
            <a:r>
              <a:rPr lang="it-IT" sz="1400" dirty="0"/>
              <a:t> </a:t>
            </a:r>
            <a:r>
              <a:rPr lang="it-IT" sz="1400" dirty="0" err="1"/>
              <a:t>limitations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Visualization</a:t>
            </a:r>
            <a:r>
              <a:rPr lang="it-IT" sz="1400" b="1" dirty="0"/>
              <a:t> &amp; </a:t>
            </a:r>
            <a:r>
              <a:rPr lang="it-IT" sz="1400" b="1" dirty="0" err="1"/>
              <a:t>Interpretability</a:t>
            </a:r>
            <a:r>
              <a:rPr lang="it-IT" sz="1400" b="1" dirty="0"/>
              <a:t> </a:t>
            </a:r>
            <a:r>
              <a:rPr lang="it-IT" sz="1400" dirty="0" err="1"/>
              <a:t>Develop</a:t>
            </a:r>
            <a:r>
              <a:rPr lang="it-IT" sz="1400" dirty="0"/>
              <a:t> tools for </a:t>
            </a:r>
            <a:r>
              <a:rPr lang="it-IT" sz="1400" dirty="0" err="1"/>
              <a:t>understanding</a:t>
            </a:r>
            <a:r>
              <a:rPr lang="it-IT" sz="1400" dirty="0"/>
              <a:t> quantum kernel </a:t>
            </a:r>
            <a:r>
              <a:rPr lang="it-IT" sz="1400" dirty="0" err="1"/>
              <a:t>behavior</a:t>
            </a:r>
            <a:r>
              <a:rPr lang="it-IT" sz="1400" dirty="0"/>
              <a:t> and feature </a:t>
            </a:r>
            <a:r>
              <a:rPr lang="it-IT" sz="1400" dirty="0" err="1"/>
              <a:t>separability</a:t>
            </a:r>
            <a:r>
              <a:rPr lang="it-IT" sz="1400" dirty="0"/>
              <a:t>. Create quantum </a:t>
            </a:r>
            <a:r>
              <a:rPr lang="it-IT" sz="1400" dirty="0" err="1"/>
              <a:t>influence</a:t>
            </a:r>
            <a:r>
              <a:rPr lang="it-IT" sz="1400" dirty="0"/>
              <a:t> </a:t>
            </a:r>
            <a:r>
              <a:rPr lang="it-IT" sz="1400" dirty="0" err="1"/>
              <a:t>maps</a:t>
            </a:r>
            <a:r>
              <a:rPr lang="it-IT" sz="1400" dirty="0"/>
              <a:t> to </a:t>
            </a:r>
            <a:r>
              <a:rPr lang="it-IT" sz="1400" dirty="0" err="1"/>
              <a:t>interpret</a:t>
            </a:r>
            <a:r>
              <a:rPr lang="it-IT" sz="1400" dirty="0"/>
              <a:t> </a:t>
            </a:r>
            <a:r>
              <a:rPr lang="it-IT" sz="1400" dirty="0" err="1"/>
              <a:t>decision</a:t>
            </a:r>
            <a:r>
              <a:rPr lang="it-IT" sz="1400" dirty="0"/>
              <a:t> </a:t>
            </a:r>
            <a:r>
              <a:rPr lang="it-IT" sz="1400" dirty="0" err="1"/>
              <a:t>boundaries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63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9D6DD-CBD1-E042-051A-1B06F07DC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BCEB861-5497-0995-2A4D-EDD4EC38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3DD351-CA3F-7459-C358-40788D265038}"/>
              </a:ext>
            </a:extLst>
          </p:cNvPr>
          <p:cNvSpPr txBox="1"/>
          <p:nvPr/>
        </p:nvSpPr>
        <p:spPr>
          <a:xfrm>
            <a:off x="658085" y="1305402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2E1F691-934D-D5DC-C11B-323125A87DFD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0DBA5DF-4632-3A68-A233-2B9F3871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EB37B-DEBF-6CC6-2998-D7E46B06E075}"/>
              </a:ext>
            </a:extLst>
          </p:cNvPr>
          <p:cNvSpPr txBox="1"/>
          <p:nvPr/>
        </p:nvSpPr>
        <p:spPr>
          <a:xfrm>
            <a:off x="7393457" y="5143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65B87C-8578-E5A4-49CA-FBA39187921C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BD8DD2-7D3E-7FBA-B136-94E92A791611}"/>
              </a:ext>
            </a:extLst>
          </p:cNvPr>
          <p:cNvSpPr txBox="1"/>
          <p:nvPr/>
        </p:nvSpPr>
        <p:spPr>
          <a:xfrm>
            <a:off x="716736" y="2270543"/>
            <a:ext cx="7819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Classical</a:t>
            </a:r>
            <a:r>
              <a:rPr lang="it-IT" sz="1400" b="1" dirty="0"/>
              <a:t> Models</a:t>
            </a:r>
            <a:r>
              <a:rPr lang="it-IT" sz="1400" dirty="0"/>
              <a:t>: Strong, </a:t>
            </a:r>
            <a:r>
              <a:rPr lang="it-IT" sz="1400" dirty="0" err="1"/>
              <a:t>reliable</a:t>
            </a:r>
            <a:r>
              <a:rPr lang="it-IT" sz="1400" dirty="0"/>
              <a:t> performance, </a:t>
            </a:r>
            <a:r>
              <a:rPr lang="it-IT" sz="1400" dirty="0" err="1"/>
              <a:t>especially</a:t>
            </a:r>
            <a:r>
              <a:rPr lang="it-IT" sz="1400" dirty="0"/>
              <a:t> </a:t>
            </a:r>
            <a:r>
              <a:rPr lang="it-IT" sz="1400" dirty="0" err="1"/>
              <a:t>CNNs</a:t>
            </a:r>
            <a:r>
              <a:rPr lang="it-IT" sz="1400" dirty="0"/>
              <a:t> on </a:t>
            </a:r>
            <a:r>
              <a:rPr lang="it-IT" sz="1400" dirty="0" err="1"/>
              <a:t>complex</a:t>
            </a:r>
            <a:r>
              <a:rPr lang="it-IT" sz="1400" dirty="0"/>
              <a:t>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Quantum Models</a:t>
            </a:r>
            <a:r>
              <a:rPr lang="it-IT" sz="1400" dirty="0"/>
              <a:t>: Show </a:t>
            </a:r>
            <a:r>
              <a:rPr lang="it-IT" sz="1400" dirty="0" err="1"/>
              <a:t>potential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limited by </a:t>
            </a:r>
            <a:r>
              <a:rPr lang="it-IT" sz="1400" dirty="0" err="1"/>
              <a:t>instability</a:t>
            </a:r>
            <a:r>
              <a:rPr lang="it-IT" sz="1400" dirty="0"/>
              <a:t> and </a:t>
            </a:r>
            <a:r>
              <a:rPr lang="it-IT" sz="1400" dirty="0" err="1"/>
              <a:t>scalability</a:t>
            </a:r>
            <a:r>
              <a:rPr lang="it-IT" sz="1400" dirty="0"/>
              <a:t> </a:t>
            </a:r>
            <a:r>
              <a:rPr lang="it-IT" sz="1400" dirty="0" err="1"/>
              <a:t>issues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Hybrid</a:t>
            </a:r>
            <a:r>
              <a:rPr lang="it-IT" sz="1400" b="1" dirty="0"/>
              <a:t> Models</a:t>
            </a:r>
            <a:r>
              <a:rPr lang="it-IT" sz="1400" dirty="0"/>
              <a:t>: </a:t>
            </a:r>
            <a:r>
              <a:rPr lang="it-IT" sz="1400" dirty="0" err="1"/>
              <a:t>Offer</a:t>
            </a:r>
            <a:r>
              <a:rPr lang="it-IT" sz="1400" dirty="0"/>
              <a:t> a middle ground; more </a:t>
            </a:r>
            <a:r>
              <a:rPr lang="it-IT" sz="1400" dirty="0" err="1"/>
              <a:t>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pure quantum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still</a:t>
            </a:r>
            <a:r>
              <a:rPr lang="it-IT" sz="1400" dirty="0"/>
              <a:t> </a:t>
            </a:r>
            <a:r>
              <a:rPr lang="it-IT" sz="1400" dirty="0" err="1"/>
              <a:t>behind</a:t>
            </a:r>
            <a:r>
              <a:rPr lang="it-IT" sz="1400" dirty="0"/>
              <a:t> </a:t>
            </a:r>
            <a:r>
              <a:rPr lang="it-IT" sz="1400" dirty="0" err="1"/>
              <a:t>classical</a:t>
            </a:r>
            <a:r>
              <a:rPr lang="it-IT" sz="1400" dirty="0"/>
              <a:t> </a:t>
            </a:r>
            <a:r>
              <a:rPr lang="it-IT" sz="1400" dirty="0" err="1"/>
              <a:t>CNNs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Key Insight</a:t>
            </a:r>
            <a:r>
              <a:rPr lang="it-IT" sz="1400" dirty="0"/>
              <a:t>: </a:t>
            </a:r>
            <a:r>
              <a:rPr lang="it-IT" sz="1400" dirty="0" err="1"/>
              <a:t>Classical</a:t>
            </a:r>
            <a:r>
              <a:rPr lang="it-IT" sz="1400" dirty="0"/>
              <a:t> models </a:t>
            </a:r>
            <a:r>
              <a:rPr lang="it-IT" sz="1400" dirty="0" err="1"/>
              <a:t>excel</a:t>
            </a:r>
            <a:r>
              <a:rPr lang="it-IT" sz="1400" dirty="0"/>
              <a:t> </a:t>
            </a:r>
            <a:r>
              <a:rPr lang="it-IT" sz="1400" dirty="0" err="1"/>
              <a:t>today</a:t>
            </a:r>
            <a:r>
              <a:rPr lang="it-IT" sz="1400" dirty="0"/>
              <a:t>; quantum </a:t>
            </a:r>
            <a:r>
              <a:rPr lang="it-IT" sz="1400" dirty="0" err="1"/>
              <a:t>methods</a:t>
            </a:r>
            <a:r>
              <a:rPr lang="it-IT" sz="1400" dirty="0"/>
              <a:t> </a:t>
            </a:r>
            <a:r>
              <a:rPr lang="it-IT" sz="1400" dirty="0" err="1"/>
              <a:t>need</a:t>
            </a:r>
            <a:r>
              <a:rPr lang="it-IT" sz="1400" dirty="0"/>
              <a:t> </a:t>
            </a:r>
            <a:r>
              <a:rPr lang="it-IT" sz="1400" dirty="0" err="1"/>
              <a:t>advances</a:t>
            </a:r>
            <a:r>
              <a:rPr lang="it-IT" sz="1400" dirty="0"/>
              <a:t> in </a:t>
            </a:r>
            <a:r>
              <a:rPr lang="it-IT" sz="1400" dirty="0" err="1"/>
              <a:t>optimization</a:t>
            </a:r>
            <a:r>
              <a:rPr lang="it-IT" sz="1400" dirty="0"/>
              <a:t>, </a:t>
            </a:r>
            <a:r>
              <a:rPr lang="it-IT" sz="1400" dirty="0" err="1"/>
              <a:t>architecture</a:t>
            </a:r>
            <a:r>
              <a:rPr lang="it-IT" sz="1400" dirty="0"/>
              <a:t>, and </a:t>
            </a:r>
            <a:r>
              <a:rPr lang="it-IT" sz="1400" dirty="0" err="1"/>
              <a:t>noise</a:t>
            </a:r>
            <a:r>
              <a:rPr lang="it-IT" sz="1400" dirty="0"/>
              <a:t> </a:t>
            </a:r>
            <a:r>
              <a:rPr lang="it-IT" sz="1400" dirty="0" err="1"/>
              <a:t>resilience</a:t>
            </a:r>
            <a:r>
              <a:rPr lang="it-IT" sz="1400" dirty="0"/>
              <a:t> to compete.</a:t>
            </a:r>
          </a:p>
        </p:txBody>
      </p:sp>
    </p:spTree>
    <p:extLst>
      <p:ext uri="{BB962C8B-B14F-4D97-AF65-F5344CB8AC3E}">
        <p14:creationId xmlns:p14="http://schemas.microsoft.com/office/powerpoint/2010/main" val="169403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8BC3-44E0-E14A-4D22-DDDCF7A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4CF1B9E-4478-1E4F-143D-DB48D571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4DD49B-8A0C-6576-F688-13DDB148C2D5}"/>
              </a:ext>
            </a:extLst>
          </p:cNvPr>
          <p:cNvSpPr txBox="1"/>
          <p:nvPr/>
        </p:nvSpPr>
        <p:spPr>
          <a:xfrm>
            <a:off x="658085" y="1305402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97B102A-9333-DC44-D5B1-203A46FF0DEF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82812E9-2152-CF85-3DA0-CDCE3969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CCCA19-6A5B-C220-ED57-2BE5B07CDCD0}"/>
              </a:ext>
            </a:extLst>
          </p:cNvPr>
          <p:cNvSpPr txBox="1"/>
          <p:nvPr/>
        </p:nvSpPr>
        <p:spPr>
          <a:xfrm>
            <a:off x="7477262" y="51433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D4069F-0D68-A01A-F49A-7CBA2A5280E1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DB60E3-17DE-9E9A-3FC6-561F04EB6870}"/>
              </a:ext>
            </a:extLst>
          </p:cNvPr>
          <p:cNvSpPr txBox="1"/>
          <p:nvPr/>
        </p:nvSpPr>
        <p:spPr>
          <a:xfrm>
            <a:off x="716736" y="2270543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Ceroze</a:t>
            </a:r>
            <a:r>
              <a:rPr lang="it-IT" sz="1400" dirty="0"/>
              <a:t> et al., 2023 «Challenges and </a:t>
            </a:r>
            <a:r>
              <a:rPr lang="it-IT" sz="1400" dirty="0" err="1"/>
              <a:t>Opportunities</a:t>
            </a:r>
            <a:r>
              <a:rPr lang="it-IT" sz="1400" dirty="0"/>
              <a:t> in Quantum Machine Learning.»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Abhijith</a:t>
            </a:r>
            <a:r>
              <a:rPr lang="it-IT" sz="1400" dirty="0"/>
              <a:t> J. et al., 2022 Quantum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Implementations</a:t>
            </a:r>
            <a:r>
              <a:rPr lang="it-IT" sz="1400" dirty="0"/>
              <a:t> for </a:t>
            </a:r>
            <a:r>
              <a:rPr lang="it-IT" sz="1400" dirty="0" err="1"/>
              <a:t>Beginners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Maria </a:t>
            </a:r>
            <a:r>
              <a:rPr lang="it-IT" sz="1400" dirty="0" err="1"/>
              <a:t>Schuld</a:t>
            </a:r>
            <a:r>
              <a:rPr lang="it-IT" sz="1400" dirty="0"/>
              <a:t> et al Machine Learning with Quantum Computers second </a:t>
            </a:r>
            <a:r>
              <a:rPr lang="it-IT" sz="1400" dirty="0" err="1"/>
              <a:t>edition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Corse </a:t>
            </a:r>
            <a:r>
              <a:rPr lang="it-IT" sz="1400" dirty="0" err="1"/>
              <a:t>Materials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527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E068-DA9B-E32B-51AA-A79A610C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EC70476-114A-36B1-652F-BF22192E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5F9A0C-8FA2-32CC-2291-8F14A50604BE}"/>
              </a:ext>
            </a:extLst>
          </p:cNvPr>
          <p:cNvSpPr txBox="1"/>
          <p:nvPr/>
        </p:nvSpPr>
        <p:spPr>
          <a:xfrm>
            <a:off x="658085" y="1305402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Acknowledgements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A213B6-EF7F-D649-8022-CAFDAC47A9D9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7C6D333-20CA-8613-25BD-CCE0B5BE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42DE0D-29BE-E702-27B5-48F782EE0EB6}"/>
              </a:ext>
            </a:extLst>
          </p:cNvPr>
          <p:cNvSpPr txBox="1"/>
          <p:nvPr/>
        </p:nvSpPr>
        <p:spPr>
          <a:xfrm>
            <a:off x="6667425" y="51433"/>
            <a:ext cx="20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Acknowledgements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21FAC9F-D808-BB41-75CE-455EBA2CBE28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14BAE7-FC89-88F1-E5C6-0FA87161844E}"/>
              </a:ext>
            </a:extLst>
          </p:cNvPr>
          <p:cNvSpPr txBox="1"/>
          <p:nvPr/>
        </p:nvSpPr>
        <p:spPr>
          <a:xfrm>
            <a:off x="716736" y="2270543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Thanks to Prof. Caruso and Dr. Martina for guidance and course materials.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used: </a:t>
            </a:r>
            <a:r>
              <a:rPr lang="en-US" sz="1400" dirty="0" err="1"/>
              <a:t>PyTorch</a:t>
            </a:r>
            <a:r>
              <a:rPr lang="en-US" sz="1400" dirty="0"/>
              <a:t>, PennyLane, scikit-learn, </a:t>
            </a:r>
            <a:r>
              <a:rPr lang="en-US" sz="1400" dirty="0" err="1"/>
              <a:t>wandb</a:t>
            </a:r>
            <a:r>
              <a:rPr lang="en-US" sz="1400" dirty="0"/>
              <a:t>, </a:t>
            </a:r>
            <a:r>
              <a:rPr lang="en-US" sz="1400" dirty="0" err="1"/>
              <a:t>ChatGpt</a:t>
            </a:r>
            <a:r>
              <a:rPr lang="en-US" sz="1400" dirty="0"/>
              <a:t>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405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096E-A8CF-75DC-6C24-BFF4F7A13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2D8DCF0-EDF6-8058-F817-94B8262F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6AA1E2-7230-EEAF-E822-0E4F9E36F906}"/>
              </a:ext>
            </a:extLst>
          </p:cNvPr>
          <p:cNvSpPr txBox="1"/>
          <p:nvPr/>
        </p:nvSpPr>
        <p:spPr>
          <a:xfrm>
            <a:off x="1553330" y="1305402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Questions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?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EF3DF1-1847-5530-78F1-BB8951201242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DE0003D-4387-5AFF-7D55-73A63593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B93E62-4C2F-7878-161D-B60A72FEF70A}"/>
              </a:ext>
            </a:extLst>
          </p:cNvPr>
          <p:cNvSpPr txBox="1"/>
          <p:nvPr/>
        </p:nvSpPr>
        <p:spPr>
          <a:xfrm>
            <a:off x="7405641" y="51433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Questions</a:t>
            </a:r>
            <a:r>
              <a:rPr lang="it-IT" dirty="0"/>
              <a:t> 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B181F8-557C-4F3B-1647-42C91E5CF622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A9AA82B-F1C6-3600-C925-9A66C05C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74607" y="3353271"/>
            <a:ext cx="5250426" cy="23892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6210BC-06FE-609D-AA4A-0E9568EC1A26}"/>
              </a:ext>
            </a:extLst>
          </p:cNvPr>
          <p:cNvSpPr txBox="1"/>
          <p:nvPr/>
        </p:nvSpPr>
        <p:spPr>
          <a:xfrm>
            <a:off x="1111045" y="1859300"/>
            <a:ext cx="769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 future of quantum-enhanced AI starts here </a:t>
            </a:r>
          </a:p>
          <a:p>
            <a:r>
              <a:rPr lang="en-US" sz="2400" i="1" dirty="0"/>
              <a:t> let’s keep exploring!</a:t>
            </a:r>
            <a:endParaRPr lang="it-IT" sz="24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8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58085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Motivation</a:t>
            </a:r>
            <a:r>
              <a:rPr lang="it-IT" dirty="0">
                <a:latin typeface="Arial"/>
                <a:cs typeface="Arial"/>
              </a:rPr>
              <a:t> &amp; Goals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Motivation</a:t>
            </a:r>
            <a:r>
              <a:rPr lang="it-IT" sz="1400" b="1" dirty="0"/>
              <a:t>: </a:t>
            </a:r>
          </a:p>
          <a:p>
            <a:endParaRPr lang="it-IT" sz="1400" b="1" dirty="0"/>
          </a:p>
          <a:p>
            <a:r>
              <a:rPr lang="it-IT" sz="1400" dirty="0" err="1"/>
              <a:t>Exploring</a:t>
            </a:r>
            <a:r>
              <a:rPr lang="it-IT" sz="1400" dirty="0"/>
              <a:t> the </a:t>
            </a:r>
            <a:r>
              <a:rPr lang="it-IT" sz="1400" dirty="0" err="1"/>
              <a:t>practical</a:t>
            </a:r>
            <a:r>
              <a:rPr lang="it-IT" sz="1400" dirty="0"/>
              <a:t> challenges and  </a:t>
            </a:r>
            <a:r>
              <a:rPr lang="it-IT" sz="1400" dirty="0" err="1"/>
              <a:t>opportunities</a:t>
            </a:r>
            <a:r>
              <a:rPr lang="it-IT" sz="1400" dirty="0"/>
              <a:t> in Quantum Machine Learning (QML) for </a:t>
            </a:r>
            <a:r>
              <a:rPr lang="it-IT" sz="1400" dirty="0" err="1"/>
              <a:t>binary</a:t>
            </a:r>
            <a:r>
              <a:rPr lang="it-IT" sz="1400" dirty="0"/>
              <a:t> image </a:t>
            </a:r>
            <a:r>
              <a:rPr lang="it-IT" sz="1400" dirty="0" err="1"/>
              <a:t>classification</a:t>
            </a:r>
            <a:r>
              <a:rPr lang="it-IT" sz="1400" dirty="0"/>
              <a:t>, </a:t>
            </a:r>
            <a:r>
              <a:rPr lang="it-IT" sz="1400" dirty="0" err="1"/>
              <a:t>inspired</a:t>
            </a:r>
            <a:r>
              <a:rPr lang="it-IT" sz="1400" dirty="0"/>
              <a:t> by the </a:t>
            </a:r>
            <a:r>
              <a:rPr lang="it-IT" sz="1400" dirty="0" err="1"/>
              <a:t>article</a:t>
            </a:r>
            <a:r>
              <a:rPr lang="it-IT" sz="1400" dirty="0"/>
              <a:t> of Cerezo &amp; </a:t>
            </a:r>
            <a:r>
              <a:rPr lang="it-IT" sz="1400" dirty="0" err="1"/>
              <a:t>all</a:t>
            </a:r>
            <a:r>
              <a:rPr lang="it-IT" sz="1400" dirty="0"/>
              <a:t>. (2023)</a:t>
            </a:r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341583" y="51433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009AF6-B232-DEDB-A452-F6B3E266D82B}"/>
              </a:ext>
            </a:extLst>
          </p:cNvPr>
          <p:cNvSpPr txBox="1"/>
          <p:nvPr/>
        </p:nvSpPr>
        <p:spPr>
          <a:xfrm>
            <a:off x="716736" y="3983336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Goals: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Evaluate</a:t>
            </a:r>
            <a:r>
              <a:rPr lang="it-IT" sz="1400" dirty="0"/>
              <a:t> </a:t>
            </a:r>
            <a:r>
              <a:rPr lang="it-IT" sz="1400" dirty="0" err="1"/>
              <a:t>classical</a:t>
            </a:r>
            <a:r>
              <a:rPr lang="it-IT" sz="1400" dirty="0"/>
              <a:t>, </a:t>
            </a:r>
            <a:r>
              <a:rPr lang="it-IT" sz="1400" dirty="0" err="1"/>
              <a:t>hybrid</a:t>
            </a:r>
            <a:r>
              <a:rPr lang="it-IT" sz="1400" dirty="0"/>
              <a:t>, and quantum kernel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Analyze</a:t>
            </a:r>
            <a:r>
              <a:rPr lang="it-IT" sz="1400" dirty="0"/>
              <a:t> performance, </a:t>
            </a:r>
            <a:r>
              <a:rPr lang="it-IT" sz="1400" dirty="0" err="1"/>
              <a:t>stability</a:t>
            </a:r>
            <a:r>
              <a:rPr lang="it-IT" sz="1400" dirty="0"/>
              <a:t>, and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issues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Compare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across</a:t>
            </a:r>
            <a:r>
              <a:rPr lang="it-IT" sz="1400" dirty="0"/>
              <a:t> datasets of </a:t>
            </a:r>
            <a:r>
              <a:rPr lang="it-IT" sz="1400" dirty="0" err="1"/>
              <a:t>increasing</a:t>
            </a:r>
            <a:r>
              <a:rPr lang="it-IT" sz="1400" dirty="0"/>
              <a:t> </a:t>
            </a:r>
            <a:r>
              <a:rPr lang="it-IT" sz="1400" dirty="0" err="1"/>
              <a:t>complexity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3955" y="2540584"/>
            <a:ext cx="1990888" cy="149316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81109" y="4142352"/>
            <a:ext cx="1276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"/>
                <a:cs typeface="Arial"/>
              </a:rPr>
              <a:t>Fashion-MNIST (Classes: Dress vs. </a:t>
            </a:r>
            <a:r>
              <a:rPr lang="it-IT" sz="1200" dirty="0" err="1">
                <a:latin typeface="Arial"/>
                <a:cs typeface="Arial"/>
              </a:rPr>
              <a:t>Bag</a:t>
            </a:r>
            <a:r>
              <a:rPr lang="it-IT" sz="1200" dirty="0">
                <a:latin typeface="Arial"/>
                <a:cs typeface="Arial"/>
              </a:rPr>
              <a:t>)</a:t>
            </a:r>
          </a:p>
          <a:p>
            <a:r>
              <a:rPr lang="it-IT" sz="1400" dirty="0"/>
              <a:t>           </a:t>
            </a:r>
          </a:p>
          <a:p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90628" y="51433"/>
            <a:ext cx="11031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Datasets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Overview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569FAA-1D3A-CA7E-EB07-DED87008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08437" y="2540582"/>
            <a:ext cx="1493167" cy="149316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9E1FED1-5F1D-26BD-FBE4-EF8FA2940C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23279" y="2540583"/>
            <a:ext cx="1571708" cy="14931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2FA813-8DF6-67F1-17FD-292CCC76D085}"/>
              </a:ext>
            </a:extLst>
          </p:cNvPr>
          <p:cNvSpPr txBox="1"/>
          <p:nvPr/>
        </p:nvSpPr>
        <p:spPr>
          <a:xfrm>
            <a:off x="3716730" y="4033750"/>
            <a:ext cx="145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CIFAR-10 (Objects: Cat vs. Ship)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FA6E1C-7ED3-0389-D77E-49522EDD4964}"/>
              </a:ext>
            </a:extLst>
          </p:cNvPr>
          <p:cNvSpPr txBox="1"/>
          <p:nvPr/>
        </p:nvSpPr>
        <p:spPr>
          <a:xfrm>
            <a:off x="6463958" y="4033750"/>
            <a:ext cx="142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SVHN (Digits: 3 vs. 8)</a:t>
            </a:r>
            <a:endParaRPr lang="it-IT" sz="1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27C2E6-6ED0-1FC3-EA02-D8203EEDD2C5}"/>
              </a:ext>
            </a:extLst>
          </p:cNvPr>
          <p:cNvSpPr txBox="1"/>
          <p:nvPr/>
        </p:nvSpPr>
        <p:spPr>
          <a:xfrm>
            <a:off x="1031711" y="2029817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Dataset: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B7F4B5-C904-B035-8AF2-152D30098DB1}"/>
              </a:ext>
            </a:extLst>
          </p:cNvPr>
          <p:cNvSpPr txBox="1"/>
          <p:nvPr/>
        </p:nvSpPr>
        <p:spPr>
          <a:xfrm>
            <a:off x="823955" y="5107502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Binary</a:t>
            </a:r>
            <a:r>
              <a:rPr lang="it-IT" sz="1400" b="1" dirty="0"/>
              <a:t> Task: </a:t>
            </a:r>
            <a:r>
              <a:rPr lang="it-IT" sz="1400" dirty="0"/>
              <a:t>Classes </a:t>
            </a:r>
            <a:r>
              <a:rPr lang="it-IT" sz="1400" dirty="0" err="1"/>
              <a:t>relabeled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0/1</a:t>
            </a:r>
          </a:p>
        </p:txBody>
      </p:sp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6D22-B773-A81E-66D1-0E61FA87D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3439017-E249-38D2-D348-10B66416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3B3CDF-BC1D-C1AE-B314-2A5C8A3AB828}"/>
              </a:ext>
            </a:extLst>
          </p:cNvPr>
          <p:cNvSpPr txBox="1"/>
          <p:nvPr/>
        </p:nvSpPr>
        <p:spPr>
          <a:xfrm>
            <a:off x="658085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Models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implemented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4953BD-A716-0061-CC5E-A8B596B35D2B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FA60460-50CE-3399-3384-9F6E26EE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8D6171-0B3F-D62B-F0E0-8EDBF40834CB}"/>
              </a:ext>
            </a:extLst>
          </p:cNvPr>
          <p:cNvSpPr txBox="1"/>
          <p:nvPr/>
        </p:nvSpPr>
        <p:spPr>
          <a:xfrm>
            <a:off x="6498789" y="51433"/>
            <a:ext cx="219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Models </a:t>
            </a:r>
            <a:r>
              <a:rPr lang="it-IT" dirty="0" err="1"/>
              <a:t>implemented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5FDF5C-70A8-2A8D-B465-9C8C887B2EB1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2BEBF2-6349-FA98-8704-01B127C5C458}"/>
              </a:ext>
            </a:extLst>
          </p:cNvPr>
          <p:cNvSpPr txBox="1"/>
          <p:nvPr/>
        </p:nvSpPr>
        <p:spPr>
          <a:xfrm>
            <a:off x="680742" y="4568111"/>
            <a:ext cx="333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Kernel </a:t>
            </a:r>
            <a:r>
              <a:rPr lang="it-IT" sz="1400" b="1" dirty="0" err="1"/>
              <a:t>Mehods</a:t>
            </a:r>
            <a:r>
              <a:rPr lang="it-IT" sz="1400" b="1" dirty="0"/>
              <a:t>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Quantum Kernel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Quantum Fidelity Kernel.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D85043-B749-7E5B-3059-417BF71ECBA5}"/>
              </a:ext>
            </a:extLst>
          </p:cNvPr>
          <p:cNvSpPr txBox="1"/>
          <p:nvPr/>
        </p:nvSpPr>
        <p:spPr>
          <a:xfrm>
            <a:off x="716736" y="3340351"/>
            <a:ext cx="322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Hybrid</a:t>
            </a:r>
            <a:r>
              <a:rPr lang="it-IT" sz="1400" b="1" dirty="0"/>
              <a:t> Quantum-</a:t>
            </a:r>
            <a:r>
              <a:rPr lang="it-IT" sz="1400" b="1" dirty="0" err="1"/>
              <a:t>Classical</a:t>
            </a:r>
            <a:r>
              <a:rPr lang="it-IT" sz="1400" b="1" dirty="0"/>
              <a:t>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Quantum-</a:t>
            </a:r>
            <a:r>
              <a:rPr lang="it-IT" sz="1400" dirty="0" err="1"/>
              <a:t>Enchanced</a:t>
            </a:r>
            <a:r>
              <a:rPr lang="it-IT" sz="1400" dirty="0"/>
              <a:t>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Hybrid</a:t>
            </a:r>
            <a:r>
              <a:rPr lang="it-IT" sz="1400" dirty="0"/>
              <a:t> QCNN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C8BCD6-883A-117C-429D-259B53FABC08}"/>
              </a:ext>
            </a:extLst>
          </p:cNvPr>
          <p:cNvSpPr txBox="1"/>
          <p:nvPr/>
        </p:nvSpPr>
        <p:spPr>
          <a:xfrm>
            <a:off x="716736" y="1919467"/>
            <a:ext cx="3294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Classical</a:t>
            </a:r>
            <a:r>
              <a:rPr lang="it-IT" sz="1400" b="1" dirty="0"/>
              <a:t> Models: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Residual</a:t>
            </a:r>
            <a:r>
              <a:rPr lang="it-IT" sz="1400" dirty="0"/>
              <a:t>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Convolutional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88948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A3BE3-2007-E574-ABAF-58D1A410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F74FDA4-64CB-2233-4F24-660C2D99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F9E07F-41F0-52EC-589A-06B9C666A2B6}"/>
              </a:ext>
            </a:extLst>
          </p:cNvPr>
          <p:cNvSpPr txBox="1"/>
          <p:nvPr/>
        </p:nvSpPr>
        <p:spPr>
          <a:xfrm>
            <a:off x="658085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Training &amp;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Methodology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468310-3550-0826-E5A9-01854ADB00F2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027395-7C53-31A3-C805-BB42D60F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28A7CC-70EC-0673-A6A7-466CF3A8E5ED}"/>
              </a:ext>
            </a:extLst>
          </p:cNvPr>
          <p:cNvSpPr txBox="1"/>
          <p:nvPr/>
        </p:nvSpPr>
        <p:spPr>
          <a:xfrm>
            <a:off x="6240321" y="51433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Training &amp; </a:t>
            </a:r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57680D-713E-0A13-8C01-9AFC74DF6DCC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944D8E-9816-5157-A400-81E82D5162D0}"/>
              </a:ext>
            </a:extLst>
          </p:cNvPr>
          <p:cNvSpPr txBox="1"/>
          <p:nvPr/>
        </p:nvSpPr>
        <p:spPr>
          <a:xfrm>
            <a:off x="716736" y="2715805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Methodology</a:t>
            </a:r>
            <a:r>
              <a:rPr lang="it-IT" sz="1400" b="1" dirty="0"/>
              <a:t>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Controlled</a:t>
            </a:r>
            <a:r>
              <a:rPr lang="it-IT" sz="1400" dirty="0"/>
              <a:t> datasets (3000 </a:t>
            </a:r>
            <a:r>
              <a:rPr lang="it-IT" sz="1400" dirty="0" err="1"/>
              <a:t>sampled</a:t>
            </a:r>
            <a:r>
              <a:rPr lang="it-IT" sz="1400" dirty="0"/>
              <a:t> for </a:t>
            </a:r>
            <a:r>
              <a:rPr lang="it-IT" sz="1400" dirty="0" err="1"/>
              <a:t>classical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&amp; 500 for </a:t>
            </a:r>
            <a:r>
              <a:rPr lang="it-IT" sz="1400" dirty="0" err="1"/>
              <a:t>hybrid</a:t>
            </a:r>
            <a:r>
              <a:rPr lang="it-IT" sz="1400" dirty="0"/>
              <a:t> quantum </a:t>
            </a:r>
            <a:r>
              <a:rPr lang="it-IT" sz="1400" dirty="0" err="1"/>
              <a:t>architecture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K-</a:t>
            </a:r>
            <a:r>
              <a:rPr lang="it-IT" sz="1400" dirty="0" err="1"/>
              <a:t>Fold</a:t>
            </a:r>
            <a:r>
              <a:rPr lang="it-IT" sz="1400" dirty="0"/>
              <a:t> Cross-</a:t>
            </a:r>
            <a:r>
              <a:rPr lang="it-IT" sz="1400" dirty="0" err="1"/>
              <a:t>Validation</a:t>
            </a:r>
            <a:r>
              <a:rPr lang="it-IT" sz="1400" dirty="0"/>
              <a:t> (3 </a:t>
            </a:r>
            <a:r>
              <a:rPr lang="it-IT" sz="1400" dirty="0" err="1"/>
              <a:t>folds</a:t>
            </a:r>
            <a:r>
              <a:rPr lang="it-IT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Config-driven</a:t>
            </a:r>
            <a:r>
              <a:rPr lang="it-IT" sz="1400" dirty="0"/>
              <a:t> </a:t>
            </a:r>
            <a:r>
              <a:rPr lang="it-IT" sz="1400" dirty="0" err="1"/>
              <a:t>experiments</a:t>
            </a:r>
            <a:r>
              <a:rPr lang="it-IT" sz="1400" dirty="0"/>
              <a:t> (YAML files for </a:t>
            </a:r>
            <a:r>
              <a:rPr lang="it-IT" sz="1400" dirty="0" err="1"/>
              <a:t>reproducibility</a:t>
            </a:r>
            <a:r>
              <a:rPr lang="it-IT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Metrics</a:t>
            </a:r>
            <a:r>
              <a:rPr lang="it-IT" sz="1400" dirty="0"/>
              <a:t> </a:t>
            </a:r>
            <a:r>
              <a:rPr lang="it-IT" sz="1400" dirty="0" err="1"/>
              <a:t>tracked</a:t>
            </a:r>
            <a:r>
              <a:rPr lang="it-IT" sz="1400" dirty="0"/>
              <a:t>: F1, </a:t>
            </a:r>
            <a:r>
              <a:rPr lang="it-IT" sz="1400" dirty="0" err="1"/>
              <a:t>Accuracy</a:t>
            </a:r>
            <a:r>
              <a:rPr lang="it-IT" sz="1400" dirty="0"/>
              <a:t>, </a:t>
            </a:r>
            <a:r>
              <a:rPr lang="it-IT" sz="1400" dirty="0" err="1"/>
              <a:t>Balanced</a:t>
            </a:r>
            <a:r>
              <a:rPr lang="it-IT" sz="1400" dirty="0"/>
              <a:t> </a:t>
            </a:r>
            <a:r>
              <a:rPr lang="it-IT" sz="1400" dirty="0" err="1"/>
              <a:t>Accuracy</a:t>
            </a:r>
            <a:r>
              <a:rPr lang="it-IT" sz="1400" dirty="0"/>
              <a:t>, </a:t>
            </a:r>
            <a:r>
              <a:rPr lang="it-IT" sz="1400" dirty="0" err="1"/>
              <a:t>precision</a:t>
            </a:r>
            <a:r>
              <a:rPr lang="it-IT" sz="1400" dirty="0"/>
              <a:t>, Recall, ROC-AUC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Quantum </a:t>
            </a:r>
            <a:r>
              <a:rPr lang="it-IT" sz="1400" dirty="0" err="1"/>
              <a:t>Circuits</a:t>
            </a:r>
            <a:r>
              <a:rPr lang="it-IT" sz="1400" dirty="0"/>
              <a:t> </a:t>
            </a:r>
            <a:r>
              <a:rPr lang="it-IT" sz="1400" dirty="0" err="1"/>
              <a:t>optimized</a:t>
            </a:r>
            <a:r>
              <a:rPr lang="it-IT" sz="1400" dirty="0"/>
              <a:t> with </a:t>
            </a:r>
            <a:r>
              <a:rPr lang="it-IT" sz="1400" dirty="0" err="1"/>
              <a:t>PennyLane’s</a:t>
            </a:r>
            <a:r>
              <a:rPr lang="it-IT" sz="1400" dirty="0"/>
              <a:t> </a:t>
            </a:r>
            <a:r>
              <a:rPr lang="it-IT" sz="1400" dirty="0" err="1"/>
              <a:t>lightning.qubit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37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4797-F89E-B197-16A8-2C5F195B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6E88D99-96D5-A061-E80B-EC1566ED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BCFB21-95DA-38AE-5A41-E8D1269D00CA}"/>
              </a:ext>
            </a:extLst>
          </p:cNvPr>
          <p:cNvSpPr txBox="1"/>
          <p:nvPr/>
        </p:nvSpPr>
        <p:spPr>
          <a:xfrm>
            <a:off x="658085" y="1305402"/>
            <a:ext cx="484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Key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Classical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Models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F99D861-56FE-316C-D21F-4600793CC039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285804A-A35E-6EA7-87CE-0C63DFEB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8D2618-1340-F91A-6DC1-1F21627B0B9E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76B074-EC5E-A8BF-B5D8-44A9A513CBCD}"/>
              </a:ext>
            </a:extLst>
          </p:cNvPr>
          <p:cNvSpPr txBox="1"/>
          <p:nvPr/>
        </p:nvSpPr>
        <p:spPr>
          <a:xfrm>
            <a:off x="658085" y="1928587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Classic MLP: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Fashion-MNIST</a:t>
            </a:r>
            <a:r>
              <a:rPr lang="it-IT" sz="1400" dirty="0"/>
              <a:t>: F1 ≈ 0.987, AUC ≈ 0.998 → ottima stabilità.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SVHN</a:t>
            </a:r>
            <a:r>
              <a:rPr lang="it-IT" sz="1400" dirty="0"/>
              <a:t>: F1 ≈ 0.80 → maggiore variabilità dovuta a rumore e complessità visiva.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CIFAR-10</a:t>
            </a:r>
            <a:r>
              <a:rPr lang="it-IT" sz="1400" dirty="0"/>
              <a:t>: F1 ≈ 0.79 → difficoltà senza </a:t>
            </a:r>
            <a:r>
              <a:rPr lang="it-IT" sz="1400" dirty="0" err="1"/>
              <a:t>bias</a:t>
            </a:r>
            <a:r>
              <a:rPr lang="it-IT" sz="1400" dirty="0"/>
              <a:t> spaziali.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A49FDE-110F-345B-C82E-E2155306ACFF}"/>
              </a:ext>
            </a:extLst>
          </p:cNvPr>
          <p:cNvSpPr txBox="1"/>
          <p:nvPr/>
        </p:nvSpPr>
        <p:spPr>
          <a:xfrm>
            <a:off x="658085" y="3383540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Classic CNN: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Fashion-MNIST</a:t>
            </a:r>
            <a:r>
              <a:rPr lang="it-IT" sz="1400" dirty="0"/>
              <a:t>: F1 ≈ 0.99, performance stabile.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SVHN</a:t>
            </a:r>
            <a:r>
              <a:rPr lang="it-IT" sz="1400" dirty="0"/>
              <a:t>: F1 ≈ 0.92, miglioramento rispetto a MLP grazie al </a:t>
            </a:r>
            <a:r>
              <a:rPr lang="it-IT" sz="1400" dirty="0" err="1"/>
              <a:t>bias</a:t>
            </a:r>
            <a:r>
              <a:rPr lang="it-IT" sz="1400" dirty="0"/>
              <a:t> spaziale.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CIFAR-10</a:t>
            </a:r>
            <a:r>
              <a:rPr lang="it-IT" sz="1400" dirty="0"/>
              <a:t>: F1 ≈ 0.89, confermando l’importanza delle CNN su immagini complesse.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5F05B9-26C0-D3EF-1581-73D85DA3B68A}"/>
              </a:ext>
            </a:extLst>
          </p:cNvPr>
          <p:cNvSpPr txBox="1"/>
          <p:nvPr/>
        </p:nvSpPr>
        <p:spPr>
          <a:xfrm>
            <a:off x="658085" y="4760393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SVM: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Fashion-MNIST</a:t>
            </a:r>
            <a:r>
              <a:rPr lang="it-IT" sz="1400" dirty="0"/>
              <a:t>: F1 ≈ 0.99, performance stabile.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SVHN</a:t>
            </a:r>
            <a:r>
              <a:rPr lang="it-IT" sz="1400" dirty="0"/>
              <a:t>: F1 ≈ 0.92, miglioramento rispetto a MLP grazie al </a:t>
            </a:r>
            <a:r>
              <a:rPr lang="it-IT" sz="1400" dirty="0" err="1"/>
              <a:t>bias</a:t>
            </a:r>
            <a:r>
              <a:rPr lang="it-IT" sz="1400" dirty="0"/>
              <a:t> spaziale.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CIFAR-10</a:t>
            </a:r>
            <a:r>
              <a:rPr lang="it-IT" sz="1400" dirty="0"/>
              <a:t>: F1 ≈ 0.89, confermando l’importanza delle CNN su immagini complesse.</a:t>
            </a:r>
          </a:p>
        </p:txBody>
      </p:sp>
    </p:spTree>
    <p:extLst>
      <p:ext uri="{BB962C8B-B14F-4D97-AF65-F5344CB8AC3E}">
        <p14:creationId xmlns:p14="http://schemas.microsoft.com/office/powerpoint/2010/main" val="250728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E1F3E-104B-C9ED-DCA5-A9A2EDA9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A4E837-49FC-67D3-2FD5-E89059C9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D78FC4-69C5-D19D-F2EE-5AF0B7D4847C}"/>
              </a:ext>
            </a:extLst>
          </p:cNvPr>
          <p:cNvSpPr txBox="1"/>
          <p:nvPr/>
        </p:nvSpPr>
        <p:spPr>
          <a:xfrm>
            <a:off x="658085" y="1305402"/>
            <a:ext cx="484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Key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Quantum Models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EEE8FD3-93C7-42D1-2730-2BEFA0648EF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67D7018-134A-DFBB-106D-4814192D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685E87-50B1-1D60-9BFC-13DE16EB6AE7}"/>
              </a:ext>
            </a:extLst>
          </p:cNvPr>
          <p:cNvSpPr txBox="1"/>
          <p:nvPr/>
        </p:nvSpPr>
        <p:spPr>
          <a:xfrm>
            <a:off x="5590655" y="51433"/>
            <a:ext cx="31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Key </a:t>
            </a:r>
            <a:r>
              <a:rPr lang="it-IT" dirty="0" err="1"/>
              <a:t>Results</a:t>
            </a:r>
            <a:r>
              <a:rPr lang="it-IT" dirty="0"/>
              <a:t> – Quantum Models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C6BA73-3144-CD33-72C7-A033E448A13D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99B785-D679-2254-13DB-9D63A05452A1}"/>
              </a:ext>
            </a:extLst>
          </p:cNvPr>
          <p:cNvSpPr txBox="1"/>
          <p:nvPr/>
        </p:nvSpPr>
        <p:spPr>
          <a:xfrm>
            <a:off x="795394" y="2096011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Quantum MLP: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Fashion-MNIST</a:t>
            </a:r>
            <a:r>
              <a:rPr lang="it-IT" sz="1400" dirty="0"/>
              <a:t>: F1 media ≈ 0.64, alta varianza (un </a:t>
            </a:r>
            <a:r>
              <a:rPr lang="it-IT" sz="1400" dirty="0" err="1"/>
              <a:t>fold</a:t>
            </a:r>
            <a:r>
              <a:rPr lang="it-IT" sz="1400" dirty="0"/>
              <a:t> con F1=0 per instabilità).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SVHN</a:t>
            </a:r>
            <a:r>
              <a:rPr lang="it-IT" sz="1400" dirty="0"/>
              <a:t>: F1 ≈ 0.85, recall molto alto (~0.99) ma </a:t>
            </a:r>
            <a:r>
              <a:rPr lang="it-IT" sz="1400" dirty="0" err="1"/>
              <a:t>precision</a:t>
            </a:r>
            <a:r>
              <a:rPr lang="it-IT" sz="1400" dirty="0"/>
              <a:t> bassa.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CIFAR-10</a:t>
            </a:r>
            <a:r>
              <a:rPr lang="it-IT" sz="1400" dirty="0"/>
              <a:t>: F1 instabile, spesso &lt;0.70, evidenziando le difficoltà di ottimizzazione.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5AD99-3951-102D-CA6B-A5AA3D1D4EF9}"/>
              </a:ext>
            </a:extLst>
          </p:cNvPr>
          <p:cNvSpPr txBox="1"/>
          <p:nvPr/>
        </p:nvSpPr>
        <p:spPr>
          <a:xfrm>
            <a:off x="795393" y="3555676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Hybrid</a:t>
            </a:r>
            <a:r>
              <a:rPr lang="it-IT" sz="1400" b="1" dirty="0"/>
              <a:t> QCNN: 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Fashion-MNIST</a:t>
            </a:r>
            <a:r>
              <a:rPr lang="it-IT" sz="1400" dirty="0"/>
              <a:t>: F1 ≈ 0.96, competitive.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SVHN</a:t>
            </a:r>
            <a:r>
              <a:rPr lang="it-IT" sz="1400" dirty="0"/>
              <a:t>: F1 ≈ 0.85–0.88, migliori di Quantum MLP ma ancora instabilità in alcuni </a:t>
            </a:r>
            <a:r>
              <a:rPr lang="it-IT" sz="1400" dirty="0" err="1"/>
              <a:t>fold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CIFAR-10</a:t>
            </a:r>
            <a:r>
              <a:rPr lang="it-IT" sz="1400" dirty="0"/>
              <a:t>:F1 ≈ 0.74–0.78, confermando limiti nell’adattare circuiti quantistici a dataset complessi.</a:t>
            </a:r>
          </a:p>
        </p:txBody>
      </p:sp>
    </p:spTree>
    <p:extLst>
      <p:ext uri="{BB962C8B-B14F-4D97-AF65-F5344CB8AC3E}">
        <p14:creationId xmlns:p14="http://schemas.microsoft.com/office/powerpoint/2010/main" val="32236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3162C-E83F-97B7-57F1-3A305B97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EE9193F-42B5-061D-A0B6-B7E2D570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3ADE96-2DA9-C52B-58FA-A1E00BACBF3C}"/>
              </a:ext>
            </a:extLst>
          </p:cNvPr>
          <p:cNvSpPr txBox="1"/>
          <p:nvPr/>
        </p:nvSpPr>
        <p:spPr>
          <a:xfrm>
            <a:off x="658085" y="1305402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Key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Hybrid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Kernel Methods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939BB9-E96E-70A2-60BA-A996C8442253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BFF6C7D-33D5-131B-574F-D0862AA4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FCD0D8-C9E8-7320-944B-3921666DF80B}"/>
              </a:ext>
            </a:extLst>
          </p:cNvPr>
          <p:cNvSpPr txBox="1"/>
          <p:nvPr/>
        </p:nvSpPr>
        <p:spPr>
          <a:xfrm>
            <a:off x="5056919" y="51433"/>
            <a:ext cx="36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Key </a:t>
            </a:r>
            <a:r>
              <a:rPr lang="it-IT" dirty="0" err="1"/>
              <a:t>Results</a:t>
            </a:r>
            <a:r>
              <a:rPr lang="it-IT" dirty="0"/>
              <a:t> – </a:t>
            </a:r>
            <a:r>
              <a:rPr lang="it-IT" dirty="0" err="1"/>
              <a:t>Hybrid</a:t>
            </a:r>
            <a:r>
              <a:rPr lang="it-IT" dirty="0"/>
              <a:t> Kernel Methods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E1E4E6-0965-D4A6-07A5-19F4A9F42304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A70C71-D99B-A04D-B780-0CDC95A3AB65}"/>
              </a:ext>
            </a:extLst>
          </p:cNvPr>
          <p:cNvSpPr txBox="1"/>
          <p:nvPr/>
        </p:nvSpPr>
        <p:spPr>
          <a:xfrm>
            <a:off x="795392" y="2566377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Hybrid</a:t>
            </a:r>
            <a:r>
              <a:rPr lang="it-IT" sz="1400" b="1" dirty="0"/>
              <a:t> QCNN + SVM/QSVM:  </a:t>
            </a:r>
            <a:r>
              <a:rPr lang="it-IT" sz="1400" dirty="0"/>
              <a:t>Implementati con kernel classici e quantum kernel (Quantum Fidelity).</a:t>
            </a:r>
            <a:endParaRPr lang="it-IT" sz="1400" b="1" dirty="0"/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Fashion-MNIST</a:t>
            </a:r>
            <a:r>
              <a:rPr lang="it-IT" sz="1400" dirty="0"/>
              <a:t>: accuratezza eccellente con SVM classico; </a:t>
            </a:r>
            <a:r>
              <a:rPr lang="en-US" sz="1400" dirty="0"/>
              <a:t>Quantum kernel SVM achieves competitive accuracy and F1 comparable to classical CNNs on simpler, low-dimensional datasets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SVHN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CIFAR-10</a:t>
            </a:r>
            <a:r>
              <a:rPr lang="it-IT" sz="1400" dirty="0"/>
              <a:t>: kernel quantistici mostrano potenzialità ma non superano le CNN standard, indicando necessità di miglioramenti in </a:t>
            </a:r>
            <a:r>
              <a:rPr lang="it-IT" sz="1400" dirty="0" err="1"/>
              <a:t>embedding</a:t>
            </a:r>
            <a:r>
              <a:rPr lang="it-IT" sz="1400" dirty="0"/>
              <a:t> e ottimizzazione.</a:t>
            </a:r>
          </a:p>
        </p:txBody>
      </p:sp>
    </p:spTree>
    <p:extLst>
      <p:ext uri="{BB962C8B-B14F-4D97-AF65-F5344CB8AC3E}">
        <p14:creationId xmlns:p14="http://schemas.microsoft.com/office/powerpoint/2010/main" val="232687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81078-D2F4-46DA-EB5E-574A9F22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B64C761-5A2B-66CF-18FF-895B9D6F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471762-191F-467A-0B97-C2383A317917}"/>
              </a:ext>
            </a:extLst>
          </p:cNvPr>
          <p:cNvSpPr txBox="1"/>
          <p:nvPr/>
        </p:nvSpPr>
        <p:spPr>
          <a:xfrm>
            <a:off x="658085" y="841449"/>
            <a:ext cx="614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Key Insights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11A53CD-588C-A395-2B5E-E8ED5FA0648D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759DD0D-10CF-1BA3-2290-D06F6DD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542501-E959-8F3F-93D1-2F4901015C94}"/>
              </a:ext>
            </a:extLst>
          </p:cNvPr>
          <p:cNvSpPr txBox="1"/>
          <p:nvPr/>
        </p:nvSpPr>
        <p:spPr>
          <a:xfrm>
            <a:off x="7404421" y="51433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Key Insights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526D4E-AD18-97CF-5C98-C15A9DC1DBEE}"/>
              </a:ext>
            </a:extLst>
          </p:cNvPr>
          <p:cNvSpPr txBox="1"/>
          <p:nvPr/>
        </p:nvSpPr>
        <p:spPr>
          <a:xfrm>
            <a:off x="7599071" y="403482"/>
            <a:ext cx="110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30/06/2025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AFB299-C5E0-5B68-E9A4-CDD2E388EE76}"/>
              </a:ext>
            </a:extLst>
          </p:cNvPr>
          <p:cNvSpPr txBox="1"/>
          <p:nvPr/>
        </p:nvSpPr>
        <p:spPr>
          <a:xfrm>
            <a:off x="509910" y="1767067"/>
            <a:ext cx="84079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err="1"/>
              <a:t>Classical</a:t>
            </a:r>
            <a:r>
              <a:rPr lang="it-IT" sz="1400" b="1" dirty="0"/>
              <a:t> </a:t>
            </a:r>
            <a:r>
              <a:rPr lang="it-IT" sz="1400" b="1" dirty="0" err="1"/>
              <a:t>MLPs</a:t>
            </a:r>
            <a:r>
              <a:rPr lang="it-IT" sz="1400" b="1" dirty="0"/>
              <a:t>:</a:t>
            </a:r>
            <a:r>
              <a:rPr lang="it-IT" sz="1400" dirty="0"/>
              <a:t> </a:t>
            </a:r>
            <a:r>
              <a:rPr lang="it-IT" sz="1400" dirty="0" err="1"/>
              <a:t>Excellent</a:t>
            </a:r>
            <a:r>
              <a:rPr lang="it-IT" sz="1400" dirty="0"/>
              <a:t> on Fashion-MNIST (F1~0.98).</a:t>
            </a:r>
            <a:r>
              <a:rPr lang="it-IT" sz="1400" dirty="0" err="1"/>
              <a:t>Struggle</a:t>
            </a:r>
            <a:r>
              <a:rPr lang="it-IT" sz="1400" dirty="0"/>
              <a:t> on SVHN and CIFAR-10 (F1~0.80).</a:t>
            </a:r>
            <a:r>
              <a:rPr lang="it-IT" sz="1400" dirty="0" err="1"/>
              <a:t>Lack</a:t>
            </a:r>
            <a:r>
              <a:rPr lang="it-IT" sz="1400" dirty="0"/>
              <a:t> of </a:t>
            </a:r>
            <a:r>
              <a:rPr lang="it-IT" sz="1400" dirty="0" err="1"/>
              <a:t>spatial</a:t>
            </a:r>
            <a:r>
              <a:rPr lang="it-IT" sz="1400" dirty="0"/>
              <a:t> </a:t>
            </a:r>
            <a:r>
              <a:rPr lang="it-IT" sz="1400" dirty="0" err="1"/>
              <a:t>bias</a:t>
            </a:r>
            <a:r>
              <a:rPr lang="it-IT" sz="1400" dirty="0"/>
              <a:t> </a:t>
            </a:r>
            <a:r>
              <a:rPr lang="it-IT" sz="1400" dirty="0" err="1"/>
              <a:t>limits</a:t>
            </a:r>
            <a:r>
              <a:rPr lang="it-IT" sz="1400" dirty="0"/>
              <a:t> performance on </a:t>
            </a:r>
            <a:r>
              <a:rPr lang="it-IT" sz="1400" dirty="0" err="1"/>
              <a:t>complex</a:t>
            </a:r>
            <a:r>
              <a:rPr lang="it-IT" sz="1400" dirty="0"/>
              <a:t>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err="1"/>
              <a:t>Classical</a:t>
            </a:r>
            <a:r>
              <a:rPr lang="it-IT" sz="1400" b="1" dirty="0"/>
              <a:t> </a:t>
            </a:r>
            <a:r>
              <a:rPr lang="it-IT" sz="1400" b="1" dirty="0" err="1"/>
              <a:t>CNNs</a:t>
            </a:r>
            <a:r>
              <a:rPr lang="it-IT" sz="1400" b="1" dirty="0"/>
              <a:t>: </a:t>
            </a:r>
            <a:r>
              <a:rPr lang="it-IT" sz="1400" dirty="0" err="1"/>
              <a:t>Consistent</a:t>
            </a:r>
            <a:r>
              <a:rPr lang="it-IT" sz="1400" dirty="0"/>
              <a:t> </a:t>
            </a:r>
            <a:r>
              <a:rPr lang="it-IT" sz="1400" dirty="0" err="1"/>
              <a:t>improvements</a:t>
            </a:r>
            <a:r>
              <a:rPr lang="it-IT" sz="1400" dirty="0"/>
              <a:t> over </a:t>
            </a:r>
            <a:r>
              <a:rPr lang="it-IT" sz="1400" dirty="0" err="1"/>
              <a:t>MLPs</a:t>
            </a:r>
            <a:r>
              <a:rPr lang="it-IT" sz="1400" dirty="0"/>
              <a:t> </a:t>
            </a:r>
            <a:r>
              <a:rPr lang="it-IT" sz="1400" dirty="0" err="1"/>
              <a:t>across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datasets.Effective</a:t>
            </a:r>
            <a:r>
              <a:rPr lang="it-IT" sz="1400" dirty="0"/>
              <a:t> </a:t>
            </a:r>
            <a:r>
              <a:rPr lang="it-IT" sz="1400" dirty="0" err="1"/>
              <a:t>spatial</a:t>
            </a:r>
            <a:r>
              <a:rPr lang="it-IT" sz="1400" dirty="0"/>
              <a:t> feature </a:t>
            </a:r>
            <a:r>
              <a:rPr lang="it-IT" sz="1400" dirty="0" err="1"/>
              <a:t>extraction</a:t>
            </a:r>
            <a:r>
              <a:rPr lang="it-IT" sz="1400" dirty="0"/>
              <a:t> yields </a:t>
            </a:r>
            <a:r>
              <a:rPr lang="it-IT" sz="1400" dirty="0" err="1"/>
              <a:t>robustness</a:t>
            </a:r>
            <a:r>
              <a:rPr lang="it-IT" sz="1400" dirty="0"/>
              <a:t> on CIFAR-10.Quantum </a:t>
            </a:r>
            <a:r>
              <a:rPr lang="it-IT" sz="1400" dirty="0" err="1"/>
              <a:t>MLPsStrong</a:t>
            </a:r>
            <a:r>
              <a:rPr lang="it-IT" sz="1400" dirty="0"/>
              <a:t> performance on </a:t>
            </a:r>
            <a:r>
              <a:rPr lang="it-IT" sz="1400" dirty="0" err="1"/>
              <a:t>simple</a:t>
            </a:r>
            <a:r>
              <a:rPr lang="it-IT" sz="1400" dirty="0"/>
              <a:t> datasets </a:t>
            </a: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convergence</a:t>
            </a:r>
            <a:r>
              <a:rPr lang="it-IT" sz="1400" dirty="0"/>
              <a:t> </a:t>
            </a:r>
            <a:r>
              <a:rPr lang="it-IT" sz="1400" dirty="0" err="1"/>
              <a:t>occurs.High</a:t>
            </a:r>
            <a:r>
              <a:rPr lang="it-IT" sz="1400" dirty="0"/>
              <a:t> </a:t>
            </a:r>
            <a:r>
              <a:rPr lang="it-IT" sz="1400" dirty="0" err="1"/>
              <a:t>variance</a:t>
            </a:r>
            <a:r>
              <a:rPr lang="it-IT" sz="1400" dirty="0"/>
              <a:t> and </a:t>
            </a:r>
            <a:r>
              <a:rPr lang="it-IT" sz="1400" dirty="0" err="1"/>
              <a:t>fold</a:t>
            </a:r>
            <a:r>
              <a:rPr lang="it-IT" sz="1400" dirty="0"/>
              <a:t> </a:t>
            </a:r>
            <a:r>
              <a:rPr lang="it-IT" sz="1400" dirty="0" err="1"/>
              <a:t>failures</a:t>
            </a:r>
            <a:r>
              <a:rPr lang="it-IT" sz="1400" dirty="0"/>
              <a:t> on SVHN, CIFAR-10 due to </a:t>
            </a:r>
            <a:r>
              <a:rPr lang="it-IT" sz="1400" dirty="0" err="1"/>
              <a:t>barren</a:t>
            </a:r>
            <a:r>
              <a:rPr lang="it-IT" sz="1400" dirty="0"/>
              <a:t> </a:t>
            </a:r>
            <a:r>
              <a:rPr lang="it-IT" sz="1400" dirty="0" err="1"/>
              <a:t>plateaus</a:t>
            </a:r>
            <a:r>
              <a:rPr lang="it-IT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err="1"/>
              <a:t>Hybrid</a:t>
            </a:r>
            <a:r>
              <a:rPr lang="it-IT" sz="1400" b="1" dirty="0"/>
              <a:t> </a:t>
            </a:r>
            <a:r>
              <a:rPr lang="it-IT" sz="1400" b="1" dirty="0" err="1"/>
              <a:t>QCNNs</a:t>
            </a:r>
            <a:r>
              <a:rPr lang="it-IT" sz="1400" b="1" dirty="0"/>
              <a:t>: </a:t>
            </a:r>
            <a:r>
              <a:rPr lang="it-IT" sz="1400" dirty="0"/>
              <a:t>Combine </a:t>
            </a:r>
            <a:r>
              <a:rPr lang="it-IT" sz="1400" dirty="0" err="1"/>
              <a:t>CNNs</a:t>
            </a:r>
            <a:r>
              <a:rPr lang="it-IT" sz="1400" dirty="0"/>
              <a:t>’ </a:t>
            </a:r>
            <a:r>
              <a:rPr lang="it-IT" sz="1400" dirty="0" err="1"/>
              <a:t>spatial</a:t>
            </a:r>
            <a:r>
              <a:rPr lang="it-IT" sz="1400" dirty="0"/>
              <a:t> </a:t>
            </a:r>
            <a:r>
              <a:rPr lang="it-IT" sz="1400" dirty="0" err="1"/>
              <a:t>bias</a:t>
            </a:r>
            <a:r>
              <a:rPr lang="it-IT" sz="1400" dirty="0"/>
              <a:t> with quantum </a:t>
            </a:r>
            <a:r>
              <a:rPr lang="it-IT" sz="1400" dirty="0" err="1"/>
              <a:t>layers.Competitive</a:t>
            </a:r>
            <a:r>
              <a:rPr lang="it-IT" sz="1400" dirty="0"/>
              <a:t> recall vs </a:t>
            </a:r>
            <a:r>
              <a:rPr lang="it-IT" sz="1400" dirty="0" err="1"/>
              <a:t>classical</a:t>
            </a:r>
            <a:r>
              <a:rPr lang="it-IT" sz="1400" dirty="0"/>
              <a:t> models,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instability</a:t>
            </a:r>
            <a:r>
              <a:rPr lang="it-IT" sz="1400" dirty="0"/>
              <a:t> on CIFAR-10.Hybrid CNN + </a:t>
            </a:r>
            <a:r>
              <a:rPr lang="it-IT" sz="1400" dirty="0" err="1"/>
              <a:t>Classical</a:t>
            </a:r>
            <a:r>
              <a:rPr lang="it-IT" sz="1400" dirty="0"/>
              <a:t> </a:t>
            </a:r>
            <a:r>
              <a:rPr lang="it-IT" sz="1400" dirty="0" err="1"/>
              <a:t>SVMStable</a:t>
            </a:r>
            <a:r>
              <a:rPr lang="it-IT" sz="1400" dirty="0"/>
              <a:t>, </a:t>
            </a:r>
            <a:r>
              <a:rPr lang="it-IT" sz="1400" dirty="0" err="1"/>
              <a:t>consistent</a:t>
            </a:r>
            <a:r>
              <a:rPr lang="it-IT" sz="1400" dirty="0"/>
              <a:t> performance on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datasets.CNN</a:t>
            </a:r>
            <a:r>
              <a:rPr lang="it-IT" sz="1400" dirty="0"/>
              <a:t> features with linear SVM </a:t>
            </a:r>
            <a:r>
              <a:rPr lang="it-IT" sz="1400" dirty="0" err="1"/>
              <a:t>classification</a:t>
            </a:r>
            <a:r>
              <a:rPr lang="it-IT" sz="1400" dirty="0"/>
              <a:t> </a:t>
            </a:r>
            <a:r>
              <a:rPr lang="it-IT" sz="1400" dirty="0" err="1"/>
              <a:t>effective</a:t>
            </a:r>
            <a:r>
              <a:rPr lang="it-IT" sz="1400" dirty="0"/>
              <a:t> </a:t>
            </a:r>
            <a:r>
              <a:rPr lang="it-IT" sz="1400" dirty="0" err="1"/>
              <a:t>even</a:t>
            </a:r>
            <a:r>
              <a:rPr lang="it-IT" sz="1400" dirty="0"/>
              <a:t> with small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err="1"/>
              <a:t>Hybrid</a:t>
            </a:r>
            <a:r>
              <a:rPr lang="it-IT" sz="1400" b="1" dirty="0"/>
              <a:t> QCNN + Quantum Kernel SVM: </a:t>
            </a:r>
            <a:r>
              <a:rPr lang="it-IT" sz="1400" dirty="0"/>
              <a:t>Fashion-MNIST: </a:t>
            </a:r>
            <a:r>
              <a:rPr lang="it-IT" sz="1400" dirty="0" err="1"/>
              <a:t>stable</a:t>
            </a:r>
            <a:r>
              <a:rPr lang="it-IT" sz="1400" dirty="0"/>
              <a:t> performance, clear quantum kernel </a:t>
            </a:r>
            <a:r>
              <a:rPr lang="it-IT" sz="1400" dirty="0" err="1"/>
              <a:t>separation.SVHN</a:t>
            </a:r>
            <a:r>
              <a:rPr lang="it-IT" sz="1400" dirty="0"/>
              <a:t>: performance drops, </a:t>
            </a:r>
            <a:r>
              <a:rPr lang="it-IT" sz="1400" dirty="0" err="1"/>
              <a:t>highlighting</a:t>
            </a:r>
            <a:r>
              <a:rPr lang="it-IT" sz="1400" dirty="0"/>
              <a:t> quantum kernels’ </a:t>
            </a:r>
            <a:r>
              <a:rPr lang="it-IT" sz="1400" dirty="0" err="1"/>
              <a:t>limits</a:t>
            </a:r>
            <a:r>
              <a:rPr lang="it-IT" sz="1400" dirty="0"/>
              <a:t> on </a:t>
            </a:r>
            <a:r>
              <a:rPr lang="it-IT" sz="1400" dirty="0" err="1"/>
              <a:t>noisy</a:t>
            </a:r>
            <a:r>
              <a:rPr lang="it-IT" sz="1400" dirty="0"/>
              <a:t> data.CIFAR-10: </a:t>
            </a:r>
            <a:r>
              <a:rPr lang="it-IT" sz="1400" dirty="0" err="1"/>
              <a:t>poor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, kernel </a:t>
            </a:r>
            <a:r>
              <a:rPr lang="it-IT" sz="1400" dirty="0" err="1"/>
              <a:t>heatmaps</a:t>
            </a:r>
            <a:r>
              <a:rPr lang="it-IT" sz="1400" dirty="0"/>
              <a:t> show </a:t>
            </a:r>
            <a:r>
              <a:rPr lang="it-IT" sz="1400" dirty="0" err="1"/>
              <a:t>overlapping</a:t>
            </a:r>
            <a:r>
              <a:rPr lang="it-IT" sz="1400" dirty="0"/>
              <a:t> class </a:t>
            </a:r>
            <a:r>
              <a:rPr lang="it-IT" sz="1400" dirty="0" err="1"/>
              <a:t>distributions</a:t>
            </a:r>
            <a:r>
              <a:rPr lang="it-IT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/>
              <a:t>General </a:t>
            </a:r>
            <a:r>
              <a:rPr lang="it-IT" sz="1400" b="1" dirty="0" err="1"/>
              <a:t>Observations</a:t>
            </a:r>
            <a:r>
              <a:rPr lang="it-IT" sz="1400" b="1" dirty="0"/>
              <a:t>: </a:t>
            </a:r>
            <a:r>
              <a:rPr lang="it-IT" sz="1400" dirty="0" err="1"/>
              <a:t>Classical</a:t>
            </a:r>
            <a:r>
              <a:rPr lang="it-IT" sz="1400" dirty="0"/>
              <a:t> models </a:t>
            </a:r>
            <a:r>
              <a:rPr lang="it-IT" sz="1400" dirty="0" err="1"/>
              <a:t>remain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on </a:t>
            </a:r>
            <a:r>
              <a:rPr lang="it-IT" sz="1400" dirty="0" err="1"/>
              <a:t>complex</a:t>
            </a:r>
            <a:r>
              <a:rPr lang="it-IT" sz="1400" dirty="0"/>
              <a:t> datasets. Quantum-</a:t>
            </a:r>
            <a:r>
              <a:rPr lang="it-IT" sz="1400" dirty="0" err="1"/>
              <a:t>enhanced</a:t>
            </a:r>
            <a:r>
              <a:rPr lang="it-IT" sz="1400" dirty="0"/>
              <a:t> models show promise for </a:t>
            </a:r>
            <a:r>
              <a:rPr lang="it-IT" sz="1400" dirty="0" err="1"/>
              <a:t>simple</a:t>
            </a:r>
            <a:r>
              <a:rPr lang="it-IT" sz="1400" dirty="0"/>
              <a:t> </a:t>
            </a:r>
            <a:r>
              <a:rPr lang="it-IT" sz="1400" dirty="0" err="1"/>
              <a:t>problems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require</a:t>
            </a:r>
            <a:r>
              <a:rPr lang="it-IT" sz="1400" dirty="0"/>
              <a:t> </a:t>
            </a:r>
            <a:r>
              <a:rPr lang="it-IT" sz="1400" dirty="0" err="1"/>
              <a:t>better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and </a:t>
            </a:r>
            <a:r>
              <a:rPr lang="it-IT" sz="1400" dirty="0" err="1"/>
              <a:t>circuit</a:t>
            </a:r>
            <a:r>
              <a:rPr lang="it-IT" sz="1400" dirty="0"/>
              <a:t> design for </a:t>
            </a:r>
            <a:r>
              <a:rPr lang="it-IT" sz="1400" dirty="0" err="1"/>
              <a:t>real</a:t>
            </a:r>
            <a:r>
              <a:rPr lang="it-IT" sz="1400" dirty="0"/>
              <a:t>-world </a:t>
            </a:r>
            <a:r>
              <a:rPr lang="it-IT" sz="1400" dirty="0" err="1"/>
              <a:t>applications.Incorporating</a:t>
            </a:r>
            <a:r>
              <a:rPr lang="it-IT" sz="1400" dirty="0"/>
              <a:t> </a:t>
            </a:r>
            <a:r>
              <a:rPr lang="it-IT" sz="1400" dirty="0" err="1"/>
              <a:t>spatial</a:t>
            </a:r>
            <a:r>
              <a:rPr lang="it-IT" sz="1400" dirty="0"/>
              <a:t> </a:t>
            </a:r>
            <a:r>
              <a:rPr lang="it-IT" sz="1400" dirty="0" err="1"/>
              <a:t>inductive</a:t>
            </a:r>
            <a:r>
              <a:rPr lang="it-IT" sz="1400" dirty="0"/>
              <a:t> </a:t>
            </a:r>
            <a:r>
              <a:rPr lang="it-IT" sz="1400" dirty="0" err="1"/>
              <a:t>biases</a:t>
            </a:r>
            <a:r>
              <a:rPr lang="it-IT" sz="1400" dirty="0"/>
              <a:t> (</a:t>
            </a:r>
            <a:r>
              <a:rPr lang="it-IT" sz="1400" dirty="0" err="1"/>
              <a:t>CNNs</a:t>
            </a:r>
            <a:r>
              <a:rPr lang="it-IT" sz="1400" dirty="0"/>
              <a:t>) </a:t>
            </a:r>
            <a:r>
              <a:rPr lang="it-IT" sz="1400" dirty="0" err="1"/>
              <a:t>improves</a:t>
            </a:r>
            <a:r>
              <a:rPr lang="it-IT" sz="1400" dirty="0"/>
              <a:t>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classical</a:t>
            </a:r>
            <a:r>
              <a:rPr lang="it-IT" sz="1400" dirty="0"/>
              <a:t> and </a:t>
            </a:r>
            <a:r>
              <a:rPr lang="it-IT" sz="1400" dirty="0" err="1"/>
              <a:t>hybrid</a:t>
            </a:r>
            <a:r>
              <a:rPr lang="it-IT" sz="1400" dirty="0"/>
              <a:t> quantum models, </a:t>
            </a:r>
            <a:r>
              <a:rPr lang="it-IT" sz="1400" dirty="0" err="1"/>
              <a:t>but</a:t>
            </a:r>
            <a:r>
              <a:rPr lang="it-IT" sz="1400" dirty="0"/>
              <a:t> scaling quantum </a:t>
            </a:r>
            <a:r>
              <a:rPr lang="it-IT" sz="1400" dirty="0" err="1"/>
              <a:t>methods</a:t>
            </a:r>
            <a:r>
              <a:rPr lang="it-IT" sz="1400" dirty="0"/>
              <a:t> to high-</a:t>
            </a:r>
            <a:r>
              <a:rPr lang="it-IT" sz="1400" dirty="0" err="1"/>
              <a:t>resolution</a:t>
            </a:r>
            <a:r>
              <a:rPr lang="it-IT" sz="1400" dirty="0"/>
              <a:t> images </a:t>
            </a:r>
            <a:r>
              <a:rPr lang="it-IT" sz="1400" dirty="0" err="1"/>
              <a:t>is</a:t>
            </a:r>
            <a:r>
              <a:rPr lang="it-IT" sz="1400" dirty="0"/>
              <a:t> a major challenge.</a:t>
            </a:r>
          </a:p>
        </p:txBody>
      </p:sp>
    </p:spTree>
    <p:extLst>
      <p:ext uri="{BB962C8B-B14F-4D97-AF65-F5344CB8AC3E}">
        <p14:creationId xmlns:p14="http://schemas.microsoft.com/office/powerpoint/2010/main" val="4103831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1146</Words>
  <Application>Microsoft Office PowerPoint</Application>
  <PresentationFormat>Presentazione su schermo (4:3)</PresentationFormat>
  <Paragraphs>174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Dylan Berkamp Fouepe Dongmo</cp:lastModifiedBy>
  <cp:revision>25</cp:revision>
  <dcterms:created xsi:type="dcterms:W3CDTF">2012-12-06T09:21:12Z</dcterms:created>
  <dcterms:modified xsi:type="dcterms:W3CDTF">2025-07-29T07:53:07Z</dcterms:modified>
</cp:coreProperties>
</file>