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90" r:id="rId5"/>
    <p:sldId id="333" r:id="rId6"/>
    <p:sldId id="334" r:id="rId7"/>
    <p:sldId id="301" r:id="rId8"/>
    <p:sldId id="315" r:id="rId9"/>
    <p:sldId id="325" r:id="rId10"/>
    <p:sldId id="326" r:id="rId11"/>
    <p:sldId id="316" r:id="rId12"/>
    <p:sldId id="314" r:id="rId13"/>
    <p:sldId id="320" r:id="rId14"/>
    <p:sldId id="322" r:id="rId15"/>
    <p:sldId id="319" r:id="rId16"/>
    <p:sldId id="323" r:id="rId17"/>
    <p:sldId id="324" r:id="rId18"/>
    <p:sldId id="317" r:id="rId19"/>
    <p:sldId id="327" r:id="rId20"/>
    <p:sldId id="328" r:id="rId21"/>
    <p:sldId id="329" r:id="rId22"/>
    <p:sldId id="287" r:id="rId23"/>
    <p:sldId id="330" r:id="rId24"/>
    <p:sldId id="331" r:id="rId25"/>
    <p:sldId id="3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3956" autoAdjust="0"/>
  </p:normalViewPr>
  <p:slideViewPr>
    <p:cSldViewPr snapToGrid="0" showGuides="1">
      <p:cViewPr varScale="1">
        <p:scale>
          <a:sx n="82" d="100"/>
          <a:sy n="82" d="100"/>
        </p:scale>
        <p:origin x="821" y="7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25/03/2024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3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F51C49-0036-4204-9B57-95AAC2F1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1A47D85-81C8-43FF-9C42-3F48D6FDA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F2BB-1219-E64A-8D58-AF2C8A6ADC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>
            <a:extLst>
              <a:ext uri="{FF2B5EF4-FFF2-40B4-BE49-F238E27FC236}">
                <a16:creationId xmlns:a16="http://schemas.microsoft.com/office/drawing/2014/main" id="{C31BD89A-8F52-4756-B027-614D46D10F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D7031D-1453-4A60-AEE6-26465607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80B69-A5C3-4D3B-8165-F7E3BB40FD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8B86D-E59D-F044-9C6A-CE55AC387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C7C2A-F4D5-4A2F-93B1-9C764A4E9794}"/>
              </a:ext>
            </a:extLst>
          </p:cNvPr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1A05DB3-42C8-46AC-A554-0663D9B52EF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7F1C2-3136-4035-B358-1AA921A2894A}"/>
              </a:ext>
            </a:extLst>
          </p:cNvPr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92FC83-02D9-0044-8504-A38A8B9111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324406-7016-4738-B8E3-058CADC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F5D83137-F185-44B2-96D7-C40DC8EE3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FF52D1-EFC6-C44A-B994-D42346839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3DAFE-860B-6F45-8784-31E154F97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9143A3-85A2-4DD6-8002-6900D83126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236BFD-99FD-4F1C-80FD-F953B1E3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C7F29D1-4A66-4CBA-A9A1-D069F0F0D6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2EEAB-C4D0-4040-B9CF-5EFAE08F06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8159B0-B246-4992-B682-E76BEB9A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6507238-16C6-423B-A2C2-7A1ECA40C1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D4C4F-1CDC-FE40-AB90-9027A80017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1F0DE-8E43-3F44-A379-F7763A3AE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4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5C8B7E-6CA2-4463-87CA-F86E92FC22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58B73-29F9-4789-BF35-AB485895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46D5EA9-AAF6-4488-B583-7DA55424A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D8DFB7-D816-3949-AE6B-76FB988F86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149D4E7D-F51D-4CEF-AC74-A691AA6AE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7D7A4D8-88B4-4DB1-99A7-519C7BE941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D95C81D-9B10-4FF8-8C90-E648F3A1965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4080F6-33B2-488F-B0BB-E156334F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16E3F69-D1AB-4A8A-BCE1-81157536CE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D4CD7-697F-6D43-A07E-57DD939B72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83F84-8924-44E5-846B-EDD367C8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267AD1-B73F-4851-B3AF-211B535170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01FEEF-8C03-3540-9178-3FBE72EAA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1424BD47-36D8-4D1A-BE14-9782F1FD74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1D35E9C-5092-45CB-A44E-ECEC5C354E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9AE37AB8-671B-4D62-B300-4E818F9AAF8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3235931-13F3-445C-A864-257369C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40FCDF2-BE5D-4439-B3DA-53B1E34F0C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7FE6C-918F-DD4F-877B-B804CF2C9B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38A09F8-496A-4644-B820-D6251E2963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18353-28B7-4477-95E9-3562CE24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3B43E75-A765-4118-A3B7-CF2952D7F8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973BB8-D672-9349-A510-597412AF8D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FF7217-FCD0-4A8A-B377-29B7E8F398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278207-40F1-4CC1-B990-0006B8D4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E72771F-C44F-4A27-AB45-B4A1254562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9185968-EB6A-4B69-8C1D-3E33CEC7D1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6633F8-1B31-49A7-BF63-C9B0313AA221}"/>
              </a:ext>
            </a:extLst>
          </p:cNvPr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31946B16-90EF-47BB-A0D1-2DC2836625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8459-35C2-44CC-B56E-55CEFA2AECF1}"/>
              </a:ext>
            </a:extLst>
          </p:cNvPr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BCE90E-A60C-7949-8B71-68AE28547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7264113-4187-4EBB-AD66-68EAE65599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4CFBD0-B126-4756-BAE9-DFE94586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F8443F7-284F-443E-9B77-C5CA54ED4F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B622DE-BF82-E549-9051-132805BD3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D19C3E4-9A91-4A56-B588-962A44C1A5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7A9ADB-1E48-4CA0-9DC1-FFB2810A2E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502B214-2686-4349-AEC1-6742DB3773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3FAE7E5-3173-43D5-BA67-5E8C52D68C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2C4D62D-125F-4BA1-BA36-28807380D4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5B2C26-C857-4DD8-8F19-B2E3979C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02D8E62-69AA-4148-9680-07DBAAA296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71A709-F799-6540-AB36-D103691AF3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6ADC654-223A-4D00-BE02-70EA40CA51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B95F7005-6F08-46B7-BFA6-60D84DAD99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D823C65-70E5-4B30-81AB-42F2E48BAD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01584CA-9F9A-415F-9A69-45BC12F1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AE9D6D3-08AE-4BDE-BCC2-7F7A06524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346352-EC24-634E-A07B-8678EFB27C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F049B6-04C3-4385-97E7-0C9490C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E44C51A-9A91-41EE-9C68-F5035AB14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6E97E-4841-244B-8C0F-AC84D5BB8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70B5E51D-FD1F-4C87-93AA-8A326C2485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30088-3DCC-4EB2-AFF1-DA21BF1D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F748112-F6C0-47FB-B576-1C132DE4BC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A36BCC-1883-674C-BBD1-FF3C56ED86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B967-0581-4346-9CD3-A561F10F1176}"/>
              </a:ext>
            </a:extLst>
          </p:cNvPr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AC49-6886-417A-B1B4-8D51289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25-Mar-24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1B52-2C72-4F1A-95A3-BC28FB99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D4D2-A4D4-457B-992F-B7173660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DCCD5-7A27-4A07-81D3-411B661C71A7}"/>
              </a:ext>
            </a:extLst>
          </p:cNvPr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9E94143-FE7E-4405-B3B0-6F6A3B33E6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F39CC5B-CD77-41B3-A9F8-0BC5279C8B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A9DC35DC-2D52-4786-87F7-0622512D0A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524047-19EA-426B-9978-B7002DC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356494-8784-4D7C-802E-FC8E96D4E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0EC3C3-3F8A-5044-9BBC-3DACD06B9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E9E46-55B4-42E4-A546-AA3F969F8B6D}"/>
              </a:ext>
            </a:extLst>
          </p:cNvPr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87870D-C780-4128-ABA3-7BF0D5FF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363C9-4316-3940-AD93-83F81B9AE7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25-Mar-24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3BEB-79BF-654F-8A73-71411B77825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4" r:id="rId4"/>
    <p:sldLayoutId id="2147483663" r:id="rId5"/>
    <p:sldLayoutId id="2147483665" r:id="rId6"/>
    <p:sldLayoutId id="2147483666" r:id="rId7"/>
    <p:sldLayoutId id="2147483668" r:id="rId8"/>
    <p:sldLayoutId id="2147483661" r:id="rId9"/>
    <p:sldLayoutId id="2147483653" r:id="rId10"/>
    <p:sldLayoutId id="2147483669" r:id="rId11"/>
    <p:sldLayoutId id="2147483662" r:id="rId12"/>
    <p:sldLayoutId id="2147483655" r:id="rId13"/>
    <p:sldLayoutId id="2147483667" r:id="rId14"/>
    <p:sldLayoutId id="2147483656" r:id="rId15"/>
    <p:sldLayoutId id="2147483652" r:id="rId16"/>
    <p:sldLayoutId id="2147483657" r:id="rId17"/>
    <p:sldLayoutId id="2147483658" r:id="rId18"/>
    <p:sldLayoutId id="2147483659" r:id="rId19"/>
    <p:sldLayoutId id="2147483660" r:id="rId20"/>
    <p:sldLayoutId id="2147483654" r:id="rId21"/>
    <p:sldLayoutId id="2147483651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b="1" smtClean="0">
                <a:sym typeface="Symbol" panose="05050102010706020507" pitchFamily="18" charset="2"/>
              </a:rPr>
              <a:t>Mối quan hệ 3 ngôi.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Ví dụ.</a:t>
            </a: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50239" y="653036"/>
            <a:ext cx="6226976" cy="2739414"/>
            <a:chOff x="5150239" y="653036"/>
            <a:chExt cx="6226976" cy="2739414"/>
          </a:xfrm>
        </p:grpSpPr>
        <p:grpSp>
          <p:nvGrpSpPr>
            <p:cNvPr id="26" name="Group 25"/>
            <p:cNvGrpSpPr/>
            <p:nvPr/>
          </p:nvGrpSpPr>
          <p:grpSpPr>
            <a:xfrm>
              <a:off x="5150239" y="844333"/>
              <a:ext cx="1415852" cy="1059397"/>
              <a:chOff x="6685520" y="2576233"/>
              <a:chExt cx="1415852" cy="10593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79062" y="3266298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Nhà CC</a:t>
                </a:r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6685520" y="2576233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MaNCC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8" idx="0"/>
                <a:endCxn id="3" idx="4"/>
              </p:cNvCxnSpPr>
              <p:nvPr/>
            </p:nvCxnSpPr>
            <p:spPr>
              <a:xfrm flipH="1" flipV="1">
                <a:off x="7393446" y="3033433"/>
                <a:ext cx="96771" cy="2328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8261055" y="2422241"/>
              <a:ext cx="2688909" cy="970209"/>
              <a:chOff x="8755044" y="3856186"/>
              <a:chExt cx="2688909" cy="97020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8755044" y="4457063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Thiết bị</a:t>
                </a:r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028101" y="385618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MaThbi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9977354" y="4211947"/>
                <a:ext cx="176301" cy="245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961363" y="844333"/>
              <a:ext cx="1415852" cy="1095593"/>
              <a:chOff x="10147706" y="2508736"/>
              <a:chExt cx="1415852" cy="10955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341248" y="3234997"/>
                <a:ext cx="122231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Dự án</a:t>
                </a: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0147706" y="2508736"/>
                <a:ext cx="1415852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MaDA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9" idx="0"/>
              </p:cNvCxnSpPr>
              <p:nvPr/>
            </p:nvCxnSpPr>
            <p:spPr>
              <a:xfrm flipH="1" flipV="1">
                <a:off x="10855632" y="2980891"/>
                <a:ext cx="96771" cy="254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7808545" y="653036"/>
              <a:ext cx="1567650" cy="1433696"/>
              <a:chOff x="8475932" y="2289218"/>
              <a:chExt cx="1567650" cy="1433696"/>
            </a:xfrm>
          </p:grpSpPr>
          <p:sp>
            <p:nvSpPr>
              <p:cNvPr id="4" name="Diamond 3"/>
              <p:cNvSpPr/>
              <p:nvPr/>
            </p:nvSpPr>
            <p:spPr>
              <a:xfrm>
                <a:off x="8475932" y="3029765"/>
                <a:ext cx="1501422" cy="69314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Cungcap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554572" y="2289218"/>
                <a:ext cx="148901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Soluong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4" idx="0"/>
              </p:cNvCxnSpPr>
              <p:nvPr/>
            </p:nvCxnSpPr>
            <p:spPr>
              <a:xfrm flipV="1">
                <a:off x="9226643" y="2737336"/>
                <a:ext cx="261523" cy="292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8" idx="3"/>
              <a:endCxn id="4" idx="1"/>
            </p:cNvCxnSpPr>
            <p:nvPr/>
          </p:nvCxnSpPr>
          <p:spPr>
            <a:xfrm>
              <a:off x="6566091" y="1719064"/>
              <a:ext cx="1242454" cy="21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9" idx="1"/>
            </p:cNvCxnSpPr>
            <p:nvPr/>
          </p:nvCxnSpPr>
          <p:spPr>
            <a:xfrm>
              <a:off x="9309967" y="1744713"/>
              <a:ext cx="844938" cy="105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2"/>
              <a:endCxn id="2" idx="0"/>
            </p:cNvCxnSpPr>
            <p:nvPr/>
          </p:nvCxnSpPr>
          <p:spPr>
            <a:xfrm>
              <a:off x="8559256" y="2086732"/>
              <a:ext cx="312954" cy="9363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48833" y="2466175"/>
            <a:ext cx="5719919" cy="4241051"/>
            <a:chOff x="848833" y="2466175"/>
            <a:chExt cx="5719919" cy="4241051"/>
          </a:xfrm>
        </p:grpSpPr>
        <p:pic>
          <p:nvPicPr>
            <p:cNvPr id="24" name="Picture 23"/>
            <p:cNvPicPr/>
            <p:nvPr/>
          </p:nvPicPr>
          <p:blipFill rotWithShape="1">
            <a:blip r:embed="rId2"/>
            <a:srcRect l="37117" t="14441" r="21937" b="18194"/>
            <a:stretch/>
          </p:blipFill>
          <p:spPr bwMode="auto">
            <a:xfrm>
              <a:off x="848833" y="2576233"/>
              <a:ext cx="5719919" cy="413099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6" name="Group 35"/>
            <p:cNvGrpSpPr/>
            <p:nvPr/>
          </p:nvGrpSpPr>
          <p:grpSpPr>
            <a:xfrm>
              <a:off x="940936" y="2466175"/>
              <a:ext cx="5549505" cy="2216479"/>
              <a:chOff x="940936" y="2466175"/>
              <a:chExt cx="5549505" cy="221647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054359" y="2501552"/>
                <a:ext cx="10543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NCC</a:t>
                </a:r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180283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Cungcap</a:t>
                </a:r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2659" y="2466175"/>
                <a:ext cx="11677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Duan</a:t>
                </a:r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40936" y="4344100"/>
                <a:ext cx="116778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Thietbi</a:t>
                </a:r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6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endParaRPr lang="en-US" altLang="en-US" b="1" smtClean="0"/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 smtClean="0"/>
              <a:t>Các </a:t>
            </a:r>
            <a:r>
              <a:rPr lang="en-US" altLang="en-US" b="1"/>
              <a:t>khái niệm và ký hiệu </a:t>
            </a:r>
            <a:r>
              <a:rPr lang="en-US" altLang="en-US" b="1" smtClean="0"/>
              <a:t>(tt.): 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Khóa của tập thực thể: Một hoặc nhiều thuộc tính dùng để </a:t>
            </a:r>
            <a:r>
              <a:rPr lang="en-US" altLang="en-US" sz="2400"/>
              <a:t>xác định duy nhất một thực thể trong tập thực thể. </a:t>
            </a:r>
            <a:endParaRPr lang="en-US" altLang="en-US" sz="2400" smtClean="0"/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400" smtClean="0">
              <a:ea typeface="Tahoma" panose="020B0604030504040204" pitchFamily="34" charset="0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endParaRPr lang="en-US" sz="2600" smtClean="0">
              <a:ea typeface="Tahoma" panose="020B0604030504040204" pitchFamily="34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Các </a:t>
            </a:r>
            <a:r>
              <a:rPr lang="en-US" sz="2600">
                <a:ea typeface="Tahoma" panose="020B0604030504040204" pitchFamily="34" charset="0"/>
              </a:rPr>
              <a:t>loại thuộc tính:</a:t>
            </a:r>
          </a:p>
          <a:p>
            <a:pPr marL="0" lvl="1" indent="0">
              <a:spcBef>
                <a:spcPts val="750"/>
              </a:spcBef>
              <a:buNone/>
              <a:defRPr/>
            </a:pPr>
            <a:r>
              <a:rPr lang="en-US" altLang="en-US"/>
              <a:t>Thuộc tính khóa: Thuộc tính khóa là thuộc tính nằm trong khóa của tập thực thể</a:t>
            </a:r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81338" y="5166990"/>
            <a:ext cx="1725582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smtClean="0">
                <a:solidFill>
                  <a:schemeClr val="tx1"/>
                </a:solidFill>
              </a:rPr>
              <a:t>MaNV</a:t>
            </a:r>
            <a:endParaRPr lang="en-US" u="sng">
              <a:solidFill>
                <a:schemeClr val="tx1"/>
              </a:solidFill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9" name="Oval 8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endCxn id="11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9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1894" y="233265"/>
            <a:ext cx="11699298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en-US" b="1" smtClean="0"/>
              <a:t>Các </a:t>
            </a:r>
            <a:r>
              <a:rPr lang="en-US" altLang="en-US" b="1"/>
              <a:t>khái niệm và ký hiệu </a:t>
            </a:r>
            <a:r>
              <a:rPr lang="en-US" altLang="en-US" b="1" smtClean="0"/>
              <a:t>(tt.): </a:t>
            </a:r>
            <a:endParaRPr lang="en-US" alt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2600" smtClean="0">
                <a:ea typeface="Tahoma" panose="020B0604030504040204" pitchFamily="34" charset="0"/>
              </a:rPr>
              <a:t>Các loại thuộc tính:</a:t>
            </a:r>
          </a:p>
          <a:p>
            <a:pPr lvl="1"/>
            <a:r>
              <a:rPr lang="en-US" altLang="en-US" smtClean="0"/>
              <a:t>Đơn (nguyên tố): Không thể chia nhỏ được </a:t>
            </a:r>
          </a:p>
          <a:p>
            <a:pPr lvl="1"/>
            <a:endParaRPr lang="en-US" altLang="en-US"/>
          </a:p>
          <a:p>
            <a:pPr lvl="1"/>
            <a:r>
              <a:rPr lang="en-US" altLang="en-US" smtClean="0"/>
              <a:t>Hỗn hợp: có thể được chia thành những phần nhỏ hơn. </a:t>
            </a:r>
          </a:p>
          <a:p>
            <a:pPr lvl="1"/>
            <a:endParaRPr lang="en-US" altLang="en-US"/>
          </a:p>
          <a:p>
            <a:pPr marL="457200" lvl="1" indent="0">
              <a:buNone/>
            </a:pPr>
            <a:endParaRPr lang="en-US" altLang="en-US" smtClean="0"/>
          </a:p>
          <a:p>
            <a:pPr lvl="1"/>
            <a:endParaRPr lang="en-US" altLang="en-US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Đa </a:t>
            </a:r>
            <a:r>
              <a:rPr lang="en-US" altLang="en-US"/>
              <a:t>trị: một thực thể có thể có nhiều giá trị cho thuộc tính đó. </a:t>
            </a:r>
            <a:endParaRPr lang="en-US" altLang="en-US" i="1" smtClean="0">
              <a:ea typeface="ＭＳ Ｐゴシック" panose="020B0600070205080204" pitchFamily="34" charset="-128"/>
            </a:endParaRPr>
          </a:p>
          <a:p>
            <a:pPr lvl="1"/>
            <a:endParaRPr lang="en-US" altLang="en-US" i="1">
              <a:ea typeface="ＭＳ Ｐゴシック" panose="020B0600070205080204" pitchFamily="34" charset="-128"/>
            </a:endParaRPr>
          </a:p>
          <a:p>
            <a:pPr lvl="1"/>
            <a:endParaRPr lang="en-US" altLang="en-US" i="1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mtClean="0"/>
              <a:t>Thuộc </a:t>
            </a:r>
            <a:r>
              <a:rPr lang="en-US" altLang="en-US"/>
              <a:t>tính dẫn xuất: giá trị được tính từ các thuộc tính khác. </a:t>
            </a:r>
            <a:endParaRPr lang="en-US" altLang="en-US" smtClean="0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110289" y="1064811"/>
            <a:ext cx="3921125" cy="606425"/>
            <a:chOff x="2708910" y="1074420"/>
            <a:chExt cx="3920490" cy="605790"/>
          </a:xfrm>
        </p:grpSpPr>
        <p:sp>
          <p:nvSpPr>
            <p:cNvPr id="33" name="Oval 32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Luong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645942" y="2724538"/>
            <a:ext cx="1601787" cy="2332254"/>
            <a:chOff x="9645942" y="2724538"/>
            <a:chExt cx="1601787" cy="2332254"/>
          </a:xfrm>
        </p:grpSpPr>
        <p:sp>
          <p:nvSpPr>
            <p:cNvPr id="49" name="Rectangle 48"/>
            <p:cNvSpPr/>
            <p:nvPr/>
          </p:nvSpPr>
          <p:spPr bwMode="auto">
            <a:xfrm>
              <a:off x="9645942" y="2724538"/>
              <a:ext cx="1601787" cy="502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9645942" y="3226738"/>
              <a:ext cx="1601787" cy="1830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>
                  <a:solidFill>
                    <a:schemeClr val="tx1"/>
                  </a:solidFill>
                </a:rPr>
                <a:t>   </a:t>
              </a: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{So dd}</a:t>
              </a:r>
            </a:p>
            <a:p>
              <a:pPr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Tuoi()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62616" y="4442836"/>
            <a:ext cx="4109501" cy="613956"/>
            <a:chOff x="1662616" y="4442836"/>
            <a:chExt cx="4109501" cy="613956"/>
          </a:xfrm>
        </p:grpSpPr>
        <p:sp>
          <p:nvSpPr>
            <p:cNvPr id="27" name="Oval 26"/>
            <p:cNvSpPr/>
            <p:nvPr/>
          </p:nvSpPr>
          <p:spPr>
            <a:xfrm>
              <a:off x="1662616" y="4468964"/>
              <a:ext cx="1830904" cy="587828"/>
            </a:xfrm>
            <a:prstGeom prst="ellipse">
              <a:avLst/>
            </a:prstGeom>
            <a:noFill/>
            <a:ln w="476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So dd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58816" y="4442836"/>
              <a:ext cx="1713301" cy="5032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27" idx="6"/>
              <a:endCxn id="51" idx="1"/>
            </p:cNvCxnSpPr>
            <p:nvPr/>
          </p:nvCxnSpPr>
          <p:spPr>
            <a:xfrm flipV="1">
              <a:off x="3493520" y="4694455"/>
              <a:ext cx="565296" cy="684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1176305" y="5690509"/>
            <a:ext cx="3921125" cy="606425"/>
            <a:chOff x="2708910" y="1074420"/>
            <a:chExt cx="3920490" cy="605790"/>
          </a:xfrm>
        </p:grpSpPr>
        <p:sp>
          <p:nvSpPr>
            <p:cNvPr id="55" name="Oval 54"/>
            <p:cNvSpPr/>
            <p:nvPr/>
          </p:nvSpPr>
          <p:spPr>
            <a:xfrm>
              <a:off x="2708910" y="1153712"/>
              <a:ext cx="1942785" cy="504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Tuoi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51695" y="1394759"/>
              <a:ext cx="6285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280244" y="1074420"/>
              <a:ext cx="1349156" cy="605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smtClean="0">
                  <a:solidFill>
                    <a:schemeClr val="tx1"/>
                  </a:solidFill>
                </a:rPr>
                <a:t>Nhanvien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1661497" y="2367448"/>
            <a:ext cx="5124450" cy="1360488"/>
            <a:chOff x="274320" y="3381789"/>
            <a:chExt cx="5125079" cy="1360470"/>
          </a:xfrm>
        </p:grpSpPr>
        <p:sp>
          <p:nvSpPr>
            <p:cNvPr id="48" name="Oval 47"/>
            <p:cNvSpPr/>
            <p:nvPr/>
          </p:nvSpPr>
          <p:spPr>
            <a:xfrm>
              <a:off x="1611159" y="4216803"/>
              <a:ext cx="1452741" cy="503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Hoten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endCxn id="59" idx="1"/>
            </p:cNvCxnSpPr>
            <p:nvPr/>
          </p:nvCxnSpPr>
          <p:spPr>
            <a:xfrm flipV="1">
              <a:off x="3063900" y="4439050"/>
              <a:ext cx="968494" cy="285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32394" y="4135842"/>
              <a:ext cx="1247928" cy="606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Nhanvien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" y="3402427"/>
              <a:ext cx="1085983" cy="425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HoNV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496845" y="3402427"/>
              <a:ext cx="1171719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Tenlot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921008" y="3391314"/>
              <a:ext cx="1197348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smtClean="0">
                  <a:solidFill>
                    <a:schemeClr val="tx1"/>
                  </a:solidFill>
                </a:rPr>
                <a:t>TenNV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05032" y="3786597"/>
              <a:ext cx="763681" cy="430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7967" y="3804058"/>
              <a:ext cx="0" cy="412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5"/>
            </p:cNvCxnSpPr>
            <p:nvPr/>
          </p:nvCxnSpPr>
          <p:spPr>
            <a:xfrm flipH="1" flipV="1">
              <a:off x="1201534" y="3765959"/>
              <a:ext cx="474721" cy="604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341994" y="3381789"/>
              <a:ext cx="1057405" cy="38417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u="sng" smtClean="0">
                  <a:solidFill>
                    <a:schemeClr val="tx1"/>
                  </a:solidFill>
                </a:rPr>
                <a:t>MaNV</a:t>
              </a:r>
              <a:endParaRPr lang="en-US" sz="16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V="1">
              <a:off x="4478536" y="3742147"/>
              <a:ext cx="246093" cy="4222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0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Lượng số </a:t>
            </a:r>
            <a:r>
              <a:rPr lang="en-US" altLang="en-US" sz="2600" smtClean="0"/>
              <a:t>(Cardinality) của mối quan hệ nhị phân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Số thực thể của 1 tập thực thể có thể kết hợp với 1 thực thể của tập thực thể khác.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Lượng số thể hiện qua 2 giá trị: (lượng số min, lượng số max).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Một tập thực thể có thể tham gia toàn phần (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participation) vào mối quan hệ. Nghĩa là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mọi thực thể trong tập thực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phải tham gia vào mối quan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(Lượng số min bằng 1)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tập thực thể có thể tham gia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(partial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participation) vào mối quan hệ. Nghĩa là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có một số thực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thể trong tập thực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tham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gia vào mối quan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(lượng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số min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 0)</a:t>
            </a:r>
            <a:endParaRPr lang="en-US" altLang="en-US" sz="21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62434"/>
              </p:ext>
            </p:extLst>
          </p:nvPr>
        </p:nvGraphicFramePr>
        <p:xfrm>
          <a:off x="2635523" y="2379336"/>
          <a:ext cx="609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182">
                  <a:extLst>
                    <a:ext uri="{9D8B030D-6E8A-4147-A177-3AD203B41FA5}">
                      <a16:colId xmlns:a16="http://schemas.microsoft.com/office/drawing/2014/main" val="3377028408"/>
                    </a:ext>
                  </a:extLst>
                </a:gridCol>
                <a:gridCol w="3812666">
                  <a:extLst>
                    <a:ext uri="{9D8B030D-6E8A-4147-A177-3AD203B41FA5}">
                      <a16:colId xmlns:a16="http://schemas.microsoft.com/office/drawing/2014/main" val="2548001069"/>
                    </a:ext>
                  </a:extLst>
                </a:gridCol>
                <a:gridCol w="1171082">
                  <a:extLst>
                    <a:ext uri="{9D8B030D-6E8A-4147-A177-3AD203B41FA5}">
                      <a16:colId xmlns:a16="http://schemas.microsoft.com/office/drawing/2014/main" val="1364788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Anh</a:t>
                      </a:r>
                    </a:p>
                    <a:p>
                      <a:r>
                        <a:rPr lang="en-US" smtClean="0"/>
                        <a:t>Tú</a:t>
                      </a:r>
                    </a:p>
                    <a:p>
                      <a:r>
                        <a:rPr lang="en-US" smtClean="0"/>
                        <a:t>Minh</a:t>
                      </a:r>
                    </a:p>
                    <a:p>
                      <a:r>
                        <a:rPr lang="en-US" smtClean="0"/>
                        <a:t>Công</a:t>
                      </a:r>
                    </a:p>
                    <a:p>
                      <a:r>
                        <a:rPr lang="en-US" smtClean="0"/>
                        <a:t>Phượng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NMLT</a:t>
                      </a:r>
                    </a:p>
                    <a:p>
                      <a:r>
                        <a:rPr lang="en-US" smtClean="0"/>
                        <a:t>CSDL</a:t>
                      </a:r>
                    </a:p>
                    <a:p>
                      <a:r>
                        <a:rPr lang="en-US" smtClean="0"/>
                        <a:t>LT Win</a:t>
                      </a:r>
                    </a:p>
                    <a:p>
                      <a:r>
                        <a:rPr lang="en-US" smtClean="0"/>
                        <a:t>TMĐT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4232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59020" y="2519265"/>
            <a:ext cx="4192359" cy="867747"/>
            <a:chOff x="3359020" y="2519265"/>
            <a:chExt cx="4192359" cy="86774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359020" y="2519265"/>
              <a:ext cx="4192359" cy="2799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359020" y="2519265"/>
              <a:ext cx="4192359" cy="29858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359020" y="2547257"/>
              <a:ext cx="4192359" cy="59715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359020" y="2817845"/>
              <a:ext cx="4192359" cy="56916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59020" y="3144416"/>
              <a:ext cx="4192359" cy="2425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145270" y="1572223"/>
            <a:ext cx="7078435" cy="877077"/>
            <a:chOff x="2145270" y="1572223"/>
            <a:chExt cx="7078435" cy="877077"/>
          </a:xfrm>
        </p:grpSpPr>
        <p:grpSp>
          <p:nvGrpSpPr>
            <p:cNvPr id="4" name="Group 3"/>
            <p:cNvGrpSpPr/>
            <p:nvPr/>
          </p:nvGrpSpPr>
          <p:grpSpPr>
            <a:xfrm>
              <a:off x="2145270" y="1572223"/>
              <a:ext cx="7078435" cy="877077"/>
              <a:chOff x="2276669" y="2481953"/>
              <a:chExt cx="7078435" cy="877077"/>
            </a:xfrm>
          </p:grpSpPr>
          <p:sp>
            <p:nvSpPr>
              <p:cNvPr id="5" name="Diamond 4"/>
              <p:cNvSpPr/>
              <p:nvPr/>
            </p:nvSpPr>
            <p:spPr>
              <a:xfrm>
                <a:off x="4665306" y="2481953"/>
                <a:ext cx="2169949" cy="87707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Register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276669" y="2649904"/>
                <a:ext cx="2385721" cy="569168"/>
                <a:chOff x="2276669" y="2397967"/>
                <a:chExt cx="2526263" cy="569168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276669" y="2397967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Sinhvien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/>
                <p:cNvCxnSpPr>
                  <a:endCxn id="12" idx="3"/>
                </p:cNvCxnSpPr>
                <p:nvPr/>
              </p:nvCxnSpPr>
              <p:spPr>
                <a:xfrm flipH="1">
                  <a:off x="3965510" y="2668555"/>
                  <a:ext cx="837422" cy="139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835255" y="2642906"/>
                <a:ext cx="2519849" cy="569168"/>
                <a:chOff x="6835255" y="2374640"/>
                <a:chExt cx="2519849" cy="56916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666263" y="2374640"/>
                  <a:ext cx="168884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Monhoc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6835255" y="2635907"/>
                  <a:ext cx="828092" cy="233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/>
            <p:cNvSpPr txBox="1"/>
            <p:nvPr/>
          </p:nvSpPr>
          <p:spPr>
            <a:xfrm>
              <a:off x="3777836" y="1606054"/>
              <a:ext cx="68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(0,n)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03856" y="1574183"/>
              <a:ext cx="79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(0,m)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3 loại mối quan hệ nhị phân: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Quanly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PHONGBAN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29271" y="1298905"/>
              <a:ext cx="678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(0,1)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8" y="1259643"/>
              <a:ext cx="66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(1,1)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354433"/>
            <a:ext cx="7249886" cy="881736"/>
            <a:chOff x="3191069" y="1259643"/>
            <a:chExt cx="7249886" cy="881736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4938116" y="1298905"/>
              <a:ext cx="76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(1,1)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12429" y="1259643"/>
              <a:ext cx="667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(1,n)</a:t>
              </a:r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91069" y="3665378"/>
            <a:ext cx="7249886" cy="917118"/>
            <a:chOff x="3191069" y="3566243"/>
            <a:chExt cx="7249886" cy="917118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DUAN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4921863" y="3633117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(0,n)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12428" y="3566243"/>
              <a:ext cx="75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(1,n)</a:t>
              </a:r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912429" y="4898571"/>
            <a:ext cx="26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Total participation</a:t>
            </a:r>
            <a:endParaRPr lang="en-US" sz="240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8164354" y="3988055"/>
            <a:ext cx="354496" cy="90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participation</a:t>
            </a:r>
            <a:endParaRPr lang="en-US" sz="240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34710"/>
            <a:ext cx="23822" cy="733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3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191069" y="1259643"/>
            <a:ext cx="7249886" cy="881736"/>
            <a:chOff x="3191069" y="1259643"/>
            <a:chExt cx="7249886" cy="881736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141377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Quanly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837714" y="1693511"/>
                <a:ext cx="914400" cy="9330"/>
              </a:xfrm>
              <a:prstGeom prst="line">
                <a:avLst/>
              </a:prstGeom>
              <a:ln w="444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5099106" y="1298905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912429" y="1259643"/>
              <a:ext cx="4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91069" y="2290546"/>
            <a:ext cx="7249886" cy="922177"/>
            <a:chOff x="3191069" y="1219202"/>
            <a:chExt cx="7249886" cy="9221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126430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5034696" y="1253805"/>
              <a:ext cx="431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019642" y="1219202"/>
              <a:ext cx="429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1069" y="3575926"/>
            <a:ext cx="7249886" cy="907435"/>
            <a:chOff x="3191069" y="3575926"/>
            <a:chExt cx="7249886" cy="907435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606284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2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DUAN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>
                <a:off x="4879911" y="1702841"/>
                <a:ext cx="816426" cy="0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9" y="1693511"/>
                <a:ext cx="839685" cy="9330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5081700" y="3633118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61609" y="3575926"/>
              <a:ext cx="354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m</a:t>
              </a: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912429" y="4898571"/>
            <a:ext cx="264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Total participation</a:t>
            </a:r>
            <a:endParaRPr lang="en-US" sz="24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66922" y="4100809"/>
            <a:ext cx="251927" cy="83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20278" y="4767945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Partial participation</a:t>
            </a:r>
            <a:endParaRPr lang="en-US" sz="240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5102086" y="4087198"/>
            <a:ext cx="153486" cy="68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191069" y="1310955"/>
            <a:ext cx="7249886" cy="877077"/>
            <a:chOff x="3191069" y="1264302"/>
            <a:chExt cx="7249886" cy="877077"/>
          </a:xfrm>
        </p:grpSpPr>
        <p:sp>
          <p:nvSpPr>
            <p:cNvPr id="53" name="Rectangle 52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55" name="Diamond 54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Quanly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57" name="Straight Connector 56"/>
            <p:cNvCxnSpPr>
              <a:stCxn id="55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5" idx="3"/>
              <a:endCxn id="56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191069" y="2359092"/>
            <a:ext cx="7249886" cy="877077"/>
            <a:chOff x="3191069" y="1264302"/>
            <a:chExt cx="7249886" cy="877077"/>
          </a:xfrm>
        </p:grpSpPr>
        <p:sp>
          <p:nvSpPr>
            <p:cNvPr id="78" name="Rectangle 77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79" name="Diamond 78"/>
            <p:cNvSpPr/>
            <p:nvPr/>
          </p:nvSpPr>
          <p:spPr>
            <a:xfrm>
              <a:off x="5696337" y="1264302"/>
              <a:ext cx="206673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Thuoc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PHONGBAN</a:t>
              </a:r>
            </a:p>
          </p:txBody>
        </p:sp>
        <p:cxnSp>
          <p:nvCxnSpPr>
            <p:cNvPr id="81" name="Straight Connector 80"/>
            <p:cNvCxnSpPr>
              <a:stCxn id="79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444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9" idx="3"/>
              <a:endCxn id="80" idx="1"/>
            </p:cNvCxnSpPr>
            <p:nvPr/>
          </p:nvCxnSpPr>
          <p:spPr>
            <a:xfrm flipV="1">
              <a:off x="7763068" y="1693511"/>
              <a:ext cx="989046" cy="9330"/>
            </a:xfrm>
            <a:prstGeom prst="line">
              <a:avLst/>
            </a:prstGeom>
            <a:ln w="38100" cmpd="dbl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191069" y="3705419"/>
            <a:ext cx="7249886" cy="877077"/>
            <a:chOff x="3191069" y="1264302"/>
            <a:chExt cx="7249886" cy="877077"/>
          </a:xfrm>
        </p:grpSpPr>
        <p:sp>
          <p:nvSpPr>
            <p:cNvPr id="87" name="Rectangle 86"/>
            <p:cNvSpPr/>
            <p:nvPr/>
          </p:nvSpPr>
          <p:spPr>
            <a:xfrm>
              <a:off x="3191069" y="1418257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NHANVIEN</a:t>
              </a:r>
            </a:p>
          </p:txBody>
        </p:sp>
        <p:sp>
          <p:nvSpPr>
            <p:cNvPr id="88" name="Diamond 87"/>
            <p:cNvSpPr/>
            <p:nvPr/>
          </p:nvSpPr>
          <p:spPr>
            <a:xfrm>
              <a:off x="5696337" y="1264302"/>
              <a:ext cx="2216091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Thamgia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752114" y="1408927"/>
              <a:ext cx="1688841" cy="569168"/>
            </a:xfrm>
            <a:prstGeom prst="rect">
              <a:avLst/>
            </a:prstGeom>
            <a:noFill/>
            <a:ln w="222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DUAN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8" idx="1"/>
            </p:cNvCxnSpPr>
            <p:nvPr/>
          </p:nvCxnSpPr>
          <p:spPr>
            <a:xfrm flipH="1" flipV="1">
              <a:off x="4879910" y="1702840"/>
              <a:ext cx="816427" cy="1"/>
            </a:xfrm>
            <a:prstGeom prst="line">
              <a:avLst/>
            </a:prstGeom>
            <a:ln w="22225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3"/>
              <a:endCxn id="89" idx="1"/>
            </p:cNvCxnSpPr>
            <p:nvPr/>
          </p:nvCxnSpPr>
          <p:spPr>
            <a:xfrm flipV="1">
              <a:off x="7912428" y="1693511"/>
              <a:ext cx="839686" cy="9330"/>
            </a:xfrm>
            <a:prstGeom prst="line">
              <a:avLst/>
            </a:prstGeom>
            <a:ln w="47625" cmpd="dbl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57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3177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Một – một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 – nhiều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191069" y="1329616"/>
            <a:ext cx="7249886" cy="877077"/>
            <a:chOff x="3191069" y="1329616"/>
            <a:chExt cx="7249886" cy="877077"/>
          </a:xfrm>
        </p:grpSpPr>
        <p:grpSp>
          <p:nvGrpSpPr>
            <p:cNvPr id="64" name="Group 63"/>
            <p:cNvGrpSpPr/>
            <p:nvPr/>
          </p:nvGrpSpPr>
          <p:grpSpPr>
            <a:xfrm>
              <a:off x="3191069" y="1329616"/>
              <a:ext cx="7249886" cy="877077"/>
              <a:chOff x="3191069" y="1264302"/>
              <a:chExt cx="7249886" cy="87707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55" name="Diamond 54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Quanly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57" name="Straight Connector 56"/>
              <p:cNvCxnSpPr>
                <a:stCxn id="55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8479190" y="1594109"/>
              <a:ext cx="86312" cy="309339"/>
              <a:chOff x="8479190" y="1594109"/>
              <a:chExt cx="86312" cy="30933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479190" y="1594109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945224" y="1604865"/>
              <a:ext cx="221593" cy="307910"/>
              <a:chOff x="4945224" y="1604865"/>
              <a:chExt cx="221593" cy="30791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945224" y="1604865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008197" y="1679510"/>
                <a:ext cx="158620" cy="158620"/>
              </a:xfrm>
              <a:prstGeom prst="ellipse">
                <a:avLst/>
              </a:prstGeom>
              <a:noFill/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191069" y="3293714"/>
            <a:ext cx="7249886" cy="877077"/>
            <a:chOff x="3191069" y="2359092"/>
            <a:chExt cx="7249886" cy="877077"/>
          </a:xfrm>
        </p:grpSpPr>
        <p:grpSp>
          <p:nvGrpSpPr>
            <p:cNvPr id="75" name="Group 74"/>
            <p:cNvGrpSpPr/>
            <p:nvPr/>
          </p:nvGrpSpPr>
          <p:grpSpPr>
            <a:xfrm>
              <a:off x="3191069" y="2359092"/>
              <a:ext cx="7249886" cy="877077"/>
              <a:chOff x="3191069" y="1264302"/>
              <a:chExt cx="7249886" cy="8770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79" name="Diamond 78"/>
              <p:cNvSpPr/>
              <p:nvPr/>
            </p:nvSpPr>
            <p:spPr>
              <a:xfrm>
                <a:off x="5696337" y="1264302"/>
                <a:ext cx="206673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PHONGBAN</a:t>
                </a:r>
              </a:p>
            </p:txBody>
          </p:sp>
          <p:cxnSp>
            <p:nvCxnSpPr>
              <p:cNvPr id="81" name="Straight Connector 80"/>
              <p:cNvCxnSpPr>
                <a:stCxn id="79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3"/>
                <a:endCxn id="80" idx="1"/>
              </p:cNvCxnSpPr>
              <p:nvPr/>
            </p:nvCxnSpPr>
            <p:spPr>
              <a:xfrm flipV="1">
                <a:off x="7763068" y="1693511"/>
                <a:ext cx="98904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79910" y="2668555"/>
              <a:ext cx="214607" cy="261257"/>
              <a:chOff x="4879910" y="2668555"/>
              <a:chExt cx="214607" cy="26125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94517" y="266855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8523511" y="2612567"/>
              <a:ext cx="93306" cy="307914"/>
              <a:chOff x="8472196" y="1595534"/>
              <a:chExt cx="93306" cy="30791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472196" y="1595534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565502" y="1595538"/>
                <a:ext cx="0" cy="30791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191069" y="4715581"/>
            <a:ext cx="7249886" cy="877077"/>
            <a:chOff x="3191069" y="3705419"/>
            <a:chExt cx="7249886" cy="877077"/>
          </a:xfrm>
        </p:grpSpPr>
        <p:grpSp>
          <p:nvGrpSpPr>
            <p:cNvPr id="84" name="Group 83"/>
            <p:cNvGrpSpPr/>
            <p:nvPr/>
          </p:nvGrpSpPr>
          <p:grpSpPr>
            <a:xfrm>
              <a:off x="3191069" y="3705419"/>
              <a:ext cx="7249886" cy="877077"/>
              <a:chOff x="3191069" y="1264302"/>
              <a:chExt cx="7249886" cy="87707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191069" y="1418257"/>
                <a:ext cx="1688841" cy="5691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NHANVIEN</a:t>
                </a:r>
              </a:p>
            </p:txBody>
          </p:sp>
          <p:sp>
            <p:nvSpPr>
              <p:cNvPr id="88" name="Diamond 87"/>
              <p:cNvSpPr/>
              <p:nvPr/>
            </p:nvSpPr>
            <p:spPr>
              <a:xfrm>
                <a:off x="5696337" y="1264302"/>
                <a:ext cx="2216091" cy="877077"/>
              </a:xfrm>
              <a:prstGeom prst="diamond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Thamgia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752114" y="1408927"/>
                <a:ext cx="1688841" cy="569168"/>
              </a:xfrm>
              <a:prstGeom prst="rect">
                <a:avLst/>
              </a:prstGeom>
              <a:noFill/>
              <a:ln w="22225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Project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Connector 89"/>
              <p:cNvCxnSpPr>
                <a:stCxn id="88" idx="1"/>
              </p:cNvCxnSpPr>
              <p:nvPr/>
            </p:nvCxnSpPr>
            <p:spPr>
              <a:xfrm flipH="1" flipV="1">
                <a:off x="4879910" y="1702840"/>
                <a:ext cx="816427" cy="1"/>
              </a:xfrm>
              <a:prstGeom prst="line">
                <a:avLst/>
              </a:prstGeom>
              <a:ln w="22225" cmpd="sng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3"/>
                <a:endCxn id="89" idx="1"/>
              </p:cNvCxnSpPr>
              <p:nvPr/>
            </p:nvCxnSpPr>
            <p:spPr>
              <a:xfrm flipV="1">
                <a:off x="7912428" y="1693511"/>
                <a:ext cx="839686" cy="933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893903" y="4003998"/>
              <a:ext cx="3652937" cy="270587"/>
              <a:chOff x="4879910" y="2659225"/>
              <a:chExt cx="3652937" cy="270587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879910" y="2677886"/>
                <a:ext cx="149290" cy="11974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79910" y="2797630"/>
                <a:ext cx="149290" cy="13218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532847" y="2659225"/>
                <a:ext cx="0" cy="251926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057149" y="4003998"/>
              <a:ext cx="3694965" cy="270587"/>
              <a:chOff x="5057149" y="4003998"/>
              <a:chExt cx="3694965" cy="27058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8616818" y="4003998"/>
                <a:ext cx="135296" cy="13063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616817" y="4134628"/>
                <a:ext cx="135297" cy="139957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5057149" y="4051429"/>
                <a:ext cx="181947" cy="18194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6987534" y="5943767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350463" y="5266086"/>
            <a:ext cx="145860" cy="698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12709" y="6056981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Partial </a:t>
            </a:r>
            <a:r>
              <a:rPr lang="en-US" sz="2400" smtClean="0"/>
              <a:t>participation</a:t>
            </a:r>
            <a:endParaRPr lang="en-US" sz="240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5094517" y="5386473"/>
            <a:ext cx="13993" cy="67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12991" y="2416359"/>
            <a:ext cx="28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Partial </a:t>
            </a:r>
            <a:r>
              <a:rPr lang="en-US" sz="2400" smtClean="0"/>
              <a:t>participation</a:t>
            </a:r>
            <a:endParaRPr 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7270306" y="2520154"/>
            <a:ext cx="29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Total participation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322335" y="1930624"/>
            <a:ext cx="118436" cy="664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4945224" y="1902019"/>
            <a:ext cx="97969" cy="51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8661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Tập thực thể yếu </a:t>
            </a:r>
            <a:r>
              <a:rPr lang="en-US" altLang="en-US" sz="2600" smtClean="0"/>
              <a:t>(Weak entity set)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Thực thể yếu là thực thể phụ thuộc vào một thực thể khác (thực thể mạnh).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tập thực thể yếu không có khóa để phân biệt các thực thể trong tập thực thể.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Nó chỉ có thuộc tính nhận diện (ký hiệu bằng gạch dưới nét đứt đoạn).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Để nhận diện 1 thực thể trong tập thực thể yếu phải dùng kết hợp khóa của thực</a:t>
            </a:r>
            <a:b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thể mạnh và thuộc tính nhận diện của thực thể yếu.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Mối quan hệ giữa thực thể yếu và thực thể mạnh được gọi là mối quan hệ nhận diện (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400" smtClean="0"/>
              <a:t>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smtClean="0"/>
              <a:t> </a:t>
            </a:r>
            <a:r>
              <a:rPr lang="en-US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ký hiệu bằng hình thoi nét đôi.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82848" y="4409704"/>
            <a:ext cx="5871729" cy="1626384"/>
            <a:chOff x="5225594" y="4264100"/>
            <a:chExt cx="5871729" cy="1626384"/>
          </a:xfrm>
        </p:grpSpPr>
        <p:grpSp>
          <p:nvGrpSpPr>
            <p:cNvPr id="4" name="Group 3"/>
            <p:cNvGrpSpPr/>
            <p:nvPr/>
          </p:nvGrpSpPr>
          <p:grpSpPr>
            <a:xfrm>
              <a:off x="5225594" y="4264100"/>
              <a:ext cx="5871729" cy="1626384"/>
              <a:chOff x="5225594" y="4264100"/>
              <a:chExt cx="5871729" cy="1626384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003588" y="4473121"/>
                <a:ext cx="2320975" cy="841697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Dependent of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547657" y="4884641"/>
                <a:ext cx="434121" cy="93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9235123" y="4884641"/>
                <a:ext cx="508616" cy="9328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225594" y="4264100"/>
                <a:ext cx="1322063" cy="1325568"/>
                <a:chOff x="5772058" y="1608196"/>
                <a:chExt cx="1356021" cy="1325568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772058" y="1608196"/>
                  <a:ext cx="1356021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Employee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772058" y="2165590"/>
                  <a:ext cx="1356020" cy="7681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sng">
                      <a:solidFill>
                        <a:schemeClr val="tx1"/>
                      </a:solidFill>
                    </a:rPr>
                    <a:t>EmpID</a:t>
                  </a:r>
                </a:p>
                <a:p>
                  <a:r>
                    <a:rPr lang="en-US">
                      <a:solidFill>
                        <a:schemeClr val="tx1"/>
                      </a:solidFill>
                    </a:rPr>
                    <a:t>Name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9758685" y="4276823"/>
                <a:ext cx="1338638" cy="1613661"/>
                <a:chOff x="9861019" y="3062449"/>
                <a:chExt cx="1373021" cy="161366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9861019" y="3062449"/>
                  <a:ext cx="1373021" cy="569168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Dependent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9861019" y="3626479"/>
                  <a:ext cx="1373021" cy="1049631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u="dash">
                      <a:solidFill>
                        <a:schemeClr val="tx1"/>
                      </a:solidFill>
                    </a:rPr>
                    <a:t>Name</a:t>
                  </a: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Birthday</a:t>
                  </a:r>
                </a:p>
                <a:p>
                  <a:r>
                    <a:rPr lang="en-US" smtClean="0">
                      <a:solidFill>
                        <a:schemeClr val="tx1"/>
                      </a:solidFill>
                    </a:rPr>
                    <a:t>Sex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6647131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23602" y="4482939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1538" y="4233665"/>
            <a:ext cx="4433581" cy="2393321"/>
            <a:chOff x="231538" y="4233665"/>
            <a:chExt cx="4433581" cy="2393321"/>
          </a:xfrm>
        </p:grpSpPr>
        <p:grpSp>
          <p:nvGrpSpPr>
            <p:cNvPr id="52" name="Group 51"/>
            <p:cNvGrpSpPr/>
            <p:nvPr/>
          </p:nvGrpSpPr>
          <p:grpSpPr>
            <a:xfrm>
              <a:off x="274960" y="4233665"/>
              <a:ext cx="4390159" cy="599603"/>
              <a:chOff x="274960" y="4233665"/>
              <a:chExt cx="4390159" cy="59960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436103" y="4276823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Name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07768" y="4264100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Employee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4960" y="4233665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EmpID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1530616" y="4527579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3109401" y="4527579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105644" y="4842612"/>
              <a:ext cx="2605032" cy="1215206"/>
              <a:chOff x="1105644" y="4842612"/>
              <a:chExt cx="2605032" cy="1215206"/>
            </a:xfrm>
          </p:grpSpPr>
          <p:sp>
            <p:nvSpPr>
              <p:cNvPr id="10" name="Diamond 9"/>
              <p:cNvSpPr/>
              <p:nvPr/>
            </p:nvSpPr>
            <p:spPr>
              <a:xfrm>
                <a:off x="1105644" y="5041814"/>
                <a:ext cx="2605032" cy="761828"/>
              </a:xfrm>
              <a:prstGeom prst="diamond">
                <a:avLst/>
              </a:prstGeom>
              <a:noFill/>
              <a:ln w="5080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Dependent of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0"/>
              </p:cNvCxnSpPr>
              <p:nvPr/>
            </p:nvCxnSpPr>
            <p:spPr>
              <a:xfrm flipH="1" flipV="1">
                <a:off x="2401802" y="4842612"/>
                <a:ext cx="6358" cy="1992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16" idx="0"/>
              </p:cNvCxnSpPr>
              <p:nvPr/>
            </p:nvCxnSpPr>
            <p:spPr>
              <a:xfrm>
                <a:off x="2401802" y="5823778"/>
                <a:ext cx="8949" cy="234040"/>
              </a:xfrm>
              <a:prstGeom prst="line">
                <a:avLst/>
              </a:prstGeom>
              <a:ln w="5080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31538" y="5527450"/>
              <a:ext cx="4334532" cy="1099536"/>
              <a:chOff x="231538" y="5527450"/>
              <a:chExt cx="4334532" cy="109953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4135" y="6057818"/>
                <a:ext cx="1353232" cy="569168"/>
              </a:xfrm>
              <a:prstGeom prst="rect">
                <a:avLst/>
              </a:prstGeom>
              <a:noFill/>
              <a:ln w="539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Dependent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344165" y="5527450"/>
                <a:ext cx="1221905" cy="5017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dash" smtClean="0">
                    <a:solidFill>
                      <a:schemeClr val="tx1"/>
                    </a:solidFill>
                  </a:rPr>
                  <a:t>Name</a:t>
                </a:r>
                <a:endParaRPr lang="en-US" u="dash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31538" y="5689834"/>
                <a:ext cx="1471614" cy="3393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Birthday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3109401" y="5871714"/>
                <a:ext cx="301638" cy="2220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6" idx="1"/>
              </p:cNvCxnSpPr>
              <p:nvPr/>
            </p:nvCxnSpPr>
            <p:spPr>
              <a:xfrm>
                <a:off x="1033538" y="6036088"/>
                <a:ext cx="700597" cy="3063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3553318" y="6077503"/>
                <a:ext cx="826163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</a:t>
                </a:r>
                <a:r>
                  <a:rPr lang="en-US" smtClean="0">
                    <a:solidFill>
                      <a:schemeClr val="tx1"/>
                    </a:solidFill>
                  </a:rPr>
                  <a:t>ex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endCxn id="16" idx="3"/>
              </p:cNvCxnSpPr>
              <p:nvPr/>
            </p:nvCxnSpPr>
            <p:spPr>
              <a:xfrm flipH="1" flipV="1">
                <a:off x="3087367" y="6342402"/>
                <a:ext cx="488970" cy="145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003754" y="4791883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1</a:t>
              </a:r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79846" y="5740475"/>
              <a:ext cx="429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66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233265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Lớp cha </a:t>
            </a:r>
            <a:r>
              <a:rPr lang="en-US" altLang="en-US" sz="2600" smtClean="0"/>
              <a:t>(superclass)/ </a:t>
            </a:r>
            <a:r>
              <a:rPr lang="en-US" altLang="en-US" sz="2600" b="1" smtClean="0"/>
              <a:t>lớp con </a:t>
            </a:r>
            <a:r>
              <a:rPr lang="en-US" altLang="en-US" sz="2600" smtClean="0"/>
              <a:t>(subclass)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Một tập thực thể có thể được phân thành nhiều nhóm con có đầy đủ ý nghĩa và cần được biểu diễn tường minh vì sự quan trọng của chúng trong ứng dụng CSDL.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Các lớp con thừa kế tất cả các thuộc tính và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mối quan hệ của lớp cha.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Chuyên biệt hóa (Specification) là tiến trình 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phân rã lớp cha thành các lớp con.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Tổng quát hóa (Generalization) là tiến trình </a:t>
            </a:r>
            <a:b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ngược với chuyên biệt hóa.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560717" y="1713923"/>
            <a:ext cx="5332447" cy="3199120"/>
            <a:chOff x="6067425" y="1916691"/>
            <a:chExt cx="5332447" cy="3199120"/>
          </a:xfrm>
        </p:grpSpPr>
        <p:sp>
          <p:nvSpPr>
            <p:cNvPr id="2" name="Oval 1"/>
            <p:cNvSpPr/>
            <p:nvPr/>
          </p:nvSpPr>
          <p:spPr>
            <a:xfrm>
              <a:off x="8174744" y="2822810"/>
              <a:ext cx="307911" cy="3079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067425" y="1916691"/>
              <a:ext cx="5332447" cy="3199120"/>
              <a:chOff x="6067425" y="1916691"/>
              <a:chExt cx="5332447" cy="319912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356219" y="1959849"/>
                <a:ext cx="1229016" cy="5015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Hoten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27884" y="1947126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5076" y="1916691"/>
                <a:ext cx="1255656" cy="5878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smtClean="0">
                    <a:solidFill>
                      <a:schemeClr val="tx1"/>
                    </a:solidFill>
                  </a:rPr>
                  <a:t>MaNV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0" idx="6"/>
                <a:endCxn id="19" idx="1"/>
              </p:cNvCxnSpPr>
              <p:nvPr/>
            </p:nvCxnSpPr>
            <p:spPr>
              <a:xfrm>
                <a:off x="7450732" y="2210605"/>
                <a:ext cx="177152" cy="2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endCxn id="9" idx="2"/>
              </p:cNvCxnSpPr>
              <p:nvPr/>
            </p:nvCxnSpPr>
            <p:spPr>
              <a:xfrm flipV="1">
                <a:off x="9029517" y="2210605"/>
                <a:ext cx="326702" cy="46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" idx="0"/>
              </p:cNvCxnSpPr>
              <p:nvPr/>
            </p:nvCxnSpPr>
            <p:spPr>
              <a:xfrm flipH="1" flipV="1">
                <a:off x="8319352" y="2505729"/>
                <a:ext cx="9348" cy="3170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067425" y="4626521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TrđộTHVP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2291290">
                <a:off x="7611294" y="311958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294331" y="3882054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Thuky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833288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CNKT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372245" y="3875259"/>
                <a:ext cx="1401633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Kysu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>
                <a:endCxn id="2" idx="2"/>
              </p:cNvCxnSpPr>
              <p:nvPr/>
            </p:nvCxnSpPr>
            <p:spPr>
              <a:xfrm flipV="1">
                <a:off x="7291940" y="2976766"/>
                <a:ext cx="882804" cy="9052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8355265" y="3130721"/>
                <a:ext cx="93152" cy="7591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 rot="20999145">
                <a:off x="8233221" y="318526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cxnSp>
            <p:nvCxnSpPr>
              <p:cNvPr id="55" name="Straight Connector 54"/>
              <p:cNvCxnSpPr>
                <a:endCxn id="2" idx="6"/>
              </p:cNvCxnSpPr>
              <p:nvPr/>
            </p:nvCxnSpPr>
            <p:spPr>
              <a:xfrm flipH="1" flipV="1">
                <a:off x="8482655" y="2976766"/>
                <a:ext cx="1293094" cy="913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 rot="18458202">
                <a:off x="8852628" y="3032049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lIns="0" tIns="0" rIns="0" bIns="91440" rtlCol="0">
                <a:spAutoFit/>
              </a:bodyPr>
              <a:lstStyle/>
              <a:p>
                <a:r>
                  <a:rPr lang="en-US" sz="3200" smtClean="0">
                    <a:sym typeface="Symbol" panose="05050102010706020507" pitchFamily="18" charset="2"/>
                  </a:rPr>
                  <a:t></a:t>
                </a:r>
                <a:endParaRPr lang="en-US" sz="32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136386" y="4677273"/>
                <a:ext cx="1149282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Bactho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399766" y="4607319"/>
                <a:ext cx="2000106" cy="4385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ChNganh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>
                <a:stCxn id="45" idx="0"/>
              </p:cNvCxnSpPr>
              <p:nvPr/>
            </p:nvCxnSpPr>
            <p:spPr>
              <a:xfrm flipH="1" flipV="1">
                <a:off x="7058130" y="4448779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0"/>
              </p:cNvCxnSpPr>
              <p:nvPr/>
            </p:nvCxnSpPr>
            <p:spPr>
              <a:xfrm flipH="1" flipV="1">
                <a:off x="8599636" y="4444042"/>
                <a:ext cx="111391" cy="2332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10126486" y="4441497"/>
                <a:ext cx="9348" cy="177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2672947" y="4404551"/>
            <a:ext cx="5019202" cy="2282710"/>
            <a:chOff x="5441107" y="3243924"/>
            <a:chExt cx="5019202" cy="2282710"/>
          </a:xfrm>
        </p:grpSpPr>
        <p:grpSp>
          <p:nvGrpSpPr>
            <p:cNvPr id="79" name="Group 78"/>
            <p:cNvGrpSpPr/>
            <p:nvPr/>
          </p:nvGrpSpPr>
          <p:grpSpPr>
            <a:xfrm>
              <a:off x="7446565" y="3243924"/>
              <a:ext cx="1401633" cy="746652"/>
              <a:chOff x="5234809" y="3172432"/>
              <a:chExt cx="1401633" cy="746652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234809" y="3172432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Nhanvien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234809" y="3543647"/>
                <a:ext cx="1401633" cy="3754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smtClean="0">
                    <a:solidFill>
                      <a:schemeClr val="tx1"/>
                    </a:solidFill>
                  </a:rPr>
                  <a:t>MaNV</a:t>
                </a:r>
                <a:endParaRPr lang="en-US" u="sn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41107" y="4012227"/>
              <a:ext cx="5019202" cy="1514407"/>
              <a:chOff x="5441107" y="4012227"/>
              <a:chExt cx="5019202" cy="151440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41107" y="4616324"/>
                <a:ext cx="1617164" cy="884849"/>
                <a:chOff x="3915893" y="4799266"/>
                <a:chExt cx="1617164" cy="884849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3915893" y="4799266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Thuky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3915893" y="5239880"/>
                  <a:ext cx="1617164" cy="4442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375706" y="4585970"/>
                <a:ext cx="3084603" cy="940664"/>
                <a:chOff x="5028303" y="4740464"/>
                <a:chExt cx="3084603" cy="94066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6711273" y="4740464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Kysu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711273" y="5203110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ChNganh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28303" y="4756086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CNKT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028303" y="5218732"/>
                  <a:ext cx="1401633" cy="4623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mtClean="0">
                      <a:solidFill>
                        <a:schemeClr val="tx1"/>
                      </a:solidFill>
                    </a:rPr>
                    <a:t>Bactho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4" name="Isosceles Triangle 53"/>
              <p:cNvSpPr/>
              <p:nvPr/>
            </p:nvSpPr>
            <p:spPr>
              <a:xfrm>
                <a:off x="8005665" y="4012227"/>
                <a:ext cx="141716" cy="181433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54" idx="3"/>
              </p:cNvCxnSpPr>
              <p:nvPr/>
            </p:nvCxnSpPr>
            <p:spPr>
              <a:xfrm>
                <a:off x="8076523" y="4193660"/>
                <a:ext cx="0" cy="226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249689" y="4409547"/>
                <a:ext cx="3507978" cy="235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49689" y="4438517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757667" y="4409546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8074697" y="4425168"/>
                <a:ext cx="0" cy="1778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15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7728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1-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thực thể kết hợp </a:t>
            </a:r>
          </a:p>
          <a:p>
            <a:pPr>
              <a:defRPr/>
            </a:pP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6483" y="167562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Các ràng buộc về tổng quát hóa/ chuyên biệt hóa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Một thực thể ở lớp cha chỉ thuộc về nhiều nhất 1 lớp con. Ký hiệu bằng chữ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Một thực thể ở lớp cha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thuộc về nhiều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1 lớp con. Ký hiệu bằng chữ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trong vòng tròn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Mọi thực thể trong lớp cha phải thuộc về ít nhất 1 lớp con. Ký hiệu bằng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đôi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>
              <a:lnSpc>
                <a:spcPct val="100000"/>
              </a:lnSpc>
              <a:buFontTx/>
              <a:buChar char="-"/>
              <a:defRPr/>
            </a:pPr>
            <a:r>
              <a:rPr lang="en-US" alt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cho phép một thực thể ở lớp cha không thuộc về bất kỳ một lớp con nào.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Ký hiệu bằng </a:t>
            </a:r>
            <a:r>
              <a:rPr lang="en-US" altLang="en-US" sz="2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</a:t>
            </a:r>
            <a:r>
              <a:rPr lang="en-US" altLang="en-US" sz="260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nối lớp cha với vòng tròn.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47597" y="140152"/>
            <a:ext cx="11506686" cy="1213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Các ràng buộc về tổng quát hóa/ chuyên biệt hóa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826976" y="1234941"/>
            <a:ext cx="4731247" cy="4915771"/>
            <a:chOff x="6826976" y="1234941"/>
            <a:chExt cx="4731247" cy="4915771"/>
          </a:xfrm>
        </p:grpSpPr>
        <p:grpSp>
          <p:nvGrpSpPr>
            <p:cNvPr id="67" name="Group 66"/>
            <p:cNvGrpSpPr/>
            <p:nvPr/>
          </p:nvGrpSpPr>
          <p:grpSpPr>
            <a:xfrm>
              <a:off x="7045723" y="1234941"/>
              <a:ext cx="4512500" cy="4292881"/>
              <a:chOff x="7045723" y="1234941"/>
              <a:chExt cx="4512500" cy="4292881"/>
            </a:xfrm>
          </p:grpSpPr>
          <p:cxnSp>
            <p:nvCxnSpPr>
              <p:cNvPr id="42" name="Straight Connector 41"/>
              <p:cNvCxnSpPr>
                <a:stCxn id="4" idx="4"/>
                <a:endCxn id="44" idx="1"/>
              </p:cNvCxnSpPr>
              <p:nvPr/>
            </p:nvCxnSpPr>
            <p:spPr>
              <a:xfrm>
                <a:off x="9192164" y="4191808"/>
                <a:ext cx="1164064" cy="4540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0356228" y="4052551"/>
                <a:ext cx="950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“Total”</a:t>
                </a:r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7045723" y="1234941"/>
                <a:ext cx="4512500" cy="4292881"/>
                <a:chOff x="6000940" y="1236793"/>
                <a:chExt cx="4512500" cy="4292881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446565" y="1236793"/>
                  <a:ext cx="3066875" cy="2801661"/>
                  <a:chOff x="7446565" y="1236793"/>
                  <a:chExt cx="3066875" cy="2801661"/>
                </a:xfrm>
              </p:grpSpPr>
              <p:sp>
                <p:nvSpPr>
                  <p:cNvPr id="73" name="Rectangle 72"/>
                  <p:cNvSpPr/>
                  <p:nvPr/>
                </p:nvSpPr>
                <p:spPr>
                  <a:xfrm>
                    <a:off x="8406882" y="1236793"/>
                    <a:ext cx="1105607" cy="4307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1"/>
                        </a:solidFill>
                      </a:rPr>
                      <a:t>Nguoi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7446565" y="1672317"/>
                    <a:ext cx="3066875" cy="2366137"/>
                    <a:chOff x="5776385" y="1648851"/>
                    <a:chExt cx="3066875" cy="2366137"/>
                  </a:xfrm>
                </p:grpSpPr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6736702" y="1648851"/>
                      <a:ext cx="1105607" cy="97305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u="sng" smtClean="0">
                          <a:solidFill>
                            <a:schemeClr val="tx1"/>
                          </a:solidFill>
                        </a:rPr>
                        <a:t>SoCM</a:t>
                      </a:r>
                    </a:p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Hoten</a:t>
                      </a:r>
                    </a:p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ĐChi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78" name="Group 77"/>
                    <p:cNvGrpSpPr/>
                    <p:nvPr/>
                  </p:nvGrpSpPr>
                  <p:grpSpPr>
                    <a:xfrm>
                      <a:off x="5776385" y="3220458"/>
                      <a:ext cx="1401633" cy="746652"/>
                      <a:chOff x="5234809" y="3172432"/>
                      <a:chExt cx="1401633" cy="746652"/>
                    </a:xfrm>
                  </p:grpSpPr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5234809" y="3172432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Nhanvien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234809" y="3543647"/>
                        <a:ext cx="1401633" cy="375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Luong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441627" y="3223472"/>
                      <a:ext cx="1401633" cy="791516"/>
                      <a:chOff x="7698522" y="3127214"/>
                      <a:chExt cx="1401633" cy="791516"/>
                    </a:xfrm>
                  </p:grpSpPr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7698522" y="3127214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SInhvien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7698522" y="3520080"/>
                        <a:ext cx="1401633" cy="398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mtClean="0">
                            <a:solidFill>
                              <a:schemeClr val="tx1"/>
                            </a:solidFill>
                          </a:rPr>
                          <a:t>TongsoTC</a:t>
                        </a:r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6645160" y="2612572"/>
                      <a:ext cx="492766" cy="598555"/>
                      <a:chOff x="6477202" y="2621903"/>
                      <a:chExt cx="492766" cy="598555"/>
                    </a:xfrm>
                  </p:grpSpPr>
                  <p:sp>
                    <p:nvSpPr>
                      <p:cNvPr id="89" name="Isosceles Triangle 88"/>
                      <p:cNvSpPr/>
                      <p:nvPr/>
                    </p:nvSpPr>
                    <p:spPr>
                      <a:xfrm rot="1860000">
                        <a:off x="6803592" y="2621903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1" name="Straight Connector 90"/>
                      <p:cNvCxnSpPr>
                        <a:stCxn id="89" idx="3"/>
                        <a:endCxn id="76" idx="0"/>
                      </p:cNvCxnSpPr>
                      <p:nvPr/>
                    </p:nvCxnSpPr>
                    <p:spPr>
                      <a:xfrm flipH="1">
                        <a:off x="6477202" y="2743203"/>
                        <a:ext cx="375939" cy="47725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7467686" y="2608075"/>
                      <a:ext cx="577019" cy="593721"/>
                      <a:chOff x="7402369" y="2626737"/>
                      <a:chExt cx="577019" cy="593721"/>
                    </a:xfrm>
                  </p:grpSpPr>
                  <p:sp>
                    <p:nvSpPr>
                      <p:cNvPr id="94" name="Isosceles Triangle 93"/>
                      <p:cNvSpPr/>
                      <p:nvPr/>
                    </p:nvSpPr>
                    <p:spPr>
                      <a:xfrm rot="19208942">
                        <a:off x="7402369" y="2626737"/>
                        <a:ext cx="166376" cy="130629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5" name="Straight Connector 94"/>
                      <p:cNvCxnSpPr>
                        <a:stCxn id="94" idx="3"/>
                      </p:cNvCxnSpPr>
                      <p:nvPr/>
                    </p:nvCxnSpPr>
                    <p:spPr>
                      <a:xfrm>
                        <a:off x="7527410" y="2742194"/>
                        <a:ext cx="451978" cy="478264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000940" y="4012227"/>
                  <a:ext cx="4188772" cy="1517447"/>
                  <a:chOff x="6000940" y="4012227"/>
                  <a:chExt cx="4188772" cy="1517447"/>
                </a:xfrm>
              </p:grpSpPr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6000940" y="4597966"/>
                    <a:ext cx="1617164" cy="884849"/>
                    <a:chOff x="4475726" y="4780908"/>
                    <a:chExt cx="1617164" cy="884849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4475726" y="4780908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Thuky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4475726" y="5221522"/>
                      <a:ext cx="1617164" cy="44423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TrđộTHVP</a:t>
                      </a:r>
                    </a:p>
                  </p:txBody>
                </p: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8788079" y="4604632"/>
                    <a:ext cx="1401633" cy="925042"/>
                    <a:chOff x="6440676" y="4759126"/>
                    <a:chExt cx="1401633" cy="925042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6440676" y="4759126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Kysu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6440676" y="5221772"/>
                      <a:ext cx="1401633" cy="4623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ChNganh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" name="Isosceles Triangle 3"/>
                  <p:cNvSpPr/>
                  <p:nvPr/>
                </p:nvSpPr>
                <p:spPr>
                  <a:xfrm>
                    <a:off x="8005665" y="4012227"/>
                    <a:ext cx="141716" cy="181433"/>
                  </a:xfrm>
                  <a:prstGeom prst="triangl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/>
                  <p:cNvCxnSpPr>
                    <a:stCxn id="4" idx="3"/>
                  </p:cNvCxnSpPr>
                  <p:nvPr/>
                </p:nvCxnSpPr>
                <p:spPr>
                  <a:xfrm>
                    <a:off x="8076523" y="4193660"/>
                    <a:ext cx="0" cy="22649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6809522" y="4409546"/>
                    <a:ext cx="2679373" cy="1061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endCxn id="82" idx="0"/>
                  </p:cNvCxnSpPr>
                  <p:nvPr/>
                </p:nvCxnSpPr>
                <p:spPr>
                  <a:xfrm>
                    <a:off x="6809522" y="4420159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9487070" y="4409546"/>
                    <a:ext cx="0" cy="1778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7" name="TextBox 86"/>
            <p:cNvSpPr txBox="1"/>
            <p:nvPr/>
          </p:nvSpPr>
          <p:spPr>
            <a:xfrm>
              <a:off x="7102519" y="2284453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Overlapping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8439562" y="2571013"/>
              <a:ext cx="1071238" cy="2520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826976" y="3922005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Disjoint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7778252" y="4111613"/>
              <a:ext cx="1109586" cy="4388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45723" y="5781380"/>
              <a:ext cx="1909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Mặc định: partial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17095" y="1053405"/>
            <a:ext cx="5318887" cy="5495199"/>
            <a:chOff x="417095" y="1053405"/>
            <a:chExt cx="5318887" cy="5495199"/>
          </a:xfrm>
        </p:grpSpPr>
        <p:grpSp>
          <p:nvGrpSpPr>
            <p:cNvPr id="38" name="Group 37"/>
            <p:cNvGrpSpPr/>
            <p:nvPr/>
          </p:nvGrpSpPr>
          <p:grpSpPr>
            <a:xfrm>
              <a:off x="1524490" y="1053405"/>
              <a:ext cx="4211492" cy="5495199"/>
              <a:chOff x="130671" y="1147108"/>
              <a:chExt cx="4211492" cy="54951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94063" y="1147108"/>
                <a:ext cx="3756038" cy="1312492"/>
                <a:chOff x="394063" y="1147108"/>
                <a:chExt cx="3756038" cy="1312492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1756562" y="1153343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Hoten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234195" y="1890432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Nguoi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94063" y="1147108"/>
                  <a:ext cx="1181884" cy="5878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u="sng" smtClean="0">
                      <a:solidFill>
                        <a:schemeClr val="tx1"/>
                      </a:solidFill>
                    </a:rPr>
                    <a:t>SoCM</a:t>
                  </a:r>
                  <a:endParaRPr lang="en-US" u="sng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Connector 11"/>
                <p:cNvCxnSpPr>
                  <a:stCxn id="11" idx="5"/>
                </p:cNvCxnSpPr>
                <p:nvPr/>
              </p:nvCxnSpPr>
              <p:spPr>
                <a:xfrm>
                  <a:off x="1402864" y="1648851"/>
                  <a:ext cx="246891" cy="241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10" idx="0"/>
                </p:cNvCxnSpPr>
                <p:nvPr/>
              </p:nvCxnSpPr>
              <p:spPr>
                <a:xfrm flipV="1">
                  <a:off x="1935012" y="1616510"/>
                  <a:ext cx="141658" cy="2739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2921085" y="1502715"/>
                  <a:ext cx="1229016" cy="50151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ĐChi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/>
                <p:cNvCxnSpPr>
                  <a:endCxn id="35" idx="3"/>
                </p:cNvCxnSpPr>
                <p:nvPr/>
              </p:nvCxnSpPr>
              <p:spPr>
                <a:xfrm flipV="1">
                  <a:off x="2635828" y="1930781"/>
                  <a:ext cx="465242" cy="2401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1429961" y="2456906"/>
                <a:ext cx="1303699" cy="1227499"/>
                <a:chOff x="1429961" y="2456906"/>
                <a:chExt cx="1303699" cy="1227499"/>
              </a:xfrm>
            </p:grpSpPr>
            <p:cxnSp>
              <p:nvCxnSpPr>
                <p:cNvPr id="14" name="Straight Connector 13"/>
                <p:cNvCxnSpPr>
                  <a:stCxn id="39" idx="0"/>
                </p:cNvCxnSpPr>
                <p:nvPr/>
              </p:nvCxnSpPr>
              <p:spPr>
                <a:xfrm flipH="1" flipV="1">
                  <a:off x="1925664" y="2456906"/>
                  <a:ext cx="9348" cy="295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 rot="2291290">
                  <a:off x="1469721" y="3048071"/>
                  <a:ext cx="391886" cy="5847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91440" rtlCol="0">
                  <a:spAutoFit/>
                </a:bodyPr>
                <a:lstStyle/>
                <a:p>
                  <a:r>
                    <a:rPr lang="en-US" sz="3200" smtClean="0">
                      <a:sym typeface="Symbol" panose="05050102010706020507" pitchFamily="18" charset="2"/>
                    </a:rPr>
                    <a:t></a:t>
                  </a:r>
                  <a:endParaRPr lang="en-US" sz="3200"/>
                </a:p>
              </p:txBody>
            </p:sp>
            <p:cxnSp>
              <p:nvCxnSpPr>
                <p:cNvPr id="20" name="Straight Connector 19"/>
                <p:cNvCxnSpPr>
                  <a:stCxn id="40" idx="0"/>
                  <a:endCxn id="39" idx="3"/>
                </p:cNvCxnSpPr>
                <p:nvPr/>
              </p:nvCxnSpPr>
              <p:spPr>
                <a:xfrm flipV="1">
                  <a:off x="1429961" y="3047373"/>
                  <a:ext cx="396188" cy="6255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2043874" y="2952849"/>
                  <a:ext cx="689786" cy="731556"/>
                  <a:chOff x="2043874" y="2952849"/>
                  <a:chExt cx="689786" cy="731556"/>
                </a:xfrm>
              </p:grpSpPr>
              <p:cxnSp>
                <p:nvCxnSpPr>
                  <p:cNvPr id="21" name="Straight Connector 20"/>
                  <p:cNvCxnSpPr>
                    <a:endCxn id="39" idx="5"/>
                  </p:cNvCxnSpPr>
                  <p:nvPr/>
                </p:nvCxnSpPr>
                <p:spPr>
                  <a:xfrm flipH="1" flipV="1">
                    <a:off x="2043874" y="3047373"/>
                    <a:ext cx="689786" cy="6370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sp>
              <p:nvSpPr>
                <p:cNvPr id="39" name="Oval 38"/>
                <p:cNvSpPr/>
                <p:nvPr/>
              </p:nvSpPr>
              <p:spPr>
                <a:xfrm>
                  <a:off x="1781056" y="2752532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o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171551" y="3079201"/>
                <a:ext cx="4170612" cy="1168717"/>
                <a:chOff x="171551" y="3079201"/>
                <a:chExt cx="4170612" cy="1168717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729144" y="367293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Nhanvien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226755" y="3678750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Sinhvien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71551" y="3121676"/>
                  <a:ext cx="1071511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Luong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740028" y="3525864"/>
                  <a:ext cx="89975" cy="14742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2604828" y="3079201"/>
                  <a:ext cx="1737335" cy="40594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TongsoTC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3187736" y="3488453"/>
                  <a:ext cx="182093" cy="1959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130671" y="5452457"/>
                <a:ext cx="4071231" cy="1189850"/>
                <a:chOff x="130671" y="5452457"/>
                <a:chExt cx="4071231" cy="118985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130671" y="6203769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TrđộTHVP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699437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Kysu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01796" y="6194438"/>
                  <a:ext cx="2000106" cy="43853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ChNganh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/>
                <p:cNvCxnSpPr>
                  <a:stCxn id="15" idx="0"/>
                </p:cNvCxnSpPr>
                <p:nvPr/>
              </p:nvCxnSpPr>
              <p:spPr>
                <a:xfrm flipH="1" flipV="1">
                  <a:off x="1121376" y="6026027"/>
                  <a:ext cx="9348" cy="177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2650878" y="6021625"/>
                  <a:ext cx="217571" cy="182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174314" y="5452457"/>
                  <a:ext cx="1401633" cy="56916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Thuky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740790" y="4250919"/>
                <a:ext cx="1539113" cy="1214339"/>
                <a:chOff x="740790" y="4250919"/>
                <a:chExt cx="1539113" cy="1214339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740790" y="4826079"/>
                  <a:ext cx="590098" cy="639179"/>
                  <a:chOff x="1236051" y="3034108"/>
                  <a:chExt cx="590098" cy="639179"/>
                </a:xfrm>
              </p:grpSpPr>
              <p:sp>
                <p:nvSpPr>
                  <p:cNvPr id="58" name="TextBox 57"/>
                  <p:cNvSpPr txBox="1"/>
                  <p:nvPr/>
                </p:nvSpPr>
                <p:spPr>
                  <a:xfrm rot="2291290">
                    <a:off x="1375832" y="3047503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1236051" y="3034108"/>
                    <a:ext cx="590098" cy="639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590118" y="4717833"/>
                  <a:ext cx="689785" cy="731555"/>
                  <a:chOff x="2043874" y="2952849"/>
                  <a:chExt cx="689785" cy="731555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2043874" y="3034108"/>
                    <a:ext cx="689785" cy="65029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 rot="19327205">
                    <a:off x="2125422" y="2952849"/>
                    <a:ext cx="391886" cy="58477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91440" rtlCol="0">
                    <a:spAutoFit/>
                  </a:bodyPr>
                  <a:lstStyle/>
                  <a:p>
                    <a:r>
                      <a:rPr lang="en-US" sz="3200" smtClean="0">
                        <a:sym typeface="Symbol" panose="05050102010706020507" pitchFamily="18" charset="2"/>
                      </a:rPr>
                      <a:t></a:t>
                    </a:r>
                    <a:endParaRPr lang="en-US" sz="3200"/>
                  </a:p>
                </p:txBody>
              </p:sp>
            </p:grpSp>
            <p:cxnSp>
              <p:nvCxnSpPr>
                <p:cNvPr id="70" name="Straight Connector 69"/>
                <p:cNvCxnSpPr>
                  <a:stCxn id="71" idx="0"/>
                </p:cNvCxnSpPr>
                <p:nvPr/>
              </p:nvCxnSpPr>
              <p:spPr>
                <a:xfrm flipH="1" flipV="1">
                  <a:off x="1450243" y="4250919"/>
                  <a:ext cx="9348" cy="295626"/>
                </a:xfrm>
                <a:prstGeom prst="line">
                  <a:avLst/>
                </a:prstGeom>
                <a:ln w="4445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1305635" y="4546545"/>
                  <a:ext cx="307911" cy="34542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d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6" name="TextBox 95"/>
            <p:cNvSpPr txBox="1"/>
            <p:nvPr/>
          </p:nvSpPr>
          <p:spPr>
            <a:xfrm>
              <a:off x="417095" y="2548455"/>
              <a:ext cx="1475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Overlapping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3"/>
              <a:endCxn id="39" idx="2"/>
            </p:cNvCxnSpPr>
            <p:nvPr/>
          </p:nvCxnSpPr>
          <p:spPr>
            <a:xfrm>
              <a:off x="1892430" y="2733121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02130" y="4520723"/>
              <a:ext cx="10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Disjoint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Straight Arrow Connector 100"/>
            <p:cNvCxnSpPr>
              <a:stCxn id="100" idx="3"/>
            </p:cNvCxnSpPr>
            <p:nvPr/>
          </p:nvCxnSpPr>
          <p:spPr>
            <a:xfrm flipV="1">
              <a:off x="1606812" y="4619456"/>
              <a:ext cx="1059185" cy="8593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024774" y="2433265"/>
              <a:ext cx="1282445" cy="9842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173271" y="2104984"/>
              <a:ext cx="949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partial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82257" y="4077252"/>
              <a:ext cx="805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total</a:t>
              </a:r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V="1">
              <a:off x="1539225" y="4293701"/>
              <a:ext cx="1233980" cy="3360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6010953" y="1045029"/>
            <a:ext cx="39262" cy="5664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1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52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E74059-9CB0-4FC5-A877-21160B4A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D8D56-9593-2647-8786-62A1E69709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4" y="2127141"/>
            <a:ext cx="4517351" cy="2235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12D5E5-5D16-8B42-B5E3-B478B482F1E0}"/>
              </a:ext>
            </a:extLst>
          </p:cNvPr>
          <p:cNvSpPr/>
          <p:nvPr/>
        </p:nvSpPr>
        <p:spPr>
          <a:xfrm>
            <a:off x="10649415" y="133815"/>
            <a:ext cx="1360448" cy="791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2D5-E7F5-43F4-B582-F684F11F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WELCOME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40CDB0-71FE-4D60-AEC5-A749313CE3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>
                <a:solidFill>
                  <a:schemeClr val="bg2"/>
                </a:solidFill>
              </a:rPr>
              <a:t>Insert your subtitle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E48144-ECD6-4B92-8D4A-F72473D4A3F4}"/>
              </a:ext>
            </a:extLst>
          </p:cNvPr>
          <p:cNvSpPr txBox="1">
            <a:spLocks/>
          </p:cNvSpPr>
          <p:nvPr/>
        </p:nvSpPr>
        <p:spPr>
          <a:xfrm>
            <a:off x="11313159" y="645624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13BF9-5145-4417-B95D-FA86279738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68150" y="805748"/>
            <a:ext cx="8504853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5: </a:t>
            </a:r>
            <a:r>
              <a:rPr lang="en-US" alt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CSDL </a:t>
            </a:r>
          </a:p>
        </p:txBody>
      </p:sp>
      <p:sp>
        <p:nvSpPr>
          <p:cNvPr id="3" name="Rectangle 2"/>
          <p:cNvSpPr/>
          <p:nvPr/>
        </p:nvSpPr>
        <p:spPr>
          <a:xfrm>
            <a:off x="2862108" y="3001738"/>
            <a:ext cx="8451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 Mô hình thực thể kết hợp (tiếp theo)</a:t>
            </a:r>
          </a:p>
          <a:p>
            <a:pPr>
              <a:defRPr/>
            </a:pPr>
            <a:r>
              <a:rPr lang="en-US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(ERD – Entity Relationship Diagram) 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3F647-1BC7-48A1-A99C-9B03A9068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75EA7-9A32-416B-ADAC-8E3E8225B3E5}"/>
              </a:ext>
            </a:extLst>
          </p:cNvPr>
          <p:cNvSpPr/>
          <p:nvPr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rgbClr val="0070C0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62E2E-A004-4C81-A7D6-3F801D122209}"/>
              </a:ext>
            </a:extLst>
          </p:cNvPr>
          <p:cNvSpPr/>
          <p:nvPr/>
        </p:nvSpPr>
        <p:spPr>
          <a:xfrm>
            <a:off x="914400" y="2310054"/>
            <a:ext cx="10363200" cy="1944370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42F8A2B-522E-402C-8F99-1736995573FD}"/>
              </a:ext>
            </a:extLst>
          </p:cNvPr>
          <p:cNvSpPr txBox="1"/>
          <p:nvPr/>
        </p:nvSpPr>
        <p:spPr>
          <a:xfrm>
            <a:off x="2037488" y="2477485"/>
            <a:ext cx="81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5400" b="1" smtClean="0">
                <a:solidFill>
                  <a:schemeClr val="bg2"/>
                </a:solidFill>
                <a:latin typeface="+mj-lt"/>
              </a:rPr>
              <a:t>Hết phần 2 chương 5</a:t>
            </a:r>
            <a:endParaRPr lang="id-ID"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15BEA-C375-4FFF-90A2-79BF6E6BE98F}"/>
              </a:ext>
            </a:extLst>
          </p:cNvPr>
          <p:cNvSpPr txBox="1"/>
          <p:nvPr/>
        </p:nvSpPr>
        <p:spPr>
          <a:xfrm>
            <a:off x="7648906" y="4966195"/>
            <a:ext cx="401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err="1">
                <a:solidFill>
                  <a:schemeClr val="bg1"/>
                </a:solidFill>
              </a:rPr>
              <a:t>Số</a:t>
            </a:r>
            <a:r>
              <a:rPr lang="id-ID" sz="1600" dirty="0">
                <a:solidFill>
                  <a:schemeClr val="bg1"/>
                </a:solidFill>
              </a:rPr>
              <a:t> 1, </a:t>
            </a:r>
            <a:r>
              <a:rPr lang="id-ID" sz="1600" dirty="0" err="1">
                <a:solidFill>
                  <a:schemeClr val="bg1"/>
                </a:solidFill>
              </a:rPr>
              <a:t>Võ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Văn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Ngân</a:t>
            </a:r>
            <a:r>
              <a:rPr lang="id-ID" sz="1600" dirty="0">
                <a:solidFill>
                  <a:schemeClr val="bg1"/>
                </a:solidFill>
              </a:rPr>
              <a:t>, </a:t>
            </a:r>
            <a:r>
              <a:rPr lang="id-ID" sz="1600" dirty="0" err="1">
                <a:solidFill>
                  <a:schemeClr val="bg1"/>
                </a:solidFill>
              </a:rPr>
              <a:t>Thủ</a:t>
            </a:r>
            <a:r>
              <a:rPr lang="id-ID" sz="1600" dirty="0">
                <a:solidFill>
                  <a:schemeClr val="bg1"/>
                </a:solidFill>
              </a:rPr>
              <a:t> </a:t>
            </a:r>
            <a:r>
              <a:rPr lang="id-ID" sz="1600" dirty="0" err="1">
                <a:solidFill>
                  <a:schemeClr val="bg1"/>
                </a:solidFill>
              </a:rPr>
              <a:t>Đức</a:t>
            </a:r>
            <a:r>
              <a:rPr lang="id-ID" sz="1600" dirty="0">
                <a:solidFill>
                  <a:schemeClr val="bg1"/>
                </a:solidFill>
              </a:rPr>
              <a:t>, TPHCM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3651-7BB8-435C-900B-0ECB234D5651}"/>
              </a:ext>
            </a:extLst>
          </p:cNvPr>
          <p:cNvSpPr txBox="1"/>
          <p:nvPr/>
        </p:nvSpPr>
        <p:spPr>
          <a:xfrm>
            <a:off x="7648906" y="5493407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sonnt</a:t>
            </a:r>
            <a:r>
              <a:rPr lang="id-ID" sz="1400" smtClean="0">
                <a:solidFill>
                  <a:schemeClr val="bg1"/>
                </a:solidFill>
              </a:rPr>
              <a:t>@</a:t>
            </a:r>
            <a:r>
              <a:rPr lang="vi-VN" sz="1400" dirty="0">
                <a:solidFill>
                  <a:schemeClr val="bg1"/>
                </a:solidFill>
              </a:rPr>
              <a:t>hcmute.edu.vn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87E69-D2FE-4AEA-B959-9C0B626A5DAA}"/>
              </a:ext>
            </a:extLst>
          </p:cNvPr>
          <p:cNvSpPr txBox="1"/>
          <p:nvPr/>
        </p:nvSpPr>
        <p:spPr>
          <a:xfrm>
            <a:off x="7648906" y="5948500"/>
            <a:ext cx="3214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>
                <a:solidFill>
                  <a:schemeClr val="bg1"/>
                </a:solidFill>
              </a:rPr>
              <a:t>+</a:t>
            </a:r>
            <a:r>
              <a:rPr lang="id-ID" sz="1400" smtClean="0">
                <a:solidFill>
                  <a:schemeClr val="bg1"/>
                </a:solidFill>
              </a:rPr>
              <a:t>849</a:t>
            </a:r>
            <a:r>
              <a:rPr lang="en-US" sz="1400" smtClean="0">
                <a:solidFill>
                  <a:schemeClr val="bg1"/>
                </a:solidFill>
              </a:rPr>
              <a:t>18648899</a:t>
            </a:r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70BBC1-C26B-4DE3-906A-809B04D8428E}"/>
              </a:ext>
            </a:extLst>
          </p:cNvPr>
          <p:cNvGrpSpPr/>
          <p:nvPr/>
        </p:nvGrpSpPr>
        <p:grpSpPr>
          <a:xfrm>
            <a:off x="7258774" y="5548421"/>
            <a:ext cx="301370" cy="189603"/>
            <a:chOff x="5978526" y="1625601"/>
            <a:chExt cx="239713" cy="150812"/>
          </a:xfrm>
          <a:solidFill>
            <a:schemeClr val="bg1"/>
          </a:solidFill>
        </p:grpSpPr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id="{6C2EC654-0D08-4E4C-BDA1-BE60983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625601"/>
              <a:ext cx="214313" cy="95250"/>
            </a:xfrm>
            <a:custGeom>
              <a:avLst/>
              <a:gdLst>
                <a:gd name="T0" fmla="*/ 135 w 135"/>
                <a:gd name="T1" fmla="*/ 0 h 60"/>
                <a:gd name="T2" fmla="*/ 132 w 135"/>
                <a:gd name="T3" fmla="*/ 0 h 60"/>
                <a:gd name="T4" fmla="*/ 0 w 135"/>
                <a:gd name="T5" fmla="*/ 0 h 60"/>
                <a:gd name="T6" fmla="*/ 0 w 135"/>
                <a:gd name="T7" fmla="*/ 0 h 60"/>
                <a:gd name="T8" fmla="*/ 66 w 135"/>
                <a:gd name="T9" fmla="*/ 60 h 60"/>
                <a:gd name="T10" fmla="*/ 135 w 135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60">
                  <a:moveTo>
                    <a:pt x="135" y="0"/>
                  </a:move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6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09">
              <a:extLst>
                <a:ext uri="{FF2B5EF4-FFF2-40B4-BE49-F238E27FC236}">
                  <a16:creationId xmlns:a16="http://schemas.microsoft.com/office/drawing/2014/main" id="{6FBAF003-FB91-4503-8DA4-6A9318E3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626" y="1638301"/>
              <a:ext cx="74613" cy="130175"/>
            </a:xfrm>
            <a:custGeom>
              <a:avLst/>
              <a:gdLst>
                <a:gd name="T0" fmla="*/ 20 w 20"/>
                <a:gd name="T1" fmla="*/ 0 h 35"/>
                <a:gd name="T2" fmla="*/ 0 w 20"/>
                <a:gd name="T3" fmla="*/ 17 h 35"/>
                <a:gd name="T4" fmla="*/ 19 w 20"/>
                <a:gd name="T5" fmla="*/ 35 h 35"/>
                <a:gd name="T6" fmla="*/ 20 w 20"/>
                <a:gd name="T7" fmla="*/ 33 h 35"/>
                <a:gd name="T8" fmla="*/ 20 w 20"/>
                <a:gd name="T9" fmla="*/ 1 h 35"/>
                <a:gd name="T10" fmla="*/ 20 w 20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5">
                  <a:moveTo>
                    <a:pt x="20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4"/>
                    <a:pt x="20" y="34"/>
                    <a:pt x="20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F6972696-BA0B-4380-AD3D-BA0231DF4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6" y="1633538"/>
              <a:ext cx="74613" cy="134938"/>
            </a:xfrm>
            <a:custGeom>
              <a:avLst/>
              <a:gdLst>
                <a:gd name="T0" fmla="*/ 0 w 20"/>
                <a:gd name="T1" fmla="*/ 0 h 36"/>
                <a:gd name="T2" fmla="*/ 0 w 20"/>
                <a:gd name="T3" fmla="*/ 2 h 36"/>
                <a:gd name="T4" fmla="*/ 0 w 20"/>
                <a:gd name="T5" fmla="*/ 34 h 36"/>
                <a:gd name="T6" fmla="*/ 0 w 20"/>
                <a:gd name="T7" fmla="*/ 36 h 36"/>
                <a:gd name="T8" fmla="*/ 20 w 20"/>
                <a:gd name="T9" fmla="*/ 18 h 36"/>
                <a:gd name="T10" fmla="*/ 0 w 20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6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20" y="18"/>
                    <a:pt x="20" y="18"/>
                    <a:pt x="20" y="1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111">
              <a:extLst>
                <a:ext uri="{FF2B5EF4-FFF2-40B4-BE49-F238E27FC236}">
                  <a16:creationId xmlns:a16="http://schemas.microsoft.com/office/drawing/2014/main" id="{D5A21F7D-0789-4B32-B8A4-E291E3DC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1712913"/>
              <a:ext cx="209550" cy="63500"/>
            </a:xfrm>
            <a:custGeom>
              <a:avLst/>
              <a:gdLst>
                <a:gd name="T0" fmla="*/ 66 w 132"/>
                <a:gd name="T1" fmla="*/ 19 h 40"/>
                <a:gd name="T2" fmla="*/ 45 w 132"/>
                <a:gd name="T3" fmla="*/ 0 h 40"/>
                <a:gd name="T4" fmla="*/ 0 w 132"/>
                <a:gd name="T5" fmla="*/ 40 h 40"/>
                <a:gd name="T6" fmla="*/ 0 w 132"/>
                <a:gd name="T7" fmla="*/ 40 h 40"/>
                <a:gd name="T8" fmla="*/ 132 w 132"/>
                <a:gd name="T9" fmla="*/ 40 h 40"/>
                <a:gd name="T10" fmla="*/ 88 w 132"/>
                <a:gd name="T11" fmla="*/ 0 h 40"/>
                <a:gd name="T12" fmla="*/ 66 w 132"/>
                <a:gd name="T13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40">
                  <a:moveTo>
                    <a:pt x="66" y="19"/>
                  </a:moveTo>
                  <a:lnTo>
                    <a:pt x="45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32" y="40"/>
                  </a:lnTo>
                  <a:lnTo>
                    <a:pt x="88" y="0"/>
                  </a:lnTo>
                  <a:lnTo>
                    <a:pt x="6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4" name="Freeform 165">
            <a:extLst>
              <a:ext uri="{FF2B5EF4-FFF2-40B4-BE49-F238E27FC236}">
                <a16:creationId xmlns:a16="http://schemas.microsoft.com/office/drawing/2014/main" id="{AD824A6D-6E08-4A69-9E3E-8CEA354E1DC1}"/>
              </a:ext>
            </a:extLst>
          </p:cNvPr>
          <p:cNvSpPr>
            <a:spLocks noEditPoints="1"/>
          </p:cNvSpPr>
          <p:nvPr/>
        </p:nvSpPr>
        <p:spPr bwMode="auto">
          <a:xfrm>
            <a:off x="7257039" y="4919560"/>
            <a:ext cx="304840" cy="306858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04038-14FD-4482-A5CC-BA62D548B2F5}"/>
              </a:ext>
            </a:extLst>
          </p:cNvPr>
          <p:cNvGrpSpPr/>
          <p:nvPr/>
        </p:nvGrpSpPr>
        <p:grpSpPr>
          <a:xfrm>
            <a:off x="7257336" y="5949617"/>
            <a:ext cx="304246" cy="286112"/>
            <a:chOff x="9344026" y="1160463"/>
            <a:chExt cx="239713" cy="225425"/>
          </a:xfrm>
          <a:solidFill>
            <a:schemeClr val="bg1"/>
          </a:solidFill>
        </p:grpSpPr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9CC8DB6-B9A2-4E99-A95C-4A0E1075F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6" y="1160463"/>
              <a:ext cx="239713" cy="90488"/>
            </a:xfrm>
            <a:custGeom>
              <a:avLst/>
              <a:gdLst>
                <a:gd name="T0" fmla="*/ 59 w 64"/>
                <a:gd name="T1" fmla="*/ 8 h 24"/>
                <a:gd name="T2" fmla="*/ 32 w 64"/>
                <a:gd name="T3" fmla="*/ 0 h 24"/>
                <a:gd name="T4" fmla="*/ 5 w 64"/>
                <a:gd name="T5" fmla="*/ 8 h 24"/>
                <a:gd name="T6" fmla="*/ 0 w 64"/>
                <a:gd name="T7" fmla="*/ 16 h 24"/>
                <a:gd name="T8" fmla="*/ 0 w 64"/>
                <a:gd name="T9" fmla="*/ 20 h 24"/>
                <a:gd name="T10" fmla="*/ 4 w 64"/>
                <a:gd name="T11" fmla="*/ 24 h 24"/>
                <a:gd name="T12" fmla="*/ 12 w 64"/>
                <a:gd name="T13" fmla="*/ 24 h 24"/>
                <a:gd name="T14" fmla="*/ 16 w 64"/>
                <a:gd name="T15" fmla="*/ 20 h 24"/>
                <a:gd name="T16" fmla="*/ 18 w 64"/>
                <a:gd name="T17" fmla="*/ 13 h 24"/>
                <a:gd name="T18" fmla="*/ 32 w 64"/>
                <a:gd name="T19" fmla="*/ 8 h 24"/>
                <a:gd name="T20" fmla="*/ 46 w 64"/>
                <a:gd name="T21" fmla="*/ 13 h 24"/>
                <a:gd name="T22" fmla="*/ 48 w 64"/>
                <a:gd name="T23" fmla="*/ 20 h 24"/>
                <a:gd name="T24" fmla="*/ 52 w 64"/>
                <a:gd name="T25" fmla="*/ 24 h 24"/>
                <a:gd name="T26" fmla="*/ 60 w 64"/>
                <a:gd name="T27" fmla="*/ 24 h 24"/>
                <a:gd name="T28" fmla="*/ 64 w 64"/>
                <a:gd name="T29" fmla="*/ 20 h 24"/>
                <a:gd name="T30" fmla="*/ 64 w 64"/>
                <a:gd name="T31" fmla="*/ 16 h 24"/>
                <a:gd name="T32" fmla="*/ 59 w 64"/>
                <a:gd name="T3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24">
                  <a:moveTo>
                    <a:pt x="59" y="8"/>
                  </a:moveTo>
                  <a:cubicBezTo>
                    <a:pt x="55" y="4"/>
                    <a:pt x="48" y="0"/>
                    <a:pt x="32" y="0"/>
                  </a:cubicBezTo>
                  <a:cubicBezTo>
                    <a:pt x="16" y="0"/>
                    <a:pt x="10" y="4"/>
                    <a:pt x="5" y="8"/>
                  </a:cubicBezTo>
                  <a:cubicBezTo>
                    <a:pt x="2" y="11"/>
                    <a:pt x="0" y="12"/>
                    <a:pt x="0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4" y="24"/>
                    <a:pt x="16" y="22"/>
                    <a:pt x="16" y="20"/>
                  </a:cubicBezTo>
                  <a:cubicBezTo>
                    <a:pt x="16" y="18"/>
                    <a:pt x="16" y="16"/>
                    <a:pt x="18" y="13"/>
                  </a:cubicBezTo>
                  <a:cubicBezTo>
                    <a:pt x="20" y="11"/>
                    <a:pt x="24" y="8"/>
                    <a:pt x="32" y="8"/>
                  </a:cubicBezTo>
                  <a:cubicBezTo>
                    <a:pt x="40" y="8"/>
                    <a:pt x="44" y="11"/>
                    <a:pt x="46" y="13"/>
                  </a:cubicBezTo>
                  <a:cubicBezTo>
                    <a:pt x="48" y="16"/>
                    <a:pt x="48" y="18"/>
                    <a:pt x="48" y="20"/>
                  </a:cubicBezTo>
                  <a:cubicBezTo>
                    <a:pt x="48" y="22"/>
                    <a:pt x="50" y="24"/>
                    <a:pt x="52" y="24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2" y="24"/>
                    <a:pt x="64" y="22"/>
                    <a:pt x="64" y="2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2"/>
                    <a:pt x="62" y="11"/>
                    <a:pt x="5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6476849D-344B-486A-B141-F6B51BDB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2926" y="12954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776F31D5-8A16-4957-B1F3-54DA7897F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8313" y="1220788"/>
              <a:ext cx="211138" cy="165100"/>
            </a:xfrm>
            <a:custGeom>
              <a:avLst/>
              <a:gdLst>
                <a:gd name="T0" fmla="*/ 42 w 56"/>
                <a:gd name="T1" fmla="*/ 8 h 44"/>
                <a:gd name="T2" fmla="*/ 40 w 56"/>
                <a:gd name="T3" fmla="*/ 8 h 44"/>
                <a:gd name="T4" fmla="*/ 40 w 56"/>
                <a:gd name="T5" fmla="*/ 3 h 44"/>
                <a:gd name="T6" fmla="*/ 36 w 56"/>
                <a:gd name="T7" fmla="*/ 0 h 44"/>
                <a:gd name="T8" fmla="*/ 32 w 56"/>
                <a:gd name="T9" fmla="*/ 3 h 44"/>
                <a:gd name="T10" fmla="*/ 32 w 56"/>
                <a:gd name="T11" fmla="*/ 8 h 44"/>
                <a:gd name="T12" fmla="*/ 24 w 56"/>
                <a:gd name="T13" fmla="*/ 8 h 44"/>
                <a:gd name="T14" fmla="*/ 24 w 56"/>
                <a:gd name="T15" fmla="*/ 3 h 44"/>
                <a:gd name="T16" fmla="*/ 20 w 56"/>
                <a:gd name="T17" fmla="*/ 0 h 44"/>
                <a:gd name="T18" fmla="*/ 16 w 56"/>
                <a:gd name="T19" fmla="*/ 3 h 44"/>
                <a:gd name="T20" fmla="*/ 16 w 56"/>
                <a:gd name="T21" fmla="*/ 8 h 44"/>
                <a:gd name="T22" fmla="*/ 14 w 56"/>
                <a:gd name="T23" fmla="*/ 8 h 44"/>
                <a:gd name="T24" fmla="*/ 11 w 56"/>
                <a:gd name="T25" fmla="*/ 10 h 44"/>
                <a:gd name="T26" fmla="*/ 0 w 56"/>
                <a:gd name="T27" fmla="*/ 32 h 44"/>
                <a:gd name="T28" fmla="*/ 0 w 56"/>
                <a:gd name="T29" fmla="*/ 40 h 44"/>
                <a:gd name="T30" fmla="*/ 4 w 56"/>
                <a:gd name="T31" fmla="*/ 44 h 44"/>
                <a:gd name="T32" fmla="*/ 52 w 56"/>
                <a:gd name="T33" fmla="*/ 44 h 44"/>
                <a:gd name="T34" fmla="*/ 56 w 56"/>
                <a:gd name="T35" fmla="*/ 40 h 44"/>
                <a:gd name="T36" fmla="*/ 56 w 56"/>
                <a:gd name="T37" fmla="*/ 32 h 44"/>
                <a:gd name="T38" fmla="*/ 45 w 56"/>
                <a:gd name="T39" fmla="*/ 10 h 44"/>
                <a:gd name="T40" fmla="*/ 42 w 56"/>
                <a:gd name="T41" fmla="*/ 8 h 44"/>
                <a:gd name="T42" fmla="*/ 28 w 56"/>
                <a:gd name="T43" fmla="*/ 40 h 44"/>
                <a:gd name="T44" fmla="*/ 16 w 56"/>
                <a:gd name="T45" fmla="*/ 28 h 44"/>
                <a:gd name="T46" fmla="*/ 28 w 56"/>
                <a:gd name="T47" fmla="*/ 16 h 44"/>
                <a:gd name="T48" fmla="*/ 40 w 56"/>
                <a:gd name="T49" fmla="*/ 28 h 44"/>
                <a:gd name="T50" fmla="*/ 28 w 56"/>
                <a:gd name="T51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4">
                  <a:moveTo>
                    <a:pt x="42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34" y="0"/>
                    <a:pt x="32" y="1"/>
                    <a:pt x="32" y="3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2" y="0"/>
                    <a:pt x="20" y="0"/>
                  </a:cubicBezTo>
                  <a:cubicBezTo>
                    <a:pt x="18" y="0"/>
                    <a:pt x="16" y="1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8" y="14"/>
                    <a:pt x="0" y="27"/>
                    <a:pt x="0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4"/>
                    <a:pt x="56" y="42"/>
                    <a:pt x="56" y="40"/>
                  </a:cubicBezTo>
                  <a:cubicBezTo>
                    <a:pt x="56" y="37"/>
                    <a:pt x="56" y="32"/>
                    <a:pt x="56" y="32"/>
                  </a:cubicBezTo>
                  <a:cubicBezTo>
                    <a:pt x="56" y="25"/>
                    <a:pt x="48" y="14"/>
                    <a:pt x="45" y="10"/>
                  </a:cubicBezTo>
                  <a:cubicBezTo>
                    <a:pt x="44" y="9"/>
                    <a:pt x="43" y="8"/>
                    <a:pt x="42" y="8"/>
                  </a:cubicBezTo>
                  <a:close/>
                  <a:moveTo>
                    <a:pt x="28" y="40"/>
                  </a:move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374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614363" y="307456"/>
            <a:ext cx="7886700" cy="544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2555" y="954916"/>
            <a:ext cx="10356979" cy="45874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/>
              <a:t>1- </a:t>
            </a:r>
            <a:r>
              <a:rPr lang="en-US" altLang="en-US" smtClean="0"/>
              <a:t>Giới thiệu </a:t>
            </a:r>
            <a:endParaRPr lang="en-US" altLang="en-US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2- </a:t>
            </a:r>
            <a:r>
              <a:rPr lang="en-US" altLang="en-US" sz="2800" smtClean="0"/>
              <a:t>Các khái niệm và ký hiệu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Thực thể/ tập thực thể, thuộc tính, mối quan hệ </a:t>
            </a:r>
            <a:endParaRPr lang="en-US" altLang="en-US" sz="2800"/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</a:t>
            </a:r>
            <a:r>
              <a:rPr lang="en-US" altLang="en-US" sz="2800" smtClean="0"/>
              <a:t>Thuộc tính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   - </a:t>
            </a:r>
            <a:r>
              <a:rPr lang="en-US" altLang="en-US" sz="2800" smtClean="0"/>
              <a:t>Tập </a:t>
            </a:r>
            <a:r>
              <a:rPr lang="en-US" altLang="en-US" sz="2800"/>
              <a:t>thực </a:t>
            </a:r>
            <a:r>
              <a:rPr lang="en-US" altLang="en-US" sz="2800" smtClean="0"/>
              <a:t>thể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Lượng số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Các loại mối quan hệ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Tập thực thể yếu</a:t>
            </a:r>
          </a:p>
          <a:p>
            <a:pPr marL="0" lvl="1" indent="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US" altLang="en-US" sz="2800"/>
              <a:t> </a:t>
            </a:r>
            <a:r>
              <a:rPr lang="en-US" altLang="en-US" sz="2800" smtClean="0"/>
              <a:t>   - Lớp cha/ lớp con</a:t>
            </a:r>
          </a:p>
        </p:txBody>
      </p:sp>
    </p:spTree>
    <p:extLst>
      <p:ext uri="{BB962C8B-B14F-4D97-AF65-F5344CB8AC3E}">
        <p14:creationId xmlns:p14="http://schemas.microsoft.com/office/powerpoint/2010/main" val="876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139319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Giới thiệu: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Các giai đoạn xây dựng CSDL quan hệ cho một ứng dụng CSDL: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smtClean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smtClean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endParaRPr lang="en-US" altLang="en-US" sz="260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do ông P.P. Chen (Peter Pin-Shan Chen, ĐH Carnegie-Mellon ở Pittsburgh) đề xuất năm 1976.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được </a:t>
            </a:r>
            <a:r>
              <a:rPr lang="en-US" altLang="en-US" sz="2600"/>
              <a:t>dùng để thiết kế CSDL ở mức </a:t>
            </a:r>
            <a:r>
              <a:rPr lang="en-US" altLang="en-US" sz="2600" smtClean="0"/>
              <a:t>quan </a:t>
            </a:r>
            <a:r>
              <a:rPr lang="en-US" altLang="en-US" sz="2600"/>
              <a:t>niệm</a:t>
            </a:r>
            <a:r>
              <a:rPr lang="en-US" altLang="en-US" sz="26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ERD sử dụng các khái niệm chính: </a:t>
            </a:r>
            <a:r>
              <a:rPr lang="en-US" altLang="en-US" smtClean="0"/>
              <a:t>Thực thể (Entity)/ tập thực thể (Entity set), thuộc tính (attribute) và mối quan hệ (Relationship)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3861" y="1399592"/>
            <a:ext cx="21926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Tìm hiểu bài toán và yêu cầu về data của người sử dụng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3407278" y="1399591"/>
            <a:ext cx="14296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Thiết kế CSDL mức quan niệm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5758373" y="1767864"/>
            <a:ext cx="21667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Thiết kế CSDL mức logic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783752" y="1584257"/>
            <a:ext cx="24689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smtClean="0"/>
              <a:t>Dùng Hệ QT CSDL quan hệ để cài đặt CSDL </a:t>
            </a:r>
            <a:endParaRPr lang="en-US" sz="24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26554" y="2183363"/>
            <a:ext cx="88072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55561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925116" y="2183363"/>
            <a:ext cx="880724" cy="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534678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Ví dụ: Thiết kế CSDL mức ý niệm: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2600" smtClean="0"/>
              <a:t>Ví dụ cho yêu cầu về data như sau: Công ty tổ chức thành nhiều </a:t>
            </a:r>
            <a:r>
              <a:rPr lang="en-US" altLang="en-US" sz="2600" smtClean="0">
                <a:solidFill>
                  <a:srgbClr val="FF0000"/>
                </a:solidFill>
              </a:rPr>
              <a:t>phòng ban</a:t>
            </a:r>
            <a:r>
              <a:rPr lang="en-US" altLang="en-US" sz="2600" smtClean="0"/>
              <a:t>. </a:t>
            </a:r>
            <a:r>
              <a:rPr lang="en-US" altLang="en-US"/>
              <a:t>Mỗi phòng ban có </a:t>
            </a:r>
            <a:r>
              <a:rPr lang="en-US" altLang="en-US">
                <a:solidFill>
                  <a:srgbClr val="00B050"/>
                </a:solidFill>
              </a:rPr>
              <a:t>tên</a:t>
            </a:r>
            <a:r>
              <a:rPr lang="en-US" altLang="en-US"/>
              <a:t>, </a:t>
            </a:r>
            <a:r>
              <a:rPr lang="en-US" altLang="en-US" smtClean="0"/>
              <a:t>một </a:t>
            </a:r>
            <a:r>
              <a:rPr lang="en-US" altLang="en-US">
                <a:solidFill>
                  <a:srgbClr val="00B050"/>
                </a:solidFill>
              </a:rPr>
              <a:t>số hiệu duy nhất</a:t>
            </a:r>
            <a:r>
              <a:rPr lang="en-US" altLang="en-US" smtClean="0"/>
              <a:t> và </a:t>
            </a:r>
            <a:r>
              <a:rPr lang="en-US" altLang="en-US">
                <a:solidFill>
                  <a:srgbClr val="00B050"/>
                </a:solidFill>
              </a:rPr>
              <a:t>một nhân viên quản lý phòng đó</a:t>
            </a:r>
            <a:r>
              <a:rPr lang="en-US" altLang="en-US"/>
              <a:t>. Chúng ta </a:t>
            </a:r>
            <a:r>
              <a:rPr lang="en-US" altLang="en-US" smtClean="0"/>
              <a:t>cần lưu </a:t>
            </a:r>
            <a:r>
              <a:rPr lang="en-US" altLang="en-US"/>
              <a:t>trữ </a:t>
            </a:r>
            <a:r>
              <a:rPr lang="en-US" altLang="en-US">
                <a:solidFill>
                  <a:srgbClr val="00B050"/>
                </a:solidFill>
              </a:rPr>
              <a:t>ngày bắt đầu </a:t>
            </a:r>
            <a:r>
              <a:rPr lang="en-US" altLang="en-US" smtClean="0"/>
              <a:t>làm </a:t>
            </a:r>
            <a:r>
              <a:rPr lang="en-US" altLang="en-US"/>
              <a:t>trưởng </a:t>
            </a:r>
            <a:r>
              <a:rPr lang="en-US" altLang="en-US" smtClean="0"/>
              <a:t>phòng của người quản lý. Một phòng ban có thể bao gồm </a:t>
            </a:r>
            <a:r>
              <a:rPr lang="en-US" altLang="en-US">
                <a:solidFill>
                  <a:srgbClr val="00B050"/>
                </a:solidFill>
              </a:rPr>
              <a:t>nhiều</a:t>
            </a:r>
            <a:r>
              <a:rPr lang="en-US" altLang="en-US" smtClean="0"/>
              <a:t> </a:t>
            </a:r>
            <a:r>
              <a:rPr lang="en-US" altLang="en-US">
                <a:solidFill>
                  <a:srgbClr val="00B050"/>
                </a:solidFill>
              </a:rPr>
              <a:t>phòng</a:t>
            </a:r>
            <a:r>
              <a:rPr lang="en-US" altLang="en-US" smtClean="0"/>
              <a:t> </a:t>
            </a:r>
            <a:r>
              <a:rPr lang="en-US" altLang="en-US">
                <a:solidFill>
                  <a:srgbClr val="00B050"/>
                </a:solidFill>
              </a:rPr>
              <a:t>ở các vị trí khác nhau</a:t>
            </a:r>
            <a:r>
              <a:rPr lang="en-US" altLang="en-US" smtClean="0"/>
              <a:t>. </a:t>
            </a:r>
            <a:r>
              <a:rPr lang="en-US" altLang="en-US"/>
              <a:t>Mỗi phòng </a:t>
            </a:r>
            <a:r>
              <a:rPr lang="en-US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quản lý </a:t>
            </a:r>
            <a:r>
              <a:rPr lang="en-US" altLang="en-US"/>
              <a:t>một số </a:t>
            </a:r>
            <a:r>
              <a:rPr lang="en-US" altLang="en-US">
                <a:solidFill>
                  <a:schemeClr val="accent3"/>
                </a:solidFill>
              </a:rPr>
              <a:t>dự </a:t>
            </a:r>
            <a:r>
              <a:rPr lang="en-US" altLang="en-US" smtClean="0">
                <a:solidFill>
                  <a:schemeClr val="accent3"/>
                </a:solidFill>
              </a:rPr>
              <a:t>án</a:t>
            </a:r>
            <a:r>
              <a:rPr lang="en-US" altLang="en-US" smtClean="0"/>
              <a:t>. </a:t>
            </a:r>
            <a:r>
              <a:rPr lang="en-US" altLang="en-US"/>
              <a:t>Mỗi dự án có </a:t>
            </a:r>
            <a:r>
              <a:rPr lang="en-US" altLang="en-US">
                <a:solidFill>
                  <a:srgbClr val="00B050"/>
                </a:solidFill>
              </a:rPr>
              <a:t>tên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số hiệu duy nhất </a:t>
            </a:r>
            <a:r>
              <a:rPr lang="en-US" altLang="en-US"/>
              <a:t>và </a:t>
            </a:r>
            <a:r>
              <a:rPr lang="en-US" altLang="en-US">
                <a:solidFill>
                  <a:srgbClr val="00B050"/>
                </a:solidFill>
              </a:rPr>
              <a:t>nằm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00B050"/>
                </a:solidFill>
              </a:rPr>
              <a:t>ở </a:t>
            </a:r>
            <a:r>
              <a:rPr lang="en-US" altLang="en-US">
                <a:solidFill>
                  <a:srgbClr val="00B050"/>
                </a:solidFill>
              </a:rPr>
              <a:t>một vị trí</a:t>
            </a:r>
            <a:r>
              <a:rPr lang="en-US" altLang="en-US" smtClean="0"/>
              <a:t>.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US" altLang="en-US"/>
              <a:t> </a:t>
            </a:r>
            <a:r>
              <a:rPr lang="en-US" altLang="en-US" smtClean="0"/>
              <a:t>  Với mỗi </a:t>
            </a:r>
            <a:r>
              <a:rPr lang="en-US" altLang="en-US" smtClean="0">
                <a:solidFill>
                  <a:schemeClr val="accent3"/>
                </a:solidFill>
              </a:rPr>
              <a:t>NV</a:t>
            </a:r>
            <a:r>
              <a:rPr lang="en-US" altLang="en-US" smtClean="0"/>
              <a:t>, công ty cần lưu trữ </a:t>
            </a:r>
            <a:r>
              <a:rPr lang="en-US" altLang="en-US">
                <a:solidFill>
                  <a:srgbClr val="00B050"/>
                </a:solidFill>
              </a:rPr>
              <a:t>Mã số NV</a:t>
            </a:r>
            <a:r>
              <a:rPr lang="en-US" altLang="en-US" smtClean="0"/>
              <a:t>, </a:t>
            </a:r>
            <a:r>
              <a:rPr lang="en-US" altLang="en-US">
                <a:solidFill>
                  <a:srgbClr val="00B050"/>
                </a:solidFill>
              </a:rPr>
              <a:t>họ tên</a:t>
            </a:r>
            <a:r>
              <a:rPr lang="en-US" altLang="en-US" smtClean="0"/>
              <a:t>, </a:t>
            </a:r>
            <a:r>
              <a:rPr lang="en-US" altLang="en-US">
                <a:solidFill>
                  <a:srgbClr val="00B050"/>
                </a:solidFill>
              </a:rPr>
              <a:t>ngày sinh</a:t>
            </a:r>
            <a:r>
              <a:rPr lang="en-US" altLang="en-US" smtClean="0"/>
              <a:t>, </a:t>
            </a:r>
            <a:r>
              <a:rPr lang="en-US" altLang="en-US">
                <a:solidFill>
                  <a:srgbClr val="00B050"/>
                </a:solidFill>
              </a:rPr>
              <a:t>địa chỉ</a:t>
            </a:r>
            <a:r>
              <a:rPr lang="en-US" altLang="en-US" smtClean="0"/>
              <a:t>, </a:t>
            </a:r>
            <a:r>
              <a:rPr lang="en-US" altLang="en-US">
                <a:solidFill>
                  <a:srgbClr val="00B050"/>
                </a:solidFill>
              </a:rPr>
              <a:t>lương</a:t>
            </a:r>
            <a:r>
              <a:rPr lang="en-US" altLang="en-US" smtClean="0"/>
              <a:t>. Mỗi nhân viên </a:t>
            </a:r>
            <a:r>
              <a:rPr lang="en-US" altLang="en-US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chỉ thuộc 1 </a:t>
            </a:r>
            <a:r>
              <a:rPr lang="en-US" altLang="en-US" smtClean="0"/>
              <a:t>phòng ban nhưng có thể được </a:t>
            </a:r>
            <a:r>
              <a:rPr lang="en-US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phân công tham gia nhiều dự án</a:t>
            </a:r>
            <a:r>
              <a:rPr lang="en-US" altLang="en-US" smtClean="0"/>
              <a:t>.</a:t>
            </a:r>
            <a:endParaRPr lang="en-US" altLang="en-US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en-US" sz="2600" smtClean="0"/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99412" y="3626423"/>
            <a:ext cx="8582055" cy="3058433"/>
            <a:chOff x="1299412" y="3626423"/>
            <a:chExt cx="8582055" cy="3058433"/>
          </a:xfrm>
        </p:grpSpPr>
        <p:sp>
          <p:nvSpPr>
            <p:cNvPr id="8" name="Rectangle 7"/>
            <p:cNvSpPr/>
            <p:nvPr/>
          </p:nvSpPr>
          <p:spPr>
            <a:xfrm>
              <a:off x="5355774" y="5764984"/>
              <a:ext cx="961053" cy="438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2"/>
                  </a:solidFill>
                </a:rPr>
                <a:t>DuAn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30654" y="5297228"/>
              <a:ext cx="40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299412" y="3626423"/>
              <a:ext cx="8582055" cy="3058433"/>
              <a:chOff x="1299412" y="3626423"/>
              <a:chExt cx="8582055" cy="305843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100134" y="4400079"/>
                <a:ext cx="961053" cy="438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2"/>
                    </a:solidFill>
                  </a:rPr>
                  <a:t>NV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7" idx="1"/>
              </p:cNvCxnSpPr>
              <p:nvPr/>
            </p:nvCxnSpPr>
            <p:spPr>
              <a:xfrm>
                <a:off x="3647114" y="4855201"/>
                <a:ext cx="280628" cy="4372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3757605" y="4816265"/>
                <a:ext cx="3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299412" y="3626423"/>
                <a:ext cx="8582055" cy="3058433"/>
                <a:chOff x="1299412" y="3626423"/>
                <a:chExt cx="8582055" cy="305843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299412" y="3626423"/>
                  <a:ext cx="3560027" cy="1693300"/>
                  <a:chOff x="1146645" y="3626496"/>
                  <a:chExt cx="3560027" cy="1693300"/>
                </a:xfrm>
              </p:grpSpPr>
              <p:sp>
                <p:nvSpPr>
                  <p:cNvPr id="3" name="Oval 2"/>
                  <p:cNvSpPr/>
                  <p:nvPr/>
                </p:nvSpPr>
                <p:spPr>
                  <a:xfrm>
                    <a:off x="1174638" y="434488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Hoten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1146645" y="3834882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 smtClean="0">
                        <a:solidFill>
                          <a:schemeClr val="tx2"/>
                        </a:solidFill>
                      </a:rPr>
                      <a:t>MaNV</a:t>
                    </a:r>
                    <a:endParaRPr lang="en-US" u="sng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1174638" y="485793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Ngsinh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303641" y="3626496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Đchi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549676" y="366968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Luong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13" name="Straight Connector 12"/>
                  <p:cNvCxnSpPr>
                    <a:stCxn id="11" idx="4"/>
                  </p:cNvCxnSpPr>
                  <p:nvPr/>
                </p:nvCxnSpPr>
                <p:spPr>
                  <a:xfrm>
                    <a:off x="2882139" y="4088361"/>
                    <a:ext cx="280939" cy="316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2251814" y="4173362"/>
                    <a:ext cx="690975" cy="2534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2" idx="1"/>
                  </p:cNvCxnSpPr>
                  <p:nvPr/>
                </p:nvCxnSpPr>
                <p:spPr>
                  <a:xfrm>
                    <a:off x="2331633" y="4579587"/>
                    <a:ext cx="611156" cy="441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2337611" y="4776496"/>
                    <a:ext cx="605178" cy="29028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3496865" y="4101218"/>
                    <a:ext cx="330947" cy="31148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" name="Rectangle 4"/>
                <p:cNvSpPr/>
                <p:nvPr/>
              </p:nvSpPr>
              <p:spPr>
                <a:xfrm>
                  <a:off x="7549906" y="4380695"/>
                  <a:ext cx="961053" cy="4385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2"/>
                      </a:solidFill>
                    </a:rPr>
                    <a:t>PB</a:t>
                  </a:r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7328668" y="3668005"/>
                  <a:ext cx="2552799" cy="1954304"/>
                  <a:chOff x="7328668" y="3668005"/>
                  <a:chExt cx="2552799" cy="1954304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8519269" y="3668006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 smtClean="0">
                        <a:solidFill>
                          <a:schemeClr val="tx2"/>
                        </a:solidFill>
                      </a:rPr>
                      <a:t>MaPB</a:t>
                    </a:r>
                    <a:endParaRPr lang="en-US" u="sng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659228" y="4149762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TenPB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8724471" y="5160444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Ngaybđ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7328668" y="3668005"/>
                    <a:ext cx="1156996" cy="461865"/>
                  </a:xfrm>
                  <a:prstGeom prst="ellipse">
                    <a:avLst/>
                  </a:prstGeom>
                  <a:noFill/>
                  <a:ln w="508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Vitri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8691814" y="4665545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Trphg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27" name="Straight Connector 26"/>
                  <p:cNvCxnSpPr>
                    <a:endCxn id="5" idx="0"/>
                  </p:cNvCxnSpPr>
                  <p:nvPr/>
                </p:nvCxnSpPr>
                <p:spPr>
                  <a:xfrm>
                    <a:off x="7928962" y="4129870"/>
                    <a:ext cx="101471" cy="2508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>
                    <a:off x="8207313" y="4024349"/>
                    <a:ext cx="415687" cy="35634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stCxn id="23" idx="2"/>
                  </p:cNvCxnSpPr>
                  <p:nvPr/>
                </p:nvCxnSpPr>
                <p:spPr>
                  <a:xfrm flipH="1">
                    <a:off x="8515061" y="4380695"/>
                    <a:ext cx="144167" cy="9237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26" idx="1"/>
                  </p:cNvCxnSpPr>
                  <p:nvPr/>
                </p:nvCxnSpPr>
                <p:spPr>
                  <a:xfrm flipH="1" flipV="1">
                    <a:off x="8514514" y="4729142"/>
                    <a:ext cx="346738" cy="40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24" idx="1"/>
                  </p:cNvCxnSpPr>
                  <p:nvPr/>
                </p:nvCxnSpPr>
                <p:spPr>
                  <a:xfrm flipH="1" flipV="1">
                    <a:off x="8415156" y="4822574"/>
                    <a:ext cx="478753" cy="40550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Diamond 40"/>
                <p:cNvSpPr/>
                <p:nvPr/>
              </p:nvSpPr>
              <p:spPr>
                <a:xfrm>
                  <a:off x="5099155" y="4315827"/>
                  <a:ext cx="1386399" cy="58463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2"/>
                      </a:solidFill>
                    </a:rPr>
                    <a:t>Thuộc</a:t>
                  </a:r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>
                  <a:stCxn id="41" idx="1"/>
                  <a:endCxn id="2" idx="3"/>
                </p:cNvCxnSpPr>
                <p:nvPr/>
              </p:nvCxnSpPr>
              <p:spPr>
                <a:xfrm flipH="1">
                  <a:off x="4061187" y="4608146"/>
                  <a:ext cx="1037968" cy="11202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6507836" y="4608146"/>
                  <a:ext cx="1037968" cy="11202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/>
                <p:cNvGrpSpPr/>
                <p:nvPr/>
              </p:nvGrpSpPr>
              <p:grpSpPr>
                <a:xfrm>
                  <a:off x="6279706" y="4822574"/>
                  <a:ext cx="1801183" cy="942410"/>
                  <a:chOff x="6279706" y="4822574"/>
                  <a:chExt cx="1801183" cy="942410"/>
                </a:xfrm>
              </p:grpSpPr>
              <p:sp>
                <p:nvSpPr>
                  <p:cNvPr id="49" name="Diamond 48"/>
                  <p:cNvSpPr/>
                  <p:nvPr/>
                </p:nvSpPr>
                <p:spPr>
                  <a:xfrm>
                    <a:off x="6428085" y="5027404"/>
                    <a:ext cx="1478530" cy="584637"/>
                  </a:xfrm>
                  <a:prstGeom prst="diamon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Quanly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50" name="Straight Connector 49"/>
                  <p:cNvCxnSpPr>
                    <a:endCxn id="49" idx="3"/>
                  </p:cNvCxnSpPr>
                  <p:nvPr/>
                </p:nvCxnSpPr>
                <p:spPr>
                  <a:xfrm flipH="1">
                    <a:off x="7906615" y="4822574"/>
                    <a:ext cx="174274" cy="4971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49" idx="1"/>
                  </p:cNvCxnSpPr>
                  <p:nvPr/>
                </p:nvCxnSpPr>
                <p:spPr>
                  <a:xfrm flipH="1">
                    <a:off x="6279706" y="5319723"/>
                    <a:ext cx="148379" cy="445261"/>
                  </a:xfrm>
                  <a:prstGeom prst="line">
                    <a:avLst/>
                  </a:prstGeom>
                  <a:ln w="50800" cmpd="dbl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Diamond 56"/>
                <p:cNvSpPr/>
                <p:nvPr/>
              </p:nvSpPr>
              <p:spPr>
                <a:xfrm>
                  <a:off x="3927742" y="5000139"/>
                  <a:ext cx="1478530" cy="584637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mtClean="0">
                      <a:solidFill>
                        <a:schemeClr val="tx2"/>
                      </a:solidFill>
                    </a:rPr>
                    <a:t>T.gia</a:t>
                  </a:r>
                  <a:endParaRPr lang="en-US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401687" y="5300785"/>
                  <a:ext cx="148378" cy="464199"/>
                </a:xfrm>
                <a:prstGeom prst="line">
                  <a:avLst/>
                </a:prstGeom>
                <a:ln w="50800" cmpd="dbl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/>
                <p:cNvGrpSpPr/>
                <p:nvPr/>
              </p:nvGrpSpPr>
              <p:grpSpPr>
                <a:xfrm>
                  <a:off x="3773805" y="5672951"/>
                  <a:ext cx="4022944" cy="1011905"/>
                  <a:chOff x="3773805" y="5672951"/>
                  <a:chExt cx="4022944" cy="1011905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3773805" y="567295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u="sng" smtClean="0">
                        <a:solidFill>
                          <a:schemeClr val="tx2"/>
                        </a:solidFill>
                      </a:rPr>
                      <a:t>MaDA</a:t>
                    </a:r>
                    <a:endParaRPr lang="en-US" u="sng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3923450" y="6222991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TenDA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6639753" y="5926785"/>
                    <a:ext cx="1156996" cy="46186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mtClean="0">
                        <a:solidFill>
                          <a:schemeClr val="tx2"/>
                        </a:solidFill>
                      </a:rPr>
                      <a:t>VitriDA</a:t>
                    </a:r>
                    <a:endParaRPr lang="en-US">
                      <a:solidFill>
                        <a:schemeClr val="tx2"/>
                      </a:solidFill>
                    </a:endParaRPr>
                  </a:p>
                </p:txBody>
              </p:sp>
              <p:cxnSp>
                <p:nvCxnSpPr>
                  <p:cNvPr id="63" name="Straight Connector 62"/>
                  <p:cNvCxnSpPr>
                    <a:stCxn id="38" idx="6"/>
                  </p:cNvCxnSpPr>
                  <p:nvPr/>
                </p:nvCxnSpPr>
                <p:spPr>
                  <a:xfrm>
                    <a:off x="4930801" y="5903884"/>
                    <a:ext cx="423280" cy="10266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5052596" y="6203522"/>
                    <a:ext cx="423280" cy="1949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>
                    <a:endCxn id="40" idx="2"/>
                  </p:cNvCxnSpPr>
                  <p:nvPr/>
                </p:nvCxnSpPr>
                <p:spPr>
                  <a:xfrm>
                    <a:off x="6306318" y="6081729"/>
                    <a:ext cx="333435" cy="759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TextBox 71"/>
                <p:cNvSpPr txBox="1"/>
                <p:nvPr/>
              </p:nvSpPr>
              <p:spPr>
                <a:xfrm>
                  <a:off x="7656967" y="4857957"/>
                  <a:ext cx="408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</a:t>
                  </a:r>
                  <a:endParaRPr lang="en-US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895444" y="4200090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1</a:t>
                  </a:r>
                  <a:endParaRPr lang="en-US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450778" y="4200090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n</a:t>
                  </a:r>
                  <a:endParaRPr lang="en-US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5490398" y="5286501"/>
                  <a:ext cx="309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m</a:t>
                  </a:r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87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334322"/>
            <a:ext cx="11534678" cy="60085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Ví dụ: Thiết kế CSDL mức logic: Ánh xạ ERD sang lược đồ </a:t>
            </a:r>
            <a:b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CSDL quan hệ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96482" y="1511796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NV(</a:t>
            </a:r>
            <a:r>
              <a:rPr lang="en-US" sz="2400" u="sng" smtClean="0"/>
              <a:t>MaNV</a:t>
            </a:r>
            <a:r>
              <a:rPr lang="en-US" sz="2400" smtClean="0"/>
              <a:t>, Ho, Tenlot, Ten, Ngsinh, Đchi, Luong)</a:t>
            </a:r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1396481" y="2114019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Thannhan(</a:t>
            </a:r>
            <a:r>
              <a:rPr lang="en-US" sz="2400" u="sng" smtClean="0"/>
              <a:t>MaNV, Hoten</a:t>
            </a:r>
            <a:r>
              <a:rPr lang="en-US" sz="2400" smtClean="0"/>
              <a:t>, Ngasinh, Gioitinh)</a:t>
            </a:r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1396481" y="2716242"/>
            <a:ext cx="68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PhongBan(</a:t>
            </a:r>
            <a:r>
              <a:rPr lang="en-US" sz="2400" u="sng" smtClean="0"/>
              <a:t>MaPB</a:t>
            </a:r>
            <a:r>
              <a:rPr lang="en-US" sz="2400" smtClean="0"/>
              <a:t>, TenPB)</a:t>
            </a:r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1396481" y="3291493"/>
            <a:ext cx="323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Vitri_PB(</a:t>
            </a:r>
            <a:r>
              <a:rPr lang="en-US" sz="2400" u="sng" smtClean="0"/>
              <a:t>MaPB, Vitri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30" name="TextBox 29"/>
          <p:cNvSpPr txBox="1"/>
          <p:nvPr/>
        </p:nvSpPr>
        <p:spPr>
          <a:xfrm>
            <a:off x="1396480" y="3927321"/>
            <a:ext cx="323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. . 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75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  <p:bldP spid="26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>
                <a:sym typeface="Symbol" panose="05050102010706020507" pitchFamily="18" charset="2"/>
              </a:rPr>
              <a:t>Thực thể </a:t>
            </a:r>
            <a:r>
              <a:rPr lang="en-US" altLang="en-US" sz="2600" smtClean="0">
                <a:sym typeface="Symbol" panose="05050102010706020507" pitchFamily="18" charset="2"/>
              </a:rPr>
              <a:t>(Entity):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vật thể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(cụ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thể hay trừu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tượng),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tồn tại thực sự</a:t>
            </a:r>
            <a:r>
              <a:rPr lang="en-US" altLang="en-US" sz="2600" smtClean="0">
                <a:sym typeface="Symbol" panose="05050102010706020507" pitchFamily="18" charset="2"/>
              </a:rPr>
              <a:t>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mà ta muốn phản ánh nó trong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HTTT.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như một khách hàng, một sinh viên, một ô tô, một đề tài nghiên cứu, một dự án, 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>
                <a:sym typeface="Symbol" panose="05050102010706020507" pitchFamily="18" charset="2"/>
              </a:rPr>
              <a:t>Thuộc tính </a:t>
            </a:r>
            <a:r>
              <a:rPr lang="en-US" altLang="en-US" sz="2600">
                <a:sym typeface="Symbol" panose="05050102010706020507" pitchFamily="18" charset="2"/>
              </a:rPr>
              <a:t>(Attribute): 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 </a:t>
            </a:r>
            <a:r>
              <a:rPr lang="vi-VN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 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 trưng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vi-VN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 thực </a:t>
            </a:r>
            <a:r>
              <a:rPr lang="vi-VN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thể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dụ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sinh viên có họ tên và địa chỉ.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/>
              <a:t>Tập thực thể </a:t>
            </a:r>
            <a:r>
              <a:rPr lang="en-US" altLang="en-US" sz="2600" smtClean="0"/>
              <a:t>(Entity set)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Tập các thực thể cùng loại và có chung các thuộc tính. Ví dụ tập các sinh viên của trường đại học, tập các nhân viên của công ty, …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 </a:t>
            </a:r>
            <a:endParaRPr lang="en-US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0" lvl="1" indent="0" eaLnBrk="1" hangingPunct="1">
              <a:spcBef>
                <a:spcPts val="750"/>
              </a:spcBef>
              <a:buNone/>
              <a:defRPr/>
            </a:pPr>
            <a:endParaRPr lang="en-US" altLang="en-US" sz="24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87012" y="3620278"/>
            <a:ext cx="1539551" cy="587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Hoten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4963" y="5635689"/>
            <a:ext cx="1688841" cy="569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Sinhvien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511559" y="5477070"/>
            <a:ext cx="2043404" cy="587828"/>
            <a:chOff x="1511559" y="5477070"/>
            <a:chExt cx="2043404" cy="587828"/>
          </a:xfrm>
        </p:grpSpPr>
        <p:sp>
          <p:nvSpPr>
            <p:cNvPr id="20" name="Oval 19"/>
            <p:cNvSpPr/>
            <p:nvPr/>
          </p:nvSpPr>
          <p:spPr>
            <a:xfrm>
              <a:off x="1511559" y="5477070"/>
              <a:ext cx="1539551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Hoten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20" idx="6"/>
              <a:endCxn id="19" idx="1"/>
            </p:cNvCxnSpPr>
            <p:nvPr/>
          </p:nvCxnSpPr>
          <p:spPr>
            <a:xfrm>
              <a:off x="3051110" y="5770984"/>
              <a:ext cx="503853" cy="1492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26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b="1" smtClean="0">
                <a:sym typeface="Symbol" panose="05050102010706020507" pitchFamily="18" charset="2"/>
              </a:rPr>
              <a:t>Mối quan hệ </a:t>
            </a:r>
            <a:r>
              <a:rPr lang="en-US" altLang="en-US" sz="2600" smtClean="0">
                <a:sym typeface="Symbol" panose="05050102010706020507" pitchFamily="18" charset="2"/>
              </a:rPr>
              <a:t>(Relationship): </a:t>
            </a: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sự kết hợp hay tác động giữa các thực thể với nhau.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 sinh viên đăng ký môn học mô tả hành động đăng ký của thực thể sinh viên với thực thể môn học.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 hiệu: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Thuộc tính </a:t>
            </a:r>
            <a:r>
              <a:rPr lang="en-US" alt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của</a:t>
            </a: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mối quan hệ.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sz="2100" smtClean="0"/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Mối quan hệ giữa 2 tập thực thể được gọi là mối quan hệ nhị phân (2 ngôi)</a:t>
            </a:r>
          </a:p>
          <a:p>
            <a:pPr marL="342900" lvl="1" indent="-342900">
              <a:spcBef>
                <a:spcPts val="750"/>
              </a:spcBef>
              <a:buFontTx/>
              <a:buChar char="-"/>
              <a:defRPr/>
            </a:pPr>
            <a:r>
              <a:rPr lang="en-US" altLang="en-US"/>
              <a:t>Mối quan hệ giữa </a:t>
            </a:r>
            <a:r>
              <a:rPr lang="en-US" altLang="en-US" smtClean="0"/>
              <a:t>nhiều </a:t>
            </a:r>
            <a:r>
              <a:rPr lang="en-US" altLang="en-US"/>
              <a:t>tập thực thể </a:t>
            </a:r>
            <a:r>
              <a:rPr lang="en-US" altLang="en-US" smtClean="0"/>
              <a:t>(từ 3 trở lên) được </a:t>
            </a:r>
            <a:r>
              <a:rPr lang="en-US" altLang="en-US"/>
              <a:t>gọi là mối quan hệ </a:t>
            </a:r>
            <a:r>
              <a:rPr lang="en-US" altLang="en-US" smtClean="0"/>
              <a:t>đa </a:t>
            </a:r>
            <a:r>
              <a:rPr lang="en-US" altLang="en-US"/>
              <a:t>phân </a:t>
            </a:r>
            <a:r>
              <a:rPr lang="en-US" altLang="en-US" smtClean="0"/>
              <a:t>(hay n </a:t>
            </a:r>
            <a:r>
              <a:rPr lang="en-US" altLang="en-US"/>
              <a:t>ngôi)</a:t>
            </a: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76669" y="2481953"/>
            <a:ext cx="7078435" cy="877077"/>
            <a:chOff x="2276669" y="2481953"/>
            <a:chExt cx="7078435" cy="877077"/>
          </a:xfrm>
        </p:grpSpPr>
        <p:sp>
          <p:nvSpPr>
            <p:cNvPr id="4" name="Diamond 3"/>
            <p:cNvSpPr/>
            <p:nvPr/>
          </p:nvSpPr>
          <p:spPr>
            <a:xfrm>
              <a:off x="4665306" y="2481953"/>
              <a:ext cx="2169949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Đangky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276669" y="2649904"/>
              <a:ext cx="2385721" cy="569168"/>
              <a:chOff x="2276669" y="2397967"/>
              <a:chExt cx="2526263" cy="56916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Sinhvien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Connector 9"/>
              <p:cNvCxnSpPr>
                <a:endCxn id="3" idx="3"/>
              </p:cNvCxnSpPr>
              <p:nvPr/>
            </p:nvCxnSpPr>
            <p:spPr>
              <a:xfrm flipH="1">
                <a:off x="3965510" y="2668555"/>
                <a:ext cx="837422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6835255" y="2642906"/>
              <a:ext cx="2519849" cy="569168"/>
              <a:chOff x="6835255" y="2374640"/>
              <a:chExt cx="2519849" cy="56916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Monhoc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3390801" y="4087163"/>
            <a:ext cx="7112843" cy="877077"/>
            <a:chOff x="2164701" y="4114810"/>
            <a:chExt cx="7112843" cy="877077"/>
          </a:xfrm>
        </p:grpSpPr>
        <p:grpSp>
          <p:nvGrpSpPr>
            <p:cNvPr id="15" name="Group 14"/>
            <p:cNvGrpSpPr/>
            <p:nvPr/>
          </p:nvGrpSpPr>
          <p:grpSpPr>
            <a:xfrm>
              <a:off x="2164701" y="4282761"/>
              <a:ext cx="2379017" cy="569168"/>
              <a:chOff x="2276669" y="2397967"/>
              <a:chExt cx="2379017" cy="56916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276669" y="2397967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Sinhvien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18" idx="1"/>
                <a:endCxn id="16" idx="3"/>
              </p:cNvCxnSpPr>
              <p:nvPr/>
            </p:nvCxnSpPr>
            <p:spPr>
              <a:xfrm flipH="1">
                <a:off x="3965510" y="2668555"/>
                <a:ext cx="690176" cy="139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Diamond 17"/>
            <p:cNvSpPr/>
            <p:nvPr/>
          </p:nvSpPr>
          <p:spPr>
            <a:xfrm>
              <a:off x="4543718" y="4114810"/>
              <a:ext cx="2213978" cy="877077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Dangky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757695" y="4268764"/>
              <a:ext cx="2519849" cy="569168"/>
              <a:chOff x="6835255" y="2374640"/>
              <a:chExt cx="2519849" cy="56916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666263" y="2374640"/>
                <a:ext cx="1688841" cy="569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Monhoc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6835255" y="2635907"/>
                <a:ext cx="828092" cy="233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423082" y="3312896"/>
            <a:ext cx="1725582" cy="1026372"/>
            <a:chOff x="6065479" y="3737260"/>
            <a:chExt cx="1725582" cy="1026372"/>
          </a:xfrm>
        </p:grpSpPr>
        <p:sp>
          <p:nvSpPr>
            <p:cNvPr id="22" name="Oval 21"/>
            <p:cNvSpPr/>
            <p:nvPr/>
          </p:nvSpPr>
          <p:spPr>
            <a:xfrm>
              <a:off x="6065479" y="3737260"/>
              <a:ext cx="1725582" cy="587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NgayDk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158204" y="4325088"/>
              <a:ext cx="608821" cy="438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1755-C029-41A0-9C50-8F4AB82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33861" y="233264"/>
            <a:ext cx="11506686" cy="64761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altLang="en-US" b="1" smtClean="0">
                <a:latin typeface="Arial" panose="020B0604020202020204" pitchFamily="34" charset="0"/>
                <a:cs typeface="Arial" panose="020B0604020202020204" pitchFamily="34" charset="0"/>
              </a:rPr>
              <a:t>Các khái niệm và ký hiệu (tt.):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mtClean="0">
                <a:sym typeface="Symbol" panose="05050102010706020507" pitchFamily="18" charset="2"/>
              </a:rPr>
              <a:t>Mối quan hệ đệ quy: Mối quan hệ giữa các thực thể trong cùng một tập thực thể.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 - Cần ghi rõ vai trò ở mỗi nhánh của mối quan hệ</a:t>
            </a:r>
            <a:endParaRPr lang="en-US" altLang="en-US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 Ví dụ.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spcBef>
                <a:spcPts val="750"/>
              </a:spcBef>
              <a:buFontTx/>
              <a:buChar char="-"/>
              <a:defRPr/>
            </a:pPr>
            <a:endParaRPr lang="en-US" alt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91258" y="2609889"/>
            <a:ext cx="4613807" cy="2100928"/>
            <a:chOff x="1616818" y="2357962"/>
            <a:chExt cx="4613807" cy="2100928"/>
          </a:xfrm>
        </p:grpSpPr>
        <p:sp>
          <p:nvSpPr>
            <p:cNvPr id="42" name="Rectangle 41"/>
            <p:cNvSpPr/>
            <p:nvPr/>
          </p:nvSpPr>
          <p:spPr>
            <a:xfrm>
              <a:off x="1616818" y="3299505"/>
              <a:ext cx="1688841" cy="569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Nhanvien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Diamond 42"/>
            <p:cNvSpPr/>
            <p:nvPr/>
          </p:nvSpPr>
          <p:spPr>
            <a:xfrm>
              <a:off x="3789648" y="3096356"/>
              <a:ext cx="2440977" cy="877077"/>
            </a:xfrm>
            <a:prstGeom prst="diamond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Quanly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2450888" y="3885756"/>
              <a:ext cx="10351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442578" y="4443663"/>
              <a:ext cx="2567558" cy="10908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04902" y="2379683"/>
              <a:ext cx="420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</a:t>
              </a:r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1993" y="4075737"/>
              <a:ext cx="43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2423916" y="2756403"/>
              <a:ext cx="10352" cy="559486"/>
            </a:xfrm>
            <a:prstGeom prst="line">
              <a:avLst/>
            </a:prstGeom>
            <a:ln w="222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423916" y="2734682"/>
              <a:ext cx="2577292" cy="1433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17075" y="4085910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Người QL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17075" y="2357962"/>
              <a:ext cx="1334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Cấp dưới</a:t>
              </a:r>
              <a:endParaRPr lang="en-US"/>
            </a:p>
          </p:txBody>
        </p:sp>
        <p:cxnSp>
          <p:nvCxnSpPr>
            <p:cNvPr id="62" name="Straight Connector 61"/>
            <p:cNvCxnSpPr>
              <a:endCxn id="43" idx="0"/>
            </p:cNvCxnSpPr>
            <p:nvPr/>
          </p:nvCxnSpPr>
          <p:spPr>
            <a:xfrm>
              <a:off x="5001208" y="2734682"/>
              <a:ext cx="8929" cy="36167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3" idx="2"/>
            </p:cNvCxnSpPr>
            <p:nvPr/>
          </p:nvCxnSpPr>
          <p:spPr>
            <a:xfrm flipH="1">
              <a:off x="5010136" y="3973433"/>
              <a:ext cx="1" cy="48545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5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axpoint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FFAB03"/>
      </a:accent1>
      <a:accent2>
        <a:srgbClr val="FC7F03"/>
      </a:accent2>
      <a:accent3>
        <a:srgbClr val="FC3903"/>
      </a:accent3>
      <a:accent4>
        <a:srgbClr val="D1024E"/>
      </a:accent4>
      <a:accent5>
        <a:srgbClr val="A6026C"/>
      </a:accent5>
      <a:accent6>
        <a:srgbClr val="0F6193"/>
      </a:accent6>
      <a:hlink>
        <a:srgbClr val="0563C1"/>
      </a:hlink>
      <a:folHlink>
        <a:srgbClr val="954F72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1745</Words>
  <Application>Microsoft Office PowerPoint</Application>
  <PresentationFormat>Widescreen</PresentationFormat>
  <Paragraphs>419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Open Sans</vt:lpstr>
      <vt:lpstr>Roboto</vt:lpstr>
      <vt:lpstr>Symbol</vt:lpstr>
      <vt:lpstr>Tahoma</vt:lpstr>
      <vt:lpstr>Times New Roman</vt:lpstr>
      <vt:lpstr>Wingdings</vt:lpstr>
      <vt:lpstr>Office Theme</vt:lpstr>
      <vt:lpstr>PowerPoint Presentation</vt:lpstr>
      <vt:lpstr>WELCOME MESSAGES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MESSAGES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Admin</cp:lastModifiedBy>
  <cp:revision>347</cp:revision>
  <dcterms:created xsi:type="dcterms:W3CDTF">2017-01-10T11:09:36Z</dcterms:created>
  <dcterms:modified xsi:type="dcterms:W3CDTF">2024-03-25T02:25:18Z</dcterms:modified>
</cp:coreProperties>
</file>