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</p:sldMasterIdLst>
  <p:notesMasterIdLst>
    <p:notesMasterId r:id="rId24"/>
  </p:notesMasterIdLst>
  <p:handoutMasterIdLst>
    <p:handoutMasterId r:id="rId25"/>
  </p:handoutMasterIdLst>
  <p:sldIdLst>
    <p:sldId id="256" r:id="rId3"/>
    <p:sldId id="297" r:id="rId4"/>
    <p:sldId id="298" r:id="rId5"/>
    <p:sldId id="306" r:id="rId6"/>
    <p:sldId id="299" r:id="rId7"/>
    <p:sldId id="300" r:id="rId8"/>
    <p:sldId id="301" r:id="rId9"/>
    <p:sldId id="302" r:id="rId10"/>
    <p:sldId id="303" r:id="rId11"/>
    <p:sldId id="305" r:id="rId12"/>
    <p:sldId id="289" r:id="rId13"/>
    <p:sldId id="295" r:id="rId14"/>
    <p:sldId id="290" r:id="rId15"/>
    <p:sldId id="288" r:id="rId16"/>
    <p:sldId id="292" r:id="rId17"/>
    <p:sldId id="291" r:id="rId18"/>
    <p:sldId id="293" r:id="rId19"/>
    <p:sldId id="304" r:id="rId20"/>
    <p:sldId id="296" r:id="rId21"/>
    <p:sldId id="287" r:id="rId22"/>
    <p:sldId id="294" r:id="rId23"/>
  </p:sldIdLst>
  <p:sldSz cx="12188825" cy="6858000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384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pos="3839">
          <p15:clr>
            <a:srgbClr val="A4A3A4"/>
          </p15:clr>
        </p15:guide>
        <p15:guide id="6" pos="384">
          <p15:clr>
            <a:srgbClr val="A4A3A4"/>
          </p15:clr>
        </p15:guide>
        <p15:guide id="7" pos="7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5" autoAdjust="0"/>
    <p:restoredTop sz="87225" autoAdjust="0"/>
  </p:normalViewPr>
  <p:slideViewPr>
    <p:cSldViewPr>
      <p:cViewPr varScale="1">
        <p:scale>
          <a:sx n="115" d="100"/>
          <a:sy n="115" d="100"/>
        </p:scale>
        <p:origin x="144" y="114"/>
      </p:cViewPr>
      <p:guideLst>
        <p:guide orient="horz" pos="2160"/>
        <p:guide orient="horz" pos="816"/>
        <p:guide orient="horz" pos="3840"/>
        <p:guide orient="horz" pos="1056"/>
        <p:guide pos="3839"/>
        <p:guide pos="384"/>
        <p:guide pos="72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notesViewPr>
    <p:cSldViewPr showGuides="1">
      <p:cViewPr>
        <p:scale>
          <a:sx n="100" d="100"/>
          <a:sy n="100" d="100"/>
        </p:scale>
        <p:origin x="-3468" y="87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C02A0-C947-4278-96D1-0DB9C063DF55}" type="datetimeFigureOut">
              <a:rPr lang="en-US" smtClean="0"/>
              <a:t>2018-02-28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3FAA7-9DA0-4163-8828-B20FAF1EB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62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000"/>
            </a:lvl1pPr>
          </a:lstStyle>
          <a:p>
            <a:fld id="{8547E1EE-0039-4797-B978-F453418260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6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600"/>
      </a:spcBef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82880" indent="-137160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39725" indent="-1047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15938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633413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69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r>
              <a:rPr lang="en-US" baseline="0" dirty="0" smtClean="0"/>
              <a:t> need to decompress in buffer cache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72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49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02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74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Big endian</a:t>
            </a:r>
          </a:p>
          <a:p>
            <a:endParaRPr lang="en-US" dirty="0" smtClean="0"/>
          </a:p>
          <a:p>
            <a:r>
              <a:rPr lang="en-US" dirty="0" smtClean="0"/>
              <a:t>This is a dump</a:t>
            </a:r>
          </a:p>
          <a:p>
            <a:endParaRPr lang="en-US" dirty="0" smtClean="0"/>
          </a:p>
          <a:p>
            <a:r>
              <a:rPr lang="en-US" dirty="0" smtClean="0"/>
              <a:t>Consider</a:t>
            </a:r>
            <a:r>
              <a:rPr lang="en-US" baseline="0" dirty="0" smtClean="0"/>
              <a:t> table definition and insert statement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Mention </a:t>
            </a:r>
            <a:r>
              <a:rPr lang="en-US" baseline="0" dirty="0" err="1" smtClean="0"/>
              <a:t>Ric</a:t>
            </a:r>
            <a:r>
              <a:rPr lang="en-US" baseline="0" dirty="0" smtClean="0"/>
              <a:t> talk (look at schedule)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2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59093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Row store compress advanced (new name for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oltp</a:t>
            </a:r>
            <a:r>
              <a:rPr lang="en-US" baseline="0" dirty="0" smtClean="0"/>
              <a:t>(new name for all operations))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3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61570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Updates</a:t>
            </a:r>
            <a:r>
              <a:rPr lang="en-US" baseline="0" dirty="0" smtClean="0"/>
              <a:t> kill compression, cant add/remove columns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43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5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60795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6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15790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table for reference</a:t>
            </a:r>
          </a:p>
          <a:p>
            <a:endParaRPr lang="en-US" dirty="0" smtClean="0"/>
          </a:p>
          <a:p>
            <a:r>
              <a:rPr lang="en-US" dirty="0" smtClean="0"/>
              <a:t>Explain</a:t>
            </a:r>
            <a:r>
              <a:rPr lang="en-US" baseline="0" dirty="0" smtClean="0"/>
              <a:t> how col1 and col3 random to compress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7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24081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Tolken</a:t>
            </a:r>
            <a:r>
              <a:rPr lang="en-US" dirty="0" smtClean="0"/>
              <a:t> table row header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8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6327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This happens</a:t>
            </a:r>
            <a:r>
              <a:rPr lang="en-US" baseline="0" dirty="0" smtClean="0"/>
              <a:t> at the block level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When does it compress? Formula?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9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1292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logo"/>
          <p:cNvSpPr>
            <a:spLocks noChangeAspect="1" noEditPoints="1"/>
          </p:cNvSpPr>
          <p:nvPr userDrawn="1"/>
        </p:nvSpPr>
        <p:spPr bwMode="black">
          <a:xfrm>
            <a:off x="9925748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121" y="304800"/>
            <a:ext cx="9141619" cy="2743200"/>
          </a:xfrm>
        </p:spPr>
        <p:txBody>
          <a:bodyPr anchor="t"/>
          <a:lstStyle>
            <a:lvl1pPr marL="233363" indent="-233363" algn="l">
              <a:defRPr sz="4400" b="1" cap="none" spc="-100" baseline="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quoted person’s name, title and 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2018-02-28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16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0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419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5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441" y="1661890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2057400"/>
            <a:ext cx="10969943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1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4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493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7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056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7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2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u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2018-02-28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invGray">
          <a:xfrm>
            <a:off x="9925747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47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08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696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377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95401"/>
            <a:ext cx="7618016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178" y="1295400"/>
            <a:ext cx="3047206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0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960" y="1295400"/>
            <a:ext cx="3900424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78960" y="1295400"/>
            <a:ext cx="3900424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244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265056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265056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10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4387977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8166513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387977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166513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611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1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67712" y="304801"/>
            <a:ext cx="1011672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04801"/>
            <a:ext cx="9649486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3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457063">
              <a:defRPr/>
            </a:pPr>
            <a:r>
              <a:rPr lang="en-US" sz="700" dirty="0" smtClean="0">
                <a:solidFill>
                  <a:srgbClr val="E5E8E8">
                    <a:lumMod val="75000"/>
                  </a:srgbClr>
                </a:solidFill>
                <a:cs typeface="HP Simplified"/>
              </a:rPr>
              <a:t>© Copyright 2015 HP Development Company, L.P.  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4999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28/02/2018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9" name="logo"/>
          <p:cNvSpPr>
            <a:spLocks noChangeAspect="1" noEditPoints="1"/>
          </p:cNvSpPr>
          <p:nvPr/>
        </p:nvSpPr>
        <p:spPr bwMode="black">
          <a:xfrm>
            <a:off x="9925748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62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u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457063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2015 HP Development Company, L.P.  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4999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EAF695-297D-42C0-BD95-34AEB1A4100E}" type="datetimeFigureOut">
              <a:rPr lang="en-GB" smtClean="0">
                <a:solidFill>
                  <a:prstClr val="white"/>
                </a:solidFill>
              </a:rPr>
              <a:pPr/>
              <a:t>28/02/2018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FF1474-2790-45DF-BB54-B520093EB851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10" name="logo"/>
          <p:cNvSpPr>
            <a:spLocks noChangeAspect="1" noEditPoints="1"/>
          </p:cNvSpPr>
          <p:nvPr/>
        </p:nvSpPr>
        <p:spPr bwMode="invGray">
          <a:xfrm>
            <a:off x="9925747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499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28/02/2018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36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457063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2015 HP Development Company, L.P.  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EAF695-297D-42C0-BD95-34AEB1A4100E}" type="datetimeFigureOut">
              <a:rPr lang="en-GB" smtClean="0">
                <a:solidFill>
                  <a:prstClr val="white"/>
                </a:solidFill>
              </a:rPr>
              <a:pPr/>
              <a:t>28/02/2018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FF1474-2790-45DF-BB54-B520093EB851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04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phical Section Header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7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phical Section Header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975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phical Section Header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99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phical Section Header 4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37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phical Section Header 5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407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457063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2015 HP Development Company, L.P.  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121" y="304800"/>
            <a:ext cx="9141619" cy="2743200"/>
          </a:xfrm>
        </p:spPr>
        <p:txBody>
          <a:bodyPr anchor="t"/>
          <a:lstStyle>
            <a:lvl1pPr marL="233293" indent="-233293" algn="l">
              <a:defRPr sz="4399" b="1" cap="none" spc="-100" baseline="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quoted person’s name, title and 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EAF695-297D-42C0-BD95-34AEB1A4100E}" type="datetimeFigureOut">
              <a:rPr lang="en-GB" smtClean="0">
                <a:solidFill>
                  <a:prstClr val="white"/>
                </a:solidFill>
              </a:rPr>
              <a:pPr/>
              <a:t>28/02/2018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FF1474-2790-45DF-BB54-B520093EB851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217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2018-02-28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05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28/02/2018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08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28/02/2018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676401"/>
            <a:ext cx="10969943" cy="4419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6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28/02/2018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442" y="1661890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2057400"/>
            <a:ext cx="10969943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3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28/02/2018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82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28/02/2018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0544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28/02/2018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95401"/>
            <a:ext cx="5314328" cy="48006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056" y="1295401"/>
            <a:ext cx="5314328" cy="48006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28/02/2018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84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676401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1676401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28/02/2018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74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28/02/2018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4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28/02/2018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8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4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692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84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28/02/2018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8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4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8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4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214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28/02/2018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09442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8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4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8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4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706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 anchor="b"/>
          <a:lstStyle>
            <a:lvl1pPr algn="l">
              <a:defRPr sz="279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95401"/>
            <a:ext cx="7618016" cy="48006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178" y="1295400"/>
            <a:ext cx="3047206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28/02/2018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69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 anchor="b"/>
          <a:lstStyle>
            <a:lvl1pPr algn="l">
              <a:defRPr sz="279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960" y="1295400"/>
            <a:ext cx="3900424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28/02/2018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99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 anchor="b"/>
          <a:lstStyle>
            <a:lvl1pPr algn="l">
              <a:defRPr sz="279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28/02/2018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78960" y="1295400"/>
            <a:ext cx="3900424" cy="48006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350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 anchor="b"/>
          <a:lstStyle>
            <a:lvl1pPr algn="l">
              <a:defRPr sz="279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28/02/2018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265056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265056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316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 anchor="b"/>
          <a:lstStyle>
            <a:lvl1pPr algn="l">
              <a:defRPr sz="279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28/02/2018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4387978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8166514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387978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166514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35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28/02/2018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45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67712" y="304801"/>
            <a:ext cx="1011672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04801"/>
            <a:ext cx="9649486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28/02/2018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75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32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4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03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5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25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295401"/>
            <a:ext cx="10969943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57354" y="6478524"/>
            <a:ext cx="812588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2018-02-28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11722" y="6478524"/>
            <a:ext cx="2844059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611" y="6478524"/>
            <a:ext cx="304721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pyright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11" name="logo"/>
          <p:cNvSpPr>
            <a:spLocks noChangeAspect="1" noEditPoints="1"/>
          </p:cNvSpPr>
          <p:nvPr userDrawn="1"/>
        </p:nvSpPr>
        <p:spPr bwMode="black">
          <a:xfrm>
            <a:off x="11586740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446340" y="6525344"/>
            <a:ext cx="1148584" cy="2194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FM 2015</a:t>
            </a:r>
          </a:p>
        </p:txBody>
      </p:sp>
    </p:spTree>
    <p:extLst>
      <p:ext uri="{BB962C8B-B14F-4D97-AF65-F5344CB8AC3E}">
        <p14:creationId xmlns:p14="http://schemas.microsoft.com/office/powerpoint/2010/main" val="8654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62" r:id="rId10"/>
    <p:sldLayoutId id="2147483650" r:id="rId11"/>
    <p:sldLayoutId id="2147483663" r:id="rId12"/>
    <p:sldLayoutId id="2147483664" r:id="rId13"/>
    <p:sldLayoutId id="2147483654" r:id="rId14"/>
    <p:sldLayoutId id="2147483665" r:id="rId15"/>
    <p:sldLayoutId id="2147483655" r:id="rId16"/>
    <p:sldLayoutId id="2147483652" r:id="rId17"/>
    <p:sldLayoutId id="2147483653" r:id="rId18"/>
    <p:sldLayoutId id="2147483666" r:id="rId19"/>
    <p:sldLayoutId id="2147483667" r:id="rId20"/>
    <p:sldLayoutId id="2147483668" r:id="rId21"/>
    <p:sldLayoutId id="2147483669" r:id="rId22"/>
    <p:sldLayoutId id="2147483656" r:id="rId23"/>
    <p:sldLayoutId id="2147483657" r:id="rId24"/>
    <p:sldLayoutId id="2147483670" r:id="rId25"/>
    <p:sldLayoutId id="2147483671" r:id="rId26"/>
    <p:sldLayoutId id="2147483672" r:id="rId27"/>
    <p:sldLayoutId id="2147483658" r:id="rId28"/>
    <p:sldLayoutId id="2147483659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HP Simplified" panose="020B0604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HP Simplified" panose="020B0604020204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295401"/>
            <a:ext cx="10969943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57354" y="6478524"/>
            <a:ext cx="812588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28/02/2018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11723" y="6478524"/>
            <a:ext cx="2844059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612" y="6478524"/>
            <a:ext cx="304721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10" name="copyright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457063">
              <a:defRPr/>
            </a:pPr>
            <a:r>
              <a:rPr lang="en-US" sz="700" dirty="0" smtClean="0">
                <a:solidFill>
                  <a:srgbClr val="E5E8E8">
                    <a:lumMod val="75000"/>
                  </a:srgbClr>
                </a:solidFill>
                <a:cs typeface="HP Simplified"/>
              </a:rPr>
              <a:t>© Copyright 2015 HP Development Company, L.P.  The information contained herein is subject to change without notice.</a:t>
            </a:r>
          </a:p>
        </p:txBody>
      </p:sp>
      <p:sp>
        <p:nvSpPr>
          <p:cNvPr id="11" name="logo"/>
          <p:cNvSpPr>
            <a:spLocks noChangeAspect="1" noEditPoints="1"/>
          </p:cNvSpPr>
          <p:nvPr/>
        </p:nvSpPr>
        <p:spPr bwMode="black">
          <a:xfrm>
            <a:off x="11586740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6341" y="6525344"/>
            <a:ext cx="1148584" cy="2194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prstClr val="white"/>
                </a:solidFill>
              </a:rPr>
              <a:t>FM 2015</a:t>
            </a:r>
          </a:p>
        </p:txBody>
      </p:sp>
    </p:spTree>
    <p:extLst>
      <p:ext uri="{BB962C8B-B14F-4D97-AF65-F5344CB8AC3E}">
        <p14:creationId xmlns:p14="http://schemas.microsoft.com/office/powerpoint/2010/main" val="4572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  <p:sldLayoutId id="2147483706" r:id="rId27"/>
    <p:sldLayoutId id="2147483707" r:id="rId28"/>
    <p:sldLayoutId id="2147483708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2799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buFont typeface="HP Simplified" panose="020B0604020204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7" indent="-182825" algn="l" defTabSz="914126" rtl="0" eaLnBrk="1" latinLnBrk="0" hangingPunct="1">
        <a:lnSpc>
          <a:spcPct val="90000"/>
        </a:lnSpc>
        <a:spcBef>
          <a:spcPts val="800"/>
        </a:spcBef>
        <a:buSzPct val="80000"/>
        <a:buFont typeface="HP Simplified" panose="020B0604020204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475" indent="-137119" algn="l" defTabSz="914126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301" indent="-137119" algn="l" defTabSz="914126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419" indent="-137119" algn="l" defTabSz="914126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245" indent="-137119" algn="l" defTabSz="914126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363" indent="-137119" algn="l" defTabSz="914126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189" indent="-137119" algn="l" defTabSz="914126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014" indent="-137119" algn="l" defTabSz="914126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3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060848"/>
            <a:ext cx="9141619" cy="1554480"/>
          </a:xfrm>
        </p:spPr>
        <p:txBody>
          <a:bodyPr/>
          <a:lstStyle/>
          <a:p>
            <a:r>
              <a:rPr lang="en-US" dirty="0" smtClean="0"/>
              <a:t>How To Drive Your Server Like You Stole It: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Data Compression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Hotsos</a:t>
            </a:r>
            <a:r>
              <a:rPr lang="en-US" dirty="0" smtClean="0"/>
              <a:t> 2018</a:t>
            </a:r>
          </a:p>
          <a:p>
            <a:r>
              <a:rPr lang="en-US" dirty="0" smtClean="0"/>
              <a:t>Andy Weiss &amp; Kirby Sand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9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Buffer Cache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992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804" y="260648"/>
            <a:ext cx="10969943" cy="473968"/>
          </a:xfrm>
        </p:spPr>
        <p:txBody>
          <a:bodyPr/>
          <a:lstStyle/>
          <a:p>
            <a:r>
              <a:rPr lang="en-US" dirty="0" smtClean="0"/>
              <a:t>Experimental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measured table size after turning the following knobs</a:t>
            </a:r>
          </a:p>
          <a:p>
            <a:pPr lvl="1"/>
            <a:r>
              <a:rPr lang="en-US" dirty="0" smtClean="0"/>
              <a:t>Compression vs. No Compression</a:t>
            </a:r>
          </a:p>
          <a:p>
            <a:pPr lvl="1"/>
            <a:r>
              <a:rPr lang="en-US" dirty="0" smtClean="0"/>
              <a:t>Compression while sorting data before inserts</a:t>
            </a:r>
          </a:p>
          <a:p>
            <a:pPr lvl="1"/>
            <a:r>
              <a:rPr lang="en-US" dirty="0" smtClean="0"/>
              <a:t>Block Size (8K/16K/32K)</a:t>
            </a:r>
          </a:p>
          <a:p>
            <a:pPr lvl="1"/>
            <a:r>
              <a:rPr lang="en-US" dirty="0" smtClean="0"/>
              <a:t>Separate vs. Combined Parent/Child Tables</a:t>
            </a:r>
          </a:p>
          <a:p>
            <a:pPr lvl="1"/>
            <a:r>
              <a:rPr lang="en-US" dirty="0" smtClean="0"/>
              <a:t>Normalized vs. </a:t>
            </a:r>
            <a:r>
              <a:rPr lang="en-US" dirty="0" err="1" smtClean="0"/>
              <a:t>Demornalized</a:t>
            </a:r>
            <a:r>
              <a:rPr lang="en-US" dirty="0" smtClean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70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804" y="343718"/>
            <a:ext cx="10969943" cy="420985"/>
          </a:xfrm>
        </p:spPr>
        <p:txBody>
          <a:bodyPr/>
          <a:lstStyle/>
          <a:p>
            <a:r>
              <a:rPr lang="en-US" dirty="0" smtClean="0"/>
              <a:t>Example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4221088"/>
            <a:ext cx="5086350" cy="2124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96" y="1772816"/>
            <a:ext cx="4495800" cy="2152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460" y="4221088"/>
            <a:ext cx="2181225" cy="1133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6460" y="1772816"/>
            <a:ext cx="2066925" cy="10191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6200000">
            <a:off x="-146644" y="5103105"/>
            <a:ext cx="1512168" cy="3600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Child Table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146643" y="2669121"/>
            <a:ext cx="1512168" cy="3600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Parent Table</a:t>
            </a:r>
          </a:p>
        </p:txBody>
      </p:sp>
    </p:spTree>
    <p:extLst>
      <p:ext uri="{BB962C8B-B14F-4D97-AF65-F5344CB8AC3E}">
        <p14:creationId xmlns:p14="http://schemas.microsoft.com/office/powerpoint/2010/main" val="414742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2656"/>
            <a:ext cx="10969943" cy="401960"/>
          </a:xfrm>
        </p:spPr>
        <p:txBody>
          <a:bodyPr/>
          <a:lstStyle/>
          <a:p>
            <a:r>
              <a:rPr lang="en-US" dirty="0" smtClean="0"/>
              <a:t>Compressed vs. Uncompressed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78588" y="1351184"/>
            <a:ext cx="3900796" cy="4800600"/>
          </a:xfrm>
        </p:spPr>
        <p:txBody>
          <a:bodyPr/>
          <a:lstStyle/>
          <a:p>
            <a:r>
              <a:rPr lang="en-US" dirty="0" smtClean="0"/>
              <a:t>No surprise here, compression is good.</a:t>
            </a:r>
          </a:p>
          <a:p>
            <a:pPr lvl="1"/>
            <a:r>
              <a:rPr lang="en-US" dirty="0" smtClean="0"/>
              <a:t>Default compression ratio = 1.86X</a:t>
            </a:r>
          </a:p>
          <a:p>
            <a:pPr lvl="1"/>
            <a:endParaRPr lang="en-US" dirty="0"/>
          </a:p>
          <a:p>
            <a:r>
              <a:rPr lang="en-US" dirty="0" smtClean="0"/>
              <a:t>Now that we know how the Oracle block compression algorithm works, can we organize the data to make it even better?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755573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3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0648"/>
            <a:ext cx="10969943" cy="446112"/>
          </a:xfrm>
        </p:spPr>
        <p:txBody>
          <a:bodyPr/>
          <a:lstStyle/>
          <a:p>
            <a:r>
              <a:rPr lang="en-US" dirty="0" smtClean="0"/>
              <a:t>Sorted vs. Random Data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78588" y="1351184"/>
            <a:ext cx="3900796" cy="4800600"/>
          </a:xfrm>
        </p:spPr>
        <p:txBody>
          <a:bodyPr/>
          <a:lstStyle/>
          <a:p>
            <a:r>
              <a:rPr lang="en-US" dirty="0" smtClean="0"/>
              <a:t>Wow, that’s a pretty big difference!</a:t>
            </a:r>
          </a:p>
          <a:p>
            <a:pPr lvl="1"/>
            <a:r>
              <a:rPr lang="en-US" dirty="0" smtClean="0"/>
              <a:t>We know that at the block level Oracle creates tokens to replace the actual row values.</a:t>
            </a:r>
          </a:p>
          <a:p>
            <a:pPr lvl="1"/>
            <a:r>
              <a:rPr lang="en-US" dirty="0" smtClean="0"/>
              <a:t>If we sort our rows before we insert them, starting with the lowest cardinality columns, we can guarantee to have a lot of repeat values.</a:t>
            </a:r>
          </a:p>
          <a:p>
            <a:pPr lvl="1"/>
            <a:r>
              <a:rPr lang="en-US" dirty="0" smtClean="0"/>
              <a:t>We know that Oracle will rearrange columns in order to enable creating multi-column tokens</a:t>
            </a:r>
          </a:p>
          <a:p>
            <a:pPr lvl="1"/>
            <a:r>
              <a:rPr lang="en-US" dirty="0" smtClean="0"/>
              <a:t>New compression ratio = 2.48X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755573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7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88640"/>
            <a:ext cx="10969943" cy="518120"/>
          </a:xfrm>
        </p:spPr>
        <p:txBody>
          <a:bodyPr/>
          <a:lstStyle/>
          <a:p>
            <a:r>
              <a:rPr lang="en-US" dirty="0" smtClean="0"/>
              <a:t>Block Size &amp; Sorted vs. Random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78588" y="1351184"/>
            <a:ext cx="3900796" cy="4800600"/>
          </a:xfrm>
        </p:spPr>
        <p:txBody>
          <a:bodyPr/>
          <a:lstStyle/>
          <a:p>
            <a:r>
              <a:rPr lang="en-US" dirty="0" smtClean="0"/>
              <a:t>Very Interesting results…</a:t>
            </a:r>
          </a:p>
          <a:p>
            <a:pPr lvl="1"/>
            <a:r>
              <a:rPr lang="en-US" dirty="0" smtClean="0"/>
              <a:t>Block size really matters when you don’t sort the data before you insert.</a:t>
            </a:r>
          </a:p>
          <a:p>
            <a:pPr lvl="2"/>
            <a:r>
              <a:rPr lang="en-US" dirty="0" smtClean="0"/>
              <a:t>32K is a lot better than 8K</a:t>
            </a:r>
          </a:p>
          <a:p>
            <a:pPr lvl="1"/>
            <a:r>
              <a:rPr lang="en-US" dirty="0" smtClean="0"/>
              <a:t>When you sort the data, the effects of 32K blocks is much smaller.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755573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9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88640"/>
            <a:ext cx="10969943" cy="518120"/>
          </a:xfrm>
        </p:spPr>
        <p:txBody>
          <a:bodyPr/>
          <a:lstStyle/>
          <a:p>
            <a:r>
              <a:rPr lang="en-US" dirty="0" smtClean="0"/>
              <a:t>32K Blocks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78588" y="1351184"/>
            <a:ext cx="3900796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we use 32K blocks but don’t‘ sort:</a:t>
            </a:r>
          </a:p>
          <a:p>
            <a:pPr lvl="1"/>
            <a:r>
              <a:rPr lang="en-US" dirty="0" smtClean="0"/>
              <a:t>Things still improve a lot </a:t>
            </a:r>
            <a:r>
              <a:rPr lang="en-US" dirty="0" err="1" smtClean="0"/>
              <a:t>compred</a:t>
            </a:r>
            <a:r>
              <a:rPr lang="en-US" dirty="0" smtClean="0"/>
              <a:t> to 8K random</a:t>
            </a:r>
          </a:p>
          <a:p>
            <a:pPr lvl="2"/>
            <a:r>
              <a:rPr lang="en-US" dirty="0" smtClean="0"/>
              <a:t>Compression Ratio = 2.34X</a:t>
            </a:r>
          </a:p>
          <a:p>
            <a:pPr lvl="2"/>
            <a:endParaRPr lang="en-US" dirty="0"/>
          </a:p>
          <a:p>
            <a:r>
              <a:rPr lang="en-US" dirty="0" smtClean="0"/>
              <a:t>If we use 32K blocks and we also sort:</a:t>
            </a:r>
          </a:p>
          <a:p>
            <a:pPr lvl="1"/>
            <a:r>
              <a:rPr lang="en-US" dirty="0" smtClean="0"/>
              <a:t>Things improve only slightly relative to 8K sorted data</a:t>
            </a:r>
          </a:p>
          <a:p>
            <a:pPr lvl="1"/>
            <a:r>
              <a:rPr lang="en-US" dirty="0" smtClean="0"/>
              <a:t>New compression ratio = 2.52</a:t>
            </a:r>
            <a:r>
              <a:rPr lang="en-US" dirty="0"/>
              <a:t>X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755573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88640"/>
            <a:ext cx="10969943" cy="518120"/>
          </a:xfrm>
        </p:spPr>
        <p:txBody>
          <a:bodyPr/>
          <a:lstStyle/>
          <a:p>
            <a:r>
              <a:rPr lang="en-US" dirty="0" smtClean="0"/>
              <a:t>Combining Parent/Child Tables into One Table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78588" y="1351184"/>
            <a:ext cx="3900796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It’s obvious, but you do pay a storage price if you combine your parent/child tables into one table.</a:t>
            </a:r>
          </a:p>
          <a:p>
            <a:pPr lvl="1"/>
            <a:r>
              <a:rPr lang="en-US" dirty="0" smtClean="0"/>
              <a:t>In this example, that price is relatively small.</a:t>
            </a:r>
          </a:p>
          <a:p>
            <a:r>
              <a:rPr lang="en-US" dirty="0" smtClean="0"/>
              <a:t>Your results may vary, but I almost always have to join my parent/child tables before I can run a query.  Combining them into one table will greatly speed up query performance.</a:t>
            </a:r>
          </a:p>
          <a:p>
            <a:r>
              <a:rPr lang="en-US" dirty="0" smtClean="0"/>
              <a:t>New compression ratio</a:t>
            </a:r>
          </a:p>
          <a:p>
            <a:pPr lvl="1"/>
            <a:r>
              <a:rPr lang="en-US" dirty="0" smtClean="0"/>
              <a:t>32K = </a:t>
            </a:r>
            <a:r>
              <a:rPr lang="en-US" b="1" u="sng" dirty="0" smtClean="0"/>
              <a:t>2.42X</a:t>
            </a:r>
          </a:p>
          <a:p>
            <a:pPr lvl="1"/>
            <a:r>
              <a:rPr lang="en-US" dirty="0" smtClean="0"/>
              <a:t>8K = </a:t>
            </a:r>
            <a:r>
              <a:rPr lang="en-US" b="1" u="sng" dirty="0" smtClean="0"/>
              <a:t>2.34X</a:t>
            </a:r>
            <a:endParaRPr lang="en-US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756506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2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Usage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78588" y="1351184"/>
            <a:ext cx="3900796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Very interesting results…</a:t>
            </a:r>
          </a:p>
          <a:p>
            <a:pPr lvl="1"/>
            <a:r>
              <a:rPr lang="en-US" dirty="0" smtClean="0"/>
              <a:t>Moving from uncompressed to compressed/random shows an increase in CPU usage.  This is as expected as it requires CPU to decompress the block.</a:t>
            </a:r>
          </a:p>
          <a:p>
            <a:pPr lvl="1"/>
            <a:r>
              <a:rPr lang="en-US" dirty="0" smtClean="0"/>
              <a:t>I was not expecting CPU usage for the compressed/sorted blocks to be better than </a:t>
            </a:r>
            <a:r>
              <a:rPr lang="en-US" dirty="0" err="1" smtClean="0"/>
              <a:t>nocompress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Moving from separate tables to combined tables makes the CPU usage go down quite a bit.  This also makes sense as you don’t need to do a join which costs CPU.</a:t>
            </a:r>
          </a:p>
          <a:p>
            <a:pPr lvl="1"/>
            <a:r>
              <a:rPr lang="en-US" dirty="0" smtClean="0"/>
              <a:t>I was not expecting the normalized tables to require less CPU than the </a:t>
            </a:r>
            <a:r>
              <a:rPr lang="en-US" dirty="0" err="1" smtClean="0"/>
              <a:t>denormalized</a:t>
            </a:r>
            <a:r>
              <a:rPr lang="en-US" dirty="0" smtClean="0"/>
              <a:t> tables. </a:t>
            </a:r>
          </a:p>
          <a:p>
            <a:pPr lvl="2"/>
            <a:r>
              <a:rPr lang="en-US" dirty="0" smtClean="0"/>
              <a:t>Normalized tables require a join with the reference tables.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7559749" cy="5486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78588" y="5965004"/>
            <a:ext cx="3168352" cy="3735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/>
              <a:t>*Used Snapper to gather CPU data</a:t>
            </a:r>
          </a:p>
        </p:txBody>
      </p:sp>
    </p:spTree>
    <p:extLst>
      <p:ext uri="{BB962C8B-B14F-4D97-AF65-F5344CB8AC3E}">
        <p14:creationId xmlns:p14="http://schemas.microsoft.com/office/powerpoint/2010/main" val="207748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0648"/>
            <a:ext cx="10969943" cy="446112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Compression is an absolute must as data volumes start to really grow.</a:t>
            </a:r>
          </a:p>
          <a:p>
            <a:r>
              <a:rPr lang="en-US" dirty="0" smtClean="0"/>
              <a:t>Sorting your data can yield significant improvements on storage size.</a:t>
            </a:r>
          </a:p>
          <a:p>
            <a:r>
              <a:rPr lang="en-US" dirty="0" smtClean="0"/>
              <a:t>There is a small price to pay for combining parent/child tables into one table.</a:t>
            </a:r>
          </a:p>
          <a:p>
            <a:pPr lvl="1"/>
            <a:r>
              <a:rPr lang="en-US" dirty="0" smtClean="0"/>
              <a:t>There is a large improvement in query performance when these tables are combined.</a:t>
            </a:r>
          </a:p>
          <a:p>
            <a:r>
              <a:rPr lang="en-US" dirty="0"/>
              <a:t>N</a:t>
            </a:r>
            <a:r>
              <a:rPr lang="en-US" dirty="0" smtClean="0"/>
              <a:t>ormalizing warehouse data may result in smaller storage requirements, but greatly increases the complexity of a system.</a:t>
            </a:r>
          </a:p>
          <a:p>
            <a:pPr lvl="1"/>
            <a:r>
              <a:rPr lang="en-US" dirty="0" smtClean="0"/>
              <a:t>For my system I really wish we would have never started off doing this and I am strongly considering backing out of that decision.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66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441" y="246254"/>
            <a:ext cx="10969943" cy="502591"/>
          </a:xfrm>
        </p:spPr>
        <p:txBody>
          <a:bodyPr/>
          <a:lstStyle/>
          <a:p>
            <a:r>
              <a:rPr lang="en-US" sz="2800" dirty="0"/>
              <a:t>Review of Data Blocks</a:t>
            </a: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316677" y="2109364"/>
            <a:ext cx="9361007" cy="3590201"/>
          </a:xfrm>
          <a:prstGeom prst="rect">
            <a:avLst/>
          </a:prstGeom>
          <a:noFill/>
          <a:ln w="12700" cap="rnd" cmpd="sng">
            <a:solidFill>
              <a:schemeClr val="tx1">
                <a:alpha val="50000"/>
              </a:schemeClr>
            </a:solidFill>
            <a:prstDash val="sysDash"/>
          </a:ln>
        </p:spPr>
        <p:txBody>
          <a:bodyPr wrap="square" lIns="182832" tIns="182832" rIns="182832" bIns="182832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7FE32965FFF0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 43415004 01012C4B 54415203 7D970601  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[.PACK,...RAT...}]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0xe:pti[0]      </a:t>
            </a:r>
            <a:r>
              <a:rPr lang="en-US" sz="1799" b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nrow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=2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  offs=0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0x12:pri[0]     offs=0x1f91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0x14:pri[1]     offs=0x1f89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block_row_dump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row 0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, @0x1f91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7 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: 0x1  cc: 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col  0: [ 3]  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52 41 54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row 1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, @0x1f89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8 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: 0x1  cc: 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col  0: [ 4]  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50 41 43 4b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ight Brace 5"/>
          <p:cNvSpPr/>
          <p:nvPr/>
        </p:nvSpPr>
        <p:spPr>
          <a:xfrm rot="10800000">
            <a:off x="2113257" y="3016439"/>
            <a:ext cx="427401" cy="531440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 rot="16200000">
            <a:off x="9558135" y="866578"/>
            <a:ext cx="660894" cy="2491195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4784" y="3153829"/>
            <a:ext cx="1468795" cy="2566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row directory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16200000">
            <a:off x="6027134" y="-173231"/>
            <a:ext cx="660893" cy="4570810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 rot="10800000">
            <a:off x="2101384" y="3740646"/>
            <a:ext cx="437299" cy="1780840"/>
          </a:xfrm>
          <a:prstGeom prst="rightBrace">
            <a:avLst>
              <a:gd name="adj1" fmla="val 0"/>
              <a:gd name="adj2" fmla="val 49911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4784" y="4495111"/>
            <a:ext cx="1437142" cy="24280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human friendly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31271" y="1395879"/>
            <a:ext cx="1437142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block dump in hex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26575" y="1395879"/>
            <a:ext cx="1437142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human readable </a:t>
            </a:r>
            <a:endParaRPr lang="en-GB" sz="1799" dirty="0" err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24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441" y="1295401"/>
            <a:ext cx="10969943" cy="4800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Hotsos</a:t>
            </a:r>
            <a:r>
              <a:rPr lang="en-US" dirty="0" smtClean="0"/>
              <a:t>!</a:t>
            </a:r>
          </a:p>
          <a:p>
            <a:r>
              <a:rPr lang="en-US" dirty="0" smtClean="0"/>
              <a:t>OSU Computer Science Students</a:t>
            </a:r>
          </a:p>
          <a:p>
            <a:pPr lvl="1"/>
            <a:r>
              <a:rPr lang="en-US" dirty="0" smtClean="0"/>
              <a:t>Alex Schultz</a:t>
            </a:r>
          </a:p>
          <a:p>
            <a:pPr lvl="1"/>
            <a:r>
              <a:rPr lang="en-US" dirty="0" smtClean="0"/>
              <a:t>Dylan Davis</a:t>
            </a:r>
          </a:p>
          <a:p>
            <a:pPr lvl="1"/>
            <a:r>
              <a:rPr lang="en-US" dirty="0" smtClean="0"/>
              <a:t>Trevor Hammock</a:t>
            </a:r>
          </a:p>
          <a:p>
            <a:r>
              <a:rPr lang="en-US" dirty="0" smtClean="0"/>
              <a:t>All the great Oracle Bloggers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88640"/>
            <a:ext cx="10969943" cy="518120"/>
          </a:xfrm>
        </p:spPr>
        <p:txBody>
          <a:bodyPr/>
          <a:lstStyle/>
          <a:p>
            <a:r>
              <a:rPr lang="en-US" dirty="0" smtClean="0"/>
              <a:t>Normalized vs. </a:t>
            </a:r>
            <a:r>
              <a:rPr lang="en-US" dirty="0" err="1" smtClean="0"/>
              <a:t>Denormalized</a:t>
            </a:r>
            <a:r>
              <a:rPr lang="en-US" dirty="0" smtClean="0"/>
              <a:t> Tables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78588" y="1351184"/>
            <a:ext cx="3900796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You can normalize your data and get some improvement in storage size.</a:t>
            </a:r>
          </a:p>
          <a:p>
            <a:pPr lvl="1"/>
            <a:r>
              <a:rPr lang="en-US" dirty="0" smtClean="0"/>
              <a:t>In our case, when we say normalize what we’re really doing is storing static VARCHAR data as a number.</a:t>
            </a:r>
          </a:p>
          <a:p>
            <a:pPr lvl="1"/>
            <a:r>
              <a:rPr lang="en-US" dirty="0" smtClean="0"/>
              <a:t>In a way, this is essentially what Oracle is doing for me with compression.  </a:t>
            </a:r>
          </a:p>
          <a:p>
            <a:pPr lvl="1"/>
            <a:r>
              <a:rPr lang="en-US" dirty="0" smtClean="0"/>
              <a:t>Not doing it would greatly simplify my system.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755573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2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609441" y="246254"/>
            <a:ext cx="10969943" cy="5025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99" dirty="0">
                <a:solidFill>
                  <a:prstClr val="black"/>
                </a:solidFill>
              </a:rPr>
              <a:t/>
            </a:r>
            <a:br>
              <a:rPr lang="en-US" sz="3199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Compression Types for Data Blocks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1474" y="1544283"/>
            <a:ext cx="5918307" cy="289282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664" indent="-28566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399" dirty="0">
                <a:solidFill>
                  <a:prstClr val="black"/>
                </a:solidFill>
              </a:rPr>
              <a:t>Basic</a:t>
            </a: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>
                <a:solidFill>
                  <a:prstClr val="black"/>
                </a:solidFill>
              </a:rPr>
              <a:t>Deduplication within a data block</a:t>
            </a: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 smtClean="0">
                <a:solidFill>
                  <a:prstClr val="black"/>
                </a:solidFill>
              </a:rPr>
              <a:t>FREE !!</a:t>
            </a:r>
            <a:br>
              <a:rPr lang="en-US" sz="1799" dirty="0" smtClean="0">
                <a:solidFill>
                  <a:prstClr val="black"/>
                </a:solidFill>
              </a:rPr>
            </a:br>
            <a:endParaRPr lang="en-US" sz="1799" dirty="0">
              <a:solidFill>
                <a:prstClr val="black"/>
              </a:solidFill>
            </a:endParaRPr>
          </a:p>
          <a:p>
            <a:pPr marL="285664" indent="-28566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399" dirty="0">
                <a:solidFill>
                  <a:prstClr val="black"/>
                </a:solidFill>
              </a:rPr>
              <a:t>Advanced</a:t>
            </a: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>
                <a:solidFill>
                  <a:prstClr val="black"/>
                </a:solidFill>
              </a:rPr>
              <a:t>Like basic but can be used for active </a:t>
            </a:r>
            <a:r>
              <a:rPr lang="en-US" sz="1799" dirty="0" smtClean="0">
                <a:solidFill>
                  <a:prstClr val="black"/>
                </a:solidFill>
              </a:rPr>
              <a:t>tables</a:t>
            </a: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 smtClean="0">
                <a:solidFill>
                  <a:prstClr val="black"/>
                </a:solidFill>
              </a:rPr>
              <a:t>Not free </a:t>
            </a:r>
            <a:r>
              <a:rPr lang="en-US" sz="1799" dirty="0" smtClean="0">
                <a:solidFill>
                  <a:prstClr val="black"/>
                </a:solidFill>
                <a:sym typeface="Wingdings" panose="05000000000000000000" pitchFamily="2" charset="2"/>
              </a:rPr>
              <a:t></a:t>
            </a:r>
            <a:endParaRPr lang="en-US" sz="1799" dirty="0">
              <a:solidFill>
                <a:prstClr val="black"/>
              </a:solidFill>
            </a:endParaRP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sz="1799" dirty="0">
              <a:solidFill>
                <a:prstClr val="black"/>
              </a:solidFill>
            </a:endParaRPr>
          </a:p>
          <a:p>
            <a:pPr marL="285664" indent="-28566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399" dirty="0">
                <a:solidFill>
                  <a:prstClr val="black"/>
                </a:solidFill>
              </a:rPr>
              <a:t>HCC </a:t>
            </a: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>
                <a:solidFill>
                  <a:prstClr val="black"/>
                </a:solidFill>
              </a:rPr>
              <a:t>Can only be used with an HCC supported platform</a:t>
            </a:r>
            <a:endParaRPr lang="en-GB" sz="1799" dirty="0" err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13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vs Advanced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37828" y="1844824"/>
            <a:ext cx="9001000" cy="424847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Basic compresses only once during a direct path load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you have to recreate the blocks by moving the table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Advanced will automatically recompress blocks when they fill up with uncompressed data</a:t>
            </a:r>
            <a:endParaRPr lang="en-GB" dirty="0" err="1" smtClean="0"/>
          </a:p>
        </p:txBody>
      </p:sp>
    </p:spTree>
    <p:extLst>
      <p:ext uri="{BB962C8B-B14F-4D97-AF65-F5344CB8AC3E}">
        <p14:creationId xmlns:p14="http://schemas.microsoft.com/office/powerpoint/2010/main" val="75619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609441" y="246254"/>
            <a:ext cx="10969943" cy="5025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Compressed Data Block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19753" y="1444519"/>
            <a:ext cx="6709540" cy="4338152"/>
          </a:xfrm>
          <a:prstGeom prst="rect">
            <a:avLst/>
          </a:prstGeom>
          <a:noFill/>
          <a:ln w="12700" cap="rnd" cmpd="sng">
            <a:solidFill>
              <a:schemeClr val="tx1">
                <a:alpha val="50000"/>
              </a:schemeClr>
            </a:solidFill>
            <a:prstDash val="sysDash"/>
          </a:ln>
        </p:spPr>
        <p:txBody>
          <a:bodyPr wrap="square" lIns="182832" tIns="182832" rIns="182832" bIns="182832" rtlCol="0">
            <a:noAutofit/>
          </a:bodyPr>
          <a:lstStyle/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0x16:pti[0]     </a:t>
            </a: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nrow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=1  offs=0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0x1a:pti[1]     </a:t>
            </a: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nrow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=728        offs=1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0x1e:pri[0]     offs=0x1f73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block_row_dump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row 0, @0x1f73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13 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: 0x0  cc: 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b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bindmp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02 d8 d2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1, row 0, @0x1f6f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4 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: 0x0  cc: 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b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bindmp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2c 00 01 00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ight Brace 6"/>
          <p:cNvSpPr/>
          <p:nvPr/>
        </p:nvSpPr>
        <p:spPr>
          <a:xfrm rot="10800000">
            <a:off x="2762827" y="1848172"/>
            <a:ext cx="510505" cy="515295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0709" y="1961790"/>
            <a:ext cx="1017179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two tables 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7654" y="3357635"/>
            <a:ext cx="1614623" cy="461875"/>
          </a:xfrm>
          <a:prstGeom prst="roundRect">
            <a:avLst/>
          </a:prstGeom>
          <a:noFill/>
          <a:ln w="19050">
            <a:solidFill>
              <a:srgbClr val="40A8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sz="1799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49526" y="4341037"/>
            <a:ext cx="1602752" cy="472639"/>
          </a:xfrm>
          <a:prstGeom prst="roundRect">
            <a:avLst/>
          </a:prstGeom>
          <a:noFill/>
          <a:ln w="19050">
            <a:solidFill>
              <a:srgbClr val="40A8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sz="1799" dirty="0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4316" y="3827437"/>
            <a:ext cx="1595116" cy="5037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same column 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different lengths</a:t>
            </a:r>
          </a:p>
        </p:txBody>
      </p:sp>
      <p:cxnSp>
        <p:nvCxnSpPr>
          <p:cNvPr id="28" name="Straight Arrow Connector 27"/>
          <p:cNvCxnSpPr>
            <a:stCxn id="26" idx="3"/>
            <a:endCxn id="24" idx="1"/>
          </p:cNvCxnSpPr>
          <p:nvPr/>
        </p:nvCxnSpPr>
        <p:spPr>
          <a:xfrm flipV="1">
            <a:off x="2229432" y="3588573"/>
            <a:ext cx="908222" cy="490725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5" idx="1"/>
          </p:cNvCxnSpPr>
          <p:nvPr/>
        </p:nvCxnSpPr>
        <p:spPr>
          <a:xfrm>
            <a:off x="2229432" y="4079298"/>
            <a:ext cx="920094" cy="498059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67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81009" y="1484376"/>
            <a:ext cx="9361007" cy="3880223"/>
          </a:xfrm>
          <a:prstGeom prst="rect">
            <a:avLst/>
          </a:prstGeom>
          <a:noFill/>
          <a:ln w="12700" cap="rnd" cmpd="sng">
            <a:solidFill>
              <a:schemeClr val="tx1">
                <a:alpha val="50000"/>
              </a:schemeClr>
            </a:solidFill>
            <a:prstDash val="sysDash"/>
          </a:ln>
        </p:spPr>
        <p:txBody>
          <a:bodyPr wrap="square" lIns="182832" tIns="182832" rIns="182832" bIns="182832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block_row_dump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row 0, @0x1f5c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36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3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1: [10] 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2: [10]  43 43 43 43 43 43 43 43 43 43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bindmp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02 d0 03 d2 41 41 41 41 41 41 41 41 41 41 d2 42 42 42 42 42 42 42 42 42 42 d2 43 43 43 43 43 43 43 43 43 43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1, row 0, @0x1f58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4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3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1: [10] 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2: [10]  43 43 43 43 43 43 43 43 43 43</a:t>
            </a:r>
          </a:p>
          <a:p>
            <a:pPr>
              <a:lnSpc>
                <a:spcPct val="90000"/>
              </a:lnSpc>
            </a:pPr>
            <a:r>
              <a:rPr lang="en-US" sz="1799" b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bindmp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2c 00 01 00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441" y="246254"/>
            <a:ext cx="10969943" cy="5025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Multicolumn Tokens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39592" y="2168137"/>
            <a:ext cx="796288" cy="248756"/>
          </a:xfrm>
          <a:prstGeom prst="roundRect">
            <a:avLst/>
          </a:prstGeom>
          <a:noFill/>
          <a:ln w="19050">
            <a:solidFill>
              <a:srgbClr val="40A8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sz="1799" dirty="0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639591" y="3893115"/>
            <a:ext cx="796288" cy="248756"/>
          </a:xfrm>
          <a:prstGeom prst="roundRect">
            <a:avLst/>
          </a:prstGeom>
          <a:noFill/>
          <a:ln w="19050">
            <a:solidFill>
              <a:srgbClr val="40A8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sz="1799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875" y="1793893"/>
            <a:ext cx="1595116" cy="5037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One token for </a:t>
            </a:r>
            <a:br>
              <a:rPr lang="en-US" sz="1799" dirty="0">
                <a:solidFill>
                  <a:prstClr val="black"/>
                </a:solidFill>
              </a:rPr>
            </a:br>
            <a:r>
              <a:rPr lang="en-US" sz="1799" dirty="0">
                <a:solidFill>
                  <a:prstClr val="black"/>
                </a:solidFill>
              </a:rPr>
              <a:t>three columns</a:t>
            </a:r>
          </a:p>
        </p:txBody>
      </p:sp>
      <p:cxnSp>
        <p:nvCxnSpPr>
          <p:cNvPr id="9" name="Straight Arrow Connector 8"/>
          <p:cNvCxnSpPr>
            <a:stCxn id="8" idx="3"/>
            <a:endCxn id="6" idx="1"/>
          </p:cNvCxnSpPr>
          <p:nvPr/>
        </p:nvCxnSpPr>
        <p:spPr>
          <a:xfrm>
            <a:off x="1818992" y="2045755"/>
            <a:ext cx="820600" cy="246761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7" idx="1"/>
          </p:cNvCxnSpPr>
          <p:nvPr/>
        </p:nvCxnSpPr>
        <p:spPr>
          <a:xfrm>
            <a:off x="1818992" y="2045755"/>
            <a:ext cx="820599" cy="1971738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30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7925" y="5336914"/>
            <a:ext cx="9735335" cy="625465"/>
          </a:xfrm>
          <a:prstGeom prst="rect">
            <a:avLst/>
          </a:prstGeom>
          <a:noFill/>
          <a:ln w="12700" cap="rnd" cmpd="sng">
            <a:solidFill>
              <a:schemeClr val="tx1">
                <a:alpha val="50000"/>
              </a:schemeClr>
            </a:solidFill>
            <a:prstDash val="sysDash"/>
          </a:ln>
        </p:spPr>
        <p:txBody>
          <a:bodyPr wrap="square" lIns="182832" tIns="182832" rIns="182832" bIns="182832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bindmp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</a:t>
            </a:r>
            <a:r>
              <a:rPr lang="en-US" sz="1799" dirty="0">
                <a:solidFill>
                  <a:srgbClr val="822980"/>
                </a:solidFill>
                <a:latin typeface="Consolas" panose="020B0609020204030204" pitchFamily="49" charset="0"/>
              </a:rPr>
              <a:t>2c 00 03 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d0 32 4d 58 54 53 50 4d 4c </a:t>
            </a:r>
            <a:r>
              <a:rPr lang="en-US" sz="1799" dirty="0">
                <a:solidFill>
                  <a:srgbClr val="0096D6">
                    <a:lumMod val="75000"/>
                  </a:srgbClr>
                </a:solidFill>
                <a:latin typeface="Consolas" panose="020B0609020204030204" pitchFamily="49" charset="0"/>
              </a:rPr>
              <a:t>00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 d0 32 57 55 51 54 49 42 53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441" y="246254"/>
            <a:ext cx="10969943" cy="5025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Finding Tokens </a:t>
            </a:r>
            <a:endParaRPr lang="en-GB" dirty="0">
              <a:solidFill>
                <a:prstClr val="black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926804"/>
              </p:ext>
            </p:extLst>
          </p:nvPr>
        </p:nvGraphicFramePr>
        <p:xfrm>
          <a:off x="6703689" y="1365375"/>
          <a:ext cx="3929238" cy="2246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619"/>
                <a:gridCol w="1964619"/>
              </a:tblGrid>
              <a:tr h="44927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Byte</a:t>
                      </a:r>
                      <a:r>
                        <a:rPr lang="en-US" sz="1800" baseline="0" dirty="0" smtClean="0"/>
                        <a:t>s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Meaning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</a:tr>
              <a:tr h="44927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 </a:t>
                      </a:r>
                      <a:r>
                        <a:rPr lang="en-US" sz="1800" dirty="0" smtClean="0"/>
                        <a:t>– c7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Token</a:t>
                      </a:r>
                      <a:r>
                        <a:rPr lang="en-US" sz="1800" baseline="0" dirty="0" smtClean="0"/>
                        <a:t> byte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</a:tr>
              <a:tr h="44927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c9 - f9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Length byte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</a:tr>
              <a:tr h="44927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fa +</a:t>
                      </a:r>
                      <a:r>
                        <a:rPr lang="en-US" sz="1800" baseline="0" dirty="0" smtClean="0"/>
                        <a:t> 2bytes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Multibyte</a:t>
                      </a:r>
                      <a:r>
                        <a:rPr lang="en-US" sz="1800" dirty="0" smtClean="0"/>
                        <a:t> length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</a:tr>
              <a:tr h="44927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fb + 2bytes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Multibyte</a:t>
                      </a:r>
                      <a:r>
                        <a:rPr lang="en-US" sz="1800" dirty="0" smtClean="0"/>
                        <a:t> token 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 rot="16200000">
            <a:off x="2554078" y="4771810"/>
            <a:ext cx="660894" cy="1132093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 rot="16200000">
            <a:off x="4815570" y="3641468"/>
            <a:ext cx="660894" cy="3390892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16200000">
            <a:off x="6698989" y="5148942"/>
            <a:ext cx="660894" cy="375945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 rot="16200000">
            <a:off x="8584090" y="3639785"/>
            <a:ext cx="660894" cy="3394258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31894" y="4680967"/>
            <a:ext cx="1243888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Row Header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48196" y="4678492"/>
            <a:ext cx="915522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Column 1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2665" y="4685915"/>
            <a:ext cx="923838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Column 2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05449" y="4685915"/>
            <a:ext cx="944433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Column 3</a:t>
            </a:r>
            <a:endParaRPr lang="en-GB" sz="1799" dirty="0" err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94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16677" y="1876159"/>
            <a:ext cx="9361007" cy="4299991"/>
          </a:xfrm>
          <a:prstGeom prst="rect">
            <a:avLst/>
          </a:prstGeom>
          <a:noFill/>
          <a:ln w="12700" cap="rnd" cmpd="sng">
            <a:solidFill>
              <a:schemeClr val="tx1">
                <a:alpha val="50000"/>
              </a:schemeClr>
            </a:solidFill>
            <a:prstDash val="sysDash"/>
          </a:ln>
        </p:spPr>
        <p:txBody>
          <a:bodyPr wrap="square" lIns="182832" tIns="182832" rIns="182832" bIns="182832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block_row_dump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row 0, @0x1f64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15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1: [10] 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bindmp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01 69 02 </a:t>
            </a:r>
            <a:r>
              <a:rPr lang="en-US" sz="1799" b="1" dirty="0">
                <a:solidFill>
                  <a:srgbClr val="0096D6">
                    <a:lumMod val="75000"/>
                  </a:srgbClr>
                </a:solidFill>
                <a:latin typeface="Consolas" panose="020B0609020204030204" pitchFamily="49" charset="0"/>
              </a:rPr>
              <a:t>02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 d2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row 2, @0x1f73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13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bindmp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00 02 d2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1, row 0, @0x1f51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4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1: [10] 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b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bindmp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2c 00 01 00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441" y="246254"/>
            <a:ext cx="10969943" cy="5025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Tokens all the way down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61193" y="3271772"/>
            <a:ext cx="401400" cy="261190"/>
          </a:xfrm>
          <a:prstGeom prst="roundRect">
            <a:avLst/>
          </a:prstGeom>
          <a:noFill/>
          <a:ln w="19050">
            <a:solidFill>
              <a:srgbClr val="40A8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sz="1799" dirty="0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90336" y="3797467"/>
            <a:ext cx="1642048" cy="223873"/>
          </a:xfrm>
          <a:prstGeom prst="roundRect">
            <a:avLst/>
          </a:prstGeom>
          <a:noFill/>
          <a:ln w="19050">
            <a:solidFill>
              <a:srgbClr val="40A8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sz="1799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516" y="2592119"/>
            <a:ext cx="1473845" cy="5037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Table 0 points 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    to itself </a:t>
            </a:r>
          </a:p>
        </p:txBody>
      </p:sp>
      <p:cxnSp>
        <p:nvCxnSpPr>
          <p:cNvPr id="8" name="Straight Arrow Connector 7"/>
          <p:cNvCxnSpPr>
            <a:stCxn id="7" idx="3"/>
            <a:endCxn id="4" idx="1"/>
          </p:cNvCxnSpPr>
          <p:nvPr/>
        </p:nvCxnSpPr>
        <p:spPr>
          <a:xfrm>
            <a:off x="1933361" y="2843980"/>
            <a:ext cx="2627831" cy="558387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3"/>
            <a:endCxn id="6" idx="1"/>
          </p:cNvCxnSpPr>
          <p:nvPr/>
        </p:nvCxnSpPr>
        <p:spPr>
          <a:xfrm>
            <a:off x="1933361" y="2843981"/>
            <a:ext cx="556975" cy="1065423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6" idx="3"/>
          </p:cNvCxnSpPr>
          <p:nvPr/>
        </p:nvCxnSpPr>
        <p:spPr>
          <a:xfrm>
            <a:off x="1772352" y="5322967"/>
            <a:ext cx="717984" cy="561702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0526" y="5071107"/>
            <a:ext cx="1151826" cy="5037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Table 1 still 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  the same</a:t>
            </a:r>
          </a:p>
        </p:txBody>
      </p:sp>
    </p:spTree>
    <p:extLst>
      <p:ext uri="{BB962C8B-B14F-4D97-AF65-F5344CB8AC3E}">
        <p14:creationId xmlns:p14="http://schemas.microsoft.com/office/powerpoint/2010/main" val="1277018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08391" y="1838547"/>
            <a:ext cx="7697480" cy="4255677"/>
          </a:xfrm>
          <a:prstGeom prst="rect">
            <a:avLst/>
          </a:prstGeom>
          <a:noFill/>
          <a:ln w="12700" cap="rnd" cmpd="sng">
            <a:solidFill>
              <a:schemeClr val="tx1">
                <a:alpha val="50000"/>
              </a:schemeClr>
            </a:solidFill>
            <a:prstDash val="sysDash"/>
          </a:ln>
        </p:spPr>
        <p:txBody>
          <a:bodyPr wrap="square" lIns="182832" tIns="182832" rIns="182832" bIns="182832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1799" b="1" dirty="0">
                <a:solidFill>
                  <a:prstClr val="black"/>
                </a:solidFill>
                <a:latin typeface="Consolas" panose="020B0609020204030204" pitchFamily="49" charset="0"/>
              </a:rPr>
              <a:t>perm_9ir2[3]={ 0 2 1 }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block_row_dump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row 0, @0x1f67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25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1: [10] 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bindmp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01 d5 02 d2 41 41 41 41 41 41 41 41 41 41 d2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1, row 0, @0x1f58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15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3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1: [10] 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2: [10]  49 4a 4d 4f 52 4a 48 45 59 41</a:t>
            </a:r>
          </a:p>
          <a:p>
            <a:pPr>
              <a:lnSpc>
                <a:spcPct val="90000"/>
              </a:lnSpc>
            </a:pPr>
            <a:r>
              <a:rPr lang="en-US" sz="1799" b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bindmp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2c 00 02 00 d2 49 4a 4d 4f 52 4a 48 45 59 41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441" y="246254"/>
            <a:ext cx="10969943" cy="5025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Column Reordering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4" name="Straight Arrow Connector 3"/>
          <p:cNvCxnSpPr>
            <a:stCxn id="6" idx="1"/>
          </p:cNvCxnSpPr>
          <p:nvPr/>
        </p:nvCxnSpPr>
        <p:spPr>
          <a:xfrm flipH="1">
            <a:off x="7266653" y="1657916"/>
            <a:ext cx="1268632" cy="63771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535285" y="1406055"/>
            <a:ext cx="1399223" cy="5037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Column order 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for this block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6464" y="1976772"/>
            <a:ext cx="3554039" cy="10454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1799" dirty="0">
                <a:solidFill>
                  <a:prstClr val="black"/>
                </a:solidFill>
              </a:rPr>
              <a:t>insert into </a:t>
            </a:r>
            <a:r>
              <a:rPr lang="en-GB" sz="1799" dirty="0" err="1">
                <a:solidFill>
                  <a:prstClr val="black"/>
                </a:solidFill>
              </a:rPr>
              <a:t>creorder</a:t>
            </a:r>
            <a:r>
              <a:rPr lang="en-GB" sz="1799" dirty="0">
                <a:solidFill>
                  <a:prstClr val="black"/>
                </a:solidFill>
              </a:rPr>
              <a:t> </a:t>
            </a:r>
            <a:br>
              <a:rPr lang="en-GB" sz="1799" dirty="0">
                <a:solidFill>
                  <a:prstClr val="black"/>
                </a:solidFill>
              </a:rPr>
            </a:br>
            <a:r>
              <a:rPr lang="en-GB" sz="1799" dirty="0">
                <a:solidFill>
                  <a:prstClr val="black"/>
                </a:solidFill>
              </a:rPr>
              <a:t>   values('AAAAAAAAAA',</a:t>
            </a:r>
          </a:p>
          <a:p>
            <a:pPr>
              <a:lnSpc>
                <a:spcPct val="90000"/>
              </a:lnSpc>
            </a:pPr>
            <a:r>
              <a:rPr lang="en-GB" sz="1799" dirty="0">
                <a:solidFill>
                  <a:prstClr val="black"/>
                </a:solidFill>
              </a:rPr>
              <a:t>                  </a:t>
            </a:r>
            <a:r>
              <a:rPr lang="en-GB" sz="1799" dirty="0" err="1">
                <a:solidFill>
                  <a:prstClr val="black"/>
                </a:solidFill>
              </a:rPr>
              <a:t>dbms_random.string</a:t>
            </a:r>
            <a:r>
              <a:rPr lang="en-GB" sz="1799" dirty="0">
                <a:solidFill>
                  <a:prstClr val="black"/>
                </a:solidFill>
              </a:rPr>
              <a:t>('u',10),</a:t>
            </a:r>
          </a:p>
          <a:p>
            <a:pPr>
              <a:lnSpc>
                <a:spcPct val="90000"/>
              </a:lnSpc>
            </a:pPr>
            <a:r>
              <a:rPr lang="en-GB" sz="1799" dirty="0">
                <a:solidFill>
                  <a:prstClr val="black"/>
                </a:solidFill>
              </a:rPr>
              <a:t>                  'BBBBBBBBBB');</a:t>
            </a:r>
          </a:p>
        </p:txBody>
      </p:sp>
    </p:spTree>
    <p:extLst>
      <p:ext uri="{BB962C8B-B14F-4D97-AF65-F5344CB8AC3E}">
        <p14:creationId xmlns:p14="http://schemas.microsoft.com/office/powerpoint/2010/main" val="251795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 Standard 16x9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2.xml><?xml version="1.0" encoding="utf-8"?>
<a:theme xmlns:a="http://schemas.openxmlformats.org/drawingml/2006/main" name="1_HP Standard 16x9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3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4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Override1.xml><?xml version="1.0" encoding="utf-8"?>
<a:themeOverride xmlns:a="http://schemas.openxmlformats.org/drawingml/2006/main">
  <a:clrScheme name="HP">
    <a:dk1>
      <a:sysClr val="windowText" lastClr="000000"/>
    </a:dk1>
    <a:lt1>
      <a:sysClr val="window" lastClr="FFFFFF"/>
    </a:lt1>
    <a:dk2>
      <a:srgbClr val="535455"/>
    </a:dk2>
    <a:lt2>
      <a:srgbClr val="E5E8E8"/>
    </a:lt2>
    <a:accent1>
      <a:srgbClr val="0096D6"/>
    </a:accent1>
    <a:accent2>
      <a:srgbClr val="822980"/>
    </a:accent2>
    <a:accent3>
      <a:srgbClr val="87898B"/>
    </a:accent3>
    <a:accent4>
      <a:srgbClr val="99D5EF"/>
    </a:accent4>
    <a:accent5>
      <a:srgbClr val="C094BF"/>
    </a:accent5>
    <a:accent6>
      <a:srgbClr val="B9B8BB"/>
    </a:accent6>
    <a:hlink>
      <a:srgbClr val="0096D6"/>
    </a:hlink>
    <a:folHlink>
      <a:srgbClr val="87898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HP_PPT_Standard_16x9_EN</Template>
  <TotalTime>10428</TotalTime>
  <Words>1642</Words>
  <Application>Microsoft Office PowerPoint</Application>
  <PresentationFormat>Custom</PresentationFormat>
  <Paragraphs>234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Consolas</vt:lpstr>
      <vt:lpstr>Courier New</vt:lpstr>
      <vt:lpstr>HP Simplified</vt:lpstr>
      <vt:lpstr>Times New Roman</vt:lpstr>
      <vt:lpstr>Wingdings</vt:lpstr>
      <vt:lpstr>HP Standard 16x9</vt:lpstr>
      <vt:lpstr>1_HP Standard 16x9</vt:lpstr>
      <vt:lpstr>How To Drive Your Server Like You Stole It:   Data Compression</vt:lpstr>
      <vt:lpstr>Review of Data Blocks</vt:lpstr>
      <vt:lpstr>PowerPoint Presentation</vt:lpstr>
      <vt:lpstr>Basic vs Advanced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Better Buffer Cache</vt:lpstr>
      <vt:lpstr>Experimental Matrix</vt:lpstr>
      <vt:lpstr>Example Data</vt:lpstr>
      <vt:lpstr>Compressed vs. Uncompressed</vt:lpstr>
      <vt:lpstr>Sorted vs. Random Data</vt:lpstr>
      <vt:lpstr>Block Size &amp; Sorted vs. Random</vt:lpstr>
      <vt:lpstr>32K Blocks</vt:lpstr>
      <vt:lpstr>Combining Parent/Child Tables into One Table</vt:lpstr>
      <vt:lpstr>CPU Usage</vt:lpstr>
      <vt:lpstr>Conclusions</vt:lpstr>
      <vt:lpstr>Thank you</vt:lpstr>
      <vt:lpstr>Normalized vs. Denormalized Tables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template</dc:title>
  <dc:creator>Soussan, Gaelle</dc:creator>
  <cp:lastModifiedBy>Weiss, Andy</cp:lastModifiedBy>
  <cp:revision>67</cp:revision>
  <dcterms:created xsi:type="dcterms:W3CDTF">2015-06-18T08:17:25Z</dcterms:created>
  <dcterms:modified xsi:type="dcterms:W3CDTF">2018-03-01T17:32:02Z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2839718</vt:lpwstr>
  </property>
  <property fmtid="{D5CDD505-2E9C-101B-9397-08002B2CF9AE}" pid="3" name="NXPowerLiteSettings">
    <vt:lpwstr>F900050004A000</vt:lpwstr>
  </property>
  <property fmtid="{D5CDD505-2E9C-101B-9397-08002B2CF9AE}" pid="4" name="NXPowerLiteVersion">
    <vt:lpwstr>D6.0.7</vt:lpwstr>
  </property>
</Properties>
</file>