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59"/>
  </p:normalViewPr>
  <p:slideViewPr>
    <p:cSldViewPr snapToGrid="0" snapToObjects="1">
      <p:cViewPr>
        <p:scale>
          <a:sx n="33" d="100"/>
          <a:sy n="33" d="100"/>
        </p:scale>
        <p:origin x="-744" y="252"/>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4/30/2018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77D5FA4F-CBFF-4946-A929-0F678B84DD0C}"/>
              </a:ext>
            </a:extLst>
          </p:cNvPr>
          <p:cNvPicPr>
            <a:picLocks noGrp="1" noChangeAspect="1"/>
          </p:cNvPicPr>
          <p:nvPr>
            <p:ph type="pic" sz="quarter" idx="11"/>
          </p:nvPr>
        </p:nvPicPr>
        <p:blipFill>
          <a:blip r:embed="rId2"/>
          <a:srcRect t="7310" b="7310"/>
          <a:stretch>
            <a:fillRect/>
          </a:stretch>
        </p:blipFill>
        <p:spPr>
          <a:xfrm>
            <a:off x="33409466" y="4618117"/>
            <a:ext cx="9245600" cy="10525223"/>
          </a:xfrm>
        </p:spPr>
      </p:pic>
      <p:sp>
        <p:nvSpPr>
          <p:cNvPr id="10" name="Text Placeholder 16"/>
          <p:cNvSpPr txBox="1">
            <a:spLocks/>
          </p:cNvSpPr>
          <p:nvPr/>
        </p:nvSpPr>
        <p:spPr>
          <a:xfrm>
            <a:off x="1875105" y="346391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b="1" dirty="0">
                <a:solidFill>
                  <a:schemeClr val="bg1"/>
                </a:solidFill>
                <a:latin typeface="Verdana Regular" charset="0"/>
              </a:rPr>
              <a:t>MOTIVATION</a:t>
            </a:r>
          </a:p>
        </p:txBody>
      </p:sp>
      <p:sp>
        <p:nvSpPr>
          <p:cNvPr id="11" name="Text Placeholder 18"/>
          <p:cNvSpPr txBox="1">
            <a:spLocks/>
          </p:cNvSpPr>
          <p:nvPr/>
        </p:nvSpPr>
        <p:spPr>
          <a:xfrm>
            <a:off x="1875105" y="4545347"/>
            <a:ext cx="8126412" cy="546303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HP’s PageWide Web Press division receives and processes 350GB of data per day</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It is critical to effectively use compression to reduce the storage footprint while maintaining, or improving, query performance</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Success means improving query and CPU performance, reducing downtime, and preventing an expensive hardware upgrade</a:t>
            </a:r>
          </a:p>
        </p:txBody>
      </p:sp>
      <p:sp>
        <p:nvSpPr>
          <p:cNvPr id="12" name="Title 1"/>
          <p:cNvSpPr txBox="1">
            <a:spLocks/>
          </p:cNvSpPr>
          <p:nvPr/>
        </p:nvSpPr>
        <p:spPr>
          <a:xfrm>
            <a:off x="12292012" y="3463917"/>
            <a:ext cx="19544200" cy="1542674"/>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Hp: Big data analytics</a:t>
            </a:r>
          </a:p>
        </p:txBody>
      </p:sp>
      <p:sp>
        <p:nvSpPr>
          <p:cNvPr id="13" name="Subtitle 2"/>
          <p:cNvSpPr txBox="1">
            <a:spLocks/>
          </p:cNvSpPr>
          <p:nvPr/>
        </p:nvSpPr>
        <p:spPr>
          <a:xfrm>
            <a:off x="12263590" y="5123820"/>
            <a:ext cx="19238965" cy="1177642"/>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i="1" dirty="0">
                <a:latin typeface="Impact" panose="020B0806030902050204" pitchFamily="34" charset="0"/>
                <a:ea typeface="Georgia" charset="0"/>
                <a:cs typeface="Georgia" charset="0"/>
              </a:rPr>
              <a:t>Effects of Data Compression</a:t>
            </a:r>
            <a:br>
              <a:rPr lang="en-US" dirty="0">
                <a:latin typeface="Impact" panose="020B0806030902050204" pitchFamily="34" charset="0"/>
                <a:ea typeface="Georgia" charset="0"/>
                <a:cs typeface="Georgia" charset="0"/>
              </a:rPr>
            </a:br>
            <a:endParaRPr lang="en-US" sz="5400" dirty="0">
              <a:latin typeface="Impact" panose="020B0806030902050204" pitchFamily="34" charset="0"/>
              <a:ea typeface="Georgia" charset="0"/>
              <a:cs typeface="Georgia"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CS18</a:t>
            </a:r>
          </a:p>
        </p:txBody>
      </p:sp>
      <p:sp>
        <p:nvSpPr>
          <p:cNvPr id="21" name="TextBox 20">
            <a:extLst>
              <a:ext uri="{FF2B5EF4-FFF2-40B4-BE49-F238E27FC236}">
                <a16:creationId xmlns:a16="http://schemas.microsoft.com/office/drawing/2014/main" id="{6C826809-B379-4D78-9019-848D2B903897}"/>
              </a:ext>
            </a:extLst>
          </p:cNvPr>
          <p:cNvSpPr txBox="1"/>
          <p:nvPr/>
        </p:nvSpPr>
        <p:spPr>
          <a:xfrm>
            <a:off x="33072793" y="15466543"/>
            <a:ext cx="10001192" cy="3354765"/>
          </a:xfrm>
          <a:prstGeom prst="rect">
            <a:avLst/>
          </a:prstGeom>
          <a:noFill/>
        </p:spPr>
        <p:txBody>
          <a:bodyPr wrap="square" rtlCol="0">
            <a:spAutoFit/>
          </a:bodyPr>
          <a:lstStyle/>
          <a:p>
            <a:r>
              <a:rPr lang="en-US" sz="2000" dirty="0">
                <a:latin typeface="Verdana Regular"/>
                <a:cs typeface="Times New Roman" panose="02020603050405020304" pitchFamily="18" charset="0"/>
              </a:rPr>
              <a:t>Pictured from left to right:</a:t>
            </a:r>
          </a:p>
          <a:p>
            <a:endParaRPr lang="en-US" sz="3200" dirty="0">
              <a:latin typeface="Verdana Regular"/>
              <a:cs typeface="Times New Roman" panose="02020603050405020304" pitchFamily="18" charset="0"/>
            </a:endParaRPr>
          </a:p>
          <a:p>
            <a:r>
              <a:rPr lang="en-US" sz="3200" dirty="0">
                <a:latin typeface="Verdana Regular"/>
                <a:cs typeface="Times New Roman" panose="02020603050405020304" pitchFamily="18" charset="0"/>
              </a:rPr>
              <a:t>Dylan Davis:        davisdy@oregonstate.edu</a:t>
            </a:r>
          </a:p>
          <a:p>
            <a:r>
              <a:rPr lang="en-US" sz="3200" dirty="0">
                <a:latin typeface="Verdana Regular"/>
                <a:cs typeface="Times New Roman" panose="02020603050405020304" pitchFamily="18" charset="0"/>
              </a:rPr>
              <a:t>Trevor Hammock: hammockt@oregonstate.edu</a:t>
            </a:r>
          </a:p>
          <a:p>
            <a:r>
              <a:rPr lang="en-US" sz="3200" dirty="0">
                <a:latin typeface="Verdana Regular"/>
                <a:cs typeface="Times New Roman" panose="02020603050405020304" pitchFamily="18" charset="0"/>
              </a:rPr>
              <a:t>Kirby Sand: 	 kirby.sand@hp.com</a:t>
            </a:r>
          </a:p>
          <a:p>
            <a:r>
              <a:rPr lang="en-US" sz="3200" dirty="0">
                <a:latin typeface="Verdana Regular"/>
                <a:cs typeface="Times New Roman" panose="02020603050405020304" pitchFamily="18" charset="0"/>
              </a:rPr>
              <a:t>Alex Schultz:        schulale@oregonstate.edu</a:t>
            </a:r>
          </a:p>
          <a:p>
            <a:r>
              <a:rPr lang="en-US" sz="3200" dirty="0">
                <a:latin typeface="Verdana Regular"/>
                <a:cs typeface="Times New Roman" panose="02020603050405020304" pitchFamily="18" charset="0"/>
              </a:rPr>
              <a:t>Andy Weiss:         andy.weiss@hp.com</a:t>
            </a:r>
          </a:p>
        </p:txBody>
      </p:sp>
      <p:sp>
        <p:nvSpPr>
          <p:cNvPr id="2" name="TextBox 1">
            <a:extLst>
              <a:ext uri="{FF2B5EF4-FFF2-40B4-BE49-F238E27FC236}">
                <a16:creationId xmlns:a16="http://schemas.microsoft.com/office/drawing/2014/main" id="{67706B80-94A0-477D-B469-9404AD5A387C}"/>
              </a:ext>
            </a:extLst>
          </p:cNvPr>
          <p:cNvSpPr txBox="1"/>
          <p:nvPr/>
        </p:nvSpPr>
        <p:spPr>
          <a:xfrm>
            <a:off x="33409466" y="3463917"/>
            <a:ext cx="3554178" cy="830997"/>
          </a:xfrm>
          <a:prstGeom prst="rect">
            <a:avLst/>
          </a:prstGeom>
          <a:noFill/>
        </p:spPr>
        <p:txBody>
          <a:bodyPr wrap="none" rtlCol="0">
            <a:spAutoFit/>
          </a:bodyPr>
          <a:lstStyle/>
          <a:p>
            <a:r>
              <a:rPr lang="en-US" sz="4800" b="1" dirty="0">
                <a:solidFill>
                  <a:schemeClr val="bg1"/>
                </a:solidFill>
                <a:latin typeface="Verdana Regular"/>
              </a:rPr>
              <a:t>The Team</a:t>
            </a:r>
          </a:p>
        </p:txBody>
      </p:sp>
      <p:sp>
        <p:nvSpPr>
          <p:cNvPr id="27" name="Text Placeholder 16">
            <a:extLst>
              <a:ext uri="{FF2B5EF4-FFF2-40B4-BE49-F238E27FC236}">
                <a16:creationId xmlns:a16="http://schemas.microsoft.com/office/drawing/2014/main" id="{F56DD746-37BB-44C2-AF82-0B093295B5C0}"/>
              </a:ext>
            </a:extLst>
          </p:cNvPr>
          <p:cNvSpPr txBox="1">
            <a:spLocks/>
          </p:cNvSpPr>
          <p:nvPr/>
        </p:nvSpPr>
        <p:spPr>
          <a:xfrm>
            <a:off x="1875105" y="10760578"/>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b="1" dirty="0">
                <a:solidFill>
                  <a:schemeClr val="bg1"/>
                </a:solidFill>
                <a:latin typeface="Verdana Regular" charset="0"/>
              </a:rPr>
              <a:t>Research</a:t>
            </a:r>
          </a:p>
        </p:txBody>
      </p:sp>
      <p:sp>
        <p:nvSpPr>
          <p:cNvPr id="28" name="Text Placeholder 16">
            <a:extLst>
              <a:ext uri="{FF2B5EF4-FFF2-40B4-BE49-F238E27FC236}">
                <a16:creationId xmlns:a16="http://schemas.microsoft.com/office/drawing/2014/main" id="{8908A355-3CEA-455A-8A85-C1F3E1C647D8}"/>
              </a:ext>
            </a:extLst>
          </p:cNvPr>
          <p:cNvSpPr txBox="1">
            <a:spLocks/>
          </p:cNvSpPr>
          <p:nvPr/>
        </p:nvSpPr>
        <p:spPr>
          <a:xfrm>
            <a:off x="1875105" y="20792340"/>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b="1" dirty="0">
                <a:solidFill>
                  <a:schemeClr val="bg1"/>
                </a:solidFill>
                <a:latin typeface="Verdana Regular" charset="0"/>
              </a:rPr>
              <a:t>results</a:t>
            </a:r>
          </a:p>
        </p:txBody>
      </p:sp>
      <p:sp>
        <p:nvSpPr>
          <p:cNvPr id="30" name="Text Placeholder 18">
            <a:extLst>
              <a:ext uri="{FF2B5EF4-FFF2-40B4-BE49-F238E27FC236}">
                <a16:creationId xmlns:a16="http://schemas.microsoft.com/office/drawing/2014/main" id="{21AB4F74-4B65-4AA2-B547-83309F88CD93}"/>
              </a:ext>
            </a:extLst>
          </p:cNvPr>
          <p:cNvSpPr txBox="1">
            <a:spLocks/>
          </p:cNvSpPr>
          <p:nvPr/>
        </p:nvSpPr>
        <p:spPr>
          <a:xfrm>
            <a:off x="1841502" y="11790582"/>
            <a:ext cx="8126412" cy="90448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Used Oracle Database 12.2 and SQL Developer 17.3 on Oracle Linux to create tables, dump data blocks, and analyze them to see how Oracle’s basic compression algorithm works</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Blocks contain the actual data as well as tokens that are used for compression references</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Discovered compression is actually deduplication at the block-level,</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Found that Oracle reorders columns by cardinality (the amount of unique data)</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Created tables with pre-ordered columns, used Snapper to measure CPU and IO</a:t>
            </a:r>
          </a:p>
          <a:p>
            <a:pPr>
              <a:spcAft>
                <a:spcPts val="2600"/>
              </a:spcAft>
            </a:pPr>
            <a:endParaRPr lang="en-US"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1" name="Text Placeholder 18">
            <a:extLst>
              <a:ext uri="{FF2B5EF4-FFF2-40B4-BE49-F238E27FC236}">
                <a16:creationId xmlns:a16="http://schemas.microsoft.com/office/drawing/2014/main" id="{3414C0AF-0ED2-4862-B287-F4F0B26A1C69}"/>
              </a:ext>
            </a:extLst>
          </p:cNvPr>
          <p:cNvSpPr txBox="1">
            <a:spLocks/>
          </p:cNvSpPr>
          <p:nvPr/>
        </p:nvSpPr>
        <p:spPr>
          <a:xfrm>
            <a:off x="1841502" y="21762989"/>
            <a:ext cx="8126412" cy="646330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CPU usage decreases when inserting sorted data versus random data. </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IO improves with normalized data compared to denormalized data. </a:t>
            </a:r>
          </a:p>
          <a:p>
            <a:pPr>
              <a:spcAft>
                <a:spcPts val="2600"/>
              </a:spcAft>
            </a:pPr>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Sorting data significantly improves storage size, and sorting columns from lowest to highest cardinality are very effective</a:t>
            </a:r>
          </a:p>
          <a:p>
            <a:pPr>
              <a:spcAft>
                <a:spcPts val="2600"/>
              </a:spcAft>
            </a:pPr>
            <a:endParaRPr lang="en-US" dirty="0">
              <a:solidFill>
                <a:schemeClr val="bg1"/>
              </a:solidFill>
              <a:latin typeface="Georgia" panose="02040502050405020303" pitchFamily="18" charset="0"/>
              <a:ea typeface="Verdana" charset="0"/>
              <a:cs typeface="Verdana" charset="0"/>
            </a:endParaRPr>
          </a:p>
          <a:p>
            <a:pPr>
              <a:spcAft>
                <a:spcPts val="2600"/>
              </a:spcAft>
            </a:pPr>
            <a:endParaRPr lang="en-US" dirty="0">
              <a:solidFill>
                <a:schemeClr val="bg1"/>
              </a:solidFill>
              <a:latin typeface="Georgia" panose="02040502050405020303" pitchFamily="18" charset="0"/>
              <a:ea typeface="Verdana" charset="0"/>
              <a:cs typeface="Verdana" charset="0"/>
            </a:endParaRPr>
          </a:p>
          <a:p>
            <a:pPr marL="0" indent="0">
              <a:spcAft>
                <a:spcPts val="2600"/>
              </a:spcAft>
              <a:buNone/>
            </a:pPr>
            <a:endParaRPr lang="en-US" dirty="0">
              <a:solidFill>
                <a:schemeClr val="bg1"/>
              </a:solidFill>
              <a:latin typeface="Georgia" panose="02040502050405020303" pitchFamily="18" charset="0"/>
              <a:ea typeface="Verdana" charset="0"/>
              <a:cs typeface="Verdana" charset="0"/>
            </a:endParaRPr>
          </a:p>
        </p:txBody>
      </p:sp>
      <p:sp>
        <p:nvSpPr>
          <p:cNvPr id="5" name="TextBox 4">
            <a:extLst>
              <a:ext uri="{FF2B5EF4-FFF2-40B4-BE49-F238E27FC236}">
                <a16:creationId xmlns:a16="http://schemas.microsoft.com/office/drawing/2014/main" id="{8D936589-AE4C-45EF-94F3-9C654BA491A3}"/>
              </a:ext>
            </a:extLst>
          </p:cNvPr>
          <p:cNvSpPr txBox="1"/>
          <p:nvPr/>
        </p:nvSpPr>
        <p:spPr>
          <a:xfrm>
            <a:off x="12980391" y="14842850"/>
            <a:ext cx="7603086" cy="1015663"/>
          </a:xfrm>
          <a:prstGeom prst="rect">
            <a:avLst/>
          </a:prstGeom>
          <a:noFill/>
        </p:spPr>
        <p:txBody>
          <a:bodyPr wrap="square" rtlCol="0">
            <a:spAutoFit/>
          </a:bodyPr>
          <a:lstStyle/>
          <a:p>
            <a:r>
              <a:rPr lang="en-US" sz="2000" dirty="0">
                <a:latin typeface="Verdana Regular"/>
              </a:rPr>
              <a:t>Figure 1. Rows contain same data, but column length differs because duplicate values are replaced with symbols.</a:t>
            </a:r>
          </a:p>
        </p:txBody>
      </p:sp>
      <p:sp>
        <p:nvSpPr>
          <p:cNvPr id="38" name="TextBox 37">
            <a:extLst>
              <a:ext uri="{FF2B5EF4-FFF2-40B4-BE49-F238E27FC236}">
                <a16:creationId xmlns:a16="http://schemas.microsoft.com/office/drawing/2014/main" id="{CC3D8E7A-BAA1-461C-AD76-A3BF33E9B6C1}"/>
              </a:ext>
            </a:extLst>
          </p:cNvPr>
          <p:cNvSpPr txBox="1"/>
          <p:nvPr/>
        </p:nvSpPr>
        <p:spPr>
          <a:xfrm>
            <a:off x="23486699" y="14839991"/>
            <a:ext cx="7553739" cy="707886"/>
          </a:xfrm>
          <a:prstGeom prst="rect">
            <a:avLst/>
          </a:prstGeom>
          <a:noFill/>
        </p:spPr>
        <p:txBody>
          <a:bodyPr wrap="square" rtlCol="0">
            <a:spAutoFit/>
          </a:bodyPr>
          <a:lstStyle/>
          <a:p>
            <a:r>
              <a:rPr lang="en-US" sz="2000" dirty="0">
                <a:latin typeface="Verdana Regular"/>
              </a:rPr>
              <a:t>Figure 2. Multiple columns can be replaced by a single symbol.</a:t>
            </a:r>
          </a:p>
        </p:txBody>
      </p:sp>
      <p:sp>
        <p:nvSpPr>
          <p:cNvPr id="39" name="TextBox 38">
            <a:extLst>
              <a:ext uri="{FF2B5EF4-FFF2-40B4-BE49-F238E27FC236}">
                <a16:creationId xmlns:a16="http://schemas.microsoft.com/office/drawing/2014/main" id="{CED7EB29-773B-452E-84D8-E59A18498022}"/>
              </a:ext>
            </a:extLst>
          </p:cNvPr>
          <p:cNvSpPr txBox="1"/>
          <p:nvPr/>
        </p:nvSpPr>
        <p:spPr>
          <a:xfrm>
            <a:off x="12944774" y="23425574"/>
            <a:ext cx="7565067" cy="707886"/>
          </a:xfrm>
          <a:prstGeom prst="rect">
            <a:avLst/>
          </a:prstGeom>
          <a:noFill/>
        </p:spPr>
        <p:txBody>
          <a:bodyPr wrap="square" rtlCol="0">
            <a:spAutoFit/>
          </a:bodyPr>
          <a:lstStyle/>
          <a:p>
            <a:r>
              <a:rPr lang="en-US" sz="2000" dirty="0">
                <a:latin typeface="Verdana Regular"/>
              </a:rPr>
              <a:t>Figure 3. Denormalizing into a combined parent/child comes at a cost, increasing with the parent/child ratio.</a:t>
            </a:r>
          </a:p>
        </p:txBody>
      </p:sp>
      <p:sp>
        <p:nvSpPr>
          <p:cNvPr id="40" name="TextBox 39">
            <a:extLst>
              <a:ext uri="{FF2B5EF4-FFF2-40B4-BE49-F238E27FC236}">
                <a16:creationId xmlns:a16="http://schemas.microsoft.com/office/drawing/2014/main" id="{6D9C007F-D99B-4CCE-A77D-73B1BF30700A}"/>
              </a:ext>
            </a:extLst>
          </p:cNvPr>
          <p:cNvSpPr txBox="1"/>
          <p:nvPr/>
        </p:nvSpPr>
        <p:spPr>
          <a:xfrm>
            <a:off x="23486702" y="23425574"/>
            <a:ext cx="7489858" cy="707886"/>
          </a:xfrm>
          <a:prstGeom prst="rect">
            <a:avLst/>
          </a:prstGeom>
          <a:noFill/>
        </p:spPr>
        <p:txBody>
          <a:bodyPr wrap="square" rtlCol="0">
            <a:spAutoFit/>
          </a:bodyPr>
          <a:lstStyle/>
          <a:p>
            <a:r>
              <a:rPr lang="en-US" sz="2000" dirty="0">
                <a:latin typeface="Verdana Regular"/>
              </a:rPr>
              <a:t>Figure 4. More CPU required when decompressing. Combining tables reduces CPU usage.</a:t>
            </a:r>
          </a:p>
        </p:txBody>
      </p:sp>
      <p:sp>
        <p:nvSpPr>
          <p:cNvPr id="44" name="TextBox 43">
            <a:extLst>
              <a:ext uri="{FF2B5EF4-FFF2-40B4-BE49-F238E27FC236}">
                <a16:creationId xmlns:a16="http://schemas.microsoft.com/office/drawing/2014/main" id="{221190C7-126F-4668-9E8D-13E17B2B35EB}"/>
              </a:ext>
            </a:extLst>
          </p:cNvPr>
          <p:cNvSpPr txBox="1"/>
          <p:nvPr/>
        </p:nvSpPr>
        <p:spPr>
          <a:xfrm>
            <a:off x="33072792" y="20115986"/>
            <a:ext cx="2582758" cy="830997"/>
          </a:xfrm>
          <a:prstGeom prst="rect">
            <a:avLst/>
          </a:prstGeom>
          <a:noFill/>
        </p:spPr>
        <p:txBody>
          <a:bodyPr wrap="none" rtlCol="0">
            <a:spAutoFit/>
          </a:bodyPr>
          <a:lstStyle/>
          <a:p>
            <a:r>
              <a:rPr lang="en-US" sz="4800" b="1" dirty="0">
                <a:solidFill>
                  <a:schemeClr val="bg1"/>
                </a:solidFill>
                <a:latin typeface="Verdana Regular"/>
              </a:rPr>
              <a:t>Details</a:t>
            </a:r>
          </a:p>
        </p:txBody>
      </p:sp>
      <p:sp>
        <p:nvSpPr>
          <p:cNvPr id="45" name="TextBox 44">
            <a:extLst>
              <a:ext uri="{FF2B5EF4-FFF2-40B4-BE49-F238E27FC236}">
                <a16:creationId xmlns:a16="http://schemas.microsoft.com/office/drawing/2014/main" id="{8549B3DB-E425-432F-ACB2-8DC0BFF222D6}"/>
              </a:ext>
            </a:extLst>
          </p:cNvPr>
          <p:cNvSpPr txBox="1"/>
          <p:nvPr/>
        </p:nvSpPr>
        <p:spPr>
          <a:xfrm>
            <a:off x="33072792" y="21237275"/>
            <a:ext cx="9582273" cy="9941183"/>
          </a:xfrm>
          <a:prstGeom prst="rect">
            <a:avLst/>
          </a:prstGeom>
          <a:noFill/>
        </p:spPr>
        <p:txBody>
          <a:bodyPr wrap="square" rtlCol="0">
            <a:spAutoFit/>
          </a:bodyPr>
          <a:lstStyle/>
          <a:p>
            <a:r>
              <a:rPr lang="en-US" sz="3200" dirty="0">
                <a:latin typeface="Georgia" panose="02040502050405020303" pitchFamily="18" charset="0"/>
              </a:rPr>
              <a:t>The team began by reverse engineering Oracle’s basic compression algorithm and data blocks. Data compression is actually de-duplication at the block level; tokens are created and used in place of duplicate data, which reduces storage. Once we understood how basic compression works, we created 8 tables that </a:t>
            </a:r>
            <a:r>
              <a:rPr lang="en-US" sz="3200" dirty="0">
                <a:latin typeface="Verdana Regular"/>
              </a:rPr>
              <a:t>were</a:t>
            </a:r>
            <a:r>
              <a:rPr lang="en-US" sz="3200" dirty="0">
                <a:latin typeface="Georgia" panose="02040502050405020303" pitchFamily="18" charset="0"/>
              </a:rPr>
              <a:t> used to measure performance. Tanel Poder’s </a:t>
            </a:r>
            <a:r>
              <a:rPr lang="en-US" sz="3200" i="1" dirty="0">
                <a:latin typeface="Georgia" panose="02040502050405020303" pitchFamily="18" charset="0"/>
              </a:rPr>
              <a:t>Snapper</a:t>
            </a:r>
            <a:r>
              <a:rPr lang="en-US" sz="3200" dirty="0">
                <a:latin typeface="Georgia" panose="02040502050405020303" pitchFamily="18" charset="0"/>
              </a:rPr>
              <a:t> program was used to analyze IO, CPU usage, and time. We concluded that there is a small price to pay for denormalizing data into a combined parent/child table, and CPU usage increases when compressing and utilizing random (unsorted) data. If tables are combined CPU usage decreases because there is no join on the data. Compression is essential and especially performant when the data is sorted.</a:t>
            </a:r>
          </a:p>
          <a:p>
            <a:endParaRPr lang="en-US" sz="3200" dirty="0">
              <a:latin typeface="Georgia" panose="02040502050405020303" pitchFamily="18" charset="0"/>
            </a:endParaRPr>
          </a:p>
          <a:p>
            <a:r>
              <a:rPr lang="en-US" sz="3200" dirty="0">
                <a:latin typeface="Georgia" panose="02040502050405020303" pitchFamily="18" charset="0"/>
              </a:rPr>
              <a:t>In essence: compress and sort your data, sort columns from lowest to highest cardinality, and use 32K block sizes.</a:t>
            </a:r>
          </a:p>
        </p:txBody>
      </p:sp>
      <p:sp>
        <p:nvSpPr>
          <p:cNvPr id="32" name="TextBox 31">
            <a:extLst>
              <a:ext uri="{FF2B5EF4-FFF2-40B4-BE49-F238E27FC236}">
                <a16:creationId xmlns:a16="http://schemas.microsoft.com/office/drawing/2014/main" id="{58AC758C-94DA-4296-B7E3-8F3858EEAFDB}"/>
              </a:ext>
            </a:extLst>
          </p:cNvPr>
          <p:cNvSpPr txBox="1"/>
          <p:nvPr/>
        </p:nvSpPr>
        <p:spPr>
          <a:xfrm>
            <a:off x="14362971" y="10656465"/>
            <a:ext cx="6220506" cy="3885324"/>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endParaRPr lang="en-US" sz="1799" dirty="0">
              <a:solidFill>
                <a:prstClr val="black"/>
              </a:solidFill>
              <a:latin typeface="Consolas" panose="020B0609020204030204" pitchFamily="49" charset="0"/>
            </a:endParaRPr>
          </a:p>
          <a:p>
            <a:pPr>
              <a:lnSpc>
                <a:spcPct val="90000"/>
              </a:lnSpc>
            </a:pPr>
            <a:r>
              <a:rPr lang="en-US" sz="1799" dirty="0">
                <a:solidFill>
                  <a:prstClr val="black"/>
                </a:solidFill>
                <a:latin typeface="Consolas" panose="020B0609020204030204" pitchFamily="49" charset="0"/>
              </a:rPr>
              <a:t>0x16:pti[0]     nrow=1  offs=0</a:t>
            </a:r>
          </a:p>
          <a:p>
            <a:pPr>
              <a:lnSpc>
                <a:spcPct val="90000"/>
              </a:lnSpc>
            </a:pPr>
            <a:r>
              <a:rPr lang="en-US" sz="1799" dirty="0">
                <a:solidFill>
                  <a:prstClr val="black"/>
                </a:solidFill>
                <a:latin typeface="Consolas" panose="020B0609020204030204" pitchFamily="49" charset="0"/>
              </a:rPr>
              <a:t>0x1a:pti[1]     nrow=728        offs=1</a:t>
            </a:r>
          </a:p>
          <a:p>
            <a:pPr>
              <a:lnSpc>
                <a:spcPct val="90000"/>
              </a:lnSpc>
            </a:pPr>
            <a:r>
              <a:rPr lang="en-US" sz="1799" dirty="0">
                <a:solidFill>
                  <a:prstClr val="black"/>
                </a:solidFill>
                <a:latin typeface="Consolas" panose="020B0609020204030204" pitchFamily="49" charset="0"/>
              </a:rPr>
              <a:t>0x1e:pri[0]     offs=0x1f73</a:t>
            </a:r>
          </a:p>
          <a:p>
            <a:pPr>
              <a:lnSpc>
                <a:spcPct val="90000"/>
              </a:lnSpc>
            </a:pPr>
            <a:r>
              <a:rPr lang="en-US" sz="1799" dirty="0">
                <a:solidFill>
                  <a:prstClr val="black"/>
                </a:solidFill>
                <a:latin typeface="Consolas" panose="020B0609020204030204" pitchFamily="49" charset="0"/>
              </a:rPr>
              <a:t>...</a:t>
            </a:r>
          </a:p>
          <a:p>
            <a:pPr>
              <a:lnSpc>
                <a:spcPct val="90000"/>
              </a:lnSpc>
            </a:pPr>
            <a:r>
              <a:rPr lang="en-US" sz="1799" dirty="0">
                <a:solidFill>
                  <a:prstClr val="black"/>
                </a:solidFill>
                <a:latin typeface="Consolas" panose="020B0609020204030204" pitchFamily="49" charset="0"/>
              </a:rPr>
              <a:t>block_row_dump:</a:t>
            </a:r>
          </a:p>
          <a:p>
            <a:pPr>
              <a:lnSpc>
                <a:spcPct val="90000"/>
              </a:lnSpc>
            </a:pPr>
            <a:r>
              <a:rPr lang="en-US" sz="1799" dirty="0">
                <a:solidFill>
                  <a:prstClr val="black"/>
                </a:solidFill>
                <a:latin typeface="Consolas" panose="020B0609020204030204" pitchFamily="49" charset="0"/>
              </a:rPr>
              <a:t>tab 0, row 0, @0x1f73</a:t>
            </a:r>
          </a:p>
          <a:p>
            <a:pPr>
              <a:lnSpc>
                <a:spcPct val="90000"/>
              </a:lnSpc>
            </a:pPr>
            <a:r>
              <a:rPr lang="en-US" sz="1799" dirty="0">
                <a:solidFill>
                  <a:prstClr val="black"/>
                </a:solidFill>
                <a:latin typeface="Consolas" panose="020B0609020204030204" pitchFamily="49" charset="0"/>
              </a:rPr>
              <a:t>tl: 13 </a:t>
            </a:r>
            <a:r>
              <a:rPr lang="en-US" sz="1799" dirty="0">
                <a:solidFill>
                  <a:srgbClr val="E5E8E8">
                    <a:lumMod val="75000"/>
                  </a:srgbClr>
                </a:solidFill>
                <a:latin typeface="Consolas" panose="020B0609020204030204" pitchFamily="49" charset="0"/>
              </a:rPr>
              <a:t>fb: --H-FL-- lb: 0x0  cc: 1</a:t>
            </a:r>
          </a:p>
          <a:p>
            <a:pPr>
              <a:lnSpc>
                <a:spcPct val="90000"/>
              </a:lnSpc>
            </a:pPr>
            <a:r>
              <a:rPr lang="en-US" sz="1799" dirty="0">
                <a:solidFill>
                  <a:prstClr val="black"/>
                </a:solidFill>
                <a:latin typeface="Consolas" panose="020B0609020204030204" pitchFamily="49" charset="0"/>
              </a:rPr>
              <a:t>col  0: [10]  41 41 41 41 41 41 41 41 41 41</a:t>
            </a:r>
          </a:p>
          <a:p>
            <a:pPr>
              <a:lnSpc>
                <a:spcPct val="90000"/>
              </a:lnSpc>
            </a:pP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 02 d8 d2 41 41 41 41 41 41 41 41 41 41</a:t>
            </a:r>
          </a:p>
          <a:p>
            <a:pPr>
              <a:lnSpc>
                <a:spcPct val="90000"/>
              </a:lnSpc>
            </a:pPr>
            <a:r>
              <a:rPr lang="en-US" sz="1799" dirty="0">
                <a:solidFill>
                  <a:prstClr val="black"/>
                </a:solidFill>
                <a:latin typeface="Consolas" panose="020B0609020204030204" pitchFamily="49" charset="0"/>
              </a:rPr>
              <a:t>tab 1, row 0, @0x1f6f</a:t>
            </a:r>
          </a:p>
          <a:p>
            <a:pPr>
              <a:lnSpc>
                <a:spcPct val="90000"/>
              </a:lnSpc>
            </a:pPr>
            <a:r>
              <a:rPr lang="en-US" sz="1799" dirty="0">
                <a:solidFill>
                  <a:prstClr val="black"/>
                </a:solidFill>
                <a:latin typeface="Consolas" panose="020B0609020204030204" pitchFamily="49" charset="0"/>
              </a:rPr>
              <a:t>col tl: 4 </a:t>
            </a:r>
            <a:r>
              <a:rPr lang="en-US" sz="1799" dirty="0">
                <a:solidFill>
                  <a:srgbClr val="E5E8E8">
                    <a:lumMod val="75000"/>
                  </a:srgbClr>
                </a:solidFill>
                <a:latin typeface="Consolas" panose="020B0609020204030204" pitchFamily="49" charset="0"/>
              </a:rPr>
              <a:t>fb: --H-FL-- lb: 0x0  cc: 1</a:t>
            </a:r>
          </a:p>
          <a:p>
            <a:pPr>
              <a:lnSpc>
                <a:spcPct val="90000"/>
              </a:lnSpc>
            </a:pPr>
            <a:r>
              <a:rPr lang="en-US" sz="1799" dirty="0">
                <a:solidFill>
                  <a:prstClr val="black"/>
                </a:solidFill>
                <a:latin typeface="Consolas" panose="020B0609020204030204" pitchFamily="49" charset="0"/>
              </a:rPr>
              <a:t> 0: [10]  41 41 41 41 41 41 41 41 41 41</a:t>
            </a:r>
          </a:p>
          <a:p>
            <a:pPr>
              <a:lnSpc>
                <a:spcPct val="90000"/>
              </a:lnSpc>
            </a:pP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 2c 00 01 00</a:t>
            </a:r>
          </a:p>
          <a:p>
            <a:pPr>
              <a:lnSpc>
                <a:spcPct val="90000"/>
              </a:lnSpc>
            </a:pPr>
            <a:r>
              <a:rPr lang="en-US" sz="1799" dirty="0">
                <a:solidFill>
                  <a:prstClr val="black"/>
                </a:solidFill>
                <a:latin typeface="Consolas" panose="020B0609020204030204" pitchFamily="49" charset="0"/>
              </a:rPr>
              <a:t>...</a:t>
            </a: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a:p>
            <a:pPr>
              <a:lnSpc>
                <a:spcPct val="90000"/>
              </a:lnSpc>
            </a:pPr>
            <a:endParaRPr lang="en-US" sz="1799" dirty="0">
              <a:solidFill>
                <a:prstClr val="black"/>
              </a:solidFill>
              <a:latin typeface="Consolas" panose="020B0609020204030204" pitchFamily="49" charset="0"/>
            </a:endParaRPr>
          </a:p>
        </p:txBody>
      </p:sp>
      <p:sp>
        <p:nvSpPr>
          <p:cNvPr id="41" name="Title 3">
            <a:extLst>
              <a:ext uri="{FF2B5EF4-FFF2-40B4-BE49-F238E27FC236}">
                <a16:creationId xmlns:a16="http://schemas.microsoft.com/office/drawing/2014/main" id="{BFD1A0CB-9678-43B4-BE37-92D9C1CB372C}"/>
              </a:ext>
            </a:extLst>
          </p:cNvPr>
          <p:cNvSpPr txBox="1">
            <a:spLocks/>
          </p:cNvSpPr>
          <p:nvPr/>
        </p:nvSpPr>
        <p:spPr>
          <a:xfrm>
            <a:off x="12654166" y="9821848"/>
            <a:ext cx="7954799"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600" dirty="0">
                <a:solidFill>
                  <a:srgbClr val="E05529"/>
                </a:solidFill>
                <a:latin typeface="Verdana Regular"/>
              </a:rPr>
              <a:t>Compressed Data Block</a:t>
            </a:r>
            <a:endParaRPr lang="en-GB" sz="3600" dirty="0">
              <a:solidFill>
                <a:srgbClr val="E05529"/>
              </a:solidFill>
              <a:latin typeface="Verdana Regular"/>
            </a:endParaRPr>
          </a:p>
        </p:txBody>
      </p:sp>
      <p:sp>
        <p:nvSpPr>
          <p:cNvPr id="43" name="TextBox 42">
            <a:extLst>
              <a:ext uri="{FF2B5EF4-FFF2-40B4-BE49-F238E27FC236}">
                <a16:creationId xmlns:a16="http://schemas.microsoft.com/office/drawing/2014/main" id="{428F910C-F660-4700-850E-29E0CEB2D250}"/>
              </a:ext>
            </a:extLst>
          </p:cNvPr>
          <p:cNvSpPr txBox="1"/>
          <p:nvPr/>
        </p:nvSpPr>
        <p:spPr>
          <a:xfrm>
            <a:off x="12980391" y="11227554"/>
            <a:ext cx="1017179" cy="320551"/>
          </a:xfrm>
          <a:prstGeom prst="rect">
            <a:avLst/>
          </a:prstGeom>
          <a:noFill/>
        </p:spPr>
        <p:txBody>
          <a:bodyPr wrap="none" lIns="0" tIns="0" rIns="0" bIns="0" rtlCol="0">
            <a:noAutofit/>
          </a:bodyPr>
          <a:lstStyle/>
          <a:p>
            <a:pPr>
              <a:lnSpc>
                <a:spcPct val="90000"/>
              </a:lnSpc>
            </a:pPr>
            <a:r>
              <a:rPr lang="en-US" sz="1400" dirty="0">
                <a:solidFill>
                  <a:prstClr val="black"/>
                </a:solidFill>
                <a:latin typeface="Verdana Regular"/>
              </a:rPr>
              <a:t>two tables </a:t>
            </a:r>
            <a:endParaRPr lang="en-GB" sz="1400" dirty="0" err="1">
              <a:solidFill>
                <a:prstClr val="black"/>
              </a:solidFill>
              <a:latin typeface="Verdana Regular"/>
            </a:endParaRPr>
          </a:p>
        </p:txBody>
      </p:sp>
      <p:sp>
        <p:nvSpPr>
          <p:cNvPr id="46" name="Right Brace 45">
            <a:extLst>
              <a:ext uri="{FF2B5EF4-FFF2-40B4-BE49-F238E27FC236}">
                <a16:creationId xmlns:a16="http://schemas.microsoft.com/office/drawing/2014/main" id="{925380AE-8D30-4FC2-84B9-D28EE4D0EE13}"/>
              </a:ext>
            </a:extLst>
          </p:cNvPr>
          <p:cNvSpPr/>
          <p:nvPr/>
        </p:nvSpPr>
        <p:spPr>
          <a:xfrm rot="10800000">
            <a:off x="14067160" y="11071423"/>
            <a:ext cx="510505" cy="515295"/>
          </a:xfrm>
          <a:prstGeom prst="rightBrace">
            <a:avLst>
              <a:gd name="adj1" fmla="val 0"/>
              <a:gd name="adj2" fmla="val 51316"/>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799">
              <a:solidFill>
                <a:prstClr val="black"/>
              </a:solidFill>
            </a:endParaRPr>
          </a:p>
        </p:txBody>
      </p:sp>
      <p:sp>
        <p:nvSpPr>
          <p:cNvPr id="47" name="TextBox 46">
            <a:extLst>
              <a:ext uri="{FF2B5EF4-FFF2-40B4-BE49-F238E27FC236}">
                <a16:creationId xmlns:a16="http://schemas.microsoft.com/office/drawing/2014/main" id="{B0FD8B95-7DC2-4182-B76B-B189718A5F75}"/>
              </a:ext>
            </a:extLst>
          </p:cNvPr>
          <p:cNvSpPr txBox="1"/>
          <p:nvPr/>
        </p:nvSpPr>
        <p:spPr>
          <a:xfrm>
            <a:off x="12654166" y="13178917"/>
            <a:ext cx="1595116" cy="503722"/>
          </a:xfrm>
          <a:prstGeom prst="rect">
            <a:avLst/>
          </a:prstGeom>
          <a:noFill/>
        </p:spPr>
        <p:txBody>
          <a:bodyPr wrap="none" lIns="0" tIns="0" rIns="0" bIns="0" rtlCol="0">
            <a:noAutofit/>
          </a:bodyPr>
          <a:lstStyle/>
          <a:p>
            <a:pPr>
              <a:lnSpc>
                <a:spcPct val="90000"/>
              </a:lnSpc>
            </a:pPr>
            <a:r>
              <a:rPr lang="en-US" sz="1400" dirty="0">
                <a:solidFill>
                  <a:prstClr val="black"/>
                </a:solidFill>
                <a:latin typeface="Verdana Regular"/>
              </a:rPr>
              <a:t>same column, </a:t>
            </a:r>
          </a:p>
          <a:p>
            <a:pPr>
              <a:lnSpc>
                <a:spcPct val="90000"/>
              </a:lnSpc>
            </a:pPr>
            <a:r>
              <a:rPr lang="en-US" sz="1400" dirty="0">
                <a:solidFill>
                  <a:prstClr val="black"/>
                </a:solidFill>
                <a:latin typeface="Verdana Regular"/>
              </a:rPr>
              <a:t>different lengths</a:t>
            </a:r>
          </a:p>
        </p:txBody>
      </p:sp>
      <p:cxnSp>
        <p:nvCxnSpPr>
          <p:cNvPr id="48" name="Straight Arrow Connector 47">
            <a:extLst>
              <a:ext uri="{FF2B5EF4-FFF2-40B4-BE49-F238E27FC236}">
                <a16:creationId xmlns:a16="http://schemas.microsoft.com/office/drawing/2014/main" id="{03947AD6-4245-437C-A4D2-42A16C733641}"/>
              </a:ext>
            </a:extLst>
          </p:cNvPr>
          <p:cNvCxnSpPr/>
          <p:nvPr/>
        </p:nvCxnSpPr>
        <p:spPr>
          <a:xfrm flipV="1">
            <a:off x="14052644" y="12813703"/>
            <a:ext cx="427618" cy="490725"/>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61B452B-32C9-4B11-BD98-7B124979E7C6}"/>
              </a:ext>
            </a:extLst>
          </p:cNvPr>
          <p:cNvCxnSpPr/>
          <p:nvPr/>
        </p:nvCxnSpPr>
        <p:spPr>
          <a:xfrm>
            <a:off x="14067159" y="13304431"/>
            <a:ext cx="439490" cy="498059"/>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23">
            <a:extLst>
              <a:ext uri="{FF2B5EF4-FFF2-40B4-BE49-F238E27FC236}">
                <a16:creationId xmlns:a16="http://schemas.microsoft.com/office/drawing/2014/main" id="{6B515C76-8DC0-40FC-86DF-A68A6FA3333E}"/>
              </a:ext>
            </a:extLst>
          </p:cNvPr>
          <p:cNvSpPr/>
          <p:nvPr/>
        </p:nvSpPr>
        <p:spPr>
          <a:xfrm>
            <a:off x="14532899" y="12571378"/>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51" name="Rounded Rectangle 23">
            <a:extLst>
              <a:ext uri="{FF2B5EF4-FFF2-40B4-BE49-F238E27FC236}">
                <a16:creationId xmlns:a16="http://schemas.microsoft.com/office/drawing/2014/main" id="{844C160B-2A50-4331-9334-0488B45D2F2D}"/>
              </a:ext>
            </a:extLst>
          </p:cNvPr>
          <p:cNvSpPr/>
          <p:nvPr/>
        </p:nvSpPr>
        <p:spPr>
          <a:xfrm>
            <a:off x="14532900" y="13573822"/>
            <a:ext cx="1614623" cy="461875"/>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graphicFrame>
        <p:nvGraphicFramePr>
          <p:cNvPr id="55" name="Table 54">
            <a:extLst>
              <a:ext uri="{FF2B5EF4-FFF2-40B4-BE49-F238E27FC236}">
                <a16:creationId xmlns:a16="http://schemas.microsoft.com/office/drawing/2014/main" id="{DD9C69C1-1621-474E-BC82-801853A2FE20}"/>
              </a:ext>
            </a:extLst>
          </p:cNvPr>
          <p:cNvGraphicFramePr>
            <a:graphicFrameLocks noGrp="1"/>
          </p:cNvGraphicFramePr>
          <p:nvPr>
            <p:extLst>
              <p:ext uri="{D42A27DB-BD31-4B8C-83A1-F6EECF244321}">
                <p14:modId xmlns:p14="http://schemas.microsoft.com/office/powerpoint/2010/main" val="2640241331"/>
              </p:ext>
            </p:extLst>
          </p:nvPr>
        </p:nvGraphicFramePr>
        <p:xfrm>
          <a:off x="19597212" y="10689369"/>
          <a:ext cx="1011753" cy="975360"/>
        </p:xfrm>
        <a:graphic>
          <a:graphicData uri="http://schemas.openxmlformats.org/drawingml/2006/table">
            <a:tbl>
              <a:tblPr firstRow="1" bandRow="1">
                <a:tableStyleId>{93296810-A885-4BE3-A3E7-6D5BEEA58F35}</a:tableStyleId>
              </a:tblPr>
              <a:tblGrid>
                <a:gridCol w="1011753">
                  <a:extLst>
                    <a:ext uri="{9D8B030D-6E8A-4147-A177-3AD203B41FA5}">
                      <a16:colId xmlns:a16="http://schemas.microsoft.com/office/drawing/2014/main" val="20000"/>
                    </a:ext>
                  </a:extLst>
                </a:gridCol>
              </a:tblGrid>
              <a:tr h="135785">
                <a:tc>
                  <a:txBody>
                    <a:bodyPr/>
                    <a:lstStyle/>
                    <a:p>
                      <a:r>
                        <a:rPr lang="en-US" sz="1000" dirty="0"/>
                        <a:t>COL1</a:t>
                      </a:r>
                      <a:endParaRPr lang="en-GB" sz="1000" dirty="0">
                        <a:solidFill>
                          <a:schemeClr val="tx1"/>
                        </a:solidFill>
                      </a:endParaRPr>
                    </a:p>
                  </a:txBody>
                  <a:tcPr/>
                </a:tc>
                <a:extLst>
                  <a:ext uri="{0D108BD9-81ED-4DB2-BD59-A6C34878D82A}">
                    <a16:rowId xmlns:a16="http://schemas.microsoft.com/office/drawing/2014/main" val="10000"/>
                  </a:ext>
                </a:extLst>
              </a:tr>
              <a:tr h="147350">
                <a:tc>
                  <a:txBody>
                    <a:bodyPr/>
                    <a:lstStyle/>
                    <a:p>
                      <a:r>
                        <a:rPr lang="en-US" sz="1000" dirty="0"/>
                        <a:t>AAAAAAAAAA</a:t>
                      </a:r>
                      <a:endParaRPr lang="en-GB" sz="1000" dirty="0"/>
                    </a:p>
                  </a:txBody>
                  <a:tcPr/>
                </a:tc>
                <a:extLst>
                  <a:ext uri="{0D108BD9-81ED-4DB2-BD59-A6C34878D82A}">
                    <a16:rowId xmlns:a16="http://schemas.microsoft.com/office/drawing/2014/main" val="10001"/>
                  </a:ext>
                </a:extLst>
              </a:tr>
              <a:tr h="147350">
                <a:tc>
                  <a:txBody>
                    <a:bodyPr/>
                    <a:lstStyle/>
                    <a:p>
                      <a:r>
                        <a:rPr lang="en-GB" sz="1000" dirty="0"/>
                        <a:t>AAAAAAAAAA</a:t>
                      </a:r>
                    </a:p>
                  </a:txBody>
                  <a:tcPr/>
                </a:tc>
                <a:extLst>
                  <a:ext uri="{0D108BD9-81ED-4DB2-BD59-A6C34878D82A}">
                    <a16:rowId xmlns:a16="http://schemas.microsoft.com/office/drawing/2014/main" val="10002"/>
                  </a:ext>
                </a:extLst>
              </a:tr>
              <a:tr h="147350">
                <a:tc>
                  <a:txBody>
                    <a:bodyPr/>
                    <a:lstStyle/>
                    <a:p>
                      <a:r>
                        <a:rPr lang="en-GB" sz="1000" dirty="0"/>
                        <a:t>AAAAAAAAAA</a:t>
                      </a:r>
                    </a:p>
                  </a:txBody>
                  <a:tcPr/>
                </a:tc>
                <a:extLst>
                  <a:ext uri="{0D108BD9-81ED-4DB2-BD59-A6C34878D82A}">
                    <a16:rowId xmlns:a16="http://schemas.microsoft.com/office/drawing/2014/main" val="10003"/>
                  </a:ext>
                </a:extLst>
              </a:tr>
            </a:tbl>
          </a:graphicData>
        </a:graphic>
      </p:graphicFrame>
      <p:sp>
        <p:nvSpPr>
          <p:cNvPr id="56" name="Title 3">
            <a:extLst>
              <a:ext uri="{FF2B5EF4-FFF2-40B4-BE49-F238E27FC236}">
                <a16:creationId xmlns:a16="http://schemas.microsoft.com/office/drawing/2014/main" id="{ED9A425A-EDCE-45BF-BAA5-311B67D1CFB9}"/>
              </a:ext>
            </a:extLst>
          </p:cNvPr>
          <p:cNvSpPr txBox="1">
            <a:spLocks/>
          </p:cNvSpPr>
          <p:nvPr/>
        </p:nvSpPr>
        <p:spPr>
          <a:xfrm>
            <a:off x="23261957" y="9820464"/>
            <a:ext cx="7879823" cy="502591"/>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ctr"/>
            <a:r>
              <a:rPr lang="en-US" sz="3600" dirty="0">
                <a:solidFill>
                  <a:srgbClr val="E05529"/>
                </a:solidFill>
                <a:latin typeface="Verdana Regular"/>
              </a:rPr>
              <a:t>Multicolumn Symbols</a:t>
            </a:r>
            <a:endParaRPr lang="en-GB" sz="3600" dirty="0">
              <a:solidFill>
                <a:srgbClr val="E05529"/>
              </a:solidFill>
              <a:latin typeface="Verdana Regular"/>
            </a:endParaRPr>
          </a:p>
        </p:txBody>
      </p:sp>
      <p:sp>
        <p:nvSpPr>
          <p:cNvPr id="57" name="TextBox 56">
            <a:extLst>
              <a:ext uri="{FF2B5EF4-FFF2-40B4-BE49-F238E27FC236}">
                <a16:creationId xmlns:a16="http://schemas.microsoft.com/office/drawing/2014/main" id="{1975C741-D8F4-41E3-82DF-A6F8FBEB0AF8}"/>
              </a:ext>
            </a:extLst>
          </p:cNvPr>
          <p:cNvSpPr txBox="1"/>
          <p:nvPr/>
        </p:nvSpPr>
        <p:spPr>
          <a:xfrm>
            <a:off x="24933209" y="10661566"/>
            <a:ext cx="6205691" cy="3880223"/>
          </a:xfrm>
          <a:prstGeom prst="rect">
            <a:avLst/>
          </a:prstGeom>
          <a:noFill/>
          <a:ln w="12700" cap="rnd" cmpd="sng">
            <a:solidFill>
              <a:schemeClr val="tx1">
                <a:alpha val="50000"/>
              </a:schemeClr>
            </a:solidFill>
            <a:prstDash val="sysDash"/>
          </a:ln>
        </p:spPr>
        <p:txBody>
          <a:bodyPr wrap="square" lIns="182832" tIns="182832" rIns="182832" bIns="182832" rtlCol="0">
            <a:noAutofit/>
          </a:bodyPr>
          <a:lstStyle/>
          <a:p>
            <a:pPr>
              <a:lnSpc>
                <a:spcPct val="90000"/>
              </a:lnSpc>
            </a:pPr>
            <a:r>
              <a:rPr lang="en-US" sz="1799" dirty="0">
                <a:solidFill>
                  <a:prstClr val="black"/>
                </a:solidFill>
                <a:latin typeface="Consolas" panose="020B0609020204030204" pitchFamily="49" charset="0"/>
              </a:rPr>
              <a:t>block_row_dump:</a:t>
            </a:r>
          </a:p>
          <a:p>
            <a:pPr>
              <a:lnSpc>
                <a:spcPct val="90000"/>
              </a:lnSpc>
            </a:pPr>
            <a:r>
              <a:rPr lang="en-US" sz="1799" dirty="0">
                <a:solidFill>
                  <a:prstClr val="black"/>
                </a:solidFill>
                <a:latin typeface="Consolas" panose="020B0609020204030204" pitchFamily="49" charset="0"/>
              </a:rPr>
              <a:t>tab 0, row 0, @0x1f5c</a:t>
            </a:r>
          </a:p>
          <a:p>
            <a:pPr>
              <a:lnSpc>
                <a:spcPct val="90000"/>
              </a:lnSpc>
            </a:pPr>
            <a:r>
              <a:rPr lang="en-US" sz="1799" dirty="0">
                <a:solidFill>
                  <a:prstClr val="black"/>
                </a:solidFill>
                <a:latin typeface="Consolas" panose="020B0609020204030204" pitchFamily="49" charset="0"/>
              </a:rPr>
              <a:t>tl: 36 </a:t>
            </a:r>
            <a:r>
              <a:rPr lang="en-US" sz="1799" dirty="0">
                <a:solidFill>
                  <a:srgbClr val="E5E8E8">
                    <a:lumMod val="90000"/>
                  </a:srgbClr>
                </a:solidFill>
                <a:latin typeface="Consolas" panose="020B0609020204030204" pitchFamily="49" charset="0"/>
              </a:rPr>
              <a:t>fb: --H-FL-- lb: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dirty="0">
                <a:solidFill>
                  <a:prstClr val="black"/>
                </a:solidFill>
                <a:latin typeface="Consolas" panose="020B0609020204030204" pitchFamily="49" charset="0"/>
              </a:rPr>
              <a:t>bindmp: 02 d0 03 d2 41 41 41 41 41 41 41 41 41 41 d2 42 42 42 42 42 42 42 42 42 42 d2 43 43 43 43 43 43 43 43 43 43</a:t>
            </a:r>
          </a:p>
          <a:p>
            <a:pPr>
              <a:lnSpc>
                <a:spcPct val="90000"/>
              </a:lnSpc>
            </a:pPr>
            <a:r>
              <a:rPr lang="en-US" sz="1799" dirty="0">
                <a:solidFill>
                  <a:prstClr val="black"/>
                </a:solidFill>
                <a:latin typeface="Consolas" panose="020B0609020204030204" pitchFamily="49" charset="0"/>
              </a:rPr>
              <a:t>tab 1, row 0, @0x1f58</a:t>
            </a:r>
          </a:p>
          <a:p>
            <a:pPr>
              <a:lnSpc>
                <a:spcPct val="90000"/>
              </a:lnSpc>
            </a:pPr>
            <a:r>
              <a:rPr lang="en-US" sz="1799" dirty="0">
                <a:solidFill>
                  <a:prstClr val="black"/>
                </a:solidFill>
                <a:latin typeface="Consolas" panose="020B0609020204030204" pitchFamily="49" charset="0"/>
              </a:rPr>
              <a:t>tl: 4 </a:t>
            </a:r>
            <a:r>
              <a:rPr lang="en-US" sz="1799" dirty="0">
                <a:solidFill>
                  <a:srgbClr val="E5E8E8">
                    <a:lumMod val="90000"/>
                  </a:srgbClr>
                </a:solidFill>
                <a:latin typeface="Consolas" panose="020B0609020204030204" pitchFamily="49" charset="0"/>
              </a:rPr>
              <a:t>fb: --H-FL-- lb: 0x0  cc: 3</a:t>
            </a:r>
          </a:p>
          <a:p>
            <a:pPr>
              <a:lnSpc>
                <a:spcPct val="90000"/>
              </a:lnSpc>
            </a:pPr>
            <a:r>
              <a:rPr lang="en-US" sz="1799" dirty="0">
                <a:solidFill>
                  <a:srgbClr val="E5E8E8">
                    <a:lumMod val="90000"/>
                  </a:srgbClr>
                </a:solidFill>
                <a:latin typeface="Consolas" panose="020B0609020204030204" pitchFamily="49" charset="0"/>
              </a:rPr>
              <a:t>col  0: [10]  41 41 41 41 41 41 41 41 41 41</a:t>
            </a:r>
          </a:p>
          <a:p>
            <a:pPr>
              <a:lnSpc>
                <a:spcPct val="90000"/>
              </a:lnSpc>
            </a:pPr>
            <a:r>
              <a:rPr lang="en-US" sz="1799" dirty="0">
                <a:solidFill>
                  <a:srgbClr val="E5E8E8">
                    <a:lumMod val="90000"/>
                  </a:srgbClr>
                </a:solidFill>
                <a:latin typeface="Consolas" panose="020B0609020204030204" pitchFamily="49" charset="0"/>
              </a:rPr>
              <a:t>col  1: [10]  42 42 42 42 42 42 42 42 42 42</a:t>
            </a:r>
          </a:p>
          <a:p>
            <a:pPr>
              <a:lnSpc>
                <a:spcPct val="90000"/>
              </a:lnSpc>
            </a:pPr>
            <a:r>
              <a:rPr lang="en-US" sz="1799" dirty="0">
                <a:solidFill>
                  <a:srgbClr val="E5E8E8">
                    <a:lumMod val="90000"/>
                  </a:srgbClr>
                </a:solidFill>
                <a:latin typeface="Consolas" panose="020B0609020204030204" pitchFamily="49" charset="0"/>
              </a:rPr>
              <a:t>col  2: [10]  43 43 43 43 43 43 43 43 43 43</a:t>
            </a:r>
          </a:p>
          <a:p>
            <a:pPr>
              <a:lnSpc>
                <a:spcPct val="90000"/>
              </a:lnSpc>
            </a:pPr>
            <a:r>
              <a:rPr lang="en-US" sz="1799" b="1" dirty="0">
                <a:solidFill>
                  <a:prstClr val="black"/>
                </a:solidFill>
                <a:highlight>
                  <a:srgbClr val="FFFF00"/>
                </a:highlight>
                <a:latin typeface="Consolas" panose="020B0609020204030204" pitchFamily="49" charset="0"/>
                <a:ea typeface="Calibri" panose="020F0502020204030204" pitchFamily="34" charset="0"/>
                <a:cs typeface="Times New Roman" panose="02020603050405020304" pitchFamily="18" charset="0"/>
              </a:rPr>
              <a:t>bindmp: 2c 00 01 00</a:t>
            </a:r>
          </a:p>
        </p:txBody>
      </p:sp>
      <p:graphicFrame>
        <p:nvGraphicFramePr>
          <p:cNvPr id="58" name="Table 57">
            <a:extLst>
              <a:ext uri="{FF2B5EF4-FFF2-40B4-BE49-F238E27FC236}">
                <a16:creationId xmlns:a16="http://schemas.microsoft.com/office/drawing/2014/main" id="{EE1F2CCB-5869-48F4-AC63-37B62279E68D}"/>
              </a:ext>
            </a:extLst>
          </p:cNvPr>
          <p:cNvGraphicFramePr>
            <a:graphicFrameLocks noGrp="1"/>
          </p:cNvGraphicFramePr>
          <p:nvPr>
            <p:extLst>
              <p:ext uri="{D42A27DB-BD31-4B8C-83A1-F6EECF244321}">
                <p14:modId xmlns:p14="http://schemas.microsoft.com/office/powerpoint/2010/main" val="274913659"/>
              </p:ext>
            </p:extLst>
          </p:nvPr>
        </p:nvGraphicFramePr>
        <p:xfrm>
          <a:off x="28262282" y="10688046"/>
          <a:ext cx="2874570" cy="989704"/>
        </p:xfrm>
        <a:graphic>
          <a:graphicData uri="http://schemas.openxmlformats.org/drawingml/2006/table">
            <a:tbl>
              <a:tblPr firstRow="1" bandRow="1">
                <a:tableStyleId>{93296810-A885-4BE3-A3E7-6D5BEEA58F35}</a:tableStyleId>
              </a:tblPr>
              <a:tblGrid>
                <a:gridCol w="958190">
                  <a:extLst>
                    <a:ext uri="{9D8B030D-6E8A-4147-A177-3AD203B41FA5}">
                      <a16:colId xmlns:a16="http://schemas.microsoft.com/office/drawing/2014/main" val="20000"/>
                    </a:ext>
                  </a:extLst>
                </a:gridCol>
                <a:gridCol w="958190">
                  <a:extLst>
                    <a:ext uri="{9D8B030D-6E8A-4147-A177-3AD203B41FA5}">
                      <a16:colId xmlns:a16="http://schemas.microsoft.com/office/drawing/2014/main" val="20001"/>
                    </a:ext>
                  </a:extLst>
                </a:gridCol>
                <a:gridCol w="958190">
                  <a:extLst>
                    <a:ext uri="{9D8B030D-6E8A-4147-A177-3AD203B41FA5}">
                      <a16:colId xmlns:a16="http://schemas.microsoft.com/office/drawing/2014/main" val="20002"/>
                    </a:ext>
                  </a:extLst>
                </a:gridCol>
              </a:tblGrid>
              <a:tr h="229496">
                <a:tc>
                  <a:txBody>
                    <a:bodyPr/>
                    <a:lstStyle/>
                    <a:p>
                      <a:r>
                        <a:rPr lang="en-US" sz="1000" dirty="0"/>
                        <a:t>COL1</a:t>
                      </a:r>
                      <a:endParaRPr lang="en-GB" sz="1000" dirty="0">
                        <a:solidFill>
                          <a:schemeClr val="tx1"/>
                        </a:solidFill>
                      </a:endParaRPr>
                    </a:p>
                  </a:txBody>
                  <a:tcPr/>
                </a:tc>
                <a:tc>
                  <a:txBody>
                    <a:bodyPr/>
                    <a:lstStyle/>
                    <a:p>
                      <a:r>
                        <a:rPr lang="en-US" sz="1000" dirty="0"/>
                        <a:t>COL2</a:t>
                      </a:r>
                      <a:endParaRPr lang="en-GB" sz="1000" dirty="0">
                        <a:solidFill>
                          <a:schemeClr val="tx1"/>
                        </a:solidFill>
                      </a:endParaRPr>
                    </a:p>
                  </a:txBody>
                  <a:tcPr/>
                </a:tc>
                <a:tc>
                  <a:txBody>
                    <a:bodyPr/>
                    <a:lstStyle/>
                    <a:p>
                      <a:r>
                        <a:rPr lang="en-US" sz="1000" dirty="0"/>
                        <a:t>COL3</a:t>
                      </a:r>
                      <a:endParaRPr lang="en-GB" sz="1000" dirty="0">
                        <a:solidFill>
                          <a:schemeClr val="tx1"/>
                        </a:solidFill>
                      </a:endParaRPr>
                    </a:p>
                  </a:txBody>
                  <a:tcPr/>
                </a:tc>
                <a:extLst>
                  <a:ext uri="{0D108BD9-81ED-4DB2-BD59-A6C34878D82A}">
                    <a16:rowId xmlns:a16="http://schemas.microsoft.com/office/drawing/2014/main" val="10000"/>
                  </a:ext>
                </a:extLst>
              </a:tr>
              <a:tr h="372932">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000" dirty="0"/>
                        <a:t>AAAAAAAAAA</a:t>
                      </a:r>
                      <a:endParaRPr lang="en-GB" sz="1000" dirty="0"/>
                    </a:p>
                  </a:txBody>
                  <a:tcPr/>
                </a:tc>
                <a:tc>
                  <a:txBody>
                    <a:bodyPr/>
                    <a:lstStyle/>
                    <a:p>
                      <a:r>
                        <a:rPr lang="en-US" sz="1000" dirty="0"/>
                        <a:t>BBBBBBBBBB</a:t>
                      </a:r>
                      <a:endParaRPr lang="en-GB" sz="1000" dirty="0"/>
                    </a:p>
                  </a:txBody>
                  <a:tcPr/>
                </a:tc>
                <a:tc>
                  <a:txBody>
                    <a:bodyPr/>
                    <a:lstStyle/>
                    <a:p>
                      <a:r>
                        <a:rPr lang="en-US" sz="1000" dirty="0"/>
                        <a:t>CCCCCCCCCC</a:t>
                      </a:r>
                      <a:endParaRPr lang="en-GB" sz="1000" dirty="0"/>
                    </a:p>
                  </a:txBody>
                  <a:tcPr/>
                </a:tc>
                <a:extLst>
                  <a:ext uri="{0D108BD9-81ED-4DB2-BD59-A6C34878D82A}">
                    <a16:rowId xmlns:a16="http://schemas.microsoft.com/office/drawing/2014/main" val="10001"/>
                  </a:ext>
                </a:extLst>
              </a:tr>
              <a:tr h="372932">
                <a:tc>
                  <a:txBody>
                    <a:bodyPr/>
                    <a:lstStyle/>
                    <a:p>
                      <a:r>
                        <a:rPr lang="en-GB" sz="1000" dirty="0"/>
                        <a:t>AAAAAAAAAA</a:t>
                      </a:r>
                    </a:p>
                  </a:txBody>
                  <a:tcPr/>
                </a:tc>
                <a:tc>
                  <a:txBody>
                    <a:bodyPr/>
                    <a:lstStyle/>
                    <a:p>
                      <a:r>
                        <a:rPr lang="en-GB" sz="1000" dirty="0"/>
                        <a:t>BBBBBBBBBB</a:t>
                      </a:r>
                    </a:p>
                  </a:txBody>
                  <a:tcPr/>
                </a:tc>
                <a:tc>
                  <a:txBody>
                    <a:bodyPr/>
                    <a:lstStyle/>
                    <a:p>
                      <a:r>
                        <a:rPr lang="en-GB" sz="1000" dirty="0"/>
                        <a:t>CCCCCCCCCC</a:t>
                      </a:r>
                    </a:p>
                  </a:txBody>
                  <a:tcPr/>
                </a:tc>
                <a:extLst>
                  <a:ext uri="{0D108BD9-81ED-4DB2-BD59-A6C34878D82A}">
                    <a16:rowId xmlns:a16="http://schemas.microsoft.com/office/drawing/2014/main" val="10002"/>
                  </a:ext>
                </a:extLst>
              </a:tr>
            </a:tbl>
          </a:graphicData>
        </a:graphic>
      </p:graphicFrame>
      <p:sp>
        <p:nvSpPr>
          <p:cNvPr id="59" name="Rounded Rectangle 5">
            <a:extLst>
              <a:ext uri="{FF2B5EF4-FFF2-40B4-BE49-F238E27FC236}">
                <a16:creationId xmlns:a16="http://schemas.microsoft.com/office/drawing/2014/main" id="{A680EBC5-A21B-477A-8BC1-0FBF9D7FE1CA}"/>
              </a:ext>
            </a:extLst>
          </p:cNvPr>
          <p:cNvSpPr/>
          <p:nvPr/>
        </p:nvSpPr>
        <p:spPr>
          <a:xfrm>
            <a:off x="25102588" y="11305639"/>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sp>
        <p:nvSpPr>
          <p:cNvPr id="60" name="Rounded Rectangle 5">
            <a:extLst>
              <a:ext uri="{FF2B5EF4-FFF2-40B4-BE49-F238E27FC236}">
                <a16:creationId xmlns:a16="http://schemas.microsoft.com/office/drawing/2014/main" id="{57AFB0F3-7068-4A37-BC64-858598B7EC8B}"/>
              </a:ext>
            </a:extLst>
          </p:cNvPr>
          <p:cNvSpPr/>
          <p:nvPr/>
        </p:nvSpPr>
        <p:spPr>
          <a:xfrm>
            <a:off x="25102588" y="13282200"/>
            <a:ext cx="796288" cy="248756"/>
          </a:xfrm>
          <a:prstGeom prst="roundRect">
            <a:avLst/>
          </a:prstGeom>
          <a:noFill/>
          <a:ln w="19050">
            <a:solidFill>
              <a:srgbClr val="40A8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sz="1799" dirty="0">
              <a:solidFill>
                <a:prstClr val="white"/>
              </a:solidFill>
            </a:endParaRPr>
          </a:p>
        </p:txBody>
      </p:sp>
      <p:cxnSp>
        <p:nvCxnSpPr>
          <p:cNvPr id="61" name="Straight Arrow Connector 60">
            <a:extLst>
              <a:ext uri="{FF2B5EF4-FFF2-40B4-BE49-F238E27FC236}">
                <a16:creationId xmlns:a16="http://schemas.microsoft.com/office/drawing/2014/main" id="{5D809832-F5BA-4994-AEDE-68DB2B0EFC64}"/>
              </a:ext>
            </a:extLst>
          </p:cNvPr>
          <p:cNvCxnSpPr>
            <a:cxnSpLocks/>
          </p:cNvCxnSpPr>
          <p:nvPr/>
        </p:nvCxnSpPr>
        <p:spPr>
          <a:xfrm flipV="1">
            <a:off x="24780545" y="11550968"/>
            <a:ext cx="322043" cy="31787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5679E4E-B16B-4CF1-AF70-B9872159CB48}"/>
              </a:ext>
            </a:extLst>
          </p:cNvPr>
          <p:cNvCxnSpPr>
            <a:cxnSpLocks/>
          </p:cNvCxnSpPr>
          <p:nvPr/>
        </p:nvCxnSpPr>
        <p:spPr>
          <a:xfrm>
            <a:off x="24780960" y="11856482"/>
            <a:ext cx="294150" cy="142105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E79697C-7CF3-45C4-B5A1-B18CEEAD47BB}"/>
              </a:ext>
            </a:extLst>
          </p:cNvPr>
          <p:cNvSpPr txBox="1"/>
          <p:nvPr/>
        </p:nvSpPr>
        <p:spPr>
          <a:xfrm>
            <a:off x="23312605" y="11728965"/>
            <a:ext cx="1595116" cy="503722"/>
          </a:xfrm>
          <a:prstGeom prst="rect">
            <a:avLst/>
          </a:prstGeom>
          <a:noFill/>
        </p:spPr>
        <p:txBody>
          <a:bodyPr wrap="none" lIns="0" tIns="0" rIns="0" bIns="0" rtlCol="0">
            <a:noAutofit/>
          </a:bodyPr>
          <a:lstStyle/>
          <a:p>
            <a:pPr>
              <a:lnSpc>
                <a:spcPct val="90000"/>
              </a:lnSpc>
            </a:pPr>
            <a:r>
              <a:rPr lang="en-US" sz="1400" dirty="0">
                <a:solidFill>
                  <a:prstClr val="black"/>
                </a:solidFill>
                <a:latin typeface="Verdana Regular"/>
              </a:rPr>
              <a:t>One symbol for </a:t>
            </a:r>
            <a:br>
              <a:rPr lang="en-US" sz="1400" dirty="0">
                <a:solidFill>
                  <a:prstClr val="black"/>
                </a:solidFill>
                <a:latin typeface="Verdana Regular"/>
              </a:rPr>
            </a:br>
            <a:r>
              <a:rPr lang="en-US" sz="1400" dirty="0">
                <a:solidFill>
                  <a:prstClr val="black"/>
                </a:solidFill>
                <a:latin typeface="Verdana Regular"/>
              </a:rPr>
              <a:t>three columns</a:t>
            </a:r>
          </a:p>
        </p:txBody>
      </p:sp>
      <p:pic>
        <p:nvPicPr>
          <p:cNvPr id="66" name="Picture 65">
            <a:extLst>
              <a:ext uri="{FF2B5EF4-FFF2-40B4-BE49-F238E27FC236}">
                <a16:creationId xmlns:a16="http://schemas.microsoft.com/office/drawing/2014/main" id="{03727983-5157-467D-8298-903FB5B62839}"/>
              </a:ext>
            </a:extLst>
          </p:cNvPr>
          <p:cNvPicPr>
            <a:picLocks noChangeAspect="1"/>
          </p:cNvPicPr>
          <p:nvPr/>
        </p:nvPicPr>
        <p:blipFill>
          <a:blip r:embed="rId3"/>
          <a:stretch>
            <a:fillRect/>
          </a:stretch>
        </p:blipFill>
        <p:spPr>
          <a:xfrm>
            <a:off x="12944775" y="17683734"/>
            <a:ext cx="7565066" cy="5486400"/>
          </a:xfrm>
          <a:prstGeom prst="rect">
            <a:avLst/>
          </a:prstGeom>
        </p:spPr>
      </p:pic>
      <p:sp>
        <p:nvSpPr>
          <p:cNvPr id="67" name="Title 1">
            <a:extLst>
              <a:ext uri="{FF2B5EF4-FFF2-40B4-BE49-F238E27FC236}">
                <a16:creationId xmlns:a16="http://schemas.microsoft.com/office/drawing/2014/main" id="{DEF30E25-ABD9-48C1-827F-F3DA07280EEA}"/>
              </a:ext>
            </a:extLst>
          </p:cNvPr>
          <p:cNvSpPr txBox="1">
            <a:spLocks/>
          </p:cNvSpPr>
          <p:nvPr/>
        </p:nvSpPr>
        <p:spPr>
          <a:xfrm>
            <a:off x="12944774" y="16313006"/>
            <a:ext cx="7565067" cy="502591"/>
          </a:xfrm>
          <a:prstGeom prst="rect">
            <a:avLst/>
          </a:prstGeom>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3600" b="1" dirty="0">
                <a:solidFill>
                  <a:srgbClr val="E05529"/>
                </a:solidFill>
                <a:latin typeface="Verdana Regular"/>
              </a:rPr>
              <a:t>Combining Parent/Child Tables</a:t>
            </a:r>
          </a:p>
        </p:txBody>
      </p:sp>
      <p:sp>
        <p:nvSpPr>
          <p:cNvPr id="68" name="Title 1">
            <a:extLst>
              <a:ext uri="{FF2B5EF4-FFF2-40B4-BE49-F238E27FC236}">
                <a16:creationId xmlns:a16="http://schemas.microsoft.com/office/drawing/2014/main" id="{6613B85C-2D86-477D-8797-8DD3ED61C507}"/>
              </a:ext>
            </a:extLst>
          </p:cNvPr>
          <p:cNvSpPr txBox="1">
            <a:spLocks/>
          </p:cNvSpPr>
          <p:nvPr/>
        </p:nvSpPr>
        <p:spPr>
          <a:xfrm>
            <a:off x="23486702" y="16292603"/>
            <a:ext cx="7553740" cy="762000"/>
          </a:xfrm>
          <a:prstGeom prst="rect">
            <a:avLst/>
          </a:prstGeom>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3600" b="1" dirty="0">
                <a:solidFill>
                  <a:srgbClr val="E05529"/>
                </a:solidFill>
                <a:latin typeface="Verdana Regular"/>
              </a:rPr>
              <a:t>CPU Usage</a:t>
            </a:r>
          </a:p>
        </p:txBody>
      </p:sp>
      <p:pic>
        <p:nvPicPr>
          <p:cNvPr id="69" name="Picture 68">
            <a:extLst>
              <a:ext uri="{FF2B5EF4-FFF2-40B4-BE49-F238E27FC236}">
                <a16:creationId xmlns:a16="http://schemas.microsoft.com/office/drawing/2014/main" id="{3814990E-678C-40F1-9EB5-B47E2C0F60DA}"/>
              </a:ext>
            </a:extLst>
          </p:cNvPr>
          <p:cNvPicPr>
            <a:picLocks noChangeAspect="1"/>
          </p:cNvPicPr>
          <p:nvPr/>
        </p:nvPicPr>
        <p:blipFill>
          <a:blip r:embed="rId4"/>
          <a:stretch>
            <a:fillRect/>
          </a:stretch>
        </p:blipFill>
        <p:spPr>
          <a:xfrm>
            <a:off x="23486702" y="17683734"/>
            <a:ext cx="7553739" cy="5486400"/>
          </a:xfrm>
          <a:prstGeom prst="rect">
            <a:avLst/>
          </a:prstGeom>
        </p:spPr>
      </p:pic>
      <p:sp>
        <p:nvSpPr>
          <p:cNvPr id="70" name="Title 1">
            <a:extLst>
              <a:ext uri="{FF2B5EF4-FFF2-40B4-BE49-F238E27FC236}">
                <a16:creationId xmlns:a16="http://schemas.microsoft.com/office/drawing/2014/main" id="{6110E8C2-9F28-4FE0-9191-D4CFABC865A5}"/>
              </a:ext>
            </a:extLst>
          </p:cNvPr>
          <p:cNvSpPr txBox="1">
            <a:spLocks/>
          </p:cNvSpPr>
          <p:nvPr/>
        </p:nvSpPr>
        <p:spPr>
          <a:xfrm>
            <a:off x="12980391" y="24735583"/>
            <a:ext cx="7471912" cy="518120"/>
          </a:xfrm>
          <a:prstGeom prst="rect">
            <a:avLst/>
          </a:prstGeom>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3200" b="1" dirty="0">
                <a:solidFill>
                  <a:srgbClr val="E05529"/>
                </a:solidFill>
                <a:latin typeface="Verdana Regular"/>
              </a:rPr>
              <a:t>File IO</a:t>
            </a:r>
          </a:p>
        </p:txBody>
      </p:sp>
      <p:sp>
        <p:nvSpPr>
          <p:cNvPr id="72" name="TextBox 71">
            <a:extLst>
              <a:ext uri="{FF2B5EF4-FFF2-40B4-BE49-F238E27FC236}">
                <a16:creationId xmlns:a16="http://schemas.microsoft.com/office/drawing/2014/main" id="{AD6F34AD-3A3A-4A39-A5A8-9A04DA492146}"/>
              </a:ext>
            </a:extLst>
          </p:cNvPr>
          <p:cNvSpPr txBox="1"/>
          <p:nvPr/>
        </p:nvSpPr>
        <p:spPr>
          <a:xfrm>
            <a:off x="12944775" y="31178457"/>
            <a:ext cx="7565066" cy="400110"/>
          </a:xfrm>
          <a:prstGeom prst="rect">
            <a:avLst/>
          </a:prstGeom>
          <a:noFill/>
        </p:spPr>
        <p:txBody>
          <a:bodyPr wrap="square" rtlCol="0">
            <a:spAutoFit/>
          </a:bodyPr>
          <a:lstStyle/>
          <a:p>
            <a:r>
              <a:rPr lang="en-US" sz="2000" dirty="0">
                <a:latin typeface="Verdana Regular"/>
              </a:rPr>
              <a:t>Figure 5. Sort your data and IO will improve.</a:t>
            </a:r>
          </a:p>
        </p:txBody>
      </p:sp>
      <p:sp>
        <p:nvSpPr>
          <p:cNvPr id="74" name="Title 1">
            <a:extLst>
              <a:ext uri="{FF2B5EF4-FFF2-40B4-BE49-F238E27FC236}">
                <a16:creationId xmlns:a16="http://schemas.microsoft.com/office/drawing/2014/main" id="{0B016C45-4C31-444B-ACE5-DF49645A704D}"/>
              </a:ext>
            </a:extLst>
          </p:cNvPr>
          <p:cNvSpPr txBox="1">
            <a:spLocks/>
          </p:cNvSpPr>
          <p:nvPr/>
        </p:nvSpPr>
        <p:spPr>
          <a:xfrm>
            <a:off x="23420822" y="24735583"/>
            <a:ext cx="7553740" cy="518120"/>
          </a:xfrm>
          <a:prstGeom prst="rect">
            <a:avLst/>
          </a:prstGeom>
        </p:spPr>
        <p:txBody>
          <a:bodyPr/>
          <a:lst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a:lstStyle>
          <a:p>
            <a:pPr algn="ctr"/>
            <a:r>
              <a:rPr lang="en-US" sz="3200" b="1" dirty="0">
                <a:solidFill>
                  <a:srgbClr val="E05529"/>
                </a:solidFill>
                <a:latin typeface="Verdana Regular"/>
              </a:rPr>
              <a:t>User IO</a:t>
            </a:r>
          </a:p>
        </p:txBody>
      </p:sp>
      <p:sp>
        <p:nvSpPr>
          <p:cNvPr id="76" name="TextBox 75">
            <a:extLst>
              <a:ext uri="{FF2B5EF4-FFF2-40B4-BE49-F238E27FC236}">
                <a16:creationId xmlns:a16="http://schemas.microsoft.com/office/drawing/2014/main" id="{B9AE3327-53BE-42C0-9027-E9CE5014E624}"/>
              </a:ext>
            </a:extLst>
          </p:cNvPr>
          <p:cNvSpPr txBox="1"/>
          <p:nvPr/>
        </p:nvSpPr>
        <p:spPr>
          <a:xfrm>
            <a:off x="23381361" y="31113687"/>
            <a:ext cx="7755491" cy="400110"/>
          </a:xfrm>
          <a:prstGeom prst="rect">
            <a:avLst/>
          </a:prstGeom>
          <a:noFill/>
        </p:spPr>
        <p:txBody>
          <a:bodyPr wrap="square" rtlCol="0">
            <a:spAutoFit/>
          </a:bodyPr>
          <a:lstStyle/>
          <a:p>
            <a:r>
              <a:rPr lang="en-US" sz="2000" dirty="0">
                <a:latin typeface="Verdana Regular"/>
              </a:rPr>
              <a:t>Figure 6. Once again, sorting data improves IO.</a:t>
            </a:r>
          </a:p>
        </p:txBody>
      </p:sp>
      <p:sp>
        <p:nvSpPr>
          <p:cNvPr id="18" name="TextBox 17">
            <a:extLst>
              <a:ext uri="{FF2B5EF4-FFF2-40B4-BE49-F238E27FC236}">
                <a16:creationId xmlns:a16="http://schemas.microsoft.com/office/drawing/2014/main" id="{BC5FEA62-8D70-47D2-B07E-07A014A6287E}"/>
              </a:ext>
            </a:extLst>
          </p:cNvPr>
          <p:cNvSpPr txBox="1"/>
          <p:nvPr/>
        </p:nvSpPr>
        <p:spPr>
          <a:xfrm>
            <a:off x="12311598" y="7051866"/>
            <a:ext cx="19190957" cy="1938992"/>
          </a:xfrm>
          <a:prstGeom prst="rect">
            <a:avLst/>
          </a:prstGeom>
          <a:noFill/>
        </p:spPr>
        <p:txBody>
          <a:bodyPr wrap="square" rtlCol="0">
            <a:spAutoFit/>
          </a:bodyPr>
          <a:lstStyle/>
          <a:p>
            <a:r>
              <a:rPr lang="en-US" sz="6000" dirty="0">
                <a:latin typeface="Georgia" charset="0"/>
                <a:ea typeface="Georgia" charset="0"/>
                <a:cs typeface="Georgia" charset="0"/>
              </a:rPr>
              <a:t>How intelligently inserting data will improve IO and CPU performance in a data warehouse environment</a:t>
            </a:r>
            <a:endParaRPr lang="en-US" sz="6000" dirty="0"/>
          </a:p>
        </p:txBody>
      </p:sp>
      <p:pic>
        <p:nvPicPr>
          <p:cNvPr id="3" name="Picture 2">
            <a:extLst>
              <a:ext uri="{FF2B5EF4-FFF2-40B4-BE49-F238E27FC236}">
                <a16:creationId xmlns:a16="http://schemas.microsoft.com/office/drawing/2014/main" id="{1F72FDBB-4375-46EB-98F9-F443054A6889}"/>
              </a:ext>
            </a:extLst>
          </p:cNvPr>
          <p:cNvPicPr>
            <a:picLocks noChangeAspect="1"/>
          </p:cNvPicPr>
          <p:nvPr/>
        </p:nvPicPr>
        <p:blipFill>
          <a:blip r:embed="rId5"/>
          <a:stretch>
            <a:fillRect/>
          </a:stretch>
        </p:blipFill>
        <p:spPr>
          <a:xfrm>
            <a:off x="12944775" y="25532097"/>
            <a:ext cx="7565066" cy="5498682"/>
          </a:xfrm>
          <a:prstGeom prst="rect">
            <a:avLst/>
          </a:prstGeom>
        </p:spPr>
      </p:pic>
      <p:pic>
        <p:nvPicPr>
          <p:cNvPr id="6" name="Picture 5">
            <a:extLst>
              <a:ext uri="{FF2B5EF4-FFF2-40B4-BE49-F238E27FC236}">
                <a16:creationId xmlns:a16="http://schemas.microsoft.com/office/drawing/2014/main" id="{A7380F1E-E68D-41FB-B656-F1AF888FFA48}"/>
              </a:ext>
            </a:extLst>
          </p:cNvPr>
          <p:cNvPicPr>
            <a:picLocks noChangeAspect="1"/>
          </p:cNvPicPr>
          <p:nvPr/>
        </p:nvPicPr>
        <p:blipFill>
          <a:blip r:embed="rId6"/>
          <a:stretch>
            <a:fillRect/>
          </a:stretch>
        </p:blipFill>
        <p:spPr>
          <a:xfrm>
            <a:off x="23381361" y="25532097"/>
            <a:ext cx="7593201" cy="5498682"/>
          </a:xfrm>
          <a:prstGeom prst="rect">
            <a:avLst/>
          </a:prstGeom>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3034</TotalTime>
  <Words>847</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Consolas</vt:lpstr>
      <vt:lpstr>Georgia</vt:lpstr>
      <vt:lpstr>Impact</vt:lpstr>
      <vt:lpstr>Times New Roman</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Schultz, Alexander K</cp:lastModifiedBy>
  <cp:revision>148</cp:revision>
  <dcterms:created xsi:type="dcterms:W3CDTF">2017-04-19T21:01:26Z</dcterms:created>
  <dcterms:modified xsi:type="dcterms:W3CDTF">2018-04-30T21:03:52Z</dcterms:modified>
</cp:coreProperties>
</file>