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8" r:id="rId4"/>
    <p:sldId id="297" r:id="rId5"/>
    <p:sldId id="298" r:id="rId6"/>
    <p:sldId id="299" r:id="rId7"/>
    <p:sldId id="301" r:id="rId8"/>
    <p:sldId id="300" r:id="rId9"/>
    <p:sldId id="303" r:id="rId10"/>
    <p:sldId id="302" r:id="rId11"/>
    <p:sldId id="305" r:id="rId12"/>
    <p:sldId id="306" r:id="rId13"/>
    <p:sldId id="307" r:id="rId14"/>
    <p:sldId id="290" r:id="rId15"/>
    <p:sldId id="288" r:id="rId16"/>
    <p:sldId id="292" r:id="rId17"/>
    <p:sldId id="291" r:id="rId18"/>
    <p:sldId id="293" r:id="rId19"/>
    <p:sldId id="304" r:id="rId20"/>
    <p:sldId id="296" r:id="rId21"/>
    <p:sldId id="309" r:id="rId22"/>
    <p:sldId id="287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3075" autoAdjust="0"/>
  </p:normalViewPr>
  <p:slideViewPr>
    <p:cSldViewPr>
      <p:cViewPr varScale="1">
        <p:scale>
          <a:sx n="69" d="100"/>
          <a:sy n="69" d="100"/>
        </p:scale>
        <p:origin x="1003" y="67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block dump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(on </a:t>
            </a:r>
            <a:r>
              <a:rPr lang="en-US" baseline="0" dirty="0" err="1" smtClean="0"/>
              <a:t>monday</a:t>
            </a:r>
            <a:r>
              <a:rPr lang="en-U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little endian </a:t>
            </a:r>
          </a:p>
          <a:p>
            <a:endParaRPr lang="en-US" dirty="0" smtClean="0"/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43415004 01012C4B 54415203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Becomes (for those of us that</a:t>
            </a:r>
            <a:r>
              <a:rPr lang="en-US" sz="1100" baseline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read left to right)</a:t>
            </a:r>
            <a:endParaRPr lang="en-US" sz="11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04504143 4b2c0101 03524154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Matches what we see in ‘</a:t>
            </a:r>
            <a:r>
              <a:rPr lang="en-US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04(length byte) 5041434b(PACK) 2c0101 (row header) 03(length byte) 514154 (RAT)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 [add</a:t>
            </a:r>
            <a:r>
              <a:rPr lang="en-US" baseline="0" dirty="0" smtClean="0"/>
              <a:t> table definition and insert statement]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 points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tl</a:t>
            </a:r>
            <a:r>
              <a:rPr lang="en-US" baseline="0" dirty="0" smtClean="0"/>
              <a:t> -&gt; total length</a:t>
            </a:r>
          </a:p>
          <a:p>
            <a:r>
              <a:rPr lang="en-US" baseline="0" dirty="0" smtClean="0"/>
              <a:t> rows and tables start at 0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pti</a:t>
            </a:r>
            <a:r>
              <a:rPr lang="en-US" baseline="0" dirty="0" smtClean="0"/>
              <a:t> -&gt; table directory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-&gt; row directory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only a few choices</a:t>
            </a:r>
            <a:r>
              <a:rPr lang="en-US" baseline="0" dirty="0" smtClean="0"/>
              <a:t> for data block compression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operations))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Basic compression you cannot add/remove columns.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 only compresses block during direct path load operations.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Updates</a:t>
            </a:r>
            <a:r>
              <a:rPr lang="en-US" baseline="0" dirty="0" smtClean="0"/>
              <a:t> kill compression, If there are inserts and updates the table will need to be rebuilt to recompress.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 load of unchanging data is best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Advanced recompresses blocks as they fill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[dba | all | user]_tables contains 2 columns COMPRESSION and COMPRESS_FOR that indicate if the tale is compresses and the compression type respectively.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Basic is what we are looking at:</a:t>
            </a:r>
          </a:p>
          <a:p>
            <a:r>
              <a:rPr lang="en-US" baseline="0" dirty="0" smtClean="0"/>
              <a:t> - We can do most offline because our large raw tables are not directly accessed by the reporting layer. </a:t>
            </a:r>
          </a:p>
          <a:p>
            <a:r>
              <a:rPr lang="en-US" baseline="0" dirty="0" smtClean="0"/>
              <a:t> - Easy to coordinate among analysts.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We are archiving historic data that rarely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 ID 1223705.1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Replace repeating column values with symbols stored in the same block</a:t>
            </a:r>
          </a:p>
          <a:p>
            <a:r>
              <a:rPr lang="en-US" baseline="0" dirty="0" smtClean="0"/>
              <a:t>All or nothing for columns</a:t>
            </a:r>
          </a:p>
          <a:p>
            <a:r>
              <a:rPr lang="en-US" baseline="0" dirty="0" smtClean="0"/>
              <a:t> - a column is compressed as a unit and each column in a row has one and only one symbol or length byte.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columns</a:t>
            </a:r>
            <a:r>
              <a:rPr lang="en-US" baseline="0" dirty="0" smtClean="0"/>
              <a:t> compressed into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 rows can</a:t>
            </a:r>
            <a:r>
              <a:rPr lang="en-US" baseline="0" dirty="0" smtClean="0"/>
              <a:t> contain reference to other symbols within the block.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Symbol</a:t>
            </a:r>
            <a:r>
              <a:rPr lang="en-US" baseline="0" dirty="0" smtClean="0"/>
              <a:t> </a:t>
            </a:r>
            <a:r>
              <a:rPr lang="en-US" dirty="0" smtClean="0"/>
              <a:t>table row header?</a:t>
            </a:r>
          </a:p>
          <a:p>
            <a:endParaRPr lang="en-US" dirty="0" smtClean="0"/>
          </a:p>
          <a:p>
            <a:r>
              <a:rPr lang="en-US" dirty="0" smtClean="0"/>
              <a:t>ITL and symbol table?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04/03/2018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04/03/2018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04/03/2018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04/03/2018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53852" y="1772816"/>
            <a:ext cx="8352928" cy="38884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Blocks are read into the buffer cache in the compressed form.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lower CPU and IO cost when dealing with compressed blocks.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 level compression means minimal CPU cost to </a:t>
            </a:r>
            <a:r>
              <a:rPr lang="en-US" dirty="0" err="1" smtClean="0"/>
              <a:t>uncompress</a:t>
            </a:r>
            <a:r>
              <a:rPr lang="en-US" dirty="0" smtClean="0"/>
              <a:t> data.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01924" y="1844824"/>
            <a:ext cx="7992888" cy="3960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Compression is at the block level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Repeated values are replaced with symbols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Symbols can reference other symbols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Column values are atomic unit of compression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4916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Warehouse Environment</a:t>
            </a:r>
          </a:p>
          <a:p>
            <a:pPr lvl="1"/>
            <a:r>
              <a:rPr lang="en-US" sz="2200" dirty="0" smtClean="0"/>
              <a:t>Industrial </a:t>
            </a:r>
            <a:r>
              <a:rPr lang="en-US" sz="2200" dirty="0" err="1" smtClean="0"/>
              <a:t>IoT</a:t>
            </a:r>
            <a:r>
              <a:rPr lang="en-US" sz="2200" dirty="0" smtClean="0"/>
              <a:t> system used for engineering analytics</a:t>
            </a:r>
          </a:p>
          <a:p>
            <a:r>
              <a:rPr lang="en-US" sz="2400" dirty="0" smtClean="0"/>
              <a:t>Long Term Storage of Actively Used Tables</a:t>
            </a:r>
          </a:p>
          <a:p>
            <a:pPr lvl="1"/>
            <a:r>
              <a:rPr lang="en-US" sz="2200" dirty="0" smtClean="0"/>
              <a:t>Tables are static.  No updates, lots </a:t>
            </a:r>
            <a:r>
              <a:rPr lang="en-US" sz="2200" dirty="0" smtClean="0"/>
              <a:t>of bulk inserts</a:t>
            </a:r>
          </a:p>
          <a:p>
            <a:pPr lvl="1"/>
            <a:r>
              <a:rPr lang="en-US" sz="2200" dirty="0" smtClean="0"/>
              <a:t>Following results from child table with 1M rows and parent table with 1250 rows.</a:t>
            </a:r>
          </a:p>
          <a:p>
            <a:pPr lvl="1"/>
            <a:r>
              <a:rPr lang="en-US" sz="2200" dirty="0" smtClean="0"/>
              <a:t>Typical tables are 100M – 30B rows</a:t>
            </a:r>
            <a:endParaRPr lang="en-US" sz="2200" dirty="0"/>
          </a:p>
          <a:p>
            <a:r>
              <a:rPr lang="en-US" sz="2400" dirty="0" smtClean="0"/>
              <a:t>Analytics Queries on Parent/Child Table</a:t>
            </a:r>
            <a:r>
              <a:rPr lang="en-US" sz="2200" dirty="0" smtClean="0"/>
              <a:t>s</a:t>
            </a:r>
          </a:p>
          <a:p>
            <a:pPr lvl="1"/>
            <a:r>
              <a:rPr lang="en-US" sz="2000" dirty="0" smtClean="0"/>
              <a:t>800:1 ratio (</a:t>
            </a:r>
            <a:r>
              <a:rPr lang="en-US" sz="2000" dirty="0" err="1" smtClean="0"/>
              <a:t>child:parent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Typically used to </a:t>
            </a:r>
            <a:r>
              <a:rPr lang="en-US" sz="2000" dirty="0" smtClean="0"/>
              <a:t>create </a:t>
            </a:r>
            <a:r>
              <a:rPr lang="en-US" sz="2000" dirty="0" smtClean="0"/>
              <a:t>intermediate aggregation </a:t>
            </a:r>
            <a:r>
              <a:rPr lang="en-US" sz="2000" dirty="0" smtClean="0"/>
              <a:t>tables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07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</a:t>
            </a:r>
            <a:r>
              <a:rPr lang="en-US" dirty="0" smtClean="0"/>
              <a:t>what knobs can we turn to improve compression?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Data was sorted on lowest cardinality columns to highest.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</a:t>
            </a:r>
            <a:r>
              <a:rPr lang="en-US" dirty="0" smtClean="0"/>
              <a:t>multi-column symbols</a:t>
            </a:r>
            <a:endParaRPr lang="en-US" dirty="0" smtClean="0"/>
          </a:p>
          <a:p>
            <a:pPr lvl="1"/>
            <a:r>
              <a:rPr lang="en-US" dirty="0" smtClean="0"/>
              <a:t>New compression ratio = </a:t>
            </a:r>
            <a:r>
              <a:rPr lang="en-US" dirty="0" smtClean="0"/>
              <a:t>2.48X</a:t>
            </a:r>
          </a:p>
          <a:p>
            <a:pPr lvl="2"/>
            <a:r>
              <a:rPr lang="en-US" dirty="0" smtClean="0"/>
              <a:t>25% smaller than the unsorted tables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</a:t>
            </a:r>
            <a:r>
              <a:rPr lang="en-US" dirty="0" smtClean="0"/>
              <a:t>strongly influences compression when data isn’t sorted.</a:t>
            </a:r>
            <a:endParaRPr lang="en-US" dirty="0" smtClean="0"/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 smtClean="0"/>
              <a:t>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</a:t>
            </a:r>
            <a:r>
              <a:rPr lang="en-US" dirty="0" err="1" smtClean="0"/>
              <a:t>denormalize</a:t>
            </a:r>
            <a:r>
              <a:rPr lang="en-US" dirty="0" smtClean="0"/>
              <a:t> into a combined parent/child table.</a:t>
            </a:r>
          </a:p>
          <a:p>
            <a:pPr lvl="1"/>
            <a:r>
              <a:rPr lang="en-US" dirty="0" smtClean="0"/>
              <a:t>In this example, that price is relatively small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your parent/child ratio increases this will be more costly</a:t>
            </a:r>
            <a:endParaRPr lang="en-US" dirty="0" smtClean="0"/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</a:t>
            </a:r>
            <a:r>
              <a:rPr lang="en-US" dirty="0" smtClean="0"/>
              <a:t>ratio for </a:t>
            </a:r>
            <a:r>
              <a:rPr lang="en-US" dirty="0" err="1" smtClean="0"/>
              <a:t>denormalized</a:t>
            </a:r>
            <a:r>
              <a:rPr lang="en-US" dirty="0" smtClean="0"/>
              <a:t> tables</a:t>
            </a:r>
            <a:endParaRPr lang="en-US" dirty="0" smtClean="0"/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650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3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Sorting columns lowest cardinality to highest cardinality was very effective using our test tables (25% improvement).</a:t>
            </a:r>
            <a:endParaRPr lang="en-US" dirty="0" smtClean="0"/>
          </a:p>
          <a:p>
            <a:r>
              <a:rPr lang="en-US" dirty="0" smtClean="0"/>
              <a:t>In our system, t</a:t>
            </a:r>
            <a:r>
              <a:rPr lang="en-US" dirty="0" smtClean="0"/>
              <a:t>here </a:t>
            </a:r>
            <a:r>
              <a:rPr lang="en-US" dirty="0" smtClean="0"/>
              <a:t>is a small price to pay for </a:t>
            </a:r>
            <a:r>
              <a:rPr lang="en-US" dirty="0" err="1" smtClean="0"/>
              <a:t>denormalizing</a:t>
            </a:r>
            <a:r>
              <a:rPr lang="en-US" dirty="0" smtClean="0"/>
              <a:t> your data into a combined parent/child.</a:t>
            </a:r>
          </a:p>
          <a:p>
            <a:pPr lvl="1"/>
            <a:r>
              <a:rPr lang="en-US" dirty="0" smtClean="0"/>
              <a:t>There is a large improvement in query performance when these tables are combined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442" y="1351184"/>
            <a:ext cx="10969942" cy="4800600"/>
          </a:xfrm>
          <a:prstGeom prst="rect">
            <a:avLst/>
          </a:prstGeom>
        </p:spPr>
        <p:txBody>
          <a:bodyPr/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475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301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419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245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363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189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014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Compression Options</a:t>
            </a:r>
          </a:p>
          <a:p>
            <a:pPr lvl="1"/>
            <a:r>
              <a:rPr lang="en-US" sz="2201" dirty="0" smtClean="0"/>
              <a:t> basic vs. advanced</a:t>
            </a:r>
          </a:p>
          <a:p>
            <a:r>
              <a:rPr lang="en-US" sz="2400" dirty="0" smtClean="0"/>
              <a:t>Block Compression Fundamentals</a:t>
            </a:r>
          </a:p>
          <a:p>
            <a:pPr lvl="1"/>
            <a:r>
              <a:rPr lang="en-US" sz="2201" dirty="0" smtClean="0"/>
              <a:t>What’s going on under the hood</a:t>
            </a:r>
          </a:p>
          <a:p>
            <a:r>
              <a:rPr lang="en-US" sz="2400" dirty="0" smtClean="0"/>
              <a:t>Experimental Results</a:t>
            </a:r>
          </a:p>
          <a:p>
            <a:pPr lvl="1"/>
            <a:r>
              <a:rPr lang="en-US" sz="2201" dirty="0" smtClean="0"/>
              <a:t>Compression Ratio</a:t>
            </a:r>
          </a:p>
          <a:p>
            <a:pPr lvl="1"/>
            <a:r>
              <a:rPr lang="en-US" sz="2201" dirty="0" smtClean="0"/>
              <a:t>CPU Usage</a:t>
            </a:r>
          </a:p>
          <a:p>
            <a:r>
              <a:rPr lang="en-US" sz="2400" dirty="0" smtClean="0"/>
              <a:t>Conclusions/Future Work</a:t>
            </a:r>
          </a:p>
          <a:p>
            <a:r>
              <a:rPr lang="en-US" sz="2400" dirty="0" smtClean="0"/>
              <a:t>Questions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very wide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9678" y="1556792"/>
            <a:ext cx="9949468" cy="43204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</a:t>
            </a:r>
            <a:r>
              <a:rPr lang="en-US" sz="1799" dirty="0" smtClean="0">
                <a:solidFill>
                  <a:prstClr val="black"/>
                </a:solidFill>
              </a:rPr>
              <a:t>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Basic compresses only once during a direct path </a:t>
            </a:r>
            <a:r>
              <a:rPr lang="en-US" dirty="0" smtClean="0"/>
              <a:t>load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PCTFREE 0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Included with EE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Advanced will automatically recompress blocks </a:t>
            </a:r>
            <a:r>
              <a:rPr lang="en-US" dirty="0" smtClean="0"/>
              <a:t>as </a:t>
            </a:r>
            <a:r>
              <a:rPr lang="en-US" dirty="0"/>
              <a:t>they </a:t>
            </a:r>
            <a:r>
              <a:rPr lang="en-US" dirty="0" smtClean="0"/>
              <a:t>fill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PCTFREE 10 </a:t>
            </a:r>
            <a:endParaRPr lang="en-US" dirty="0"/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Advanced Compression option license 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</a:t>
            </a:r>
            <a:r>
              <a:rPr lang="en-US" dirty="0" smtClean="0">
                <a:solidFill>
                  <a:prstClr val="black"/>
                </a:solidFill>
              </a:rPr>
              <a:t>Symbols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22751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Symbol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symbol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</a:t>
            </a:r>
            <a:r>
              <a:rPr lang="en-US" dirty="0" smtClean="0">
                <a:solidFill>
                  <a:prstClr val="black"/>
                </a:solidFill>
              </a:rPr>
              <a:t>Symbols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</a:t>
            </a:r>
            <a:r>
              <a:rPr lang="en-US" sz="1799" dirty="0" smtClean="0">
                <a:solidFill>
                  <a:prstClr val="black"/>
                </a:solidFill>
              </a:rPr>
              <a:t>symbol </a:t>
            </a:r>
            <a:r>
              <a:rPr lang="en-US" sz="1799" dirty="0">
                <a:solidFill>
                  <a:prstClr val="black"/>
                </a:solidFill>
              </a:rPr>
              <a:t>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46540" y="1448613"/>
            <a:ext cx="1080120" cy="90026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6660" y="1196752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Symbols </a:t>
            </a:r>
            <a:r>
              <a:rPr lang="en-US" dirty="0">
                <a:solidFill>
                  <a:prstClr val="black"/>
                </a:solidFill>
              </a:rPr>
              <a:t>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13368</TotalTime>
  <Words>1922</Words>
  <Application>Microsoft Office PowerPoint</Application>
  <PresentationFormat>Custom</PresentationFormat>
  <Paragraphs>293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HP Simplified</vt:lpstr>
      <vt:lpstr>Times New Roman</vt:lpstr>
      <vt:lpstr>HP Standard 16x9</vt:lpstr>
      <vt:lpstr>1_HP Standard 16x9</vt:lpstr>
      <vt:lpstr>How To Drive Your Server Like You Stole It:   Data Compression</vt:lpstr>
      <vt:lpstr>Presentation Overview</vt:lpstr>
      <vt:lpstr>Review of Data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Buffer Cache</vt:lpstr>
      <vt:lpstr>Compression summary</vt:lpstr>
      <vt:lpstr>Problem Statement</vt:lpstr>
      <vt:lpstr>Compressed vs. Uncompressed</vt:lpstr>
      <vt:lpstr>Sorted vs. Random Data</vt:lpstr>
      <vt:lpstr>Block Size &amp; Sorted vs. Random</vt:lpstr>
      <vt:lpstr>32K Blocks</vt:lpstr>
      <vt:lpstr>Denormalizing Parent/Child Tables into One Table</vt:lpstr>
      <vt:lpstr>CPU Usage</vt:lpstr>
      <vt:lpstr>Conclusions</vt:lpstr>
      <vt:lpstr>Future Work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Sand, Kirby (IHPS Corvallis)</cp:lastModifiedBy>
  <cp:revision>102</cp:revision>
  <dcterms:created xsi:type="dcterms:W3CDTF">2015-06-18T08:17:25Z</dcterms:created>
  <dcterms:modified xsi:type="dcterms:W3CDTF">2018-03-04T21:27:19Z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