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2"/>
  </p:notesMasterIdLst>
  <p:handoutMasterIdLst>
    <p:handoutMasterId r:id="rId23"/>
  </p:handoutMasterIdLst>
  <p:sldIdLst>
    <p:sldId id="25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89" r:id="rId11"/>
    <p:sldId id="295" r:id="rId12"/>
    <p:sldId id="290" r:id="rId13"/>
    <p:sldId id="288" r:id="rId14"/>
    <p:sldId id="292" r:id="rId15"/>
    <p:sldId id="291" r:id="rId16"/>
    <p:sldId id="293" r:id="rId17"/>
    <p:sldId id="294" r:id="rId18"/>
    <p:sldId id="304" r:id="rId19"/>
    <p:sldId id="296" r:id="rId20"/>
    <p:sldId id="287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7225" autoAdjust="0"/>
  </p:normalViewPr>
  <p:slideViewPr>
    <p:cSldViewPr>
      <p:cViewPr varScale="1">
        <p:scale>
          <a:sx n="90" d="100"/>
          <a:sy n="90" d="100"/>
        </p:scale>
        <p:origin x="168" y="58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909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157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079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579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6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408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2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292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20/02/2018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20/02/2018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0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7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293" indent="-233293" algn="l">
              <a:defRPr sz="4399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20/02/2018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1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2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544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9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0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1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8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4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8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4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20/02/2018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3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2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341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prstClr val="white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457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75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01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419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060848"/>
            <a:ext cx="9141619" cy="1554480"/>
          </a:xfrm>
        </p:spPr>
        <p:txBody>
          <a:bodyPr/>
          <a:lstStyle/>
          <a:p>
            <a:r>
              <a:rPr lang="en-US" dirty="0" smtClean="0"/>
              <a:t>How To Drive Your Server Like You Stole It: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343718"/>
            <a:ext cx="10969943" cy="420985"/>
          </a:xfrm>
        </p:spPr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4221088"/>
            <a:ext cx="50863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6" y="1772816"/>
            <a:ext cx="4495800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4221088"/>
            <a:ext cx="218122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460" y="1772816"/>
            <a:ext cx="2066925" cy="1019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146644" y="5103105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Child Table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46643" y="2669121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Parent Table</a:t>
            </a:r>
          </a:p>
        </p:txBody>
      </p:sp>
    </p:spTree>
    <p:extLst>
      <p:ext uri="{BB962C8B-B14F-4D97-AF65-F5344CB8AC3E}">
        <p14:creationId xmlns:p14="http://schemas.microsoft.com/office/powerpoint/2010/main" val="41474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2656"/>
            <a:ext cx="10969943" cy="401960"/>
          </a:xfrm>
        </p:spPr>
        <p:txBody>
          <a:bodyPr/>
          <a:lstStyle/>
          <a:p>
            <a:r>
              <a:rPr lang="en-US" dirty="0" smtClean="0"/>
              <a:t>Compressed vs. Uncompressed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No surprise here, compression is good.</a:t>
            </a:r>
          </a:p>
          <a:p>
            <a:pPr lvl="1"/>
            <a:r>
              <a:rPr lang="en-US" dirty="0" smtClean="0"/>
              <a:t>Default compression ratio = 1.86X</a:t>
            </a:r>
          </a:p>
          <a:p>
            <a:pPr lvl="1"/>
            <a:endParaRPr lang="en-US" dirty="0"/>
          </a:p>
          <a:p>
            <a:r>
              <a:rPr lang="en-US" dirty="0" smtClean="0"/>
              <a:t>Now that we know how the Oracle block compression algorithm works, can we organize the data to make it even better?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Sorted vs. Random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Wow, that’s a pretty big difference!</a:t>
            </a:r>
          </a:p>
          <a:p>
            <a:pPr lvl="1"/>
            <a:r>
              <a:rPr lang="en-US" dirty="0" smtClean="0"/>
              <a:t>We know that at the block level Oracle creates tokens to replace the actual row values.</a:t>
            </a:r>
          </a:p>
          <a:p>
            <a:pPr lvl="1"/>
            <a:r>
              <a:rPr lang="en-US" dirty="0" smtClean="0"/>
              <a:t>If we sort our rows before we insert them, starting with the lowest cardinality columns, we can guarantee to have a lot of repeat values.</a:t>
            </a:r>
          </a:p>
          <a:p>
            <a:pPr lvl="1"/>
            <a:r>
              <a:rPr lang="en-US" dirty="0" smtClean="0"/>
              <a:t>We know that Oracle will rearrange columns in order to enable creating multi-column tokens</a:t>
            </a:r>
          </a:p>
          <a:p>
            <a:pPr lvl="1"/>
            <a:r>
              <a:rPr lang="en-US" dirty="0" smtClean="0"/>
              <a:t>New compression ratio = 2.48X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Block Size &amp; Sorted vs. Random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Block size really matters when you don’t sort the data before you insert.</a:t>
            </a:r>
          </a:p>
          <a:p>
            <a:pPr lvl="2"/>
            <a:r>
              <a:rPr lang="en-US" dirty="0" smtClean="0"/>
              <a:t>32K is a lot better than 8K</a:t>
            </a:r>
          </a:p>
          <a:p>
            <a:pPr lvl="1"/>
            <a:r>
              <a:rPr lang="en-US" dirty="0" smtClean="0"/>
              <a:t>When you sort the data, the effects of 32K blocks is much smaller.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32K Blocks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use 32K blocks but don’t‘ sort:</a:t>
            </a:r>
          </a:p>
          <a:p>
            <a:pPr lvl="1"/>
            <a:r>
              <a:rPr lang="en-US" dirty="0" smtClean="0"/>
              <a:t>Things still improve a lot </a:t>
            </a:r>
            <a:r>
              <a:rPr lang="en-US" dirty="0" err="1" smtClean="0"/>
              <a:t>compred</a:t>
            </a:r>
            <a:r>
              <a:rPr lang="en-US" dirty="0" smtClean="0"/>
              <a:t> to 8K random</a:t>
            </a:r>
          </a:p>
          <a:p>
            <a:pPr lvl="2"/>
            <a:r>
              <a:rPr lang="en-US" dirty="0" smtClean="0"/>
              <a:t>Compression Ratio = 2.34X</a:t>
            </a:r>
          </a:p>
          <a:p>
            <a:pPr lvl="2"/>
            <a:endParaRPr lang="en-US" dirty="0"/>
          </a:p>
          <a:p>
            <a:r>
              <a:rPr lang="en-US" dirty="0" smtClean="0"/>
              <a:t>If we use 32K blocks and we also sort:</a:t>
            </a:r>
          </a:p>
          <a:p>
            <a:pPr lvl="1"/>
            <a:r>
              <a:rPr lang="en-US" dirty="0" smtClean="0"/>
              <a:t>Things improve only slightly relative to 8K sorted data</a:t>
            </a:r>
          </a:p>
          <a:p>
            <a:pPr lvl="1"/>
            <a:r>
              <a:rPr lang="en-US" dirty="0" smtClean="0"/>
              <a:t>New compression ratio = 2.52</a:t>
            </a:r>
            <a:r>
              <a:rPr lang="en-US" dirty="0"/>
              <a:t>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Combining Parent/Child Tables into One Table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obvious, but you do pay a storage price if you combine your parent/child tables into one table.</a:t>
            </a:r>
          </a:p>
          <a:p>
            <a:pPr lvl="1"/>
            <a:r>
              <a:rPr lang="en-US" dirty="0" smtClean="0"/>
              <a:t>In this example, that price is relatively small.</a:t>
            </a:r>
          </a:p>
          <a:p>
            <a:r>
              <a:rPr lang="en-US" dirty="0" smtClean="0"/>
              <a:t>Your results may vary, but I almost always have to join my parent/child tables before I can run a query.  Combining them into one table will greatly speed up query performance.</a:t>
            </a:r>
          </a:p>
          <a:p>
            <a:r>
              <a:rPr lang="en-US" dirty="0" smtClean="0"/>
              <a:t>New compression ratio</a:t>
            </a:r>
          </a:p>
          <a:p>
            <a:pPr lvl="1"/>
            <a:r>
              <a:rPr lang="en-US" dirty="0" smtClean="0"/>
              <a:t>32K = </a:t>
            </a:r>
            <a:r>
              <a:rPr lang="en-US" b="1" u="sng" dirty="0" smtClean="0"/>
              <a:t>2.42X</a:t>
            </a:r>
          </a:p>
          <a:p>
            <a:pPr lvl="1"/>
            <a:r>
              <a:rPr lang="en-US" dirty="0" smtClean="0"/>
              <a:t>8K = </a:t>
            </a:r>
            <a:r>
              <a:rPr lang="en-US" b="1" u="sng" dirty="0" smtClean="0"/>
              <a:t>2.34X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6506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Normalized vs. </a:t>
            </a:r>
            <a:r>
              <a:rPr lang="en-US" dirty="0" err="1" smtClean="0"/>
              <a:t>Denormalized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normalize your data and get some improvement in storage size.</a:t>
            </a:r>
          </a:p>
          <a:p>
            <a:pPr lvl="1"/>
            <a:r>
              <a:rPr lang="en-US" dirty="0" smtClean="0"/>
              <a:t>In our case, when we say normalize what we’re really doing is storing static VARCHAR data as a number.</a:t>
            </a:r>
          </a:p>
          <a:p>
            <a:pPr lvl="1"/>
            <a:r>
              <a:rPr lang="en-US" dirty="0" smtClean="0"/>
              <a:t>In a way, this is essentially what Oracle is doing for me with compression.  </a:t>
            </a:r>
          </a:p>
          <a:p>
            <a:pPr lvl="1"/>
            <a:r>
              <a:rPr lang="en-US" dirty="0" smtClean="0"/>
              <a:t>Not doing it would greatly simplify my system.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Moving from uncompressed to compressed/random shows an increase in CPU usage.  This is as expected as it requires CPU to decompress the block.</a:t>
            </a:r>
          </a:p>
          <a:p>
            <a:pPr lvl="1"/>
            <a:r>
              <a:rPr lang="en-US" dirty="0" smtClean="0"/>
              <a:t>I was not expecting CPU usage for the compressed/sorted blocks to be better than </a:t>
            </a:r>
            <a:r>
              <a:rPr lang="en-US" dirty="0" err="1" smtClean="0"/>
              <a:t>nocompress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Moving from separate tables to combined tables makes the CPU usage go down quite a bit.  This also makes sense as you don’t need to do a join which costs CPU.</a:t>
            </a:r>
          </a:p>
          <a:p>
            <a:pPr lvl="1"/>
            <a:r>
              <a:rPr lang="en-US" dirty="0" smtClean="0"/>
              <a:t>I was not expecting the normalized tables to require less CPU than the </a:t>
            </a:r>
            <a:r>
              <a:rPr lang="en-US" dirty="0" err="1" smtClean="0"/>
              <a:t>denormalized</a:t>
            </a:r>
            <a:r>
              <a:rPr lang="en-US" dirty="0" smtClean="0"/>
              <a:t> tables. </a:t>
            </a:r>
          </a:p>
          <a:p>
            <a:pPr lvl="2"/>
            <a:r>
              <a:rPr lang="en-US" dirty="0" smtClean="0"/>
              <a:t>Normalized tables require a join with the reference tables.</a:t>
            </a:r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559749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8588" y="5965004"/>
            <a:ext cx="3168352" cy="3735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*Used Snapper to gather CPU data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774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is an absolute must as data volumes start to really grow.</a:t>
            </a:r>
          </a:p>
          <a:p>
            <a:r>
              <a:rPr lang="en-US" dirty="0" smtClean="0"/>
              <a:t>Sorting your data can yield significant improvements on storage size.</a:t>
            </a:r>
          </a:p>
          <a:p>
            <a:r>
              <a:rPr lang="en-US" dirty="0" smtClean="0"/>
              <a:t>There is a small price to pay for combining parent/child tables into one table.</a:t>
            </a:r>
          </a:p>
          <a:p>
            <a:pPr lvl="1"/>
            <a:r>
              <a:rPr lang="en-US" dirty="0" smtClean="0"/>
              <a:t>There is a large improvement in query performance when these tables are combined.</a:t>
            </a:r>
          </a:p>
          <a:p>
            <a:r>
              <a:rPr lang="en-US" dirty="0"/>
              <a:t>N</a:t>
            </a:r>
            <a:r>
              <a:rPr lang="en-US" dirty="0" smtClean="0"/>
              <a:t>ormalizing warehouse data may result in smaller storage requirements, but greatly increases the complexity of a system.</a:t>
            </a:r>
          </a:p>
          <a:p>
            <a:pPr lvl="1"/>
            <a:r>
              <a:rPr lang="en-US" dirty="0" smtClean="0"/>
              <a:t>For my system I really wish we would have never started off doing this and I am strongly considering backing out of that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Alex Schultz</a:t>
            </a:r>
          </a:p>
          <a:p>
            <a:pPr lvl="1"/>
            <a:r>
              <a:rPr lang="en-US" dirty="0" smtClean="0"/>
              <a:t>Dylan Davis</a:t>
            </a:r>
          </a:p>
          <a:p>
            <a:pPr lvl="1"/>
            <a:r>
              <a:rPr lang="en-US" dirty="0" smtClean="0"/>
              <a:t>Trevor Hammock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46254"/>
            <a:ext cx="10969943" cy="502591"/>
          </a:xfrm>
        </p:spPr>
        <p:txBody>
          <a:bodyPr/>
          <a:lstStyle/>
          <a:p>
            <a:r>
              <a:rPr lang="en-US" sz="2800" dirty="0"/>
              <a:t>Review of Data Blocks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16677" y="2109364"/>
            <a:ext cx="9361007" cy="359020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7FE32965FFF0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43415004 01012C4B 54415203 7D970601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[.PACK,...RAT...}]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0xe:pti[0]      </a:t>
            </a: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0x12:pri[0]     offs=0x1f91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0x14:pri[1]     offs=0x1f89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@0x1f91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7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[ 3]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52 41 54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1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@0x1f89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8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[ 4]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 41 43 4b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113257" y="3016439"/>
            <a:ext cx="427401" cy="53144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9558135" y="866578"/>
            <a:ext cx="660894" cy="24911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784" y="3153829"/>
            <a:ext cx="1468795" cy="256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directory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027134" y="-173231"/>
            <a:ext cx="660893" cy="457081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0800000">
            <a:off x="2101384" y="3740646"/>
            <a:ext cx="437299" cy="1780840"/>
          </a:xfrm>
          <a:prstGeom prst="rightBrace">
            <a:avLst>
              <a:gd name="adj1" fmla="val 0"/>
              <a:gd name="adj2" fmla="val 49911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84" y="4495111"/>
            <a:ext cx="1437142" cy="2428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friendly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1271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block dump in hex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6575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readable 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dirty="0">
                <a:solidFill>
                  <a:prstClr val="black"/>
                </a:solidFill>
              </a:rPr>
              <a:t/>
            </a:r>
            <a:br>
              <a:rPr lang="en-US" sz="3199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Compression Types for Data Blocks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474" y="1544283"/>
            <a:ext cx="5918307" cy="25050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Basic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Deduplication within a data block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Advanced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Like basic but can be used for active tables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HCC 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Can only be used with an HCC supported platform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Compressed Data Block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753" y="1444519"/>
            <a:ext cx="6709540" cy="4338152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0x16:pti[0]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=1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0x1a:pti[1]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=728        offs=1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0x1e:pri[0]     offs=0x1f73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02 d8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@0x1f6f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2762827" y="1848172"/>
            <a:ext cx="510505" cy="5152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709" y="1961790"/>
            <a:ext cx="1017179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two tables 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7654" y="3357635"/>
            <a:ext cx="1614623" cy="461875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49526" y="4341037"/>
            <a:ext cx="1602752" cy="472639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16" y="3827437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same column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different lengths</a:t>
            </a:r>
          </a:p>
        </p:txBody>
      </p:sp>
      <p:cxnSp>
        <p:nvCxnSpPr>
          <p:cNvPr id="28" name="Straight Arrow Connector 27"/>
          <p:cNvCxnSpPr>
            <a:stCxn id="26" idx="3"/>
            <a:endCxn id="24" idx="1"/>
          </p:cNvCxnSpPr>
          <p:nvPr/>
        </p:nvCxnSpPr>
        <p:spPr>
          <a:xfrm flipV="1">
            <a:off x="2229432" y="3588573"/>
            <a:ext cx="908222" cy="49072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1"/>
          </p:cNvCxnSpPr>
          <p:nvPr/>
        </p:nvCxnSpPr>
        <p:spPr>
          <a:xfrm>
            <a:off x="2229432" y="4079298"/>
            <a:ext cx="920094" cy="49805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1009" y="1484376"/>
            <a:ext cx="9361007" cy="3880223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@0x1f5c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36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02 d0 03 d2 41 41 41 41 41 41 41 41 41 41 d2 42 42 42 42 42 42 42 42 42 42 d2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Multicolumn Tokens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9592" y="2168137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39591" y="3893115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75" y="1793893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One token for </a:t>
            </a:r>
            <a:br>
              <a:rPr lang="en-US" sz="1799" dirty="0">
                <a:solidFill>
                  <a:prstClr val="black"/>
                </a:solidFill>
              </a:rPr>
            </a:br>
            <a:r>
              <a:rPr lang="en-US" sz="1799" dirty="0">
                <a:solidFill>
                  <a:prstClr val="black"/>
                </a:solidFill>
              </a:rPr>
              <a:t>three columns</a:t>
            </a:r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1818992" y="2045755"/>
            <a:ext cx="820600" cy="24676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818992" y="2045755"/>
            <a:ext cx="820599" cy="197173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7925" y="5336914"/>
            <a:ext cx="9735335" cy="625465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sz="1799" dirty="0">
                <a:solidFill>
                  <a:srgbClr val="822980"/>
                </a:solidFill>
                <a:latin typeface="Consolas" panose="020B0609020204030204" pitchFamily="49" charset="0"/>
              </a:rPr>
              <a:t>2c 00 03 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d0 32 4d 58 54 53 50 4d 4c </a:t>
            </a:r>
            <a:r>
              <a:rPr lang="en-US" sz="1799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d0 32 57 55 51 54 49 42 53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Finding</a:t>
            </a:r>
            <a:r>
              <a:rPr lang="en-US" sz="3199" dirty="0">
                <a:solidFill>
                  <a:prstClr val="black"/>
                </a:solidFill>
              </a:rPr>
              <a:t> Tokens </a:t>
            </a:r>
            <a:endParaRPr lang="en-GB" sz="3199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03689" y="1365375"/>
          <a:ext cx="3929238" cy="224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19"/>
                <a:gridCol w="1964619"/>
              </a:tblGrid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r>
                        <a:rPr lang="en-US" sz="1800" baseline="0" dirty="0" smtClean="0"/>
                        <a:t>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00 - c7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Token</a:t>
                      </a:r>
                      <a:r>
                        <a:rPr lang="en-US" sz="1800" baseline="0" dirty="0" smtClean="0"/>
                        <a:t>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c9 - f9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 +</a:t>
                      </a:r>
                      <a:r>
                        <a:rPr lang="en-US" sz="1800" baseline="0" dirty="0" smtClean="0"/>
                        <a:t>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length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fb + 2bytes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token 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554078" y="4771810"/>
            <a:ext cx="660894" cy="1132093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815570" y="3641468"/>
            <a:ext cx="660894" cy="3390892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698989" y="5148942"/>
            <a:ext cx="660894" cy="37594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8584090" y="3639785"/>
            <a:ext cx="660894" cy="3394258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1894" y="4680967"/>
            <a:ext cx="124388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Header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8196" y="4678492"/>
            <a:ext cx="91552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1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2665" y="4685915"/>
            <a:ext cx="92383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2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5449" y="4685915"/>
            <a:ext cx="944433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3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6677" y="1876159"/>
            <a:ext cx="9361007" cy="429999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@0x1f64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01 69 02 </a:t>
            </a:r>
            <a:r>
              <a:rPr lang="en-US" sz="1799" b="1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2,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00 02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Tokens all the way down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61193" y="3271772"/>
            <a:ext cx="401400" cy="261190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336" y="3797467"/>
            <a:ext cx="1642048" cy="223873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516" y="2592119"/>
            <a:ext cx="1473845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0 points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  to itself </a:t>
            </a:r>
          </a:p>
        </p:txBody>
      </p:sp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>
          <a:xfrm>
            <a:off x="1933361" y="2843980"/>
            <a:ext cx="2627831" cy="55838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1933361" y="2843981"/>
            <a:ext cx="556975" cy="106542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1772352" y="5322967"/>
            <a:ext cx="717984" cy="56170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526" y="5071107"/>
            <a:ext cx="115182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1 still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the same</a:t>
            </a:r>
          </a:p>
        </p:txBody>
      </p:sp>
    </p:spTree>
    <p:extLst>
      <p:ext uri="{BB962C8B-B14F-4D97-AF65-F5344CB8AC3E}">
        <p14:creationId xmlns:p14="http://schemas.microsoft.com/office/powerpoint/2010/main" val="127701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8391" y="1838547"/>
            <a:ext cx="7697480" cy="4255677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b="1" dirty="0">
                <a:solidFill>
                  <a:prstClr val="black"/>
                </a:solidFill>
                <a:latin typeface="Consolas" panose="020B0609020204030204" pitchFamily="49" charset="0"/>
              </a:rPr>
              <a:t>perm_9ir2[3]={ 0 2 1 }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@0x1f67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25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01 d5 02 d2 41 41 41 41 41 41 41 41 41 41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49 4a 4d 4f 52 4a 48 45 59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02 00 d2 49 4a 4d 4f 52 4a 48 45 59 41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Column Reordering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7266653" y="1657916"/>
            <a:ext cx="1268632" cy="63771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5285" y="1406055"/>
            <a:ext cx="1399223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order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for this 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64" y="1976772"/>
            <a:ext cx="3554039" cy="10454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insert into </a:t>
            </a:r>
            <a:r>
              <a:rPr lang="en-GB" sz="1799" dirty="0" err="1">
                <a:solidFill>
                  <a:prstClr val="black"/>
                </a:solidFill>
              </a:rPr>
              <a:t>creorder</a:t>
            </a:r>
            <a:r>
              <a:rPr lang="en-GB" sz="1799" dirty="0">
                <a:solidFill>
                  <a:prstClr val="black"/>
                </a:solidFill>
              </a:rPr>
              <a:t> </a:t>
            </a:r>
            <a:br>
              <a:rPr lang="en-GB" sz="1799" dirty="0">
                <a:solidFill>
                  <a:prstClr val="black"/>
                </a:solidFill>
              </a:rPr>
            </a:br>
            <a:r>
              <a:rPr lang="en-GB" sz="1799" dirty="0">
                <a:solidFill>
                  <a:prstClr val="black"/>
                </a:solidFill>
              </a:rPr>
              <a:t>   values('AAAAAAAAAA',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</a:t>
            </a:r>
            <a:r>
              <a:rPr lang="en-GB" sz="1799" dirty="0" err="1">
                <a:solidFill>
                  <a:prstClr val="black"/>
                </a:solidFill>
              </a:rPr>
              <a:t>dbms_random.string</a:t>
            </a:r>
            <a:r>
              <a:rPr lang="en-GB" sz="1799" dirty="0">
                <a:solidFill>
                  <a:prstClr val="black"/>
                </a:solidFill>
              </a:rPr>
              <a:t>('u',10),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'BBBBBBBBBB');</a:t>
            </a:r>
          </a:p>
        </p:txBody>
      </p:sp>
    </p:spTree>
    <p:extLst>
      <p:ext uri="{BB962C8B-B14F-4D97-AF65-F5344CB8AC3E}">
        <p14:creationId xmlns:p14="http://schemas.microsoft.com/office/powerpoint/2010/main" val="25179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10969943" cy="473968"/>
          </a:xfrm>
        </p:spPr>
        <p:txBody>
          <a:bodyPr/>
          <a:lstStyle/>
          <a:p>
            <a:r>
              <a:rPr lang="en-US" dirty="0" smtClean="0"/>
              <a:t>Experimental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measured table size after turning the following knobs</a:t>
            </a:r>
          </a:p>
          <a:p>
            <a:pPr lvl="1"/>
            <a:r>
              <a:rPr lang="en-US" dirty="0" smtClean="0"/>
              <a:t>Compression vs. No Compression</a:t>
            </a:r>
          </a:p>
          <a:p>
            <a:pPr lvl="1"/>
            <a:r>
              <a:rPr lang="en-US" dirty="0" smtClean="0"/>
              <a:t>Compression while sorting data before inserts</a:t>
            </a:r>
          </a:p>
          <a:p>
            <a:pPr lvl="1"/>
            <a:r>
              <a:rPr lang="en-US" dirty="0" smtClean="0"/>
              <a:t>Block Size (8K/16K/32K)</a:t>
            </a:r>
          </a:p>
          <a:p>
            <a:pPr lvl="1"/>
            <a:r>
              <a:rPr lang="en-US" dirty="0" smtClean="0"/>
              <a:t>Separate vs. Combined Parent/Child Tables</a:t>
            </a:r>
          </a:p>
          <a:p>
            <a:pPr lvl="1"/>
            <a:r>
              <a:rPr lang="en-US" dirty="0" smtClean="0"/>
              <a:t>Normalized vs. </a:t>
            </a:r>
            <a:r>
              <a:rPr lang="en-US" dirty="0" err="1" smtClean="0"/>
              <a:t>Demornalized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1_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Override1.xml><?xml version="1.0" encoding="utf-8"?>
<a:themeOverride xmlns:a="http://schemas.openxmlformats.org/drawingml/2006/main">
  <a:clrScheme name="HP">
    <a:dk1>
      <a:sysClr val="windowText" lastClr="000000"/>
    </a:dk1>
    <a:lt1>
      <a:sysClr val="window" lastClr="FFFFFF"/>
    </a:lt1>
    <a:dk2>
      <a:srgbClr val="535455"/>
    </a:dk2>
    <a:lt2>
      <a:srgbClr val="E5E8E8"/>
    </a:lt2>
    <a:accent1>
      <a:srgbClr val="0096D6"/>
    </a:accent1>
    <a:accent2>
      <a:srgbClr val="822980"/>
    </a:accent2>
    <a:accent3>
      <a:srgbClr val="87898B"/>
    </a:accent3>
    <a:accent4>
      <a:srgbClr val="99D5EF"/>
    </a:accent4>
    <a:accent5>
      <a:srgbClr val="C094BF"/>
    </a:accent5>
    <a:accent6>
      <a:srgbClr val="B9B8BB"/>
    </a:accent6>
    <a:hlink>
      <a:srgbClr val="0096D6"/>
    </a:hlink>
    <a:folHlink>
      <a:srgbClr val="8789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8103</TotalTime>
  <Words>1543</Words>
  <Application>Microsoft Office PowerPoint</Application>
  <PresentationFormat>Custom</PresentationFormat>
  <Paragraphs>206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HP Simplified</vt:lpstr>
      <vt:lpstr>Times New Roman</vt:lpstr>
      <vt:lpstr>HP Standard 16x9</vt:lpstr>
      <vt:lpstr>1_HP Standard 16x9</vt:lpstr>
      <vt:lpstr>How To Drive Your Server Like You Stole It:   Data Compression</vt:lpstr>
      <vt:lpstr>Review of Data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Matrix</vt:lpstr>
      <vt:lpstr>Example Data</vt:lpstr>
      <vt:lpstr>Compressed vs. Uncompressed</vt:lpstr>
      <vt:lpstr>Sorted vs. Random Data</vt:lpstr>
      <vt:lpstr>Block Size &amp; Sorted vs. Random</vt:lpstr>
      <vt:lpstr>32K Blocks</vt:lpstr>
      <vt:lpstr>Combining Parent/Child Tables into One Table</vt:lpstr>
      <vt:lpstr>Normalized vs. Denormalized Tables</vt:lpstr>
      <vt:lpstr>CPU Usage</vt:lpstr>
      <vt:lpstr>Conclusions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Soussan, Gaelle</dc:creator>
  <cp:lastModifiedBy>Sand, Kirby (IHPS Corvallis)</cp:lastModifiedBy>
  <cp:revision>58</cp:revision>
  <dcterms:created xsi:type="dcterms:W3CDTF">2015-06-18T08:17:25Z</dcterms:created>
  <dcterms:modified xsi:type="dcterms:W3CDTF">2018-02-20T21:07:07Z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