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26"/>
  </p:notesMasterIdLst>
  <p:handoutMasterIdLst>
    <p:handoutMasterId r:id="rId27"/>
  </p:handoutMasterIdLst>
  <p:sldIdLst>
    <p:sldId id="256" r:id="rId3"/>
    <p:sldId id="308" r:id="rId4"/>
    <p:sldId id="298" r:id="rId5"/>
    <p:sldId id="297" r:id="rId6"/>
    <p:sldId id="299" r:id="rId7"/>
    <p:sldId id="310" r:id="rId8"/>
    <p:sldId id="301" r:id="rId9"/>
    <p:sldId id="300" r:id="rId10"/>
    <p:sldId id="303" r:id="rId11"/>
    <p:sldId id="302" r:id="rId12"/>
    <p:sldId id="305" r:id="rId13"/>
    <p:sldId id="306" r:id="rId14"/>
    <p:sldId id="312" r:id="rId15"/>
    <p:sldId id="307" r:id="rId16"/>
    <p:sldId id="290" r:id="rId17"/>
    <p:sldId id="288" r:id="rId18"/>
    <p:sldId id="292" r:id="rId19"/>
    <p:sldId id="291" r:id="rId20"/>
    <p:sldId id="293" r:id="rId21"/>
    <p:sldId id="304" r:id="rId22"/>
    <p:sldId id="296" r:id="rId23"/>
    <p:sldId id="313" r:id="rId24"/>
    <p:sldId id="287" r:id="rId25"/>
  </p:sldIdLst>
  <p:sldSz cx="12188825"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50116" autoAdjust="0"/>
  </p:normalViewPr>
  <p:slideViewPr>
    <p:cSldViewPr>
      <p:cViewPr varScale="1">
        <p:scale>
          <a:sx n="59" d="100"/>
          <a:sy n="59" d="100"/>
        </p:scale>
        <p:origin x="1458" y="60"/>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p:scale>
        <a:sx n="100" d="100"/>
        <a:sy n="100" d="100"/>
      </p:scale>
      <p:origin x="0" y="7812"/>
    </p:cViewPr>
  </p:sorterViewPr>
  <p:notesViewPr>
    <p:cSldViewPr showGuides="1">
      <p:cViewPr>
        <p:scale>
          <a:sx n="100" d="100"/>
          <a:sy n="100" d="100"/>
        </p:scale>
        <p:origin x="-3468" y="87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CC02A0-C947-4278-96D1-0DB9C063DF55}" type="datetimeFigureOut">
              <a:rPr lang="en-US" smtClean="0"/>
              <a:t>2018-03-05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3FAA7-9DA0-4163-8828-B20FAF1EB063}" type="slidenum">
              <a:rPr lang="en-US" smtClean="0"/>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816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Symbol rows can</a:t>
            </a:r>
            <a:r>
              <a:rPr lang="en-US" baseline="0" dirty="0" smtClean="0"/>
              <a:t> contain reference to other symbols within the block</a:t>
            </a:r>
            <a:r>
              <a:rPr lang="en-US" baseline="0" dirty="0" smtClean="0"/>
              <a:t>.</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This is why length bytes are overloaded in the symbol table as well. </a:t>
            </a:r>
            <a:endParaRPr lang="en-US"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r>
              <a:rPr lang="en-US" dirty="0" smtClean="0"/>
              <a:t>Unknowns:</a:t>
            </a:r>
            <a:endParaRPr lang="en-US" dirty="0" smtClean="0"/>
          </a:p>
          <a:p>
            <a:r>
              <a:rPr lang="en-US" dirty="0" smtClean="0"/>
              <a:t>Symbol</a:t>
            </a:r>
            <a:r>
              <a:rPr lang="en-US" baseline="0" dirty="0" smtClean="0"/>
              <a:t> </a:t>
            </a:r>
            <a:r>
              <a:rPr lang="en-US" dirty="0" smtClean="0"/>
              <a:t>table row header</a:t>
            </a:r>
            <a:r>
              <a:rPr lang="en-US" dirty="0" smtClean="0"/>
              <a:t>?</a:t>
            </a:r>
            <a:endParaRPr lang="en-US" dirty="0" smtClean="0"/>
          </a:p>
          <a:p>
            <a:r>
              <a:rPr lang="en-US" dirty="0" smtClean="0"/>
              <a:t>ITL and symbol table?</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10</a:t>
            </a:fld>
            <a:endParaRPr lang="en-GB">
              <a:solidFill>
                <a:prstClr val="black"/>
              </a:solidFill>
              <a:latin typeface="Calibri" panose="020F0502020204030204"/>
            </a:endParaRPr>
          </a:p>
        </p:txBody>
      </p:sp>
    </p:spTree>
    <p:extLst>
      <p:ext uri="{BB962C8B-B14F-4D97-AF65-F5344CB8AC3E}">
        <p14:creationId xmlns:p14="http://schemas.microsoft.com/office/powerpoint/2010/main" val="24632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no</a:t>
            </a:r>
            <a:r>
              <a:rPr lang="en-US" baseline="0" dirty="0" smtClean="0"/>
              <a:t> need to decompress in buffer </a:t>
            </a:r>
            <a:r>
              <a:rPr lang="en-US" baseline="0" dirty="0" smtClean="0"/>
              <a:t>cache</a:t>
            </a:r>
          </a:p>
          <a:p>
            <a:endParaRPr lang="en-US" baseline="0" dirty="0" smtClean="0"/>
          </a:p>
          <a:p>
            <a:r>
              <a:rPr lang="en-US" baseline="0" dirty="0" smtClean="0"/>
              <a:t>Blocks do not need to be decompressed when the are read from disk into the buffer cache. And it you think about it, if they were it would mean having to deal with variable block sizes in the cache. </a:t>
            </a:r>
          </a:p>
          <a:p>
            <a:endParaRPr lang="en-US" baseline="0" dirty="0" smtClean="0"/>
          </a:p>
          <a:p>
            <a:r>
              <a:rPr lang="en-US" baseline="0" dirty="0" smtClean="0"/>
              <a:t>Imagine a index </a:t>
            </a:r>
            <a:r>
              <a:rPr lang="en-US" baseline="0" dirty="0" err="1" smtClean="0"/>
              <a:t>rowid</a:t>
            </a:r>
            <a:r>
              <a:rPr lang="en-US" baseline="0" dirty="0" smtClean="0"/>
              <a:t> lookup. Without the need to decompress the block when it is loaded into the cache, you only need to pull the row and resolve any symbols. While this operation isn’t free, it is not nearly as intensive as having to </a:t>
            </a:r>
            <a:r>
              <a:rPr lang="en-US" baseline="0" dirty="0" err="1" smtClean="0"/>
              <a:t>uncompress</a:t>
            </a:r>
            <a:r>
              <a:rPr lang="en-US" baseline="0" dirty="0" smtClean="0"/>
              <a:t> all of the rows in a block before it could be read.</a:t>
            </a:r>
          </a:p>
          <a:p>
            <a:endParaRPr lang="en-US" baseline="0" dirty="0" smtClean="0"/>
          </a:p>
          <a:p>
            <a:r>
              <a:rPr lang="en-US" baseline="0" dirty="0" smtClean="0"/>
              <a:t>Also note that because the symbol is a row number, you can look up the offset in the row directory.</a:t>
            </a:r>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11</a:t>
            </a:fld>
            <a:endParaRPr lang="en-US"/>
          </a:p>
        </p:txBody>
      </p:sp>
    </p:spTree>
    <p:extLst>
      <p:ext uri="{BB962C8B-B14F-4D97-AF65-F5344CB8AC3E}">
        <p14:creationId xmlns:p14="http://schemas.microsoft.com/office/powerpoint/2010/main" val="173517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14</a:t>
            </a:fld>
            <a:endParaRPr lang="en-US"/>
          </a:p>
        </p:txBody>
      </p:sp>
    </p:spTree>
    <p:extLst>
      <p:ext uri="{BB962C8B-B14F-4D97-AF65-F5344CB8AC3E}">
        <p14:creationId xmlns:p14="http://schemas.microsoft.com/office/powerpoint/2010/main" val="82944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20</a:t>
            </a:fld>
            <a:endParaRPr lang="en-US"/>
          </a:p>
        </p:txBody>
      </p:sp>
    </p:spTree>
    <p:extLst>
      <p:ext uri="{BB962C8B-B14F-4D97-AF65-F5344CB8AC3E}">
        <p14:creationId xmlns:p14="http://schemas.microsoft.com/office/powerpoint/2010/main" val="420120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23</a:t>
            </a:fld>
            <a:endParaRPr lang="en-US"/>
          </a:p>
        </p:txBody>
      </p:sp>
    </p:spTree>
    <p:extLst>
      <p:ext uri="{BB962C8B-B14F-4D97-AF65-F5344CB8AC3E}">
        <p14:creationId xmlns:p14="http://schemas.microsoft.com/office/powerpoint/2010/main" val="62357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a:t>
            </a:fld>
            <a:endParaRPr lang="en-US"/>
          </a:p>
        </p:txBody>
      </p:sp>
    </p:spTree>
    <p:extLst>
      <p:ext uri="{BB962C8B-B14F-4D97-AF65-F5344CB8AC3E}">
        <p14:creationId xmlns:p14="http://schemas.microsoft.com/office/powerpoint/2010/main" val="24501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lnSpcReduction="10000"/>
          </a:bodyPr>
          <a:lstStyle/>
          <a:p>
            <a:r>
              <a:rPr lang="en-US" dirty="0" smtClean="0"/>
              <a:t>There are only a few choices</a:t>
            </a:r>
            <a:r>
              <a:rPr lang="en-US" baseline="0" dirty="0" smtClean="0"/>
              <a:t> for data block compression</a:t>
            </a:r>
            <a:endParaRPr lang="en-US" dirty="0" smtClean="0"/>
          </a:p>
          <a:p>
            <a:endParaRPr lang="en-US" dirty="0" smtClean="0"/>
          </a:p>
          <a:p>
            <a:r>
              <a:rPr lang="en-US" dirty="0" smtClean="0"/>
              <a:t>Row store compress advanced (new name for</a:t>
            </a:r>
            <a:r>
              <a:rPr lang="en-US" baseline="0" dirty="0" smtClean="0"/>
              <a:t> </a:t>
            </a:r>
            <a:r>
              <a:rPr lang="en-US" baseline="0" dirty="0" err="1" smtClean="0"/>
              <a:t>oltp</a:t>
            </a:r>
            <a:r>
              <a:rPr lang="en-US" baseline="0" dirty="0" smtClean="0"/>
              <a:t>(new name for all operations))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With Basic compression you cannot add/remove columns.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Basic only compresses block during direct path load operations. </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Updates</a:t>
            </a:r>
            <a:r>
              <a:rPr lang="en-US" baseline="0" dirty="0" smtClean="0"/>
              <a:t> kill compression, If there are inserts and updates the table will need to be rebuilt to recompress.</a:t>
            </a:r>
          </a:p>
          <a:p>
            <a:endParaRPr lang="en-US" baseline="0" dirty="0" smtClean="0"/>
          </a:p>
          <a:p>
            <a:r>
              <a:rPr lang="en-US" baseline="0" dirty="0" smtClean="0"/>
              <a:t>Direct load of unchanging data is best case.</a:t>
            </a:r>
          </a:p>
          <a:p>
            <a:endParaRPr lang="en-US" baseline="0" dirty="0" smtClean="0"/>
          </a:p>
          <a:p>
            <a:r>
              <a:rPr lang="en-US" baseline="0" dirty="0" smtClean="0"/>
              <a:t>Advanced recompresses blocks as they fill up. </a:t>
            </a:r>
          </a:p>
          <a:p>
            <a:endParaRPr lang="en-US" baseline="0" dirty="0" smtClean="0"/>
          </a:p>
          <a:p>
            <a:r>
              <a:rPr lang="en-US" baseline="0" dirty="0" smtClean="0"/>
              <a:t>[dba | all | user]_tables contains 2 columns COMPRESSION and COMPRESS_FOR that indicate if the tale is compresses and the compression type respectively.</a:t>
            </a:r>
          </a:p>
          <a:p>
            <a:endParaRPr lang="en-US" baseline="0" dirty="0" smtClean="0"/>
          </a:p>
          <a:p>
            <a:endParaRPr lang="en-US" baseline="0" dirty="0" smtClean="0"/>
          </a:p>
          <a:p>
            <a:r>
              <a:rPr lang="en-US" baseline="0" dirty="0" smtClean="0"/>
              <a:t>Basic is what we are looking at:</a:t>
            </a:r>
          </a:p>
          <a:p>
            <a:r>
              <a:rPr lang="en-US" baseline="0" dirty="0" smtClean="0"/>
              <a:t> - We can do most offline because our large raw tables are not directly accessed by the reporting layer. </a:t>
            </a:r>
          </a:p>
          <a:p>
            <a:r>
              <a:rPr lang="en-US" baseline="0" dirty="0" smtClean="0"/>
              <a:t> - Easy to coordinate among analysts.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 - We are archiving historic data that rarely changes.</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GB" sz="1100" b="1" i="0" kern="1200" dirty="0" smtClean="0">
                <a:solidFill>
                  <a:schemeClr val="tx1"/>
                </a:solidFill>
                <a:effectLst/>
                <a:latin typeface="+mn-lt"/>
                <a:ea typeface="+mn-ea"/>
                <a:cs typeface="+mn-cs"/>
              </a:rPr>
              <a:t>Doc ID 1223705.1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3</a:t>
            </a:fld>
            <a:endParaRPr lang="en-GB">
              <a:solidFill>
                <a:prstClr val="black"/>
              </a:solidFill>
              <a:latin typeface="Calibri" panose="020F0502020204030204"/>
            </a:endParaRPr>
          </a:p>
        </p:txBody>
      </p:sp>
    </p:spTree>
    <p:extLst>
      <p:ext uri="{BB962C8B-B14F-4D97-AF65-F5344CB8AC3E}">
        <p14:creationId xmlns:p14="http://schemas.microsoft.com/office/powerpoint/2010/main" val="116157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This is a block dump</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Mention </a:t>
            </a:r>
            <a:r>
              <a:rPr lang="en-US" baseline="0" dirty="0" err="1" smtClean="0"/>
              <a:t>Ric</a:t>
            </a:r>
            <a:r>
              <a:rPr lang="en-US" baseline="0" dirty="0" smtClean="0"/>
              <a:t> talk (on </a:t>
            </a:r>
            <a:r>
              <a:rPr lang="en-US" baseline="0" dirty="0" err="1" smtClean="0"/>
              <a:t>monday</a:t>
            </a:r>
            <a:r>
              <a:rPr lang="en-US" baseline="0" dirty="0" smtClean="0"/>
              <a:t>)</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smtClean="0"/>
          </a:p>
          <a:p>
            <a:endParaRPr lang="en-US" dirty="0" smtClean="0"/>
          </a:p>
          <a:p>
            <a:r>
              <a:rPr lang="en-US" dirty="0" smtClean="0"/>
              <a:t>little endian </a:t>
            </a:r>
          </a:p>
          <a:p>
            <a:endParaRPr lang="en-US" dirty="0" smtClean="0"/>
          </a:p>
          <a:p>
            <a:r>
              <a:rPr lang="en-US" sz="1100" dirty="0" smtClean="0">
                <a:solidFill>
                  <a:prstClr val="black"/>
                </a:solidFill>
                <a:latin typeface="Consolas" panose="020B0609020204030204" pitchFamily="49" charset="0"/>
              </a:rPr>
              <a:t>43415004 01012C4B 54415203 </a:t>
            </a:r>
          </a:p>
          <a:p>
            <a:r>
              <a:rPr lang="en-US" sz="1100" dirty="0" smtClean="0">
                <a:solidFill>
                  <a:prstClr val="black"/>
                </a:solidFill>
                <a:latin typeface="Consolas" panose="020B0609020204030204" pitchFamily="49" charset="0"/>
              </a:rPr>
              <a:t>Becomes (for those of us that</a:t>
            </a:r>
            <a:r>
              <a:rPr lang="en-US" sz="1100" baseline="0" dirty="0" smtClean="0">
                <a:solidFill>
                  <a:prstClr val="black"/>
                </a:solidFill>
                <a:latin typeface="Consolas" panose="020B0609020204030204" pitchFamily="49" charset="0"/>
              </a:rPr>
              <a:t> read left to right)</a:t>
            </a:r>
            <a:endParaRPr lang="en-US" sz="1100" dirty="0" smtClean="0">
              <a:solidFill>
                <a:prstClr val="black"/>
              </a:solidFill>
              <a:latin typeface="Consolas" panose="020B0609020204030204" pitchFamily="49" charset="0"/>
            </a:endParaRPr>
          </a:p>
          <a:p>
            <a:r>
              <a:rPr lang="en-US" sz="1100" dirty="0" smtClean="0">
                <a:solidFill>
                  <a:prstClr val="black"/>
                </a:solidFill>
                <a:latin typeface="Consolas" panose="020B0609020204030204" pitchFamily="49" charset="0"/>
              </a:rPr>
              <a:t>04504143 4b2c0101 03524154</a:t>
            </a:r>
          </a:p>
          <a:p>
            <a:r>
              <a:rPr lang="en-US" sz="1100" dirty="0" smtClean="0">
                <a:solidFill>
                  <a:prstClr val="black"/>
                </a:solidFill>
                <a:latin typeface="Consolas" panose="020B0609020204030204" pitchFamily="49" charset="0"/>
              </a:rPr>
              <a:t>Matches what we see in ‘</a:t>
            </a:r>
            <a:r>
              <a:rPr lang="en-US" sz="1100" dirty="0" err="1" smtClean="0">
                <a:solidFill>
                  <a:prstClr val="black"/>
                </a:solidFill>
                <a:latin typeface="Consolas" panose="020B0609020204030204" pitchFamily="49" charset="0"/>
              </a:rPr>
              <a:t>block_row_dump</a:t>
            </a:r>
            <a:r>
              <a:rPr lang="en-US" sz="1100" dirty="0" smtClean="0">
                <a:solidFill>
                  <a:prstClr val="black"/>
                </a:solidFill>
                <a:latin typeface="Consolas" panose="020B0609020204030204" pitchFamily="49" charset="0"/>
              </a:rPr>
              <a:t>’</a:t>
            </a:r>
          </a:p>
          <a:p>
            <a:r>
              <a:rPr lang="en-US" sz="1100" dirty="0" smtClean="0">
                <a:solidFill>
                  <a:prstClr val="black"/>
                </a:solidFill>
                <a:latin typeface="Consolas" panose="020B0609020204030204" pitchFamily="49" charset="0"/>
              </a:rPr>
              <a:t>04(length byte) 5041434b(PACK) 2c0101 (row header) 03(length byte) 514154 (RAT)</a:t>
            </a:r>
            <a:endParaRPr lang="en-US" dirty="0" smtClean="0"/>
          </a:p>
          <a:p>
            <a:endParaRPr lang="en-US" dirty="0" smtClean="0"/>
          </a:p>
          <a:p>
            <a:endParaRPr lang="en-US" dirty="0" smtClean="0"/>
          </a:p>
          <a:p>
            <a:r>
              <a:rPr lang="en-US" dirty="0" smtClean="0"/>
              <a:t>TODO [add</a:t>
            </a:r>
            <a:r>
              <a:rPr lang="en-US" baseline="0" dirty="0" smtClean="0"/>
              <a:t> table definition and insert statement]</a:t>
            </a:r>
          </a:p>
          <a:p>
            <a:endParaRPr lang="en-US" baseline="0" dirty="0" smtClean="0"/>
          </a:p>
          <a:p>
            <a:endParaRPr lang="en-US" baseline="0" dirty="0" smtClean="0"/>
          </a:p>
          <a:p>
            <a:r>
              <a:rPr lang="en-US" baseline="0" dirty="0" smtClean="0"/>
              <a:t>Important points</a:t>
            </a:r>
          </a:p>
          <a:p>
            <a:r>
              <a:rPr lang="en-US" baseline="0" dirty="0" smtClean="0"/>
              <a:t> </a:t>
            </a:r>
            <a:r>
              <a:rPr lang="en-US" baseline="0" dirty="0" err="1" smtClean="0"/>
              <a:t>tl</a:t>
            </a:r>
            <a:r>
              <a:rPr lang="en-US" baseline="0" dirty="0" smtClean="0"/>
              <a:t> -&gt; total length</a:t>
            </a:r>
          </a:p>
          <a:p>
            <a:r>
              <a:rPr lang="en-US" baseline="0" dirty="0" smtClean="0"/>
              <a:t> rows and tables start at 0</a:t>
            </a:r>
          </a:p>
          <a:p>
            <a:r>
              <a:rPr lang="en-US" baseline="0" dirty="0" smtClean="0"/>
              <a:t> </a:t>
            </a:r>
            <a:r>
              <a:rPr lang="en-US" baseline="0" dirty="0" err="1" smtClean="0"/>
              <a:t>pti</a:t>
            </a:r>
            <a:r>
              <a:rPr lang="en-US" baseline="0" dirty="0" smtClean="0"/>
              <a:t> -&gt; table directory</a:t>
            </a:r>
          </a:p>
          <a:p>
            <a:r>
              <a:rPr lang="en-US" baseline="0" dirty="0" smtClean="0"/>
              <a:t> </a:t>
            </a:r>
            <a:r>
              <a:rPr lang="en-US" baseline="0" dirty="0" err="1" smtClean="0"/>
              <a:t>pri</a:t>
            </a:r>
            <a:r>
              <a:rPr lang="en-US" baseline="0" dirty="0" smtClean="0"/>
              <a:t> -&gt; row directory</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4</a:t>
            </a:fld>
            <a:endParaRPr lang="en-GB">
              <a:solidFill>
                <a:prstClr val="black"/>
              </a:solidFill>
              <a:latin typeface="Calibri" panose="020F0502020204030204"/>
            </a:endParaRPr>
          </a:p>
        </p:txBody>
      </p:sp>
    </p:spTree>
    <p:extLst>
      <p:ext uri="{BB962C8B-B14F-4D97-AF65-F5344CB8AC3E}">
        <p14:creationId xmlns:p14="http://schemas.microsoft.com/office/powerpoint/2010/main" val="115909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85000" lnSpcReduction="20000"/>
          </a:bodyPr>
          <a:lstStyle/>
          <a:p>
            <a:r>
              <a:rPr lang="en-US" baseline="0" dirty="0" smtClean="0"/>
              <a:t>Replace repeating column values with symbols stored in the same block</a:t>
            </a:r>
          </a:p>
          <a:p>
            <a:r>
              <a:rPr lang="en-US" baseline="0" dirty="0" smtClean="0"/>
              <a:t>All or nothing for columns</a:t>
            </a:r>
          </a:p>
          <a:p>
            <a:r>
              <a:rPr lang="en-US" baseline="0" dirty="0" smtClean="0"/>
              <a:t> - a column is compressed as a unit and each column in a row has one and only one symbol or length byte. </a:t>
            </a:r>
          </a:p>
          <a:p>
            <a:endParaRPr lang="en-US" baseline="0" dirty="0" smtClean="0"/>
          </a:p>
          <a:p>
            <a:r>
              <a:rPr lang="en-US" baseline="0" dirty="0" smtClean="0"/>
              <a:t>(( Where are the flag byte, lock byte, and column count for compressed blocks? )) </a:t>
            </a:r>
          </a:p>
          <a:p>
            <a:endParaRPr lang="en-US" baseline="0" dirty="0" smtClean="0"/>
          </a:p>
          <a:p>
            <a:endParaRPr lang="en-US" baseline="0" dirty="0" smtClean="0"/>
          </a:p>
          <a:p>
            <a:r>
              <a:rPr lang="en-US" baseline="0" dirty="0" smtClean="0"/>
              <a:t>A couple of differences between the compressed block and the uncompressed one.</a:t>
            </a:r>
          </a:p>
          <a:p>
            <a:endParaRPr lang="en-US" baseline="0" dirty="0" smtClean="0"/>
          </a:p>
          <a:p>
            <a:r>
              <a:rPr lang="en-US" baseline="0" dirty="0" smtClean="0"/>
              <a:t>  - First off, it doesn’t look like what I think of when I think compression. </a:t>
            </a:r>
          </a:p>
          <a:p>
            <a:r>
              <a:rPr lang="en-US" baseline="0" dirty="0" smtClean="0"/>
              <a:t>  I was thinking complicated algorithms that would render the data unreadable. </a:t>
            </a:r>
          </a:p>
          <a:p>
            <a:r>
              <a:rPr lang="en-US" baseline="0" dirty="0" smtClean="0"/>
              <a:t>     (( any chance the compression could be hidden by the dump mechanism? ))</a:t>
            </a:r>
          </a:p>
          <a:p>
            <a:r>
              <a:rPr lang="en-US" baseline="0" dirty="0" smtClean="0"/>
              <a:t>But what I see here looks a lot like a regular block dump. </a:t>
            </a:r>
          </a:p>
          <a:p>
            <a:endParaRPr lang="en-US" baseline="0" dirty="0" smtClean="0"/>
          </a:p>
          <a:p>
            <a:r>
              <a:rPr lang="en-US" baseline="0" dirty="0" smtClean="0"/>
              <a:t> - The next thing to notice is that there are two tables listed in the table directory. As we see here, there are two ‘</a:t>
            </a:r>
            <a:r>
              <a:rPr lang="en-US" baseline="0" dirty="0" err="1" smtClean="0"/>
              <a:t>pti</a:t>
            </a:r>
            <a:r>
              <a:rPr lang="en-US" baseline="0" dirty="0" smtClean="0"/>
              <a:t>’ entries. Table 0 and table 1. </a:t>
            </a:r>
          </a:p>
          <a:p>
            <a:r>
              <a:rPr lang="en-US" baseline="0" dirty="0" smtClean="0"/>
              <a:t> - There is also a new </a:t>
            </a:r>
            <a:r>
              <a:rPr lang="en-US" baseline="0" dirty="0" err="1" smtClean="0"/>
              <a:t>fieldincluded</a:t>
            </a:r>
            <a:r>
              <a:rPr lang="en-US" baseline="0" dirty="0" smtClean="0"/>
              <a:t> with each row, the binary dump. </a:t>
            </a:r>
          </a:p>
          <a:p>
            <a:r>
              <a:rPr lang="en-US" baseline="0" dirty="0" smtClean="0"/>
              <a:t>(( show how binary dump matches hex dump? ))</a:t>
            </a:r>
          </a:p>
          <a:p>
            <a:r>
              <a:rPr lang="en-US" baseline="0" dirty="0" smtClean="0"/>
              <a:t>  You see that table 0, row 0 is 13 bytes and contains the actual row data. </a:t>
            </a:r>
          </a:p>
          <a:p>
            <a:r>
              <a:rPr lang="en-US" baseline="0" dirty="0" smtClean="0"/>
              <a:t>  But, if you look down here at table 1, row 0 is only 4 bytes. </a:t>
            </a:r>
          </a:p>
          <a:p>
            <a:endParaRPr lang="en-US" baseline="0" dirty="0" smtClean="0"/>
          </a:p>
          <a:p>
            <a:r>
              <a:rPr lang="en-US" baseline="0" dirty="0" smtClean="0"/>
              <a:t>So how can these rows contain the same data but have different column lengths? Well, it has to do with the way Oracle’s compression algorithm works.</a:t>
            </a:r>
          </a:p>
          <a:p>
            <a:r>
              <a:rPr lang="en-US" baseline="0" dirty="0" smtClean="0"/>
              <a:t>It finds duplicate values at the column level and replaces them with symbols. These symbols are stored within the block In a special symbol table. Table 0 in the example. The actual value is then replaced with row number in the symbol table that represents the value.</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If you look at table 1 row 0, here is the flag byte, lock byte, and column count then a 00. This directs you to table 0 row 0 which is where the actual value for the column is stored. </a:t>
            </a:r>
          </a:p>
          <a:p>
            <a:endParaRPr lang="en-US" baseline="0" dirty="0" smtClean="0"/>
          </a:p>
          <a:p>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5</a:t>
            </a:fld>
            <a:endParaRPr lang="en-GB">
              <a:solidFill>
                <a:prstClr val="black"/>
              </a:solidFill>
              <a:latin typeface="Calibri" panose="020F0502020204030204"/>
            </a:endParaRPr>
          </a:p>
        </p:txBody>
      </p:sp>
    </p:spTree>
    <p:extLst>
      <p:ext uri="{BB962C8B-B14F-4D97-AF65-F5344CB8AC3E}">
        <p14:creationId xmlns:p14="http://schemas.microsoft.com/office/powerpoint/2010/main" val="266079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Here</a:t>
            </a:r>
            <a:r>
              <a:rPr lang="en-US" baseline="0" dirty="0" smtClean="0"/>
              <a:t> </a:t>
            </a:r>
            <a:r>
              <a:rPr lang="en-US" baseline="0" dirty="0" smtClean="0"/>
              <a:t>is another compressed block. This time we notice that not all of the columns in the data table contain pointers to symbols. </a:t>
            </a:r>
          </a:p>
          <a:p>
            <a:r>
              <a:rPr lang="en-US" baseline="0" dirty="0" smtClean="0"/>
              <a:t>By inserting values that we know were unique within the block, we can see that oracle seems to only create symbols for values that occur more than once.</a:t>
            </a:r>
          </a:p>
          <a:p>
            <a:endParaRPr lang="en-US" baseline="0" dirty="0" smtClean="0"/>
          </a:p>
          <a:p>
            <a:r>
              <a:rPr lang="en-US" baseline="0" dirty="0" smtClean="0"/>
              <a:t>This makes since because if the values only </a:t>
            </a:r>
            <a:r>
              <a:rPr lang="en-US" baseline="0" dirty="0" smtClean="0"/>
              <a:t>occurs once, it will take more bytes to store the data.  The overhead for a symbols is at least 1 byte for the symbol, 2 bytes for a usage count, and 2 bytes for the symbol table row directory entry.</a:t>
            </a:r>
          </a:p>
          <a:p>
            <a:r>
              <a:rPr lang="en-US" baseline="0" dirty="0" smtClean="0"/>
              <a:t>So we would need to save at least 5 bytes for compression to be worthwhile.</a:t>
            </a:r>
          </a:p>
          <a:p>
            <a:endParaRPr lang="en-US" baseline="0" dirty="0" smtClean="0"/>
          </a:p>
          <a:p>
            <a:endParaRPr lang="en-US" baseline="0" dirty="0" smtClean="0"/>
          </a:p>
          <a:p>
            <a:r>
              <a:rPr lang="en-US" baseline="0" dirty="0" smtClean="0"/>
              <a:t>Another thing to note if your table does not contain enough data to fill up a block then it will not be compressed.</a:t>
            </a:r>
          </a:p>
          <a:p>
            <a:endParaRPr lang="en-US" baseline="0" dirty="0" smtClean="0"/>
          </a:p>
          <a:p>
            <a:r>
              <a:rPr lang="en-US" baseline="0" dirty="0" smtClean="0"/>
              <a:t>(( Only less than one block, or does this apply to the last block of the table? ))</a:t>
            </a:r>
          </a:p>
          <a:p>
            <a:endParaRPr lang="en-US" baseline="0" dirty="0" smtClean="0"/>
          </a:p>
          <a:p>
            <a:endParaRPr lang="en-US" baseline="0" dirty="0" smtClean="0"/>
          </a:p>
          <a:p>
            <a:r>
              <a:rPr lang="en-US" baseline="0" dirty="0" smtClean="0"/>
              <a:t>I would like to also point your attention to what should be the length byte. This column is definitely not that long.</a:t>
            </a:r>
          </a:p>
          <a:p>
            <a:endParaRPr lang="en-US" baseline="0" dirty="0" smtClean="0"/>
          </a:p>
          <a:p>
            <a:endParaRPr lang="en-US" baseline="0" dirty="0" smtClean="0"/>
          </a:p>
          <a:p>
            <a:r>
              <a:rPr lang="en-US" baseline="0" dirty="0" smtClean="0"/>
              <a:t>So how do you tell the difference between symbols and length </a:t>
            </a:r>
            <a:r>
              <a:rPr lang="en-US" baseline="0" dirty="0" smtClean="0"/>
              <a:t>bytes?</a:t>
            </a:r>
            <a:endParaRPr lang="en-US" baseline="0" dirty="0" smtClean="0"/>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6</a:t>
            </a:fld>
            <a:endParaRPr lang="en-US"/>
          </a:p>
        </p:txBody>
      </p:sp>
    </p:spTree>
    <p:extLst>
      <p:ext uri="{BB962C8B-B14F-4D97-AF65-F5344CB8AC3E}">
        <p14:creationId xmlns:p14="http://schemas.microsoft.com/office/powerpoint/2010/main" val="392572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aseline="0" dirty="0" smtClean="0"/>
              <a:t>To do this test, Column 1 and column 3 are random values.</a:t>
            </a:r>
          </a:p>
          <a:p>
            <a:endParaRPr lang="en-US" baseline="0" dirty="0" smtClean="0"/>
          </a:p>
          <a:p>
            <a:r>
              <a:rPr lang="en-US" baseline="0" dirty="0" smtClean="0"/>
              <a:t>The symbol table works by overloading the length bytes. The first 199 are reserved for symbols. The length is calculated by subtracting 200 from the length byte, but the last 6 are reserved for special purposes which we will discuss as needed. We already know that FF is set aside for null.</a:t>
            </a:r>
          </a:p>
          <a:p>
            <a:endParaRPr lang="en-US" baseline="0" dirty="0" smtClean="0"/>
          </a:p>
          <a:p>
            <a:r>
              <a:rPr lang="en-US" baseline="0" dirty="0" smtClean="0"/>
              <a:t>So, what happens when we have a value whose length is greater than 50 or more than 199 symbols?</a:t>
            </a:r>
          </a:p>
          <a:p>
            <a:endParaRPr lang="en-US" baseline="0" dirty="0" smtClean="0"/>
          </a:p>
          <a:p>
            <a:r>
              <a:rPr lang="en-US" baseline="0" dirty="0" smtClean="0"/>
              <a:t>Well just as with an uncompressed block, they will need to be represented with multiple bytes. These are will be three bytes each, a special character to indicate what it is followed by two bytes for the value. </a:t>
            </a:r>
          </a:p>
          <a:p>
            <a:endParaRPr lang="en-US" baseline="0" dirty="0" smtClean="0"/>
          </a:p>
          <a:p>
            <a:r>
              <a:rPr lang="en-US" baseline="0" dirty="0" smtClean="0"/>
              <a:t>Here you can see the binary dump of a compressed row.  </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7</a:t>
            </a:fld>
            <a:endParaRPr lang="en-GB">
              <a:solidFill>
                <a:prstClr val="black"/>
              </a:solidFill>
              <a:latin typeface="Calibri" panose="020F0502020204030204"/>
            </a:endParaRPr>
          </a:p>
        </p:txBody>
      </p:sp>
    </p:spTree>
    <p:extLst>
      <p:ext uri="{BB962C8B-B14F-4D97-AF65-F5344CB8AC3E}">
        <p14:creationId xmlns:p14="http://schemas.microsoft.com/office/powerpoint/2010/main" val="52408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So lets take a look at this block.</a:t>
            </a:r>
          </a:p>
          <a:p>
            <a:r>
              <a:rPr lang="en-US" dirty="0" smtClean="0"/>
              <a:t>You see something strange happening with the row data.</a:t>
            </a:r>
            <a:r>
              <a:rPr lang="en-US" baseline="0" dirty="0" smtClean="0"/>
              <a:t> It looks just like the single column compressed row. </a:t>
            </a:r>
          </a:p>
          <a:p>
            <a:endParaRPr lang="en-US" baseline="0" dirty="0" smtClean="0"/>
          </a:p>
          <a:p>
            <a:r>
              <a:rPr lang="en-US" baseline="0" dirty="0" smtClean="0"/>
              <a:t>Because symbols are stored in a table and the symbol itself is just a </a:t>
            </a:r>
            <a:r>
              <a:rPr lang="en-US" baseline="0" dirty="0" err="1" smtClean="0"/>
              <a:t>rownumber</a:t>
            </a:r>
            <a:r>
              <a:rPr lang="en-US" baseline="0" dirty="0" smtClean="0"/>
              <a:t>, multiple columns can be replaced by a single symbol</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8</a:t>
            </a:fld>
            <a:endParaRPr lang="en-GB">
              <a:solidFill>
                <a:prstClr val="black"/>
              </a:solidFill>
              <a:latin typeface="Calibri" panose="020F0502020204030204"/>
            </a:endParaRPr>
          </a:p>
        </p:txBody>
      </p:sp>
    </p:spTree>
    <p:extLst>
      <p:ext uri="{BB962C8B-B14F-4D97-AF65-F5344CB8AC3E}">
        <p14:creationId xmlns:p14="http://schemas.microsoft.com/office/powerpoint/2010/main" val="81579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indent="0">
              <a:buFontTx/>
              <a:buNone/>
            </a:pPr>
            <a:r>
              <a:rPr lang="en-US" dirty="0" smtClean="0"/>
              <a:t>This happens</a:t>
            </a:r>
            <a:r>
              <a:rPr lang="en-US" baseline="0" dirty="0" smtClean="0"/>
              <a:t> at the block level</a:t>
            </a:r>
          </a:p>
          <a:p>
            <a:pPr marL="0" indent="0">
              <a:buFontTx/>
              <a:buNone/>
            </a:pPr>
            <a:endParaRPr lang="en-US" baseline="0" dirty="0" smtClean="0"/>
          </a:p>
          <a:p>
            <a:pPr marL="0" indent="0">
              <a:buFontTx/>
              <a:buNone/>
            </a:pPr>
            <a:r>
              <a:rPr lang="en-US" baseline="0" dirty="0" smtClean="0"/>
              <a:t>In order to replace multiple columns with a single symbol, they must be contiguous.</a:t>
            </a:r>
          </a:p>
          <a:p>
            <a:pPr marL="0" indent="0">
              <a:buFontTx/>
              <a:buNone/>
            </a:pPr>
            <a:endParaRPr lang="en-US" baseline="0" dirty="0" smtClean="0"/>
          </a:p>
          <a:p>
            <a:pPr marL="0" indent="0">
              <a:buFontTx/>
              <a:buNone/>
            </a:pPr>
            <a:r>
              <a:rPr lang="en-US" baseline="0" dirty="0" smtClean="0"/>
              <a:t>Should we put columns with the most likelihood of a duplicate value first?</a:t>
            </a:r>
          </a:p>
          <a:p>
            <a:pPr marL="0" indent="0">
              <a:buFontTx/>
              <a:buNone/>
            </a:pPr>
            <a:r>
              <a:rPr lang="en-US" baseline="0" dirty="0" smtClean="0"/>
              <a:t>Should our column order be dictated by the cardinality?</a:t>
            </a:r>
          </a:p>
          <a:p>
            <a:pPr marL="0" indent="0">
              <a:buFontTx/>
              <a:buNone/>
            </a:pPr>
            <a:endParaRPr lang="en-US" baseline="0" dirty="0" smtClean="0"/>
          </a:p>
          <a:p>
            <a:pPr marL="0" indent="0">
              <a:buFontTx/>
              <a:buNone/>
            </a:pPr>
            <a:r>
              <a:rPr lang="en-US" baseline="0" dirty="0" smtClean="0"/>
              <a:t>Not really. The algorithm gives us the best of both worlds. Oracle will look at the data and reorder the columns to give us the best compression. </a:t>
            </a:r>
          </a:p>
          <a:p>
            <a:pPr marL="0" indent="0">
              <a:buFontTx/>
              <a:buNone/>
            </a:pPr>
            <a:endParaRPr lang="en-US" baseline="0" dirty="0" smtClean="0"/>
          </a:p>
          <a:p>
            <a:pPr marL="0" indent="0">
              <a:buFontTx/>
              <a:buNone/>
            </a:pPr>
            <a:r>
              <a:rPr lang="en-US" baseline="0" dirty="0" smtClean="0"/>
              <a:t>Because this compression happens at the block level, each block can have a different column order.  </a:t>
            </a:r>
          </a:p>
          <a:p>
            <a:pPr marL="0" indent="0">
              <a:buFontTx/>
              <a:buNone/>
            </a:pPr>
            <a:endParaRPr lang="en-US" baseline="0" dirty="0" smtClean="0"/>
          </a:p>
          <a:p>
            <a:pPr marL="0" indent="0">
              <a:buFontTx/>
              <a:buNone/>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The </a:t>
            </a:r>
            <a:r>
              <a:rPr lang="en-US" baseline="0" dirty="0" smtClean="0"/>
              <a:t>permutation maps how to recreate the row in the column order specified during table creation. This does, however, limit you to only 1 permutation per block. </a:t>
            </a:r>
          </a:p>
          <a:p>
            <a:pPr marL="0" indent="0">
              <a:buFontTx/>
              <a:buNone/>
            </a:pP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9</a:t>
            </a:fld>
            <a:endParaRPr lang="en-GB">
              <a:solidFill>
                <a:prstClr val="black"/>
              </a:solidFill>
              <a:latin typeface="Calibri" panose="020F0502020204030204"/>
            </a:endParaRPr>
          </a:p>
        </p:txBody>
      </p:sp>
    </p:spTree>
    <p:extLst>
      <p:ext uri="{BB962C8B-B14F-4D97-AF65-F5344CB8AC3E}">
        <p14:creationId xmlns:p14="http://schemas.microsoft.com/office/powerpoint/2010/main" val="27129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9" name="logo"/>
          <p:cNvSpPr>
            <a:spLocks noChangeAspect="1" noEditPoints="1"/>
          </p:cNvSpPr>
          <p:nvPr userDrawn="1"/>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363" indent="-233363" algn="l">
              <a:defRPr sz="4400"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2018-03-05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853A8-1CF5-4118-9D6D-C132E8FC53CB}" type="datetimeFigureOut">
              <a:rPr lang="en-US" smtClean="0"/>
              <a:t>2018-03-05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853A8-1CF5-4118-9D6D-C132E8FC53CB}" type="datetimeFigureOut">
              <a:rPr lang="en-US" smtClean="0"/>
              <a:t>2018-03-05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3A8-1CF5-4118-9D6D-C132E8FC53CB}" type="datetimeFigureOut">
              <a:rPr lang="en-US" smtClean="0"/>
              <a:t>2018-03-05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2018-03-05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2018-03-05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2018-03-05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2018-03-05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853A8-1CF5-4118-9D6D-C132E8FC53CB}" type="datetimeFigureOut">
              <a:rPr lang="en-US" smtClean="0"/>
              <a:t>2018-03-05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logo"/>
          <p:cNvSpPr>
            <a:spLocks noChangeAspect="1" noEditPoints="1"/>
          </p:cNvSpPr>
          <p:nvPr/>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Tree>
    <p:extLst>
      <p:ext uri="{BB962C8B-B14F-4D97-AF65-F5344CB8AC3E}">
        <p14:creationId xmlns:p14="http://schemas.microsoft.com/office/powerpoint/2010/main" val="75662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05/03/2018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
        <p:nvSpPr>
          <p:cNvPr id="10" name="logo"/>
          <p:cNvSpPr>
            <a:spLocks noChangeAspect="1" noEditPoints="1"/>
          </p:cNvSpPr>
          <p:nvPr/>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Tree>
    <p:extLst>
      <p:ext uri="{BB962C8B-B14F-4D97-AF65-F5344CB8AC3E}">
        <p14:creationId xmlns:p14="http://schemas.microsoft.com/office/powerpoint/2010/main" val="2898499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5536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05/03/2018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3129004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88947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731975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05899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499937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530407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293" indent="-233293" algn="l">
              <a:defRPr sz="4399"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05/03/2018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110921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2018-03-05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70008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3" name="Content Placeholder 2"/>
          <p:cNvSpPr>
            <a:spLocks noGrp="1"/>
          </p:cNvSpPr>
          <p:nvPr>
            <p:ph idx="1"/>
          </p:nvPr>
        </p:nvSpPr>
        <p:spPr>
          <a:xfrm>
            <a:off x="609442" y="1676401"/>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06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2" y="1661890"/>
            <a:ext cx="10969943" cy="274320"/>
          </a:xfrm>
        </p:spPr>
        <p:txBody>
          <a:bodyPr>
            <a:noAutofit/>
          </a:bodyPr>
          <a:lstStyle>
            <a:lvl1pPr marL="0" indent="0">
              <a:spcBef>
                <a:spcPts val="0"/>
              </a:spcBef>
              <a:buNone/>
              <a:defRPr sz="1799">
                <a:solidFill>
                  <a:schemeClr val="tx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heading</a:t>
            </a:r>
          </a:p>
        </p:txBody>
      </p:sp>
      <p:sp>
        <p:nvSpPr>
          <p:cNvPr id="3" name="Content Placeholder 2"/>
          <p:cNvSpPr>
            <a:spLocks noGrp="1"/>
          </p:cNvSpPr>
          <p:nvPr>
            <p:ph idx="1"/>
          </p:nvPr>
        </p:nvSpPr>
        <p:spPr>
          <a:xfrm>
            <a:off x="609442"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2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78082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6"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Tree>
    <p:extLst>
      <p:ext uri="{BB962C8B-B14F-4D97-AF65-F5344CB8AC3E}">
        <p14:creationId xmlns:p14="http://schemas.microsoft.com/office/powerpoint/2010/main" val="30544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3" name="Footer Placeholder 2"/>
          <p:cNvSpPr>
            <a:spLocks noGrp="1"/>
          </p:cNvSpPr>
          <p:nvPr>
            <p:ph type="ftr" sz="quarter" idx="11"/>
          </p:nvPr>
        </p:nvSpPr>
        <p:spPr/>
        <p:txBody>
          <a:bodyPr/>
          <a:lstStyle/>
          <a:p>
            <a:endParaRPr lang="en-GB">
              <a:solidFill>
                <a:srgbClr val="E5E8E8">
                  <a:lumMod val="75000"/>
                </a:srgbClr>
              </a:solidFill>
            </a:endParaRPr>
          </a:p>
        </p:txBody>
      </p:sp>
      <p:sp>
        <p:nvSpPr>
          <p:cNvPr id="4" name="Slide Number Placeholder 3"/>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9127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85484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70674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1593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769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20344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4214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5" name="Text Placeholder 7"/>
          <p:cNvSpPr>
            <a:spLocks noGrp="1"/>
          </p:cNvSpPr>
          <p:nvPr>
            <p:ph type="body" sz="quarter" idx="18"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6706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15269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59599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535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286316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8"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1" name="Picture Placeholder 2"/>
          <p:cNvSpPr>
            <a:spLocks noGrp="1"/>
          </p:cNvSpPr>
          <p:nvPr>
            <p:ph type="pic" idx="16"/>
          </p:nvPr>
        </p:nvSpPr>
        <p:spPr>
          <a:xfrm>
            <a:off x="8166514"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2" name="Text Placeholder 3"/>
          <p:cNvSpPr>
            <a:spLocks noGrp="1"/>
          </p:cNvSpPr>
          <p:nvPr>
            <p:ph type="body" sz="half" idx="17"/>
          </p:nvPr>
        </p:nvSpPr>
        <p:spPr>
          <a:xfrm>
            <a:off x="4387978"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4"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1813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25545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9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895075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8323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172403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08592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80C853A8-1CF5-4118-9D6D-C132E8FC53CB}" type="datetimeFigureOut">
              <a:rPr lang="en-US" smtClean="0"/>
              <a:pPr/>
              <a:t>2018-03-05</a:t>
            </a:fld>
            <a:endParaRPr lang="en-US"/>
          </a:p>
        </p:txBody>
      </p:sp>
      <p:sp>
        <p:nvSpPr>
          <p:cNvPr id="5" name="Footer Placeholder 4"/>
          <p:cNvSpPr>
            <a:spLocks noGrp="1"/>
          </p:cNvSpPr>
          <p:nvPr>
            <p:ph type="ftr" sz="quarter" idx="3"/>
          </p:nvPr>
        </p:nvSpPr>
        <p:spPr>
          <a:xfrm>
            <a:off x="7211722"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5446340" y="6525344"/>
            <a:ext cx="1148584" cy="219456"/>
          </a:xfrm>
          <a:prstGeom prst="rect">
            <a:avLst/>
          </a:prstGeom>
          <a:noFill/>
        </p:spPr>
        <p:txBody>
          <a:bodyPr wrap="square" lIns="0" tIns="0" rIns="0" bIns="0" rtlCol="0">
            <a:noAutofit/>
          </a:bodyPr>
          <a:lstStyle/>
          <a:p>
            <a:pPr>
              <a:lnSpc>
                <a:spcPct val="90000"/>
              </a:lnSpc>
            </a:pPr>
            <a:r>
              <a:rPr lang="en-US" sz="1200" dirty="0" smtClean="0">
                <a:solidFill>
                  <a:schemeClr val="bg1"/>
                </a:solidFill>
              </a:rPr>
              <a:t>FM 2015</a:t>
            </a:r>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74" r:id="rId5"/>
    <p:sldLayoutId id="2147483675" r:id="rId6"/>
    <p:sldLayoutId id="2147483676" r:id="rId7"/>
    <p:sldLayoutId id="2147483677" r:id="rId8"/>
    <p:sldLayoutId id="2147483678" r:id="rId9"/>
    <p:sldLayoutId id="2147483662" r:id="rId10"/>
    <p:sldLayoutId id="2147483650" r:id="rId11"/>
    <p:sldLayoutId id="2147483663" r:id="rId12"/>
    <p:sldLayoutId id="2147483664" r:id="rId13"/>
    <p:sldLayoutId id="2147483654" r:id="rId14"/>
    <p:sldLayoutId id="2147483665" r:id="rId15"/>
    <p:sldLayoutId id="2147483655" r:id="rId16"/>
    <p:sldLayoutId id="2147483652" r:id="rId17"/>
    <p:sldLayoutId id="2147483653" r:id="rId18"/>
    <p:sldLayoutId id="2147483666" r:id="rId19"/>
    <p:sldLayoutId id="2147483667" r:id="rId20"/>
    <p:sldLayoutId id="2147483668" r:id="rId21"/>
    <p:sldLayoutId id="2147483669" r:id="rId22"/>
    <p:sldLayoutId id="2147483656" r:id="rId23"/>
    <p:sldLayoutId id="2147483657" r:id="rId24"/>
    <p:sldLayoutId id="2147483670" r:id="rId25"/>
    <p:sldLayoutId id="2147483671" r:id="rId26"/>
    <p:sldLayoutId id="2147483672" r:id="rId27"/>
    <p:sldLayoutId id="2147483658" r:id="rId28"/>
    <p:sldLayoutId id="214748365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2" y="1295401"/>
            <a:ext cx="10969943"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ADEAF695-297D-42C0-BD95-34AEB1A4100E}" type="datetimeFigureOut">
              <a:rPr lang="en-GB" smtClean="0">
                <a:solidFill>
                  <a:srgbClr val="E5E8E8">
                    <a:lumMod val="75000"/>
                  </a:srgbClr>
                </a:solidFill>
              </a:rPr>
              <a:pPr/>
              <a:t>05/03/2018</a:t>
            </a:fld>
            <a:endParaRPr lang="en-GB">
              <a:solidFill>
                <a:srgbClr val="E5E8E8">
                  <a:lumMod val="75000"/>
                </a:srgbClr>
              </a:solidFill>
            </a:endParaRPr>
          </a:p>
        </p:txBody>
      </p:sp>
      <p:sp>
        <p:nvSpPr>
          <p:cNvPr id="5" name="Footer Placeholder 4"/>
          <p:cNvSpPr>
            <a:spLocks noGrp="1"/>
          </p:cNvSpPr>
          <p:nvPr>
            <p:ph type="ftr" sz="quarter" idx="3"/>
          </p:nvPr>
        </p:nvSpPr>
        <p:spPr>
          <a:xfrm>
            <a:off x="7211723"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GB">
              <a:solidFill>
                <a:srgbClr val="E5E8E8">
                  <a:lumMod val="75000"/>
                </a:srgbClr>
              </a:solidFill>
            </a:endParaRPr>
          </a:p>
        </p:txBody>
      </p:sp>
      <p:sp>
        <p:nvSpPr>
          <p:cNvPr id="6" name="Slide Number Placeholder 5"/>
          <p:cNvSpPr>
            <a:spLocks noGrp="1"/>
          </p:cNvSpPr>
          <p:nvPr>
            <p:ph type="sldNum" sz="quarter" idx="4"/>
          </p:nvPr>
        </p:nvSpPr>
        <p:spPr>
          <a:xfrm>
            <a:off x="211612"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11" name="logo"/>
          <p:cNvSpPr>
            <a:spLocks noChangeAspect="1" noEditPoints="1"/>
          </p:cNvSpPr>
          <p:nvPr/>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7" name="TextBox 6"/>
          <p:cNvSpPr txBox="1"/>
          <p:nvPr/>
        </p:nvSpPr>
        <p:spPr>
          <a:xfrm>
            <a:off x="5446341" y="6525344"/>
            <a:ext cx="1148584" cy="219456"/>
          </a:xfrm>
          <a:prstGeom prst="rect">
            <a:avLst/>
          </a:prstGeom>
          <a:noFill/>
        </p:spPr>
        <p:txBody>
          <a:bodyPr wrap="square" lIns="0" tIns="0" rIns="0" bIns="0" rtlCol="0">
            <a:noAutofit/>
          </a:bodyPr>
          <a:lstStyle/>
          <a:p>
            <a:pPr>
              <a:lnSpc>
                <a:spcPct val="90000"/>
              </a:lnSpc>
            </a:pPr>
            <a:r>
              <a:rPr lang="en-US" sz="1200" dirty="0" smtClean="0">
                <a:solidFill>
                  <a:prstClr val="white"/>
                </a:solidFill>
              </a:rPr>
              <a:t>FM 2015</a:t>
            </a:r>
          </a:p>
        </p:txBody>
      </p:sp>
    </p:spTree>
    <p:extLst>
      <p:ext uri="{BB962C8B-B14F-4D97-AF65-F5344CB8AC3E}">
        <p14:creationId xmlns:p14="http://schemas.microsoft.com/office/powerpoint/2010/main" val="45729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2799" b="1" kern="1200">
          <a:solidFill>
            <a:schemeClr val="tx1"/>
          </a:solidFill>
          <a:latin typeface="+mj-lt"/>
          <a:ea typeface="+mj-ea"/>
          <a:cs typeface="+mj-cs"/>
        </a:defRPr>
      </a:lvl1pPr>
    </p:titleStyle>
    <p:body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060848"/>
            <a:ext cx="9141619" cy="1554480"/>
          </a:xfrm>
        </p:spPr>
        <p:txBody>
          <a:bodyPr/>
          <a:lstStyle/>
          <a:p>
            <a:r>
              <a:rPr lang="en-US" dirty="0" smtClean="0"/>
              <a:t>How To Drive Your Server Like You Stole It: </a:t>
            </a:r>
            <a:br>
              <a:rPr lang="en-US" dirty="0" smtClean="0"/>
            </a:br>
            <a:r>
              <a:rPr lang="en-US" dirty="0"/>
              <a:t/>
            </a:r>
            <a:br>
              <a:rPr lang="en-US" dirty="0"/>
            </a:br>
            <a:r>
              <a:rPr lang="en-US" dirty="0" smtClean="0"/>
              <a:t>Data Compression</a:t>
            </a:r>
            <a:endParaRPr lang="en-US" dirty="0"/>
          </a:p>
        </p:txBody>
      </p:sp>
      <p:sp>
        <p:nvSpPr>
          <p:cNvPr id="3" name="Subtitle 2"/>
          <p:cNvSpPr>
            <a:spLocks noGrp="1"/>
          </p:cNvSpPr>
          <p:nvPr>
            <p:ph type="subTitle" idx="1"/>
          </p:nvPr>
        </p:nvSpPr>
        <p:spPr/>
        <p:txBody>
          <a:bodyPr/>
          <a:lstStyle/>
          <a:p>
            <a:r>
              <a:rPr lang="en-US" dirty="0" err="1" smtClean="0"/>
              <a:t>Hotsos</a:t>
            </a:r>
            <a:r>
              <a:rPr lang="en-US" dirty="0" smtClean="0"/>
              <a:t> 2018</a:t>
            </a:r>
          </a:p>
          <a:p>
            <a:r>
              <a:rPr lang="en-US" dirty="0" smtClean="0"/>
              <a:t>Andy Weiss &amp; Kirby Sand</a:t>
            </a:r>
            <a:endParaRPr lang="en-US" dirty="0"/>
          </a:p>
        </p:txBody>
      </p:sp>
    </p:spTree>
    <p:extLst>
      <p:ext uri="{BB962C8B-B14F-4D97-AF65-F5344CB8AC3E}">
        <p14:creationId xmlns:p14="http://schemas.microsoft.com/office/powerpoint/2010/main" val="27719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702290" y="1876159"/>
            <a:ext cx="7018095" cy="429999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69 02 </a:t>
            </a:r>
            <a:r>
              <a:rPr lang="en-US" sz="1799" b="1" dirty="0">
                <a:solidFill>
                  <a:srgbClr val="0096D6">
                    <a:lumMod val="75000"/>
                  </a:srgbClr>
                </a:solidFill>
                <a:latin typeface="Consolas" panose="020B0609020204030204" pitchFamily="49" charset="0"/>
              </a:rPr>
              <a:t>02</a:t>
            </a:r>
            <a:r>
              <a:rPr lang="en-US" sz="1799" dirty="0">
                <a:solidFill>
                  <a:prstClr val="black"/>
                </a:solidFill>
                <a:latin typeface="Consolas" panose="020B0609020204030204" pitchFamily="49" charset="0"/>
              </a:rPr>
              <a:t> d2 42 42 42 42 42 42 42 42 42 42</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2,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1</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00 02 d2 41 41 41 41 41 41 41 41 41 41</a:t>
            </a:r>
          </a:p>
          <a:p>
            <a:pPr>
              <a:lnSpc>
                <a:spcPct val="90000"/>
              </a:lnSpc>
            </a:pPr>
            <a:r>
              <a:rPr lang="en-US" sz="1799" dirty="0">
                <a:solidFill>
                  <a:prstClr val="black"/>
                </a:solidFill>
                <a:latin typeface="Consolas" panose="020B0609020204030204" pitchFamily="49" charset="0"/>
              </a:rPr>
              <a:t>tab 1, row 0, @0x1f51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smtClean="0">
                <a:solidFill>
                  <a:prstClr val="black"/>
                </a:solidFill>
              </a:rPr>
              <a:t>Symbols </a:t>
            </a:r>
            <a:r>
              <a:rPr lang="en-US" dirty="0">
                <a:solidFill>
                  <a:prstClr val="black"/>
                </a:solidFill>
              </a:rPr>
              <a:t>all the way down</a:t>
            </a:r>
            <a:endParaRPr lang="en-GB" dirty="0">
              <a:solidFill>
                <a:prstClr val="black"/>
              </a:solidFill>
            </a:endParaRPr>
          </a:p>
        </p:txBody>
      </p:sp>
      <p:sp>
        <p:nvSpPr>
          <p:cNvPr id="4" name="Rounded Rectangle 3"/>
          <p:cNvSpPr/>
          <p:nvPr/>
        </p:nvSpPr>
        <p:spPr>
          <a:xfrm>
            <a:off x="3946806" y="3271772"/>
            <a:ext cx="401400" cy="261190"/>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6" name="Rounded Rectangle 5"/>
          <p:cNvSpPr/>
          <p:nvPr/>
        </p:nvSpPr>
        <p:spPr>
          <a:xfrm>
            <a:off x="1875949" y="3797467"/>
            <a:ext cx="1642048" cy="223873"/>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TextBox 6"/>
          <p:cNvSpPr txBox="1"/>
          <p:nvPr/>
        </p:nvSpPr>
        <p:spPr>
          <a:xfrm>
            <a:off x="117748" y="2592119"/>
            <a:ext cx="1473845"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0 points </a:t>
            </a:r>
          </a:p>
          <a:p>
            <a:pPr>
              <a:lnSpc>
                <a:spcPct val="90000"/>
              </a:lnSpc>
            </a:pPr>
            <a:r>
              <a:rPr lang="en-US" sz="1799" dirty="0">
                <a:solidFill>
                  <a:prstClr val="black"/>
                </a:solidFill>
              </a:rPr>
              <a:t>    to itself </a:t>
            </a:r>
          </a:p>
        </p:txBody>
      </p:sp>
      <p:cxnSp>
        <p:nvCxnSpPr>
          <p:cNvPr id="8" name="Straight Arrow Connector 7"/>
          <p:cNvCxnSpPr>
            <a:stCxn id="7" idx="3"/>
            <a:endCxn id="4" idx="1"/>
          </p:cNvCxnSpPr>
          <p:nvPr/>
        </p:nvCxnSpPr>
        <p:spPr>
          <a:xfrm>
            <a:off x="1591593" y="2843980"/>
            <a:ext cx="2355213" cy="55838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6" idx="1"/>
          </p:cNvCxnSpPr>
          <p:nvPr/>
        </p:nvCxnSpPr>
        <p:spPr>
          <a:xfrm>
            <a:off x="1591593" y="2843980"/>
            <a:ext cx="284356" cy="1065424"/>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3"/>
          </p:cNvCxnSpPr>
          <p:nvPr/>
        </p:nvCxnSpPr>
        <p:spPr>
          <a:xfrm>
            <a:off x="1519585" y="5322968"/>
            <a:ext cx="356364" cy="48229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7759" y="5071107"/>
            <a:ext cx="1151826"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1 still </a:t>
            </a:r>
          </a:p>
          <a:p>
            <a:pPr>
              <a:lnSpc>
                <a:spcPct val="90000"/>
              </a:lnSpc>
            </a:pPr>
            <a:r>
              <a:rPr lang="en-US" sz="1799" dirty="0">
                <a:solidFill>
                  <a:prstClr val="black"/>
                </a:solidFill>
              </a:rPr>
              <a:t>  the same</a:t>
            </a:r>
          </a:p>
        </p:txBody>
      </p:sp>
      <p:graphicFrame>
        <p:nvGraphicFramePr>
          <p:cNvPr id="12" name="Table 11"/>
          <p:cNvGraphicFramePr>
            <a:graphicFrameLocks noGrp="1"/>
          </p:cNvGraphicFramePr>
          <p:nvPr>
            <p:extLst>
              <p:ext uri="{D42A27DB-BD31-4B8C-83A1-F6EECF244321}">
                <p14:modId xmlns:p14="http://schemas.microsoft.com/office/powerpoint/2010/main" val="1149328504"/>
              </p:ext>
            </p:extLst>
          </p:nvPr>
        </p:nvGraphicFramePr>
        <p:xfrm>
          <a:off x="6919158" y="1196752"/>
          <a:ext cx="3528393" cy="1005459"/>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r>
            </a:tbl>
          </a:graphicData>
        </a:graphic>
      </p:graphicFrame>
    </p:spTree>
    <p:extLst>
      <p:ext uri="{BB962C8B-B14F-4D97-AF65-F5344CB8AC3E}">
        <p14:creationId xmlns:p14="http://schemas.microsoft.com/office/powerpoint/2010/main" val="1277018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Buffer Cache</a:t>
            </a:r>
            <a:endParaRPr lang="en-GB" dirty="0"/>
          </a:p>
        </p:txBody>
      </p:sp>
      <p:sp>
        <p:nvSpPr>
          <p:cNvPr id="3" name="TextBox 2"/>
          <p:cNvSpPr txBox="1"/>
          <p:nvPr/>
        </p:nvSpPr>
        <p:spPr>
          <a:xfrm>
            <a:off x="1053852" y="1772816"/>
            <a:ext cx="8352928" cy="3888432"/>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r>
              <a:rPr lang="en-US" dirty="0" smtClean="0"/>
              <a:t>Blocks are read into the buffer cache in the compressed form.</a:t>
            </a:r>
          </a:p>
          <a:p>
            <a:pPr marL="285750" indent="-285750">
              <a:lnSpc>
                <a:spcPct val="90000"/>
              </a:lnSpc>
              <a:buFont typeface="Arial" panose="020B0604020202020204" pitchFamily="34" charset="0"/>
              <a:buChar char="•"/>
            </a:pPr>
            <a:r>
              <a:rPr lang="en-US" dirty="0" smtClean="0"/>
              <a:t>The lower CPU and IO cost when dealing with compressed blocks.</a:t>
            </a:r>
          </a:p>
          <a:p>
            <a:pPr marL="285750" indent="-285750">
              <a:lnSpc>
                <a:spcPct val="90000"/>
              </a:lnSpc>
              <a:buFont typeface="Arial" panose="020B0604020202020204" pitchFamily="34" charset="0"/>
              <a:buChar char="•"/>
            </a:pPr>
            <a:r>
              <a:rPr lang="en-US" dirty="0" smtClean="0"/>
              <a:t>Block level compression means minimal CPU cost to decompress data.</a:t>
            </a:r>
          </a:p>
          <a:p>
            <a:pPr>
              <a:lnSpc>
                <a:spcPct val="90000"/>
              </a:lnSpc>
            </a:pPr>
            <a:endParaRPr lang="en-US" dirty="0"/>
          </a:p>
          <a:p>
            <a:pPr>
              <a:lnSpc>
                <a:spcPct val="90000"/>
              </a:lnSpc>
            </a:pPr>
            <a:endParaRPr lang="en-GB" dirty="0" err="1" smtClean="0"/>
          </a:p>
        </p:txBody>
      </p:sp>
    </p:spTree>
    <p:extLst>
      <p:ext uri="{BB962C8B-B14F-4D97-AF65-F5344CB8AC3E}">
        <p14:creationId xmlns:p14="http://schemas.microsoft.com/office/powerpoint/2010/main" val="362992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summary</a:t>
            </a:r>
            <a:endParaRPr lang="en-GB" dirty="0"/>
          </a:p>
        </p:txBody>
      </p:sp>
      <p:sp>
        <p:nvSpPr>
          <p:cNvPr id="3" name="TextBox 2"/>
          <p:cNvSpPr txBox="1"/>
          <p:nvPr/>
        </p:nvSpPr>
        <p:spPr>
          <a:xfrm>
            <a:off x="1701924" y="1844824"/>
            <a:ext cx="9001000" cy="3960440"/>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Compression is at the block level</a:t>
            </a:r>
          </a:p>
          <a:p>
            <a:pPr marL="285750" indent="-285750">
              <a:lnSpc>
                <a:spcPct val="90000"/>
              </a:lnSpc>
              <a:spcAft>
                <a:spcPts val="1200"/>
              </a:spcAft>
              <a:buFont typeface="Arial" panose="020B0604020202020204" pitchFamily="34" charset="0"/>
              <a:buChar char="•"/>
            </a:pPr>
            <a:r>
              <a:rPr lang="en-US" sz="2800" dirty="0" smtClean="0"/>
              <a:t>Repeated values are replaced with symbols</a:t>
            </a:r>
          </a:p>
          <a:p>
            <a:pPr marL="285750" indent="-285750">
              <a:lnSpc>
                <a:spcPct val="90000"/>
              </a:lnSpc>
              <a:spcAft>
                <a:spcPts val="1200"/>
              </a:spcAft>
              <a:buFont typeface="Arial" panose="020B0604020202020204" pitchFamily="34" charset="0"/>
              <a:buChar char="•"/>
            </a:pPr>
            <a:r>
              <a:rPr lang="en-US" sz="2800" dirty="0" smtClean="0"/>
              <a:t>Symbols can reference other symbols</a:t>
            </a:r>
          </a:p>
          <a:p>
            <a:pPr marL="285750" indent="-285750">
              <a:lnSpc>
                <a:spcPct val="90000"/>
              </a:lnSpc>
              <a:spcAft>
                <a:spcPts val="1200"/>
              </a:spcAft>
              <a:buFont typeface="Arial" panose="020B0604020202020204" pitchFamily="34" charset="0"/>
              <a:buChar char="•"/>
            </a:pPr>
            <a:r>
              <a:rPr lang="en-US" sz="2800" dirty="0" smtClean="0"/>
              <a:t>Column values are atomic unit of compression</a:t>
            </a:r>
          </a:p>
          <a:p>
            <a:pPr marL="285750" indent="-285750">
              <a:lnSpc>
                <a:spcPct val="90000"/>
              </a:lnSpc>
              <a:spcAft>
                <a:spcPts val="1200"/>
              </a:spcAft>
              <a:buFont typeface="Arial" panose="020B0604020202020204" pitchFamily="34" charset="0"/>
              <a:buChar char="•"/>
            </a:pPr>
            <a:r>
              <a:rPr lang="en-US" sz="2800" dirty="0" smtClean="0"/>
              <a:t>Oracle will reorder columns to optimize compression</a:t>
            </a:r>
          </a:p>
          <a:p>
            <a:pPr marL="285750" indent="-285750">
              <a:lnSpc>
                <a:spcPct val="90000"/>
              </a:lnSpc>
              <a:spcAft>
                <a:spcPts val="1200"/>
              </a:spcAft>
              <a:buFont typeface="Arial" panose="020B0604020202020204" pitchFamily="34" charset="0"/>
              <a:buChar char="•"/>
            </a:pPr>
            <a:endParaRPr lang="en-GB" sz="2800" dirty="0" err="1" smtClean="0"/>
          </a:p>
        </p:txBody>
      </p:sp>
    </p:spTree>
    <p:extLst>
      <p:ext uri="{BB962C8B-B14F-4D97-AF65-F5344CB8AC3E}">
        <p14:creationId xmlns:p14="http://schemas.microsoft.com/office/powerpoint/2010/main" val="4916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Experimental Results</a:t>
            </a:r>
            <a:endParaRPr lang="en-US" sz="8800" dirty="0"/>
          </a:p>
        </p:txBody>
      </p:sp>
    </p:spTree>
    <p:extLst>
      <p:ext uri="{BB962C8B-B14F-4D97-AF65-F5344CB8AC3E}">
        <p14:creationId xmlns:p14="http://schemas.microsoft.com/office/powerpoint/2010/main" val="141775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260648"/>
            <a:ext cx="10969943" cy="473968"/>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dirty="0" smtClean="0"/>
              <a:t>Data Warehouse Environment</a:t>
            </a:r>
          </a:p>
          <a:p>
            <a:pPr lvl="1"/>
            <a:r>
              <a:rPr lang="en-US" sz="2200" dirty="0" smtClean="0"/>
              <a:t>Industrial </a:t>
            </a:r>
            <a:r>
              <a:rPr lang="en-US" sz="2200" dirty="0" err="1" smtClean="0"/>
              <a:t>IoT</a:t>
            </a:r>
            <a:r>
              <a:rPr lang="en-US" sz="2200" dirty="0" smtClean="0"/>
              <a:t> system used for engineering analytics</a:t>
            </a:r>
          </a:p>
          <a:p>
            <a:r>
              <a:rPr lang="en-US" sz="2400" dirty="0" smtClean="0"/>
              <a:t>Long Term Storage of Actively Used Tables</a:t>
            </a:r>
          </a:p>
          <a:p>
            <a:pPr lvl="1"/>
            <a:r>
              <a:rPr lang="en-US" sz="2200" dirty="0" smtClean="0"/>
              <a:t>Tables are static.  No updates, lots of bulk inserts</a:t>
            </a:r>
          </a:p>
          <a:p>
            <a:pPr lvl="1"/>
            <a:r>
              <a:rPr lang="en-US" sz="2200" dirty="0" smtClean="0"/>
              <a:t>Following results from child table with 1M rows and parent table with 1250 rows.</a:t>
            </a:r>
          </a:p>
          <a:p>
            <a:pPr lvl="1"/>
            <a:r>
              <a:rPr lang="en-US" sz="2200" dirty="0" smtClean="0"/>
              <a:t>Typical tables are 100M – 30B rows</a:t>
            </a:r>
            <a:endParaRPr lang="en-US" sz="2200" dirty="0"/>
          </a:p>
          <a:p>
            <a:r>
              <a:rPr lang="en-US" sz="2400" dirty="0" smtClean="0"/>
              <a:t>Analytics Queries on Parent/Child Table</a:t>
            </a:r>
            <a:r>
              <a:rPr lang="en-US" sz="2200" dirty="0" smtClean="0"/>
              <a:t>s</a:t>
            </a:r>
          </a:p>
          <a:p>
            <a:pPr lvl="1"/>
            <a:r>
              <a:rPr lang="en-US" sz="2000" dirty="0" smtClean="0"/>
              <a:t>800:1 ratio (</a:t>
            </a:r>
            <a:r>
              <a:rPr lang="en-US" sz="2000" dirty="0" err="1" smtClean="0"/>
              <a:t>child:parent</a:t>
            </a:r>
            <a:r>
              <a:rPr lang="en-US" sz="2000" dirty="0" smtClean="0"/>
              <a:t>)</a:t>
            </a:r>
          </a:p>
          <a:p>
            <a:pPr lvl="1"/>
            <a:r>
              <a:rPr lang="en-US" sz="2000" dirty="0" smtClean="0"/>
              <a:t>Typically used to create intermediate aggregation tables</a:t>
            </a:r>
          </a:p>
        </p:txBody>
      </p:sp>
    </p:spTree>
    <p:extLst>
      <p:ext uri="{BB962C8B-B14F-4D97-AF65-F5344CB8AC3E}">
        <p14:creationId xmlns:p14="http://schemas.microsoft.com/office/powerpoint/2010/main" val="30707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32656"/>
            <a:ext cx="10969943" cy="401960"/>
          </a:xfrm>
        </p:spPr>
        <p:txBody>
          <a:bodyPr/>
          <a:lstStyle/>
          <a:p>
            <a:r>
              <a:rPr lang="en-US" dirty="0" smtClean="0"/>
              <a:t>Compressed vs. Uncompressed</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No surprise here, compression is good.</a:t>
            </a:r>
          </a:p>
          <a:p>
            <a:pPr lvl="1"/>
            <a:r>
              <a:rPr lang="en-US" dirty="0" smtClean="0"/>
              <a:t>Default compression ratio = 1.86X</a:t>
            </a:r>
          </a:p>
          <a:p>
            <a:pPr lvl="1"/>
            <a:r>
              <a:rPr lang="en-US" dirty="0" smtClean="0"/>
              <a:t>46% smaller</a:t>
            </a:r>
          </a:p>
          <a:p>
            <a:pPr lvl="1"/>
            <a:endParaRPr lang="en-US" dirty="0"/>
          </a:p>
          <a:p>
            <a:r>
              <a:rPr lang="en-US" dirty="0" smtClean="0"/>
              <a:t>Now that we know how the Oracle data block compression algorithm works, what knobs can we turn to improve compression?</a:t>
            </a:r>
            <a:endParaRPr lang="en-US" dirty="0"/>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5901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Sorted vs. Random Data</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Wow, that’s a pretty big difference!</a:t>
            </a:r>
          </a:p>
          <a:p>
            <a:pPr lvl="1"/>
            <a:r>
              <a:rPr lang="en-US" dirty="0" smtClean="0"/>
              <a:t>Data was sorted on lowest cardinality columns to highest.</a:t>
            </a:r>
          </a:p>
          <a:p>
            <a:pPr lvl="1"/>
            <a:r>
              <a:rPr lang="en-US" dirty="0" smtClean="0"/>
              <a:t>We know that at the block level Oracle creates tokens to replace the actual row values.</a:t>
            </a:r>
          </a:p>
          <a:p>
            <a:pPr lvl="1"/>
            <a:r>
              <a:rPr lang="en-US" dirty="0" smtClean="0"/>
              <a:t>If we sort our rows before we insert them, starting with the lowest cardinality columns, we can guarantee to have a lot of repeat values.</a:t>
            </a:r>
          </a:p>
          <a:p>
            <a:pPr lvl="1"/>
            <a:r>
              <a:rPr lang="en-US" dirty="0" smtClean="0"/>
              <a:t>We know that Oracle will rearrange columns in order to enable creating multi-column symbols</a:t>
            </a:r>
          </a:p>
          <a:p>
            <a:pPr lvl="1"/>
            <a:r>
              <a:rPr lang="en-US" dirty="0" smtClean="0"/>
              <a:t>New compression ratio = 2.48X</a:t>
            </a:r>
          </a:p>
          <a:p>
            <a:pPr lvl="2"/>
            <a:r>
              <a:rPr lang="en-US" dirty="0" smtClean="0"/>
              <a:t>25% smaller than the unsorted tables</a:t>
            </a:r>
            <a:endParaRPr lang="en-US" dirty="0"/>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32476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Block Size &amp; Sorted vs. Random</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Very Interesting results…</a:t>
            </a:r>
          </a:p>
          <a:p>
            <a:pPr lvl="1"/>
            <a:r>
              <a:rPr lang="en-US" dirty="0" smtClean="0"/>
              <a:t>Block size strongly influences compression when data isn’t sorted.</a:t>
            </a:r>
          </a:p>
          <a:p>
            <a:pPr lvl="2"/>
            <a:r>
              <a:rPr lang="en-US" dirty="0" smtClean="0"/>
              <a:t>32K is a lot better than 8K</a:t>
            </a:r>
          </a:p>
          <a:p>
            <a:pPr lvl="1"/>
            <a:r>
              <a:rPr lang="en-US" dirty="0" smtClean="0"/>
              <a:t>When you sort the data, the effects of 32K blocks is much smaller.</a:t>
            </a:r>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151929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32K Blocks</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If we use 32K blocks but don’t‘ sort:</a:t>
            </a:r>
          </a:p>
          <a:p>
            <a:pPr lvl="1"/>
            <a:r>
              <a:rPr lang="en-US" dirty="0" smtClean="0"/>
              <a:t>Things still improve a lot </a:t>
            </a:r>
            <a:r>
              <a:rPr lang="en-US" dirty="0" err="1" smtClean="0"/>
              <a:t>compred</a:t>
            </a:r>
            <a:r>
              <a:rPr lang="en-US" dirty="0" smtClean="0"/>
              <a:t> to 8K random</a:t>
            </a:r>
          </a:p>
          <a:p>
            <a:pPr lvl="2"/>
            <a:r>
              <a:rPr lang="en-US" dirty="0" smtClean="0"/>
              <a:t>Compression Ratio = 2.34X</a:t>
            </a:r>
          </a:p>
          <a:p>
            <a:pPr lvl="2"/>
            <a:endParaRPr lang="en-US" dirty="0"/>
          </a:p>
          <a:p>
            <a:r>
              <a:rPr lang="en-US" dirty="0" smtClean="0"/>
              <a:t>If we use 32K blocks and we also sort:</a:t>
            </a:r>
          </a:p>
          <a:p>
            <a:pPr lvl="1"/>
            <a:r>
              <a:rPr lang="en-US" dirty="0" smtClean="0"/>
              <a:t>Things improve only slightly relative to 8K sorted data</a:t>
            </a:r>
          </a:p>
          <a:p>
            <a:pPr lvl="1"/>
            <a:r>
              <a:rPr lang="en-US" dirty="0" smtClean="0"/>
              <a:t>New compression ratio = 2.52</a:t>
            </a:r>
            <a:r>
              <a:rPr lang="en-US" dirty="0"/>
              <a:t>X</a:t>
            </a:r>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2830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err="1" smtClean="0"/>
              <a:t>Denormalizing</a:t>
            </a:r>
            <a:r>
              <a:rPr lang="en-US" dirty="0" smtClean="0"/>
              <a:t> Parent/Child Tables into One Table</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It’s obvious, but you do pay a storage price if you </a:t>
            </a:r>
            <a:r>
              <a:rPr lang="en-US" dirty="0" err="1" smtClean="0"/>
              <a:t>denormalize</a:t>
            </a:r>
            <a:r>
              <a:rPr lang="en-US" dirty="0" smtClean="0"/>
              <a:t> into a combined parent/child table.</a:t>
            </a:r>
          </a:p>
          <a:p>
            <a:pPr lvl="1"/>
            <a:r>
              <a:rPr lang="en-US" dirty="0" smtClean="0"/>
              <a:t>In this example, that price is relatively small.</a:t>
            </a:r>
          </a:p>
          <a:p>
            <a:pPr lvl="1"/>
            <a:r>
              <a:rPr lang="en-US" dirty="0" smtClean="0"/>
              <a:t>As your parent/child ratio increases this will be more costly</a:t>
            </a:r>
          </a:p>
          <a:p>
            <a:r>
              <a:rPr lang="en-US" dirty="0" smtClean="0"/>
              <a:t>Your results may vary, but I almost always have to join my parent/child tables before I can run a query.  Combining them into one table will greatly speed up query performance.</a:t>
            </a:r>
          </a:p>
          <a:p>
            <a:r>
              <a:rPr lang="en-US" dirty="0" smtClean="0"/>
              <a:t>New compression ratio for </a:t>
            </a:r>
            <a:r>
              <a:rPr lang="en-US" dirty="0" err="1" smtClean="0"/>
              <a:t>denormalized</a:t>
            </a:r>
            <a:r>
              <a:rPr lang="en-US" dirty="0" smtClean="0"/>
              <a:t> tables</a:t>
            </a:r>
          </a:p>
          <a:p>
            <a:pPr lvl="1"/>
            <a:r>
              <a:rPr lang="en-US" dirty="0" smtClean="0"/>
              <a:t>32K = </a:t>
            </a:r>
            <a:r>
              <a:rPr lang="en-US" b="1" u="sng" dirty="0" smtClean="0"/>
              <a:t>2.42X</a:t>
            </a:r>
          </a:p>
          <a:p>
            <a:pPr lvl="1"/>
            <a:r>
              <a:rPr lang="en-US" dirty="0" smtClean="0"/>
              <a:t>8K = </a:t>
            </a:r>
            <a:r>
              <a:rPr lang="en-US" b="1" u="sng" dirty="0" smtClean="0"/>
              <a:t>2.34X</a:t>
            </a:r>
            <a:endParaRPr lang="en-US" b="1" u="sng" dirty="0"/>
          </a:p>
        </p:txBody>
      </p:sp>
      <p:pic>
        <p:nvPicPr>
          <p:cNvPr id="3" name="Picture 2"/>
          <p:cNvPicPr>
            <a:picLocks noChangeAspect="1"/>
          </p:cNvPicPr>
          <p:nvPr/>
        </p:nvPicPr>
        <p:blipFill>
          <a:blip r:embed="rId2"/>
          <a:stretch>
            <a:fillRect/>
          </a:stretch>
        </p:blipFill>
        <p:spPr>
          <a:xfrm>
            <a:off x="0" y="1371600"/>
            <a:ext cx="7565066" cy="5486400"/>
          </a:xfrm>
          <a:prstGeom prst="rect">
            <a:avLst/>
          </a:prstGeom>
        </p:spPr>
      </p:pic>
    </p:spTree>
    <p:extLst>
      <p:ext uri="{BB962C8B-B14F-4D97-AF65-F5344CB8AC3E}">
        <p14:creationId xmlns:p14="http://schemas.microsoft.com/office/powerpoint/2010/main" val="35144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txBox="1">
            <a:spLocks/>
          </p:cNvSpPr>
          <p:nvPr/>
        </p:nvSpPr>
        <p:spPr>
          <a:xfrm>
            <a:off x="609442" y="1351184"/>
            <a:ext cx="10969942" cy="4800600"/>
          </a:xfrm>
          <a:prstGeom prst="rect">
            <a:avLst/>
          </a:prstGeom>
        </p:spPr>
        <p:txBody>
          <a:bodyPr/>
          <a:lst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sz="2400" dirty="0" smtClean="0"/>
              <a:t>Data Block Compression Options</a:t>
            </a:r>
          </a:p>
          <a:p>
            <a:pPr lvl="1"/>
            <a:r>
              <a:rPr lang="en-US" sz="2201" dirty="0" smtClean="0"/>
              <a:t> basic vs. advanced</a:t>
            </a:r>
          </a:p>
          <a:p>
            <a:r>
              <a:rPr lang="en-US" sz="2400" dirty="0" smtClean="0"/>
              <a:t>Block Compression Fundamentals</a:t>
            </a:r>
          </a:p>
          <a:p>
            <a:pPr lvl="1"/>
            <a:r>
              <a:rPr lang="en-US" sz="2201" dirty="0" smtClean="0"/>
              <a:t>What’s going on under the hood</a:t>
            </a:r>
          </a:p>
          <a:p>
            <a:r>
              <a:rPr lang="en-US" sz="2400" dirty="0" smtClean="0"/>
              <a:t>Experimental Results</a:t>
            </a:r>
          </a:p>
          <a:p>
            <a:pPr lvl="1"/>
            <a:r>
              <a:rPr lang="en-US" sz="2201" dirty="0" smtClean="0"/>
              <a:t>Compression Ratio w/ Turning Various Knobs</a:t>
            </a:r>
          </a:p>
          <a:p>
            <a:pPr lvl="1"/>
            <a:r>
              <a:rPr lang="en-US" sz="2201" dirty="0" smtClean="0"/>
              <a:t>CPU Usage</a:t>
            </a:r>
          </a:p>
          <a:p>
            <a:r>
              <a:rPr lang="en-US" sz="2400" dirty="0" smtClean="0"/>
              <a:t>Conclusions/Future Work</a:t>
            </a:r>
          </a:p>
          <a:p>
            <a:r>
              <a:rPr lang="en-US" sz="2400" dirty="0" smtClean="0"/>
              <a:t>Questions</a:t>
            </a:r>
          </a:p>
        </p:txBody>
      </p:sp>
    </p:spTree>
    <p:extLst>
      <p:ext uri="{BB962C8B-B14F-4D97-AF65-F5344CB8AC3E}">
        <p14:creationId xmlns:p14="http://schemas.microsoft.com/office/powerpoint/2010/main" val="22990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Usage</a:t>
            </a:r>
            <a:endParaRPr lang="en-US" dirty="0"/>
          </a:p>
        </p:txBody>
      </p:sp>
      <p:sp>
        <p:nvSpPr>
          <p:cNvPr id="5"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Very interesting results…</a:t>
            </a:r>
          </a:p>
          <a:p>
            <a:pPr lvl="1"/>
            <a:r>
              <a:rPr lang="en-US" dirty="0" smtClean="0"/>
              <a:t>Moving from uncompressed to compressed/random shows an increase in CPU usage.  This is as expected as it requires CPU to decompress the block.</a:t>
            </a:r>
          </a:p>
          <a:p>
            <a:pPr lvl="1"/>
            <a:r>
              <a:rPr lang="en-US" dirty="0" smtClean="0"/>
              <a:t>I was not expecting CPU usage for the compressed/sorted blocks to be better than </a:t>
            </a:r>
            <a:r>
              <a:rPr lang="en-US" dirty="0" err="1" smtClean="0"/>
              <a:t>nocompress</a:t>
            </a:r>
            <a:r>
              <a:rPr lang="en-US" dirty="0" smtClean="0"/>
              <a:t>.</a:t>
            </a:r>
          </a:p>
          <a:p>
            <a:pPr lvl="1"/>
            <a:r>
              <a:rPr lang="en-US" dirty="0" smtClean="0"/>
              <a:t>Moving from separate tables to combined tables makes the CPU usage go down quite a bit.  This also makes sense as you don’t need to do a join which costs CPU.</a:t>
            </a:r>
          </a:p>
        </p:txBody>
      </p:sp>
      <p:sp>
        <p:nvSpPr>
          <p:cNvPr id="7" name="TextBox 6"/>
          <p:cNvSpPr txBox="1"/>
          <p:nvPr/>
        </p:nvSpPr>
        <p:spPr>
          <a:xfrm>
            <a:off x="7678588" y="5965004"/>
            <a:ext cx="3168352" cy="373560"/>
          </a:xfrm>
          <a:prstGeom prst="rect">
            <a:avLst/>
          </a:prstGeom>
          <a:noFill/>
        </p:spPr>
        <p:txBody>
          <a:bodyPr wrap="none" lIns="0" tIns="0" rIns="0" bIns="0" rtlCol="0">
            <a:noAutofit/>
          </a:bodyPr>
          <a:lstStyle/>
          <a:p>
            <a:pPr>
              <a:lnSpc>
                <a:spcPct val="90000"/>
              </a:lnSpc>
            </a:pPr>
            <a:r>
              <a:rPr lang="en-US" sz="2200" dirty="0" smtClean="0"/>
              <a:t>*Used Snapper to gather CPU data</a:t>
            </a:r>
          </a:p>
        </p:txBody>
      </p:sp>
      <p:pic>
        <p:nvPicPr>
          <p:cNvPr id="3" name="Picture 2"/>
          <p:cNvPicPr>
            <a:picLocks noChangeAspect="1"/>
          </p:cNvPicPr>
          <p:nvPr/>
        </p:nvPicPr>
        <p:blipFill>
          <a:blip r:embed="rId3"/>
          <a:stretch>
            <a:fillRect/>
          </a:stretch>
        </p:blipFill>
        <p:spPr>
          <a:xfrm>
            <a:off x="0" y="1371600"/>
            <a:ext cx="7553739" cy="5486400"/>
          </a:xfrm>
          <a:prstGeom prst="rect">
            <a:avLst/>
          </a:prstGeom>
        </p:spPr>
      </p:pic>
    </p:spTree>
    <p:extLst>
      <p:ext uri="{BB962C8B-B14F-4D97-AF65-F5344CB8AC3E}">
        <p14:creationId xmlns:p14="http://schemas.microsoft.com/office/powerpoint/2010/main" val="20774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Conclusions &amp; Future Work</a:t>
            </a:r>
            <a:endParaRPr lang="en-US" dirty="0"/>
          </a:p>
        </p:txBody>
      </p:sp>
      <p:sp>
        <p:nvSpPr>
          <p:cNvPr id="3" name="Content Placeholder 2"/>
          <p:cNvSpPr>
            <a:spLocks noGrp="1"/>
          </p:cNvSpPr>
          <p:nvPr>
            <p:ph idx="1"/>
          </p:nvPr>
        </p:nvSpPr>
        <p:spPr/>
        <p:txBody>
          <a:bodyPr>
            <a:normAutofit/>
          </a:bodyPr>
          <a:lstStyle/>
          <a:p>
            <a:r>
              <a:rPr lang="en-US" sz="2800" dirty="0" smtClean="0"/>
              <a:t>Conclusions</a:t>
            </a:r>
          </a:p>
          <a:p>
            <a:pPr lvl="1"/>
            <a:r>
              <a:rPr lang="en-US" sz="2400" dirty="0" smtClean="0"/>
              <a:t>Compression is an absolute must as data volumes start to really grow.</a:t>
            </a:r>
          </a:p>
          <a:p>
            <a:pPr lvl="1"/>
            <a:r>
              <a:rPr lang="en-US" sz="2400" dirty="0" smtClean="0"/>
              <a:t>Sorting your data can yield significant improvements on storage size.</a:t>
            </a:r>
          </a:p>
          <a:p>
            <a:pPr lvl="2"/>
            <a:r>
              <a:rPr lang="en-US" sz="2000" dirty="0" smtClean="0"/>
              <a:t>Sorting columns lowest cardinality to highest cardinality was very effective using our test tables (25% improvement).</a:t>
            </a:r>
          </a:p>
          <a:p>
            <a:pPr lvl="1"/>
            <a:r>
              <a:rPr lang="en-US" sz="2400" dirty="0" smtClean="0"/>
              <a:t>In our system, there is a small price to pay for </a:t>
            </a:r>
            <a:r>
              <a:rPr lang="en-US" sz="2400" dirty="0" err="1" smtClean="0"/>
              <a:t>denormalizing</a:t>
            </a:r>
            <a:r>
              <a:rPr lang="en-US" sz="2400" dirty="0" smtClean="0"/>
              <a:t> your data into a combined parent/child.</a:t>
            </a:r>
          </a:p>
          <a:p>
            <a:pPr lvl="2"/>
            <a:r>
              <a:rPr lang="en-US" sz="2000" dirty="0" smtClean="0"/>
              <a:t>There is a large improvement in query performance when these tables are combined.</a:t>
            </a:r>
          </a:p>
          <a:p>
            <a:r>
              <a:rPr lang="en-US" sz="2800" dirty="0" smtClean="0"/>
              <a:t>Future Work</a:t>
            </a:r>
          </a:p>
        </p:txBody>
      </p:sp>
    </p:spTree>
    <p:extLst>
      <p:ext uri="{BB962C8B-B14F-4D97-AF65-F5344CB8AC3E}">
        <p14:creationId xmlns:p14="http://schemas.microsoft.com/office/powerpoint/2010/main" val="172266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Questions?</a:t>
            </a:r>
            <a:endParaRPr lang="en-US" sz="8800" dirty="0"/>
          </a:p>
        </p:txBody>
      </p:sp>
    </p:spTree>
    <p:extLst>
      <p:ext uri="{BB962C8B-B14F-4D97-AF65-F5344CB8AC3E}">
        <p14:creationId xmlns:p14="http://schemas.microsoft.com/office/powerpoint/2010/main" val="245764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5" name="Content Placeholder 2"/>
          <p:cNvSpPr txBox="1">
            <a:spLocks/>
          </p:cNvSpPr>
          <p:nvPr/>
        </p:nvSpPr>
        <p:spPr>
          <a:xfrm>
            <a:off x="609441" y="1295401"/>
            <a:ext cx="10969943" cy="4800600"/>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buFont typeface="HP Simplified" panose="020B0604020204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800"/>
              </a:spcBef>
              <a:buSzPct val="80000"/>
              <a:buFont typeface="HP Simplified" panose="020B0604020204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HP Simplified" panose="020B0604020204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9pPr>
          </a:lstStyle>
          <a:p>
            <a:r>
              <a:rPr lang="en-US" dirty="0" err="1" smtClean="0"/>
              <a:t>Hotsos</a:t>
            </a:r>
            <a:r>
              <a:rPr lang="en-US" dirty="0" smtClean="0"/>
              <a:t>!</a:t>
            </a:r>
          </a:p>
          <a:p>
            <a:r>
              <a:rPr lang="en-US" dirty="0" smtClean="0"/>
              <a:t>OSU Computer Science Students</a:t>
            </a:r>
          </a:p>
          <a:p>
            <a:pPr lvl="1"/>
            <a:r>
              <a:rPr lang="en-US" dirty="0" smtClean="0"/>
              <a:t>Alex Schultz</a:t>
            </a:r>
          </a:p>
          <a:p>
            <a:pPr lvl="1"/>
            <a:r>
              <a:rPr lang="en-US" dirty="0" smtClean="0"/>
              <a:t>Dylan Davis</a:t>
            </a:r>
          </a:p>
          <a:p>
            <a:pPr lvl="1"/>
            <a:r>
              <a:rPr lang="en-US" dirty="0" smtClean="0"/>
              <a:t>Trevor Hammock</a:t>
            </a:r>
          </a:p>
          <a:p>
            <a:r>
              <a:rPr lang="en-US" dirty="0" smtClean="0"/>
              <a:t>All the great Oracle Bloggers</a:t>
            </a:r>
          </a:p>
          <a:p>
            <a:pPr lvl="1"/>
            <a:endParaRPr lang="en-US" dirty="0"/>
          </a:p>
        </p:txBody>
      </p:sp>
    </p:spTree>
    <p:extLst>
      <p:ext uri="{BB962C8B-B14F-4D97-AF65-F5344CB8AC3E}">
        <p14:creationId xmlns:p14="http://schemas.microsoft.com/office/powerpoint/2010/main" val="35100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199" dirty="0">
                <a:solidFill>
                  <a:prstClr val="black"/>
                </a:solidFill>
              </a:rPr>
              <a:t/>
            </a:r>
            <a:br>
              <a:rPr lang="en-US" sz="3199" dirty="0">
                <a:solidFill>
                  <a:prstClr val="black"/>
                </a:solidFill>
              </a:rPr>
            </a:br>
            <a:r>
              <a:rPr lang="en-US" dirty="0">
                <a:solidFill>
                  <a:prstClr val="black"/>
                </a:solidFill>
              </a:rPr>
              <a:t>Compression Types for Data Blocks</a:t>
            </a:r>
            <a:endParaRPr lang="en-GB" dirty="0">
              <a:solidFill>
                <a:prstClr val="black"/>
              </a:solidFill>
            </a:endParaRPr>
          </a:p>
        </p:txBody>
      </p:sp>
      <p:sp>
        <p:nvSpPr>
          <p:cNvPr id="2" name="TextBox 1"/>
          <p:cNvSpPr txBox="1"/>
          <p:nvPr/>
        </p:nvSpPr>
        <p:spPr>
          <a:xfrm>
            <a:off x="1119678" y="1556792"/>
            <a:ext cx="9949468" cy="4320480"/>
          </a:xfrm>
          <a:prstGeom prst="rect">
            <a:avLst/>
          </a:prstGeom>
          <a:noFill/>
        </p:spPr>
        <p:txBody>
          <a:bodyPr wrap="none" lIns="0" tIns="0" rIns="0" bIns="0" rtlCol="0">
            <a:noAutofit/>
          </a:bodyPr>
          <a:lstStyle/>
          <a:p>
            <a:pPr marL="285664" indent="-285664">
              <a:lnSpc>
                <a:spcPct val="90000"/>
              </a:lnSpc>
              <a:buFont typeface="Arial" panose="020B0604020202020204" pitchFamily="34" charset="0"/>
              <a:buChar char="•"/>
            </a:pPr>
            <a:r>
              <a:rPr lang="en-US" sz="2399" dirty="0">
                <a:solidFill>
                  <a:prstClr val="black"/>
                </a:solidFill>
              </a:rPr>
              <a:t>Basic</a:t>
            </a:r>
          </a:p>
          <a:p>
            <a:pPr marL="799860" lvl="1" indent="-342797">
              <a:lnSpc>
                <a:spcPct val="90000"/>
              </a:lnSpc>
              <a:buFont typeface="Courier New" panose="02070309020205020404" pitchFamily="49" charset="0"/>
              <a:buChar char="o"/>
            </a:pPr>
            <a:r>
              <a:rPr lang="en-US" sz="1799" dirty="0">
                <a:solidFill>
                  <a:prstClr val="black"/>
                </a:solidFill>
              </a:rPr>
              <a:t>Deduplication within a data </a:t>
            </a:r>
            <a:r>
              <a:rPr lang="en-US" sz="1799" dirty="0" smtClean="0">
                <a:solidFill>
                  <a:prstClr val="black"/>
                </a:solidFill>
              </a:rPr>
              <a:t>block</a:t>
            </a:r>
          </a:p>
          <a:p>
            <a:pPr marL="799860" lvl="1" indent="-342797">
              <a:lnSpc>
                <a:spcPct val="90000"/>
              </a:lnSpc>
              <a:buFont typeface="Courier New" panose="02070309020205020404" pitchFamily="49" charset="0"/>
              <a:buChar char="o"/>
            </a:pPr>
            <a:r>
              <a:rPr lang="en-US" dirty="0"/>
              <a:t>Basic compresses only once during a direct path </a:t>
            </a:r>
            <a:r>
              <a:rPr lang="en-US" dirty="0" smtClean="0"/>
              <a:t>load</a:t>
            </a:r>
          </a:p>
          <a:p>
            <a:pPr marL="799860" lvl="1" indent="-342797">
              <a:lnSpc>
                <a:spcPct val="90000"/>
              </a:lnSpc>
              <a:buFont typeface="Courier New" panose="02070309020205020404" pitchFamily="49" charset="0"/>
              <a:buChar char="o"/>
            </a:pPr>
            <a:r>
              <a:rPr lang="en-US" sz="1799" dirty="0" smtClean="0">
                <a:solidFill>
                  <a:prstClr val="black"/>
                </a:solidFill>
              </a:rPr>
              <a:t>PCTFREE 0</a:t>
            </a:r>
            <a:endParaRPr lang="en-US" sz="1799" dirty="0">
              <a:solidFill>
                <a:prstClr val="black"/>
              </a:solidFill>
            </a:endParaRPr>
          </a:p>
          <a:p>
            <a:pPr marL="799860" lvl="1" indent="-342797">
              <a:lnSpc>
                <a:spcPct val="90000"/>
              </a:lnSpc>
              <a:buFont typeface="Courier New" panose="02070309020205020404" pitchFamily="49" charset="0"/>
              <a:buChar char="o"/>
            </a:pPr>
            <a:r>
              <a:rPr lang="en-US" sz="1799" dirty="0" smtClean="0">
                <a:solidFill>
                  <a:prstClr val="black"/>
                </a:solidFill>
              </a:rPr>
              <a:t>Included with EE</a:t>
            </a:r>
            <a:br>
              <a:rPr lang="en-US" sz="1799" dirty="0" smtClean="0">
                <a:solidFill>
                  <a:prstClr val="black"/>
                </a:solidFill>
              </a:rPr>
            </a:br>
            <a:endParaRPr lang="en-US" sz="1799" dirty="0">
              <a:solidFill>
                <a:prstClr val="black"/>
              </a:solidFill>
            </a:endParaRPr>
          </a:p>
          <a:p>
            <a:pPr marL="285664" indent="-285664">
              <a:lnSpc>
                <a:spcPct val="90000"/>
              </a:lnSpc>
              <a:buFont typeface="Arial" panose="020B0604020202020204" pitchFamily="34" charset="0"/>
              <a:buChar char="•"/>
            </a:pPr>
            <a:r>
              <a:rPr lang="en-US" sz="2399" dirty="0">
                <a:solidFill>
                  <a:prstClr val="black"/>
                </a:solidFill>
              </a:rPr>
              <a:t>Advanced</a:t>
            </a:r>
          </a:p>
          <a:p>
            <a:pPr marL="799860" lvl="1" indent="-342797">
              <a:lnSpc>
                <a:spcPct val="90000"/>
              </a:lnSpc>
              <a:buFont typeface="Courier New" panose="02070309020205020404" pitchFamily="49" charset="0"/>
              <a:buChar char="o"/>
            </a:pPr>
            <a:r>
              <a:rPr lang="en-US" sz="1799" dirty="0">
                <a:solidFill>
                  <a:prstClr val="black"/>
                </a:solidFill>
              </a:rPr>
              <a:t>Like basic but can be used for active </a:t>
            </a:r>
            <a:r>
              <a:rPr lang="en-US" sz="1799" dirty="0" smtClean="0">
                <a:solidFill>
                  <a:prstClr val="black"/>
                </a:solidFill>
              </a:rPr>
              <a:t>tables</a:t>
            </a:r>
          </a:p>
          <a:p>
            <a:pPr marL="799860" lvl="1" indent="-342797">
              <a:lnSpc>
                <a:spcPct val="90000"/>
              </a:lnSpc>
              <a:buFont typeface="Courier New" panose="02070309020205020404" pitchFamily="49" charset="0"/>
              <a:buChar char="o"/>
            </a:pPr>
            <a:r>
              <a:rPr lang="en-US" dirty="0"/>
              <a:t>Advanced will automatically recompress blocks </a:t>
            </a:r>
            <a:r>
              <a:rPr lang="en-US" dirty="0" smtClean="0"/>
              <a:t>as </a:t>
            </a:r>
            <a:r>
              <a:rPr lang="en-US" dirty="0"/>
              <a:t>they </a:t>
            </a:r>
            <a:r>
              <a:rPr lang="en-US" dirty="0" smtClean="0"/>
              <a:t>fill</a:t>
            </a:r>
          </a:p>
          <a:p>
            <a:pPr marL="799860" lvl="1" indent="-342797">
              <a:lnSpc>
                <a:spcPct val="90000"/>
              </a:lnSpc>
              <a:buFont typeface="Courier New" panose="02070309020205020404" pitchFamily="49" charset="0"/>
              <a:buChar char="o"/>
            </a:pPr>
            <a:r>
              <a:rPr lang="en-US" dirty="0" smtClean="0"/>
              <a:t>PCTFREE 10 </a:t>
            </a:r>
            <a:endParaRPr lang="en-US" dirty="0"/>
          </a:p>
          <a:p>
            <a:pPr marL="799860" lvl="1" indent="-342797">
              <a:lnSpc>
                <a:spcPct val="90000"/>
              </a:lnSpc>
              <a:buFont typeface="Courier New" panose="02070309020205020404" pitchFamily="49" charset="0"/>
              <a:buChar char="o"/>
            </a:pPr>
            <a:r>
              <a:rPr lang="en-US" sz="1799" dirty="0" smtClean="0">
                <a:solidFill>
                  <a:prstClr val="black"/>
                </a:solidFill>
              </a:rPr>
              <a:t>Advanced Compression option license </a:t>
            </a:r>
            <a:endParaRPr lang="en-US" sz="1799" dirty="0">
              <a:solidFill>
                <a:prstClr val="black"/>
              </a:solidFill>
            </a:endParaRPr>
          </a:p>
          <a:p>
            <a:pPr marL="799860" lvl="1" indent="-342797">
              <a:lnSpc>
                <a:spcPct val="90000"/>
              </a:lnSpc>
              <a:buFont typeface="Courier New" panose="02070309020205020404" pitchFamily="49" charset="0"/>
              <a:buChar char="o"/>
            </a:pPr>
            <a:endParaRPr lang="en-US" sz="1799" dirty="0">
              <a:solidFill>
                <a:prstClr val="black"/>
              </a:solidFill>
            </a:endParaRPr>
          </a:p>
          <a:p>
            <a:pPr marL="285664" indent="-285664">
              <a:lnSpc>
                <a:spcPct val="90000"/>
              </a:lnSpc>
              <a:buFont typeface="Arial" panose="020B0604020202020204" pitchFamily="34" charset="0"/>
              <a:buChar char="•"/>
            </a:pPr>
            <a:r>
              <a:rPr lang="en-US" sz="2399" dirty="0">
                <a:solidFill>
                  <a:prstClr val="black"/>
                </a:solidFill>
              </a:rPr>
              <a:t>HCC </a:t>
            </a:r>
          </a:p>
          <a:p>
            <a:pPr marL="799860" lvl="1" indent="-342797">
              <a:lnSpc>
                <a:spcPct val="90000"/>
              </a:lnSpc>
              <a:buFont typeface="Courier New" panose="02070309020205020404" pitchFamily="49" charset="0"/>
              <a:buChar char="o"/>
            </a:pPr>
            <a:r>
              <a:rPr lang="en-US" sz="1799" dirty="0">
                <a:solidFill>
                  <a:prstClr val="black"/>
                </a:solidFill>
              </a:rPr>
              <a:t>Can only be used with an HCC supported platform</a:t>
            </a:r>
            <a:endParaRPr lang="en-GB" sz="1799" dirty="0" err="1">
              <a:solidFill>
                <a:prstClr val="black"/>
              </a:solidFill>
            </a:endParaRPr>
          </a:p>
        </p:txBody>
      </p:sp>
    </p:spTree>
    <p:extLst>
      <p:ext uri="{BB962C8B-B14F-4D97-AF65-F5344CB8AC3E}">
        <p14:creationId xmlns:p14="http://schemas.microsoft.com/office/powerpoint/2010/main" val="14121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246254"/>
            <a:ext cx="10969943" cy="502591"/>
          </a:xfrm>
        </p:spPr>
        <p:txBody>
          <a:bodyPr/>
          <a:lstStyle/>
          <a:p>
            <a:r>
              <a:rPr lang="en-US" sz="2800" dirty="0"/>
              <a:t>Review of Data Blocks</a:t>
            </a:r>
            <a:endParaRPr lang="en-GB" sz="2800" dirty="0"/>
          </a:p>
        </p:txBody>
      </p:sp>
      <p:sp>
        <p:nvSpPr>
          <p:cNvPr id="5" name="TextBox 4"/>
          <p:cNvSpPr txBox="1"/>
          <p:nvPr/>
        </p:nvSpPr>
        <p:spPr>
          <a:xfrm>
            <a:off x="1877633" y="2791127"/>
            <a:ext cx="9361007" cy="359020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srgbClr val="E5E8E8">
                    <a:lumMod val="75000"/>
                  </a:srgbClr>
                </a:solidFill>
                <a:latin typeface="Consolas" panose="020B0609020204030204" pitchFamily="49" charset="0"/>
              </a:rPr>
              <a:t>7FE32965FFF0</a:t>
            </a:r>
            <a:r>
              <a:rPr lang="en-US" sz="1799" dirty="0">
                <a:solidFill>
                  <a:prstClr val="black"/>
                </a:solidFill>
                <a:latin typeface="Consolas" panose="020B0609020204030204" pitchFamily="49" charset="0"/>
              </a:rPr>
              <a:t> 43415004 01012C4B 54415203 7D970601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[.PACK,...RAT...}]</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0xe:pti[0]      </a:t>
            </a: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nrow</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=2</a:t>
            </a:r>
            <a:r>
              <a:rPr lang="en-US" sz="1799" dirty="0">
                <a:solidFill>
                  <a:prstClr val="black"/>
                </a:solidFill>
                <a:latin typeface="Consolas" panose="020B0609020204030204" pitchFamily="49" charset="0"/>
              </a:rPr>
              <a:t>  offs=0</a:t>
            </a:r>
          </a:p>
          <a:p>
            <a:pPr>
              <a:lnSpc>
                <a:spcPct val="90000"/>
              </a:lnSpc>
            </a:pPr>
            <a:r>
              <a:rPr lang="en-US" sz="1799" dirty="0">
                <a:solidFill>
                  <a:prstClr val="black"/>
                </a:solidFill>
                <a:latin typeface="Consolas" panose="020B0609020204030204" pitchFamily="49" charset="0"/>
              </a:rPr>
              <a:t>0x12:pri[0]     offs=0x1f91</a:t>
            </a:r>
          </a:p>
          <a:p>
            <a:pPr>
              <a:lnSpc>
                <a:spcPct val="90000"/>
              </a:lnSpc>
            </a:pPr>
            <a:r>
              <a:rPr lang="en-US" sz="1799" dirty="0">
                <a:solidFill>
                  <a:prstClr val="black"/>
                </a:solidFill>
                <a:latin typeface="Consolas" panose="020B0609020204030204" pitchFamily="49" charset="0"/>
              </a:rPr>
              <a:t>0x14:pri[1]     offs=0x1f89</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0</a:t>
            </a:r>
            <a:r>
              <a:rPr lang="en-US" sz="1799" dirty="0">
                <a:solidFill>
                  <a:prstClr val="black"/>
                </a:solidFill>
                <a:latin typeface="Consolas" panose="020B0609020204030204" pitchFamily="49" charset="0"/>
              </a:rPr>
              <a:t>, @0x1f91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7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[ 3]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52 41 54</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1</a:t>
            </a:r>
            <a:r>
              <a:rPr lang="en-US" sz="1799" dirty="0">
                <a:solidFill>
                  <a:prstClr val="black"/>
                </a:solidFill>
                <a:latin typeface="Consolas" panose="020B0609020204030204" pitchFamily="49" charset="0"/>
              </a:rPr>
              <a:t>, @0x1f89</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8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[ 4]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50 41 43 4b</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6" name="Right Brace 5"/>
          <p:cNvSpPr/>
          <p:nvPr/>
        </p:nvSpPr>
        <p:spPr>
          <a:xfrm rot="10800000">
            <a:off x="1674213" y="3698202"/>
            <a:ext cx="427401" cy="53144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7" name="Right Brace 6"/>
          <p:cNvSpPr/>
          <p:nvPr/>
        </p:nvSpPr>
        <p:spPr>
          <a:xfrm rot="16200000">
            <a:off x="9119091" y="1548341"/>
            <a:ext cx="660894" cy="24911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45740" y="3835592"/>
            <a:ext cx="1468795" cy="256660"/>
          </a:xfrm>
          <a:prstGeom prst="rect">
            <a:avLst/>
          </a:prstGeom>
          <a:noFill/>
        </p:spPr>
        <p:txBody>
          <a:bodyPr wrap="none" lIns="0" tIns="0" rIns="0" bIns="0" rtlCol="0">
            <a:noAutofit/>
          </a:bodyPr>
          <a:lstStyle/>
          <a:p>
            <a:pPr>
              <a:lnSpc>
                <a:spcPct val="90000"/>
              </a:lnSpc>
            </a:pPr>
            <a:r>
              <a:rPr lang="en-US" sz="1799" dirty="0">
                <a:solidFill>
                  <a:prstClr val="black"/>
                </a:solidFill>
              </a:rPr>
              <a:t>row directory</a:t>
            </a:r>
            <a:endParaRPr lang="en-GB" sz="1799" dirty="0" err="1">
              <a:solidFill>
                <a:prstClr val="black"/>
              </a:solidFill>
            </a:endParaRPr>
          </a:p>
        </p:txBody>
      </p:sp>
      <p:sp>
        <p:nvSpPr>
          <p:cNvPr id="9" name="Right Brace 8"/>
          <p:cNvSpPr/>
          <p:nvPr/>
        </p:nvSpPr>
        <p:spPr>
          <a:xfrm rot="16200000">
            <a:off x="5588090" y="508532"/>
            <a:ext cx="660893" cy="457081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0800000">
            <a:off x="1662340" y="4422409"/>
            <a:ext cx="437299" cy="1780840"/>
          </a:xfrm>
          <a:prstGeom prst="rightBrace">
            <a:avLst>
              <a:gd name="adj1" fmla="val 0"/>
              <a:gd name="adj2" fmla="val 49911"/>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2" name="TextBox 11"/>
          <p:cNvSpPr txBox="1"/>
          <p:nvPr/>
        </p:nvSpPr>
        <p:spPr>
          <a:xfrm>
            <a:off x="45740" y="5176874"/>
            <a:ext cx="1437142" cy="242804"/>
          </a:xfrm>
          <a:prstGeom prst="rect">
            <a:avLst/>
          </a:prstGeom>
          <a:noFill/>
        </p:spPr>
        <p:txBody>
          <a:bodyPr wrap="none" lIns="0" tIns="0" rIns="0" bIns="0" rtlCol="0">
            <a:noAutofit/>
          </a:bodyPr>
          <a:lstStyle/>
          <a:p>
            <a:pPr>
              <a:lnSpc>
                <a:spcPct val="90000"/>
              </a:lnSpc>
            </a:pPr>
            <a:r>
              <a:rPr lang="en-US" sz="1799" dirty="0">
                <a:solidFill>
                  <a:prstClr val="black"/>
                </a:solidFill>
              </a:rPr>
              <a:t>human friendly</a:t>
            </a:r>
            <a:endParaRPr lang="en-GB" sz="1799" dirty="0" err="1">
              <a:solidFill>
                <a:prstClr val="black"/>
              </a:solidFill>
            </a:endParaRPr>
          </a:p>
        </p:txBody>
      </p:sp>
      <p:sp>
        <p:nvSpPr>
          <p:cNvPr id="13" name="TextBox 12"/>
          <p:cNvSpPr txBox="1"/>
          <p:nvPr/>
        </p:nvSpPr>
        <p:spPr>
          <a:xfrm>
            <a:off x="5192227"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block dump in hex</a:t>
            </a:r>
            <a:endParaRPr lang="en-GB" sz="1799" dirty="0" err="1">
              <a:solidFill>
                <a:prstClr val="black"/>
              </a:solidFill>
            </a:endParaRPr>
          </a:p>
        </p:txBody>
      </p:sp>
      <p:sp>
        <p:nvSpPr>
          <p:cNvPr id="14" name="TextBox 13"/>
          <p:cNvSpPr txBox="1"/>
          <p:nvPr/>
        </p:nvSpPr>
        <p:spPr>
          <a:xfrm>
            <a:off x="8787531"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human readable </a:t>
            </a:r>
            <a:endParaRPr lang="en-GB" sz="1799" dirty="0" err="1">
              <a:solidFill>
                <a:prstClr val="black"/>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69346687"/>
              </p:ext>
            </p:extLst>
          </p:nvPr>
        </p:nvGraphicFramePr>
        <p:xfrm>
          <a:off x="8207897" y="516280"/>
          <a:ext cx="3054829" cy="1112520"/>
        </p:xfrm>
        <a:graphic>
          <a:graphicData uri="http://schemas.openxmlformats.org/drawingml/2006/table">
            <a:tbl>
              <a:tblPr firstRow="1" bandRow="1">
                <a:tableStyleId>{00A15C55-8517-42AA-B614-E9B94910E393}</a:tableStyleId>
              </a:tblPr>
              <a:tblGrid>
                <a:gridCol w="3054829"/>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RAT</a:t>
                      </a:r>
                      <a:endParaRPr lang="en-GB" dirty="0"/>
                    </a:p>
                  </a:txBody>
                  <a:tcPr/>
                </a:tc>
              </a:tr>
              <a:tr h="370840">
                <a:tc>
                  <a:txBody>
                    <a:bodyPr/>
                    <a:lstStyle/>
                    <a:p>
                      <a:r>
                        <a:rPr lang="en-US" dirty="0" smtClean="0"/>
                        <a:t>PACK</a:t>
                      </a:r>
                      <a:endParaRPr lang="en-GB" dirty="0"/>
                    </a:p>
                  </a:txBody>
                  <a:tcPr/>
                </a:tc>
              </a:tr>
            </a:tbl>
          </a:graphicData>
        </a:graphic>
      </p:graphicFrame>
    </p:spTree>
    <p:extLst>
      <p:ext uri="{BB962C8B-B14F-4D97-AF65-F5344CB8AC3E}">
        <p14:creationId xmlns:p14="http://schemas.microsoft.com/office/powerpoint/2010/main" val="4522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Compressed Data Block</a:t>
            </a:r>
            <a:endParaRPr lang="en-GB" dirty="0">
              <a:solidFill>
                <a:prstClr val="black"/>
              </a:solidFill>
            </a:endParaRPr>
          </a:p>
        </p:txBody>
      </p:sp>
      <p:sp>
        <p:nvSpPr>
          <p:cNvPr id="6" name="TextBox 5"/>
          <p:cNvSpPr txBox="1"/>
          <p:nvPr/>
        </p:nvSpPr>
        <p:spPr>
          <a:xfrm>
            <a:off x="1962138" y="1444519"/>
            <a:ext cx="6220506"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0x16:pti[0]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=1  offs=0</a:t>
            </a:r>
          </a:p>
          <a:p>
            <a:pPr>
              <a:lnSpc>
                <a:spcPct val="90000"/>
              </a:lnSpc>
            </a:pPr>
            <a:r>
              <a:rPr lang="en-US" sz="1799" dirty="0">
                <a:solidFill>
                  <a:prstClr val="black"/>
                </a:solidFill>
                <a:latin typeface="Consolas" panose="020B0609020204030204" pitchFamily="49" charset="0"/>
              </a:rPr>
              <a:t>0x1a:pti[1]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=728        offs=1</a:t>
            </a:r>
          </a:p>
          <a:p>
            <a:pPr>
              <a:lnSpc>
                <a:spcPct val="90000"/>
              </a:lnSpc>
            </a:pPr>
            <a:r>
              <a:rPr lang="en-US" sz="1799" dirty="0">
                <a:solidFill>
                  <a:prstClr val="black"/>
                </a:solidFill>
                <a:latin typeface="Consolas" panose="020B0609020204030204" pitchFamily="49" charset="0"/>
              </a:rPr>
              <a:t>0x1e:pri[0]     offs=0x1f73</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02 d8 d2 41 41 41 41 41 41 41 41 41 41</a:t>
            </a:r>
          </a:p>
          <a:p>
            <a:pPr>
              <a:lnSpc>
                <a:spcPct val="90000"/>
              </a:lnSpc>
            </a:pPr>
            <a:r>
              <a:rPr lang="en-US" sz="1799" dirty="0">
                <a:solidFill>
                  <a:prstClr val="black"/>
                </a:solidFill>
                <a:latin typeface="Consolas" panose="020B0609020204030204" pitchFamily="49" charset="0"/>
              </a:rPr>
              <a:t>tab 1, row 0, @0x1f6f</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r>
              <a:rPr lang="en-US" sz="1799" dirty="0">
                <a:solidFill>
                  <a:prstClr val="black"/>
                </a:solidFill>
                <a:latin typeface="Consolas" panose="020B0609020204030204" pitchFamily="49" charset="0"/>
              </a:rPr>
              <a:t>...</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7" name="Right Brace 6"/>
          <p:cNvSpPr/>
          <p:nvPr/>
        </p:nvSpPr>
        <p:spPr>
          <a:xfrm rot="10800000">
            <a:off x="1693647" y="1848172"/>
            <a:ext cx="510505" cy="5152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571529" y="1961790"/>
            <a:ext cx="1017179" cy="320551"/>
          </a:xfrm>
          <a:prstGeom prst="rect">
            <a:avLst/>
          </a:prstGeom>
          <a:noFill/>
        </p:spPr>
        <p:txBody>
          <a:bodyPr wrap="none" lIns="0" tIns="0" rIns="0" bIns="0" rtlCol="0">
            <a:noAutofit/>
          </a:bodyPr>
          <a:lstStyle/>
          <a:p>
            <a:pPr>
              <a:lnSpc>
                <a:spcPct val="90000"/>
              </a:lnSpc>
            </a:pPr>
            <a:r>
              <a:rPr lang="en-US" sz="1799" dirty="0">
                <a:solidFill>
                  <a:prstClr val="black"/>
                </a:solidFill>
              </a:rPr>
              <a:t>two tables </a:t>
            </a:r>
            <a:endParaRPr lang="en-GB" sz="1799" dirty="0" err="1">
              <a:solidFill>
                <a:prstClr val="black"/>
              </a:solidFill>
            </a:endParaRPr>
          </a:p>
        </p:txBody>
      </p:sp>
      <p:sp>
        <p:nvSpPr>
          <p:cNvPr id="24" name="Rounded Rectangle 23"/>
          <p:cNvSpPr/>
          <p:nvPr/>
        </p:nvSpPr>
        <p:spPr>
          <a:xfrm>
            <a:off x="2068474" y="3357635"/>
            <a:ext cx="1614623" cy="461875"/>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5" name="Rounded Rectangle 24"/>
          <p:cNvSpPr/>
          <p:nvPr/>
        </p:nvSpPr>
        <p:spPr>
          <a:xfrm>
            <a:off x="2080346" y="4341037"/>
            <a:ext cx="1602752" cy="472639"/>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6" name="TextBox 25"/>
          <p:cNvSpPr txBox="1"/>
          <p:nvPr/>
        </p:nvSpPr>
        <p:spPr>
          <a:xfrm>
            <a:off x="45740" y="3827437"/>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same column </a:t>
            </a:r>
          </a:p>
          <a:p>
            <a:pPr>
              <a:lnSpc>
                <a:spcPct val="90000"/>
              </a:lnSpc>
            </a:pPr>
            <a:r>
              <a:rPr lang="en-US" sz="1799" dirty="0">
                <a:solidFill>
                  <a:prstClr val="black"/>
                </a:solidFill>
              </a:rPr>
              <a:t>different lengths</a:t>
            </a:r>
          </a:p>
        </p:txBody>
      </p:sp>
      <p:cxnSp>
        <p:nvCxnSpPr>
          <p:cNvPr id="28" name="Straight Arrow Connector 27"/>
          <p:cNvCxnSpPr>
            <a:stCxn id="26" idx="3"/>
            <a:endCxn id="24" idx="1"/>
          </p:cNvCxnSpPr>
          <p:nvPr/>
        </p:nvCxnSpPr>
        <p:spPr>
          <a:xfrm flipV="1">
            <a:off x="1640856" y="3588573"/>
            <a:ext cx="427618" cy="49072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25" idx="1"/>
          </p:cNvCxnSpPr>
          <p:nvPr/>
        </p:nvCxnSpPr>
        <p:spPr>
          <a:xfrm>
            <a:off x="1640856" y="4079298"/>
            <a:ext cx="439490" cy="498059"/>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888038523"/>
              </p:ext>
            </p:extLst>
          </p:nvPr>
        </p:nvGraphicFramePr>
        <p:xfrm>
          <a:off x="8686700" y="1220110"/>
          <a:ext cx="2088232" cy="741680"/>
        </p:xfrm>
        <a:graphic>
          <a:graphicData uri="http://schemas.openxmlformats.org/drawingml/2006/table">
            <a:tbl>
              <a:tblPr firstRow="1" bandRow="1">
                <a:tableStyleId>{00A15C55-8517-42AA-B614-E9B94910E393}</a:tableStyleId>
              </a:tblPr>
              <a:tblGrid>
                <a:gridCol w="2088232"/>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AAAAAAAAAA</a:t>
                      </a:r>
                      <a:endParaRPr lang="en-GB" dirty="0"/>
                    </a:p>
                  </a:txBody>
                  <a:tcPr/>
                </a:tc>
              </a:tr>
            </a:tbl>
          </a:graphicData>
        </a:graphic>
      </p:graphicFrame>
    </p:spTree>
    <p:extLst>
      <p:ext uri="{BB962C8B-B14F-4D97-AF65-F5344CB8AC3E}">
        <p14:creationId xmlns:p14="http://schemas.microsoft.com/office/powerpoint/2010/main" val="147567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Compressed block?</a:t>
            </a:r>
            <a:endParaRPr lang="en-GB" dirty="0"/>
          </a:p>
        </p:txBody>
      </p:sp>
      <p:sp>
        <p:nvSpPr>
          <p:cNvPr id="4" name="TextBox 3"/>
          <p:cNvSpPr txBox="1"/>
          <p:nvPr/>
        </p:nvSpPr>
        <p:spPr>
          <a:xfrm>
            <a:off x="590640" y="1988840"/>
            <a:ext cx="7444642"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d7 d2 41 41 41 41 41 41 41 41 41 41</a:t>
            </a:r>
          </a:p>
          <a:p>
            <a:pPr>
              <a:lnSpc>
                <a:spcPct val="90000"/>
              </a:lnSpc>
            </a:pPr>
            <a:r>
              <a:rPr lang="en-US" sz="1799" dirty="0">
                <a:solidFill>
                  <a:prstClr val="black"/>
                </a:solidFill>
                <a:latin typeface="Consolas" panose="020B0609020204030204" pitchFamily="49" charset="0"/>
              </a:rPr>
              <a:t>tab 1,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2</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a:solidFill>
                  <a:prstClr val="black"/>
                </a:solidFill>
                <a:latin typeface="Consolas" panose="020B0609020204030204" pitchFamily="49" charset="0"/>
              </a:rPr>
              <a:t>col  1: [10]  4f 5a 43 51 56 4c </a:t>
            </a:r>
            <a:r>
              <a:rPr lang="en-US" sz="1799" dirty="0" smtClean="0">
                <a:solidFill>
                  <a:prstClr val="black"/>
                </a:solidFill>
                <a:latin typeface="Consolas" panose="020B0609020204030204" pitchFamily="49" charset="0"/>
              </a:rPr>
              <a:t>4d </a:t>
            </a:r>
            <a:r>
              <a:rPr lang="en-US" sz="1799" dirty="0">
                <a:solidFill>
                  <a:prstClr val="black"/>
                </a:solidFill>
                <a:latin typeface="Consolas" panose="020B0609020204030204" pitchFamily="49" charset="0"/>
              </a:rPr>
              <a:t>55 49 44</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4f 5a 43 51 56 </a:t>
            </a:r>
            <a:r>
              <a:rPr lang="en-US" sz="1799" b="1" dirty="0" smtClean="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4c 4d 55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49 44</a:t>
            </a:r>
          </a:p>
        </p:txBody>
      </p:sp>
      <p:graphicFrame>
        <p:nvGraphicFramePr>
          <p:cNvPr id="5" name="Table 4"/>
          <p:cNvGraphicFramePr>
            <a:graphicFrameLocks noGrp="1"/>
          </p:cNvGraphicFramePr>
          <p:nvPr>
            <p:extLst>
              <p:ext uri="{D42A27DB-BD31-4B8C-83A1-F6EECF244321}">
                <p14:modId xmlns:p14="http://schemas.microsoft.com/office/powerpoint/2010/main" val="3984526835"/>
              </p:ext>
            </p:extLst>
          </p:nvPr>
        </p:nvGraphicFramePr>
        <p:xfrm>
          <a:off x="6254757" y="1196752"/>
          <a:ext cx="3528393" cy="1005459"/>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OZCQVLMUID</a:t>
                      </a:r>
                      <a:endParaRPr lang="en-GB" dirty="0"/>
                    </a:p>
                  </a:txBody>
                  <a:tcPr/>
                </a:tc>
              </a:tr>
            </a:tbl>
          </a:graphicData>
        </a:graphic>
      </p:graphicFrame>
    </p:spTree>
    <p:extLst>
      <p:ext uri="{BB962C8B-B14F-4D97-AF65-F5344CB8AC3E}">
        <p14:creationId xmlns:p14="http://schemas.microsoft.com/office/powerpoint/2010/main" val="36149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7925" y="5336914"/>
            <a:ext cx="9735335" cy="625465"/>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a:t>
            </a:r>
            <a:r>
              <a:rPr lang="en-US" sz="1799" dirty="0">
                <a:solidFill>
                  <a:srgbClr val="822980"/>
                </a:solidFill>
                <a:latin typeface="Consolas" panose="020B0609020204030204" pitchFamily="49" charset="0"/>
              </a:rPr>
              <a:t>2c 00 03 </a:t>
            </a:r>
            <a:r>
              <a:rPr lang="en-US" sz="1799" dirty="0">
                <a:solidFill>
                  <a:prstClr val="black"/>
                </a:solidFill>
                <a:latin typeface="Consolas" panose="020B0609020204030204" pitchFamily="49" charset="0"/>
              </a:rPr>
              <a:t>d0 32 4d 58 54 53 50 4d 4c </a:t>
            </a:r>
            <a:r>
              <a:rPr lang="en-US" sz="1799" dirty="0">
                <a:solidFill>
                  <a:srgbClr val="0096D6">
                    <a:lumMod val="75000"/>
                  </a:srgbClr>
                </a:solidFill>
                <a:latin typeface="Consolas" panose="020B0609020204030204" pitchFamily="49" charset="0"/>
              </a:rPr>
              <a:t>00</a:t>
            </a:r>
            <a:r>
              <a:rPr lang="en-US" sz="1799" dirty="0">
                <a:solidFill>
                  <a:prstClr val="black"/>
                </a:solidFill>
                <a:latin typeface="Consolas" panose="020B0609020204030204" pitchFamily="49" charset="0"/>
              </a:rPr>
              <a:t> d0 32 57 55 51 54 49 42 53</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Finding </a:t>
            </a:r>
            <a:r>
              <a:rPr lang="en-US" dirty="0" smtClean="0">
                <a:solidFill>
                  <a:prstClr val="black"/>
                </a:solidFill>
              </a:rPr>
              <a:t>Symbols </a:t>
            </a:r>
            <a:endParaRPr lang="en-GB"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66947839"/>
              </p:ext>
            </p:extLst>
          </p:nvPr>
        </p:nvGraphicFramePr>
        <p:xfrm>
          <a:off x="981844" y="1365375"/>
          <a:ext cx="3929238" cy="2246395"/>
        </p:xfrm>
        <a:graphic>
          <a:graphicData uri="http://schemas.openxmlformats.org/drawingml/2006/table">
            <a:tbl>
              <a:tblPr firstRow="1" bandRow="1">
                <a:tableStyleId>{5C22544A-7EE6-4342-B048-85BDC9FD1C3A}</a:tableStyleId>
              </a:tblPr>
              <a:tblGrid>
                <a:gridCol w="1964619"/>
                <a:gridCol w="1964619"/>
              </a:tblGrid>
              <a:tr h="449279">
                <a:tc>
                  <a:txBody>
                    <a:bodyPr/>
                    <a:lstStyle/>
                    <a:p>
                      <a:r>
                        <a:rPr lang="en-US" sz="1800" dirty="0" smtClean="0"/>
                        <a:t>Byte</a:t>
                      </a:r>
                      <a:r>
                        <a:rPr lang="en-US" sz="1800" baseline="0" dirty="0" smtClean="0"/>
                        <a:t>s</a:t>
                      </a:r>
                      <a:endParaRPr lang="en-GB" sz="1800" dirty="0"/>
                    </a:p>
                  </a:txBody>
                  <a:tcPr marL="91416" marR="91416" marT="45708" marB="45708"/>
                </a:tc>
                <a:tc>
                  <a:txBody>
                    <a:bodyPr/>
                    <a:lstStyle/>
                    <a:p>
                      <a:r>
                        <a:rPr lang="en-US" sz="1800" dirty="0" smtClean="0"/>
                        <a:t>Meaning</a:t>
                      </a:r>
                      <a:endParaRPr lang="en-GB" sz="1800" dirty="0"/>
                    </a:p>
                  </a:txBody>
                  <a:tcPr marL="91416" marR="91416" marT="45708" marB="45708"/>
                </a:tc>
              </a:tr>
              <a:tr h="449279">
                <a:tc>
                  <a:txBody>
                    <a:bodyPr/>
                    <a:lstStyle/>
                    <a:p>
                      <a:r>
                        <a:rPr lang="en-US" sz="1800" dirty="0" smtClean="0"/>
                        <a:t>00 – c7</a:t>
                      </a:r>
                      <a:endParaRPr lang="en-GB" sz="1800" dirty="0"/>
                    </a:p>
                  </a:txBody>
                  <a:tcPr marL="91416" marR="91416" marT="45708" marB="45708"/>
                </a:tc>
                <a:tc>
                  <a:txBody>
                    <a:bodyPr/>
                    <a:lstStyle/>
                    <a:p>
                      <a:r>
                        <a:rPr lang="en-US" sz="1800" baseline="0" dirty="0" smtClean="0"/>
                        <a:t>Symbol byte</a:t>
                      </a:r>
                      <a:endParaRPr lang="en-GB" sz="1800" dirty="0"/>
                    </a:p>
                  </a:txBody>
                  <a:tcPr marL="91416" marR="91416" marT="45708" marB="45708"/>
                </a:tc>
              </a:tr>
              <a:tr h="449279">
                <a:tc>
                  <a:txBody>
                    <a:bodyPr/>
                    <a:lstStyle/>
                    <a:p>
                      <a:r>
                        <a:rPr lang="en-US" sz="1800" dirty="0" smtClean="0"/>
                        <a:t>c9 - f9</a:t>
                      </a:r>
                      <a:endParaRPr lang="en-GB" sz="1800" dirty="0"/>
                    </a:p>
                  </a:txBody>
                  <a:tcPr marL="91416" marR="91416" marT="45708" marB="45708"/>
                </a:tc>
                <a:tc>
                  <a:txBody>
                    <a:bodyPr/>
                    <a:lstStyle/>
                    <a:p>
                      <a:r>
                        <a:rPr lang="en-US" sz="1800" dirty="0" smtClean="0"/>
                        <a:t>Length byte</a:t>
                      </a:r>
                      <a:endParaRPr lang="en-GB" sz="1800" dirty="0"/>
                    </a:p>
                  </a:txBody>
                  <a:tcPr marL="91416" marR="91416" marT="45708" marB="45708"/>
                </a:tc>
              </a:tr>
              <a:tr h="449279">
                <a:tc>
                  <a:txBody>
                    <a:bodyPr/>
                    <a:lstStyle/>
                    <a:p>
                      <a:r>
                        <a:rPr lang="en-US" sz="1800" dirty="0" smtClean="0"/>
                        <a:t>fa +</a:t>
                      </a:r>
                      <a:r>
                        <a:rPr lang="en-US" sz="1800" baseline="0" dirty="0" smtClean="0"/>
                        <a:t> 2bytes</a:t>
                      </a:r>
                      <a:endParaRPr lang="en-GB" sz="1800" dirty="0"/>
                    </a:p>
                  </a:txBody>
                  <a:tcPr marL="91416" marR="91416" marT="45708" marB="45708"/>
                </a:tc>
                <a:tc>
                  <a:txBody>
                    <a:bodyPr/>
                    <a:lstStyle/>
                    <a:p>
                      <a:r>
                        <a:rPr lang="en-US" sz="1800" dirty="0" err="1" smtClean="0"/>
                        <a:t>Multibyte</a:t>
                      </a:r>
                      <a:r>
                        <a:rPr lang="en-US" sz="1800" dirty="0" smtClean="0"/>
                        <a:t> length</a:t>
                      </a:r>
                      <a:endParaRPr lang="en-GB" sz="1800" dirty="0"/>
                    </a:p>
                  </a:txBody>
                  <a:tcPr marL="91416" marR="91416" marT="45708" marB="45708"/>
                </a:tc>
              </a:tr>
              <a:tr h="449279">
                <a:tc>
                  <a:txBody>
                    <a:bodyPr/>
                    <a:lstStyle/>
                    <a:p>
                      <a:r>
                        <a:rPr lang="en-US" sz="1800" dirty="0" smtClean="0"/>
                        <a:t>fb + 2bytes</a:t>
                      </a:r>
                      <a:endParaRPr lang="en-GB" sz="1800" dirty="0"/>
                    </a:p>
                  </a:txBody>
                  <a:tcPr marL="91416" marR="91416" marT="45708" marB="45708"/>
                </a:tc>
                <a:tc>
                  <a:txBody>
                    <a:bodyPr/>
                    <a:lstStyle/>
                    <a:p>
                      <a:r>
                        <a:rPr lang="en-US" sz="1800" dirty="0" err="1" smtClean="0"/>
                        <a:t>Multibyte</a:t>
                      </a:r>
                      <a:r>
                        <a:rPr lang="en-US" sz="1800" dirty="0" smtClean="0"/>
                        <a:t> symbol </a:t>
                      </a:r>
                      <a:endParaRPr lang="en-GB" sz="1800" dirty="0"/>
                    </a:p>
                  </a:txBody>
                  <a:tcPr marL="91416" marR="91416" marT="45708" marB="45708"/>
                </a:tc>
              </a:tr>
            </a:tbl>
          </a:graphicData>
        </a:graphic>
      </p:graphicFrame>
      <p:sp>
        <p:nvSpPr>
          <p:cNvPr id="7" name="Right Brace 6"/>
          <p:cNvSpPr/>
          <p:nvPr/>
        </p:nvSpPr>
        <p:spPr>
          <a:xfrm rot="16200000">
            <a:off x="2554078" y="4771810"/>
            <a:ext cx="660894" cy="1132093"/>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Right Brace 7"/>
          <p:cNvSpPr/>
          <p:nvPr/>
        </p:nvSpPr>
        <p:spPr>
          <a:xfrm rot="16200000">
            <a:off x="4815570" y="3641468"/>
            <a:ext cx="660894" cy="3390892"/>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9" name="Right Brace 8"/>
          <p:cNvSpPr/>
          <p:nvPr/>
        </p:nvSpPr>
        <p:spPr>
          <a:xfrm rot="16200000">
            <a:off x="6698989" y="5148942"/>
            <a:ext cx="660894" cy="37594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6200000">
            <a:off x="8584090" y="3639785"/>
            <a:ext cx="660894" cy="3394258"/>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5" name="TextBox 14"/>
          <p:cNvSpPr txBox="1"/>
          <p:nvPr/>
        </p:nvSpPr>
        <p:spPr>
          <a:xfrm>
            <a:off x="2331894" y="4680967"/>
            <a:ext cx="1243888" cy="320551"/>
          </a:xfrm>
          <a:prstGeom prst="rect">
            <a:avLst/>
          </a:prstGeom>
          <a:noFill/>
        </p:spPr>
        <p:txBody>
          <a:bodyPr wrap="none" lIns="0" tIns="0" rIns="0" bIns="0" rtlCol="0">
            <a:noAutofit/>
          </a:bodyPr>
          <a:lstStyle/>
          <a:p>
            <a:pPr>
              <a:lnSpc>
                <a:spcPct val="90000"/>
              </a:lnSpc>
            </a:pPr>
            <a:r>
              <a:rPr lang="en-US" sz="1799" dirty="0">
                <a:solidFill>
                  <a:prstClr val="black"/>
                </a:solidFill>
              </a:rPr>
              <a:t>Row Header</a:t>
            </a:r>
            <a:endParaRPr lang="en-GB" sz="1799" dirty="0" err="1">
              <a:solidFill>
                <a:prstClr val="black"/>
              </a:solidFill>
            </a:endParaRPr>
          </a:p>
        </p:txBody>
      </p:sp>
      <p:sp>
        <p:nvSpPr>
          <p:cNvPr id="16" name="TextBox 15"/>
          <p:cNvSpPr txBox="1"/>
          <p:nvPr/>
        </p:nvSpPr>
        <p:spPr>
          <a:xfrm>
            <a:off x="4748196" y="4678492"/>
            <a:ext cx="915522"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1</a:t>
            </a:r>
            <a:endParaRPr lang="en-GB" sz="1799" dirty="0" err="1">
              <a:solidFill>
                <a:prstClr val="black"/>
              </a:solidFill>
            </a:endParaRPr>
          </a:p>
        </p:txBody>
      </p:sp>
      <p:sp>
        <p:nvSpPr>
          <p:cNvPr id="17" name="TextBox 16"/>
          <p:cNvSpPr txBox="1"/>
          <p:nvPr/>
        </p:nvSpPr>
        <p:spPr>
          <a:xfrm>
            <a:off x="6622665" y="4685915"/>
            <a:ext cx="923838"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2</a:t>
            </a:r>
            <a:endParaRPr lang="en-GB" sz="1799" dirty="0" err="1">
              <a:solidFill>
                <a:prstClr val="black"/>
              </a:solidFill>
            </a:endParaRPr>
          </a:p>
        </p:txBody>
      </p:sp>
      <p:sp>
        <p:nvSpPr>
          <p:cNvPr id="18" name="TextBox 17"/>
          <p:cNvSpPr txBox="1"/>
          <p:nvPr/>
        </p:nvSpPr>
        <p:spPr>
          <a:xfrm>
            <a:off x="8505449" y="4685915"/>
            <a:ext cx="944433"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3</a:t>
            </a:r>
            <a:endParaRPr lang="en-GB" sz="1799" dirty="0" err="1">
              <a:solidFill>
                <a:prstClr val="black"/>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503948156"/>
              </p:ext>
            </p:extLst>
          </p:nvPr>
        </p:nvGraphicFramePr>
        <p:xfrm>
          <a:off x="6207645" y="1340768"/>
          <a:ext cx="4567287" cy="741680"/>
        </p:xfrm>
        <a:graphic>
          <a:graphicData uri="http://schemas.openxmlformats.org/drawingml/2006/table">
            <a:tbl>
              <a:tblPr firstRow="1" bandRow="1">
                <a:tableStyleId>{00A15C55-8517-42AA-B614-E9B94910E393}</a:tableStyleId>
              </a:tblPr>
              <a:tblGrid>
                <a:gridCol w="1522429"/>
                <a:gridCol w="1522429"/>
                <a:gridCol w="1522429"/>
              </a:tblGrid>
              <a:tr h="370840">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370840">
                <a:tc>
                  <a:txBody>
                    <a:bodyPr/>
                    <a:lstStyle/>
                    <a:p>
                      <a:r>
                        <a:rPr lang="en-US" dirty="0" smtClean="0"/>
                        <a:t>D2MXTSPML</a:t>
                      </a:r>
                      <a:endParaRPr lang="en-GB" dirty="0"/>
                    </a:p>
                  </a:txBody>
                  <a:tcPr/>
                </a:tc>
                <a:tc>
                  <a:txBody>
                    <a:bodyPr/>
                    <a:lstStyle/>
                    <a:p>
                      <a:r>
                        <a:rPr lang="en-US" dirty="0" smtClean="0"/>
                        <a:t>AAAAAAAAAA</a:t>
                      </a:r>
                      <a:endParaRPr lang="en-GB" dirty="0"/>
                    </a:p>
                  </a:txBody>
                  <a:tcPr/>
                </a:tc>
                <a:tc>
                  <a:txBody>
                    <a:bodyPr/>
                    <a:lstStyle/>
                    <a:p>
                      <a:r>
                        <a:rPr lang="en-US" dirty="0" smtClean="0"/>
                        <a:t>D2WUQTIBS</a:t>
                      </a:r>
                      <a:endParaRPr lang="en-GB" dirty="0"/>
                    </a:p>
                  </a:txBody>
                  <a:tcPr/>
                </a:tc>
              </a:tr>
            </a:tbl>
          </a:graphicData>
        </a:graphic>
      </p:graphicFrame>
    </p:spTree>
    <p:extLst>
      <p:ext uri="{BB962C8B-B14F-4D97-AF65-F5344CB8AC3E}">
        <p14:creationId xmlns:p14="http://schemas.microsoft.com/office/powerpoint/2010/main" val="27839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901" y="1484376"/>
            <a:ext cx="6205691" cy="3880223"/>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@0x1f5c</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36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02 d0 03 d2 41 41 41 41 41 41 41 41 41 41 d2 42 42 42 42 42 42 42 42 42 42 d2 43 43 43 43 43 43 43 43 43 43</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Multicolumn </a:t>
            </a:r>
            <a:r>
              <a:rPr lang="en-US" dirty="0" smtClean="0">
                <a:solidFill>
                  <a:prstClr val="black"/>
                </a:solidFill>
              </a:rPr>
              <a:t>Symbols</a:t>
            </a:r>
            <a:endParaRPr lang="en-GB" dirty="0">
              <a:solidFill>
                <a:prstClr val="black"/>
              </a:solidFill>
            </a:endParaRPr>
          </a:p>
        </p:txBody>
      </p:sp>
      <p:sp>
        <p:nvSpPr>
          <p:cNvPr id="6" name="Rounded Rectangle 5"/>
          <p:cNvSpPr/>
          <p:nvPr/>
        </p:nvSpPr>
        <p:spPr>
          <a:xfrm>
            <a:off x="2218484" y="2168137"/>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Rounded Rectangle 6"/>
          <p:cNvSpPr/>
          <p:nvPr/>
        </p:nvSpPr>
        <p:spPr>
          <a:xfrm>
            <a:off x="2218483" y="3893115"/>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8" name="TextBox 7"/>
          <p:cNvSpPr txBox="1"/>
          <p:nvPr/>
        </p:nvSpPr>
        <p:spPr>
          <a:xfrm>
            <a:off x="189756" y="2133190"/>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One </a:t>
            </a:r>
            <a:r>
              <a:rPr lang="en-US" sz="1799" dirty="0" smtClean="0">
                <a:solidFill>
                  <a:prstClr val="black"/>
                </a:solidFill>
              </a:rPr>
              <a:t>symbol </a:t>
            </a:r>
            <a:r>
              <a:rPr lang="en-US" sz="1799" dirty="0">
                <a:solidFill>
                  <a:prstClr val="black"/>
                </a:solidFill>
              </a:rPr>
              <a:t>for </a:t>
            </a:r>
            <a:br>
              <a:rPr lang="en-US" sz="1799" dirty="0">
                <a:solidFill>
                  <a:prstClr val="black"/>
                </a:solidFill>
              </a:rPr>
            </a:br>
            <a:r>
              <a:rPr lang="en-US" sz="1799" dirty="0">
                <a:solidFill>
                  <a:prstClr val="black"/>
                </a:solidFill>
              </a:rPr>
              <a:t>three columns</a:t>
            </a:r>
          </a:p>
        </p:txBody>
      </p:sp>
      <p:cxnSp>
        <p:nvCxnSpPr>
          <p:cNvPr id="9" name="Straight Arrow Connector 8"/>
          <p:cNvCxnSpPr>
            <a:stCxn id="8" idx="3"/>
            <a:endCxn id="6" idx="1"/>
          </p:cNvCxnSpPr>
          <p:nvPr/>
        </p:nvCxnSpPr>
        <p:spPr>
          <a:xfrm flipV="1">
            <a:off x="1784872" y="2292515"/>
            <a:ext cx="433612" cy="9253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7" idx="1"/>
          </p:cNvCxnSpPr>
          <p:nvPr/>
        </p:nvCxnSpPr>
        <p:spPr>
          <a:xfrm>
            <a:off x="1784872" y="2385051"/>
            <a:ext cx="433611" cy="1632442"/>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88063062"/>
              </p:ext>
            </p:extLst>
          </p:nvPr>
        </p:nvGraphicFramePr>
        <p:xfrm>
          <a:off x="6749176" y="905786"/>
          <a:ext cx="4567287" cy="1005459"/>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c>
                  <a:txBody>
                    <a:bodyPr/>
                    <a:lstStyle/>
                    <a:p>
                      <a:r>
                        <a:rPr lang="en-US" dirty="0" smtClean="0"/>
                        <a:t>CCCCCCCCCC</a:t>
                      </a:r>
                      <a:endParaRPr lang="en-GB" dirty="0"/>
                    </a:p>
                  </a:txBody>
                  <a:tcPr/>
                </a:tc>
              </a:tr>
            </a:tbl>
          </a:graphicData>
        </a:graphic>
      </p:graphicFrame>
    </p:spTree>
    <p:extLst>
      <p:ext uri="{BB962C8B-B14F-4D97-AF65-F5344CB8AC3E}">
        <p14:creationId xmlns:p14="http://schemas.microsoft.com/office/powerpoint/2010/main" val="356630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764" y="1550515"/>
            <a:ext cx="7214613" cy="4255677"/>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prstClr val="black"/>
                </a:solidFill>
                <a:latin typeface="Consolas" panose="020B0609020204030204" pitchFamily="49" charset="0"/>
              </a:rPr>
              <a:t>...</a:t>
            </a:r>
          </a:p>
          <a:p>
            <a:pPr>
              <a:lnSpc>
                <a:spcPct val="90000"/>
              </a:lnSpc>
            </a:pPr>
            <a:r>
              <a:rPr lang="en-US" sz="1799" b="1" dirty="0">
                <a:solidFill>
                  <a:prstClr val="black"/>
                </a:solidFill>
                <a:latin typeface="Consolas" panose="020B0609020204030204" pitchFamily="49" charset="0"/>
              </a:rPr>
              <a:t>perm_9ir2[3]={ 0 2 1 }</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@0x1f67</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25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srgbClr val="E5E8E8">
                    <a:lumMod val="90000"/>
                  </a:srgbClr>
                </a:solidFill>
                <a:latin typeface="Consolas" panose="020B0609020204030204" pitchFamily="49" charset="0"/>
              </a:rPr>
              <a:t>bindmp</a:t>
            </a:r>
            <a:r>
              <a:rPr lang="en-US" sz="1799" dirty="0">
                <a:solidFill>
                  <a:srgbClr val="E5E8E8">
                    <a:lumMod val="90000"/>
                  </a:srgbClr>
                </a:solidFill>
                <a:latin typeface="Consolas" panose="020B0609020204030204" pitchFamily="49" charset="0"/>
              </a:rPr>
              <a:t>: 01 d5 02 d2 41 41 41 41 41 41 41 41 41 41 d2 42 42 42 42 42 42 42 42 42 42</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49 4a 4d 4f 52 4a 48 45 59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49 4a 4d 4f 52 4a 48 45 59 41</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Column Reordering</a:t>
            </a:r>
            <a:endParaRPr lang="en-GB" dirty="0">
              <a:solidFill>
                <a:prstClr val="black"/>
              </a:solidFill>
            </a:endParaRPr>
          </a:p>
        </p:txBody>
      </p:sp>
      <p:cxnSp>
        <p:nvCxnSpPr>
          <p:cNvPr id="4" name="Straight Arrow Connector 3"/>
          <p:cNvCxnSpPr>
            <a:stCxn id="6" idx="1"/>
          </p:cNvCxnSpPr>
          <p:nvPr/>
        </p:nvCxnSpPr>
        <p:spPr>
          <a:xfrm flipH="1">
            <a:off x="3502124" y="2097019"/>
            <a:ext cx="1409089" cy="0"/>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11213" y="1845158"/>
            <a:ext cx="1399223" cy="503722"/>
          </a:xfrm>
          <a:prstGeom prst="rect">
            <a:avLst/>
          </a:prstGeom>
          <a:noFill/>
        </p:spPr>
        <p:txBody>
          <a:bodyPr wrap="none" lIns="0" tIns="0" rIns="0" bIns="0" rtlCol="0">
            <a:noAutofit/>
          </a:bodyPr>
          <a:lstStyle/>
          <a:p>
            <a:pPr>
              <a:lnSpc>
                <a:spcPct val="90000"/>
              </a:lnSpc>
            </a:pPr>
            <a:r>
              <a:rPr lang="en-US" sz="1799" dirty="0">
                <a:solidFill>
                  <a:prstClr val="black"/>
                </a:solidFill>
              </a:rPr>
              <a:t>Column order </a:t>
            </a:r>
          </a:p>
          <a:p>
            <a:pPr>
              <a:lnSpc>
                <a:spcPct val="90000"/>
              </a:lnSpc>
            </a:pPr>
            <a:r>
              <a:rPr lang="en-US" sz="1799" dirty="0">
                <a:solidFill>
                  <a:prstClr val="black"/>
                </a:solidFill>
              </a:rPr>
              <a:t>for this block</a:t>
            </a:r>
          </a:p>
        </p:txBody>
      </p:sp>
      <p:graphicFrame>
        <p:nvGraphicFramePr>
          <p:cNvPr id="11" name="Table 10"/>
          <p:cNvGraphicFramePr>
            <a:graphicFrameLocks noGrp="1"/>
          </p:cNvGraphicFramePr>
          <p:nvPr>
            <p:extLst>
              <p:ext uri="{D42A27DB-BD31-4B8C-83A1-F6EECF244321}">
                <p14:modId xmlns:p14="http://schemas.microsoft.com/office/powerpoint/2010/main" val="146397204"/>
              </p:ext>
            </p:extLst>
          </p:nvPr>
        </p:nvGraphicFramePr>
        <p:xfrm>
          <a:off x="6958508" y="1196752"/>
          <a:ext cx="4567287" cy="1005459"/>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IJMORHEYA</a:t>
                      </a:r>
                      <a:endParaRPr lang="en-GB" dirty="0"/>
                    </a:p>
                  </a:txBody>
                  <a:tcPr/>
                </a:tc>
                <a:tc>
                  <a:txBody>
                    <a:bodyPr/>
                    <a:lstStyle/>
                    <a:p>
                      <a:r>
                        <a:rPr lang="en-US" dirty="0" smtClean="0"/>
                        <a:t>BBBBBBBBBB</a:t>
                      </a:r>
                      <a:endParaRPr lang="en-GB" dirty="0"/>
                    </a:p>
                  </a:txBody>
                  <a:tcPr/>
                </a:tc>
              </a:tr>
            </a:tbl>
          </a:graphicData>
        </a:graphic>
      </p:graphicFrame>
    </p:spTree>
    <p:extLst>
      <p:ext uri="{BB962C8B-B14F-4D97-AF65-F5344CB8AC3E}">
        <p14:creationId xmlns:p14="http://schemas.microsoft.com/office/powerpoint/2010/main" val="251795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2.xml><?xml version="1.0" encoding="utf-8"?>
<a:theme xmlns:a="http://schemas.openxmlformats.org/drawingml/2006/main" name="1_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4.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Override1.xml><?xml version="1.0" encoding="utf-8"?>
<a:themeOverride xmlns:a="http://schemas.openxmlformats.org/drawingml/2006/main">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themeOverride>
</file>

<file path=docProps/app.xml><?xml version="1.0" encoding="utf-8"?>
<Properties xmlns="http://schemas.openxmlformats.org/officeDocument/2006/extended-properties" xmlns:vt="http://schemas.openxmlformats.org/officeDocument/2006/docPropsVTypes">
  <Template>HP_PPT_Standard_16x9_EN</Template>
  <TotalTime>13642</TotalTime>
  <Words>3062</Words>
  <Application>Microsoft Office PowerPoint</Application>
  <PresentationFormat>Custom</PresentationFormat>
  <Paragraphs>408</Paragraphs>
  <Slides>23</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Courier New</vt:lpstr>
      <vt:lpstr>HP Simplified</vt:lpstr>
      <vt:lpstr>Times New Roman</vt:lpstr>
      <vt:lpstr>HP Standard 16x9</vt:lpstr>
      <vt:lpstr>1_HP Standard 16x9</vt:lpstr>
      <vt:lpstr>How To Drive Your Server Like You Stole It:   Data Compression</vt:lpstr>
      <vt:lpstr>Presentation Overview</vt:lpstr>
      <vt:lpstr>PowerPoint Presentation</vt:lpstr>
      <vt:lpstr>Review of Data Blocks</vt:lpstr>
      <vt:lpstr>PowerPoint Presentation</vt:lpstr>
      <vt:lpstr>Compressed block?</vt:lpstr>
      <vt:lpstr>PowerPoint Presentation</vt:lpstr>
      <vt:lpstr>PowerPoint Presentation</vt:lpstr>
      <vt:lpstr>PowerPoint Presentation</vt:lpstr>
      <vt:lpstr>PowerPoint Presentation</vt:lpstr>
      <vt:lpstr>Better Buffer Cache</vt:lpstr>
      <vt:lpstr>Compression summary</vt:lpstr>
      <vt:lpstr>Experimental Results</vt:lpstr>
      <vt:lpstr>Problem Statement</vt:lpstr>
      <vt:lpstr>Compressed vs. Uncompressed</vt:lpstr>
      <vt:lpstr>Sorted vs. Random Data</vt:lpstr>
      <vt:lpstr>Block Size &amp; Sorted vs. Random</vt:lpstr>
      <vt:lpstr>32K Blocks</vt:lpstr>
      <vt:lpstr>Denormalizing Parent/Child Tables into One Table</vt:lpstr>
      <vt:lpstr>CPU Usage</vt:lpstr>
      <vt:lpstr>Conclusions &amp; Future Work</vt:lpstr>
      <vt:lpstr>Questions?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Soussan, Gaelle</dc:creator>
  <cp:lastModifiedBy>Weiss, Andy</cp:lastModifiedBy>
  <cp:revision>123</cp:revision>
  <dcterms:created xsi:type="dcterms:W3CDTF">2015-06-18T08:17:25Z</dcterms:created>
  <dcterms:modified xsi:type="dcterms:W3CDTF">2018-03-06T03:00:36Z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