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9" r:id="rId2"/>
  </p:sldMasterIdLst>
  <p:notesMasterIdLst>
    <p:notesMasterId r:id="rId27"/>
  </p:notesMasterIdLst>
  <p:handoutMasterIdLst>
    <p:handoutMasterId r:id="rId28"/>
  </p:handoutMasterIdLst>
  <p:sldIdLst>
    <p:sldId id="256" r:id="rId3"/>
    <p:sldId id="308" r:id="rId4"/>
    <p:sldId id="298" r:id="rId5"/>
    <p:sldId id="297" r:id="rId6"/>
    <p:sldId id="299" r:id="rId7"/>
    <p:sldId id="310" r:id="rId8"/>
    <p:sldId id="301" r:id="rId9"/>
    <p:sldId id="311" r:id="rId10"/>
    <p:sldId id="300" r:id="rId11"/>
    <p:sldId id="303" r:id="rId12"/>
    <p:sldId id="302" r:id="rId13"/>
    <p:sldId id="305" r:id="rId14"/>
    <p:sldId id="306" r:id="rId15"/>
    <p:sldId id="312" r:id="rId16"/>
    <p:sldId id="307" r:id="rId17"/>
    <p:sldId id="290" r:id="rId18"/>
    <p:sldId id="288" r:id="rId19"/>
    <p:sldId id="292" r:id="rId20"/>
    <p:sldId id="291" r:id="rId21"/>
    <p:sldId id="293" r:id="rId22"/>
    <p:sldId id="304" r:id="rId23"/>
    <p:sldId id="296" r:id="rId24"/>
    <p:sldId id="313" r:id="rId25"/>
    <p:sldId id="287" r:id="rId26"/>
  </p:sldIdLst>
  <p:sldSz cx="12188825" cy="6858000"/>
  <p:notesSz cx="6858000" cy="9144000"/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16">
          <p15:clr>
            <a:srgbClr val="A4A3A4"/>
          </p15:clr>
        </p15:guide>
        <p15:guide id="3" orient="horz" pos="3840">
          <p15:clr>
            <a:srgbClr val="A4A3A4"/>
          </p15:clr>
        </p15:guide>
        <p15:guide id="4" orient="horz" pos="1056">
          <p15:clr>
            <a:srgbClr val="A4A3A4"/>
          </p15:clr>
        </p15:guide>
        <p15:guide id="5" pos="3839">
          <p15:clr>
            <a:srgbClr val="A4A3A4"/>
          </p15:clr>
        </p15:guide>
        <p15:guide id="6" pos="384">
          <p15:clr>
            <a:srgbClr val="A4A3A4"/>
          </p15:clr>
        </p15:guide>
        <p15:guide id="7" pos="72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5" autoAdjust="0"/>
    <p:restoredTop sz="89276" autoAdjust="0"/>
  </p:normalViewPr>
  <p:slideViewPr>
    <p:cSldViewPr>
      <p:cViewPr varScale="1">
        <p:scale>
          <a:sx n="74" d="100"/>
          <a:sy n="74" d="100"/>
        </p:scale>
        <p:origin x="811" y="77"/>
      </p:cViewPr>
      <p:guideLst>
        <p:guide orient="horz" pos="2160"/>
        <p:guide orient="horz" pos="816"/>
        <p:guide orient="horz" pos="3840"/>
        <p:guide orient="horz" pos="1056"/>
        <p:guide pos="3839"/>
        <p:guide pos="384"/>
        <p:guide pos="729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812"/>
    </p:cViewPr>
  </p:sorterViewPr>
  <p:notesViewPr>
    <p:cSldViewPr showGuides="1">
      <p:cViewPr>
        <p:scale>
          <a:sx n="100" d="100"/>
          <a:sy n="100" d="100"/>
        </p:scale>
        <p:origin x="-3468" y="87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CC02A0-C947-4278-96D1-0DB9C063DF55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33FAA7-9DA0-4163-8828-B20FAF1EB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0626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1" cy="2573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1000" y="8686800"/>
            <a:ext cx="4876800" cy="227013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1000"/>
            </a:lvl1pPr>
          </a:lstStyle>
          <a:p>
            <a:fld id="{8547E1EE-0039-4797-B978-F453418260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465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Bef>
        <a:spcPts val="600"/>
      </a:spcBef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182880" indent="-137160" algn="l" defTabSz="914400" rtl="0" eaLnBrk="1" latinLnBrk="0" hangingPunct="1">
      <a:spcBef>
        <a:spcPts val="600"/>
      </a:spcBef>
      <a:buFont typeface="HP Simplified" panose="020B0604020204020204" pitchFamily="34" charset="0"/>
      <a:buChar char="•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39725" indent="-104775" algn="l" defTabSz="914400" rtl="0" eaLnBrk="1" latinLnBrk="0" hangingPunct="1">
      <a:spcBef>
        <a:spcPts val="600"/>
      </a:spcBef>
      <a:buFont typeface="HP Simplified" panose="020B0604020204020204" pitchFamily="34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515938" indent="-117475" algn="l" defTabSz="914400" rtl="0" eaLnBrk="1" latinLnBrk="0" hangingPunct="1">
      <a:spcBef>
        <a:spcPts val="600"/>
      </a:spcBef>
      <a:buFont typeface="HP Simplified" panose="020B0604020204020204" pitchFamily="34" charset="0"/>
      <a:buChar char="•"/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633413" indent="-117475" algn="l" defTabSz="914400" rtl="0" eaLnBrk="1" latinLnBrk="0" hangingPunct="1">
      <a:spcBef>
        <a:spcPts val="600"/>
      </a:spcBef>
      <a:buFont typeface="HP Simplified" panose="020B0604020204020204" pitchFamily="34" charset="0"/>
      <a:buChar char="–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1695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Symbol rows can</a:t>
            </a:r>
            <a:r>
              <a:rPr lang="en-US" baseline="0" dirty="0" smtClean="0"/>
              <a:t> contain reference to other symbols within the block.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Symbol</a:t>
            </a:r>
            <a:r>
              <a:rPr lang="en-US" baseline="0" dirty="0" smtClean="0"/>
              <a:t> </a:t>
            </a:r>
            <a:r>
              <a:rPr lang="en-US" dirty="0" smtClean="0"/>
              <a:t>table row header?</a:t>
            </a:r>
          </a:p>
          <a:p>
            <a:endParaRPr lang="en-US" dirty="0" smtClean="0"/>
          </a:p>
          <a:p>
            <a:r>
              <a:rPr lang="en-US" dirty="0" smtClean="0"/>
              <a:t>ITL and symbol table?</a:t>
            </a:r>
          </a:p>
          <a:p>
            <a:endParaRPr lang="en-US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7C5CD-A09D-43F4-B46B-CCCB3CD96AC3}" type="slidenum">
              <a:rPr lang="en-GB" smtClean="0">
                <a:solidFill>
                  <a:prstClr val="black"/>
                </a:solidFill>
                <a:latin typeface="Calibri" panose="020F0502020204030204"/>
              </a:rPr>
              <a:pPr/>
              <a:t>11</a:t>
            </a:fld>
            <a:endParaRPr lang="en-GB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463270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</a:t>
            </a:r>
            <a:r>
              <a:rPr lang="en-US" baseline="0" dirty="0" smtClean="0"/>
              <a:t> need to decompress in buffer cache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727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449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027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74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7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There are only a few choices</a:t>
            </a:r>
            <a:r>
              <a:rPr lang="en-US" baseline="0" dirty="0" smtClean="0"/>
              <a:t> for data block compression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Row store compress advanced (new name for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oltp</a:t>
            </a:r>
            <a:r>
              <a:rPr lang="en-US" baseline="0" dirty="0" smtClean="0"/>
              <a:t>(new name for all operations))</a:t>
            </a:r>
          </a:p>
          <a:p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With Basic compression you cannot add/remove columns.</a:t>
            </a:r>
          </a:p>
          <a:p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Basic only compresses block during direct path load operations.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Updates</a:t>
            </a:r>
            <a:r>
              <a:rPr lang="en-US" baseline="0" dirty="0" smtClean="0"/>
              <a:t> kill compression, If there are inserts and updates the table will need to be rebuilt to recompress.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Direct load of unchanging data is best case.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Advanced recompresses blocks as they fill up.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[dba | all | user]_tables contains 2 columns COMPRESSION and COMPRESS_FOR that indicate if the tale is compresses and the compression type respectively.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Basic is what we are looking at:</a:t>
            </a:r>
          </a:p>
          <a:p>
            <a:r>
              <a:rPr lang="en-US" baseline="0" dirty="0" smtClean="0"/>
              <a:t> - We can do most offline because our large raw tables are not directly accessed by the reporting layer. </a:t>
            </a:r>
          </a:p>
          <a:p>
            <a:r>
              <a:rPr lang="en-US" baseline="0" dirty="0" smtClean="0"/>
              <a:t> - Easy to coordinate among analysts.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- We are archiving historic data that rarely changes.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1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 ID 1223705.1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7C5CD-A09D-43F4-B46B-CCCB3CD96AC3}" type="slidenum">
              <a:rPr lang="en-GB" smtClean="0">
                <a:solidFill>
                  <a:prstClr val="black"/>
                </a:solidFill>
                <a:latin typeface="Calibri" panose="020F0502020204030204"/>
              </a:rPr>
              <a:pPr/>
              <a:t>3</a:t>
            </a:fld>
            <a:endParaRPr lang="en-GB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61570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is a block dump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Mention </a:t>
            </a:r>
            <a:r>
              <a:rPr lang="en-US" baseline="0" dirty="0" err="1" smtClean="0"/>
              <a:t>Ric</a:t>
            </a:r>
            <a:r>
              <a:rPr lang="en-US" baseline="0" dirty="0" smtClean="0"/>
              <a:t> talk (on </a:t>
            </a:r>
            <a:r>
              <a:rPr lang="en-US" baseline="0" dirty="0" err="1" smtClean="0"/>
              <a:t>monday</a:t>
            </a:r>
            <a:r>
              <a:rPr lang="en-US" baseline="0" dirty="0" smtClean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little endian </a:t>
            </a:r>
          </a:p>
          <a:p>
            <a:endParaRPr lang="en-US" dirty="0" smtClean="0"/>
          </a:p>
          <a:p>
            <a:r>
              <a:rPr lang="en-US" sz="11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43415004 01012C4B 54415203 </a:t>
            </a:r>
          </a:p>
          <a:p>
            <a:r>
              <a:rPr lang="en-US" sz="11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Becomes (for those of us that</a:t>
            </a:r>
            <a:r>
              <a:rPr lang="en-US" sz="1100" baseline="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read left to right)</a:t>
            </a:r>
            <a:endParaRPr lang="en-US" sz="1100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1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04504143 4b2c0101 03524154</a:t>
            </a:r>
          </a:p>
          <a:p>
            <a:r>
              <a:rPr lang="en-US" sz="11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Matches what we see in ‘</a:t>
            </a:r>
            <a:r>
              <a:rPr lang="en-US" sz="11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block_row_dump</a:t>
            </a:r>
            <a:r>
              <a:rPr lang="en-US" sz="11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’</a:t>
            </a:r>
          </a:p>
          <a:p>
            <a:r>
              <a:rPr lang="en-US" sz="11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04(length byte) 5041434b(PACK) 2c0101 (row header) 03(length byte) 514154 (RAT)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TODO [add</a:t>
            </a:r>
            <a:r>
              <a:rPr lang="en-US" baseline="0" dirty="0" smtClean="0"/>
              <a:t> table definition and insert statement]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Important points</a:t>
            </a:r>
          </a:p>
          <a:p>
            <a:r>
              <a:rPr lang="en-US" baseline="0" dirty="0" smtClean="0"/>
              <a:t> </a:t>
            </a:r>
            <a:r>
              <a:rPr lang="en-US" baseline="0" dirty="0" err="1" smtClean="0"/>
              <a:t>tl</a:t>
            </a:r>
            <a:r>
              <a:rPr lang="en-US" baseline="0" dirty="0" smtClean="0"/>
              <a:t> -&gt; total length</a:t>
            </a:r>
          </a:p>
          <a:p>
            <a:r>
              <a:rPr lang="en-US" baseline="0" dirty="0" smtClean="0"/>
              <a:t> rows and tables start at 0</a:t>
            </a:r>
          </a:p>
          <a:p>
            <a:r>
              <a:rPr lang="en-US" baseline="0" dirty="0" smtClean="0"/>
              <a:t> </a:t>
            </a:r>
            <a:r>
              <a:rPr lang="en-US" baseline="0" dirty="0" err="1" smtClean="0"/>
              <a:t>pti</a:t>
            </a:r>
            <a:r>
              <a:rPr lang="en-US" baseline="0" dirty="0" smtClean="0"/>
              <a:t> -&gt; table directory</a:t>
            </a:r>
          </a:p>
          <a:p>
            <a:r>
              <a:rPr lang="en-US" baseline="0" dirty="0" smtClean="0"/>
              <a:t> </a:t>
            </a:r>
            <a:r>
              <a:rPr lang="en-US" baseline="0" dirty="0" err="1" smtClean="0"/>
              <a:t>pri</a:t>
            </a:r>
            <a:r>
              <a:rPr lang="en-US" baseline="0" dirty="0" smtClean="0"/>
              <a:t> -&gt; row directory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7C5CD-A09D-43F4-B46B-CCCB3CD96AC3}" type="slidenum">
              <a:rPr lang="en-GB" smtClean="0">
                <a:solidFill>
                  <a:prstClr val="black"/>
                </a:solidFill>
                <a:latin typeface="Calibri" panose="020F0502020204030204"/>
              </a:rPr>
              <a:pPr/>
              <a:t>4</a:t>
            </a:fld>
            <a:endParaRPr lang="en-GB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59093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aseline="0" dirty="0" smtClean="0"/>
              <a:t>Replace repeating column values with symbols stored in the same block</a:t>
            </a:r>
          </a:p>
          <a:p>
            <a:r>
              <a:rPr lang="en-US" baseline="0" dirty="0" smtClean="0"/>
              <a:t>All or nothing for columns</a:t>
            </a:r>
          </a:p>
          <a:p>
            <a:r>
              <a:rPr lang="en-US" baseline="0" dirty="0" smtClean="0"/>
              <a:t> - a column is compressed as a unit and each column in a row has one and only one symbol or length byte.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(( Where are the flag byte, lock byte, and column count for compressed blocks? )) 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A couple of differences between the compressed block and the uncompressed one.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  - First off, it doesn’t look like what I think of when I think compression. </a:t>
            </a:r>
          </a:p>
          <a:p>
            <a:r>
              <a:rPr lang="en-US" baseline="0" dirty="0" smtClean="0"/>
              <a:t>  I was thinking complicated algorithms that would render the data unreadable. </a:t>
            </a:r>
          </a:p>
          <a:p>
            <a:r>
              <a:rPr lang="en-US" baseline="0" dirty="0" smtClean="0"/>
              <a:t>     (( any chance the compression could be hidden by the dump mechanism? ))</a:t>
            </a:r>
          </a:p>
          <a:p>
            <a:r>
              <a:rPr lang="en-US" baseline="0" dirty="0" smtClean="0"/>
              <a:t>But what I see here looks a lot like a regular block dump.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 - The next thing to notice is that there are two tables listed in the table directory. As we see here, there are two ‘</a:t>
            </a:r>
            <a:r>
              <a:rPr lang="en-US" baseline="0" dirty="0" err="1" smtClean="0"/>
              <a:t>pti</a:t>
            </a:r>
            <a:r>
              <a:rPr lang="en-US" baseline="0" dirty="0" smtClean="0"/>
              <a:t>’ entries. Table 0 and table 1. </a:t>
            </a:r>
          </a:p>
          <a:p>
            <a:r>
              <a:rPr lang="en-US" baseline="0" dirty="0" smtClean="0"/>
              <a:t> - There is also a new </a:t>
            </a:r>
            <a:r>
              <a:rPr lang="en-US" baseline="0" dirty="0" err="1" smtClean="0"/>
              <a:t>fieldincluded</a:t>
            </a:r>
            <a:r>
              <a:rPr lang="en-US" baseline="0" dirty="0" smtClean="0"/>
              <a:t> with each row, the binary dump. </a:t>
            </a:r>
          </a:p>
          <a:p>
            <a:r>
              <a:rPr lang="en-US" baseline="0" dirty="0" smtClean="0"/>
              <a:t>(( show how binary dump matches hex dump? ))</a:t>
            </a:r>
          </a:p>
          <a:p>
            <a:r>
              <a:rPr lang="en-US" baseline="0" dirty="0" smtClean="0"/>
              <a:t>  You see that table 0, row 0 is 13 bytes and contains the actual row data. </a:t>
            </a:r>
          </a:p>
          <a:p>
            <a:r>
              <a:rPr lang="en-US" baseline="0" dirty="0" smtClean="0"/>
              <a:t>  But, if you look down here at table 1, row 0 is only 4 bytes.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how can these rows contain the same data but have different column lengths? Well, it has to do with the way Oracle’s compression algorithm works.</a:t>
            </a:r>
          </a:p>
          <a:p>
            <a:r>
              <a:rPr lang="en-US" baseline="0" dirty="0" smtClean="0"/>
              <a:t>It finds duplicate values at the column level and replaces them with symbols. These symbols are stored within the block In a special symbol table. Table 0 in the example. The actual value is then replaced with row number in the symbol table that represents the value.</a:t>
            </a:r>
          </a:p>
          <a:p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If you look at table 1 row 0, here is the flag byte, lock byte, and column count then a 00. This directs you to table 0 row 0 which is where the actual value for the column is stored.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  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7C5CD-A09D-43F4-B46B-CCCB3CD96AC3}" type="slidenum">
              <a:rPr lang="en-GB" smtClean="0">
                <a:solidFill>
                  <a:prstClr val="black"/>
                </a:solidFill>
                <a:latin typeface="Calibri" panose="020F0502020204030204"/>
              </a:rPr>
              <a:pPr/>
              <a:t>5</a:t>
            </a:fld>
            <a:endParaRPr lang="en-GB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660795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</a:t>
            </a:r>
            <a:r>
              <a:rPr lang="en-US" baseline="0" dirty="0" smtClean="0"/>
              <a:t> is another compressed block. This time we notice that not all of the columns in the data table contain pointers to symbols. </a:t>
            </a:r>
          </a:p>
          <a:p>
            <a:r>
              <a:rPr lang="en-US" baseline="0" dirty="0" smtClean="0"/>
              <a:t>By inserting values that we know were unique within the block, we can see that oracle seems to only create symbols for values that occur more than once.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makes since because if the values only occurs once then 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Another thing to note if your table does not contain enough data to fill up a block then it will not be compressed.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(( Only less than one block, or does this apply to the last block of the table? ))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overhead for a symbols is  1 byte for the symbol, 2 bytes for a usage count, and 2 bytes for the symbol table row directory entry.</a:t>
            </a:r>
          </a:p>
          <a:p>
            <a:r>
              <a:rPr lang="en-US" baseline="0" dirty="0" smtClean="0"/>
              <a:t>So we would need to save at least 5 bytes for compression to be </a:t>
            </a:r>
            <a:r>
              <a:rPr lang="en-US" baseline="0" dirty="0" err="1" smtClean="0"/>
              <a:t>worthwile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 would like to also point your attention to what should be the length byte. This column is definitely not that long.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So how do you tell the difference between symbols and length bytes.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726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table for reference</a:t>
            </a:r>
          </a:p>
          <a:p>
            <a:endParaRPr lang="en-US" dirty="0" smtClean="0"/>
          </a:p>
          <a:p>
            <a:r>
              <a:rPr lang="en-US" dirty="0" smtClean="0"/>
              <a:t>Explain</a:t>
            </a:r>
            <a:r>
              <a:rPr lang="en-US" baseline="0" dirty="0" smtClean="0"/>
              <a:t> how col1 and col3 random to compress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7C5CD-A09D-43F4-B46B-CCCB3CD96AC3}" type="slidenum">
              <a:rPr lang="en-GB" smtClean="0">
                <a:solidFill>
                  <a:prstClr val="black"/>
                </a:solidFill>
                <a:latin typeface="Calibri" panose="020F0502020204030204"/>
              </a:rPr>
              <a:pPr/>
              <a:t>7</a:t>
            </a:fld>
            <a:endParaRPr lang="en-GB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24081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Multiple columns</a:t>
            </a:r>
            <a:r>
              <a:rPr lang="en-US" baseline="0" dirty="0" smtClean="0"/>
              <a:t> compressed into 1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7C5CD-A09D-43F4-B46B-CCCB3CD96AC3}" type="slidenum">
              <a:rPr lang="en-GB" smtClean="0">
                <a:solidFill>
                  <a:prstClr val="black"/>
                </a:solidFill>
                <a:latin typeface="Calibri" panose="020F0502020204030204"/>
              </a:rPr>
              <a:pPr/>
              <a:t>9</a:t>
            </a:fld>
            <a:endParaRPr lang="en-GB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157909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smtClean="0"/>
              <a:t>This happens</a:t>
            </a:r>
            <a:r>
              <a:rPr lang="en-US" baseline="0" dirty="0" smtClean="0"/>
              <a:t> at the block level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When does it compress? Formula?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7C5CD-A09D-43F4-B46B-CCCB3CD96AC3}" type="slidenum">
              <a:rPr lang="en-GB" smtClean="0">
                <a:solidFill>
                  <a:prstClr val="black"/>
                </a:solidFill>
                <a:latin typeface="Calibri" panose="020F0502020204030204"/>
              </a:rPr>
              <a:pPr/>
              <a:t>10</a:t>
            </a:fld>
            <a:endParaRPr lang="en-GB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71292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09441" y="6482536"/>
            <a:ext cx="660228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HP Simplified"/>
              </a:rPr>
              <a:t>© Copyright 2015 HP Development Company, L.P. </a:t>
            </a:r>
            <a:r>
              <a:rPr lang="en-US" sz="700" b="0" i="0" baseline="0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2763520"/>
            <a:ext cx="9141619" cy="1554480"/>
          </a:xfrm>
        </p:spPr>
        <p:txBody>
          <a:bodyPr/>
          <a:lstStyle>
            <a:lvl1pPr>
              <a:defRPr sz="5000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4419600"/>
            <a:ext cx="9141619" cy="1188720"/>
          </a:xfrm>
        </p:spPr>
        <p:txBody>
          <a:bodyPr>
            <a:noAutofit/>
          </a:bodyPr>
          <a:lstStyle>
            <a:lvl1pPr marL="0" indent="0" algn="l">
              <a:spcBef>
                <a:spcPts val="60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logo"/>
          <p:cNvSpPr>
            <a:spLocks noChangeAspect="1" noEditPoints="1"/>
          </p:cNvSpPr>
          <p:nvPr userDrawn="1"/>
        </p:nvSpPr>
        <p:spPr bwMode="black">
          <a:xfrm>
            <a:off x="9925748" y="377225"/>
            <a:ext cx="1883664" cy="1883664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3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ChangeAspect="1" noEditPoints="1"/>
          </p:cNvSpPr>
          <p:nvPr userDrawn="1"/>
        </p:nvSpPr>
        <p:spPr bwMode="invGray">
          <a:xfrm>
            <a:off x="11586739" y="6321203"/>
            <a:ext cx="356616" cy="356616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609441" y="6482536"/>
            <a:ext cx="660228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tx1"/>
                </a:solidFill>
                <a:latin typeface="+mn-lt"/>
                <a:cs typeface="HP Simplified"/>
              </a:rPr>
              <a:t>© Copyright 2015 HP Development Company, L.P. </a:t>
            </a:r>
            <a:r>
              <a:rPr lang="en-US" sz="700" b="0" i="0" baseline="0" dirty="0" smtClean="0">
                <a:solidFill>
                  <a:schemeClr val="tx1"/>
                </a:solidFill>
                <a:latin typeface="+mn-lt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tx1"/>
                </a:solidFill>
                <a:latin typeface="+mn-lt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121" y="304800"/>
            <a:ext cx="9141619" cy="2743200"/>
          </a:xfrm>
        </p:spPr>
        <p:txBody>
          <a:bodyPr anchor="t"/>
          <a:lstStyle>
            <a:lvl1pPr marL="233363" indent="-233363" algn="l">
              <a:defRPr sz="4400" b="1" cap="none" spc="-100" baseline="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4419600"/>
            <a:ext cx="9141619" cy="1188720"/>
          </a:xfrm>
        </p:spPr>
        <p:txBody>
          <a:bodyPr anchor="t"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quoted person’s name, title and company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0C853A8-1CF5-4118-9D6D-C132E8FC53CB}" type="datetimeFigureOut">
              <a:rPr lang="en-US" smtClean="0"/>
              <a:pPr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8160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10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133856"/>
            <a:ext cx="10969943" cy="27432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76400"/>
            <a:ext cx="10969943" cy="4419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154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133856"/>
            <a:ext cx="10969943" cy="27432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9441" y="1661890"/>
            <a:ext cx="10969943" cy="27432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2057400"/>
            <a:ext cx="10969943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21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4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133856"/>
            <a:ext cx="10969943" cy="26057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4493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7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295401"/>
            <a:ext cx="5314328" cy="4800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5056" y="1295401"/>
            <a:ext cx="5314328" cy="4800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6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1295400"/>
            <a:ext cx="5314328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676400"/>
            <a:ext cx="5314328" cy="441960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65056" y="1295400"/>
            <a:ext cx="5314328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5056" y="1676400"/>
            <a:ext cx="5314328" cy="441960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17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133856"/>
            <a:ext cx="10969943" cy="26057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1676399"/>
            <a:ext cx="5314328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057401"/>
            <a:ext cx="5314328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65056" y="1676399"/>
            <a:ext cx="5314328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5056" y="2057401"/>
            <a:ext cx="5314328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2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lue 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609441" y="6482536"/>
            <a:ext cx="660228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tx1"/>
                </a:solidFill>
                <a:latin typeface="+mn-lt"/>
                <a:cs typeface="HP Simplified"/>
              </a:rPr>
              <a:t>© Copyright 2015 HP Development Company, L.P. </a:t>
            </a:r>
            <a:r>
              <a:rPr lang="en-US" sz="700" b="0" i="0" baseline="0" dirty="0" smtClean="0">
                <a:solidFill>
                  <a:schemeClr val="tx1"/>
                </a:solidFill>
                <a:latin typeface="+mn-lt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tx1"/>
                </a:solidFill>
                <a:latin typeface="+mn-lt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2763520"/>
            <a:ext cx="9141619" cy="1554480"/>
          </a:xfrm>
        </p:spPr>
        <p:txBody>
          <a:bodyPr/>
          <a:lstStyle>
            <a:lvl1pPr>
              <a:defRPr sz="5000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4419600"/>
            <a:ext cx="9141619" cy="1188720"/>
          </a:xfrm>
        </p:spPr>
        <p:txBody>
          <a:bodyPr>
            <a:noAutofit/>
          </a:bodyPr>
          <a:lstStyle>
            <a:lvl1pPr marL="0" indent="0" algn="l">
              <a:spcBef>
                <a:spcPts val="60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0C853A8-1CF5-4118-9D6D-C132E8FC53CB}" type="datetimeFigureOut">
              <a:rPr lang="en-US" smtClean="0"/>
              <a:pPr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logo"/>
          <p:cNvSpPr>
            <a:spLocks noChangeAspect="1" noEditPoints="1"/>
          </p:cNvSpPr>
          <p:nvPr userDrawn="1"/>
        </p:nvSpPr>
        <p:spPr bwMode="invGray">
          <a:xfrm>
            <a:off x="9925747" y="377225"/>
            <a:ext cx="1883664" cy="1883664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47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441" y="1295400"/>
            <a:ext cx="3412871" cy="4800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387977" y="1295400"/>
            <a:ext cx="3412871" cy="4800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8166513" y="1295400"/>
            <a:ext cx="3412871" cy="4800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908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1295400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387977" y="1295400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8166513" y="1295400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441" y="1676400"/>
            <a:ext cx="3412871" cy="4419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387977" y="1676400"/>
            <a:ext cx="3412871" cy="4419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8166513" y="1676400"/>
            <a:ext cx="3412871" cy="4419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696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09441" y="1133856"/>
            <a:ext cx="10969943" cy="26057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1676399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387977" y="1676399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8166513" y="1676399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441" y="2057400"/>
            <a:ext cx="3412871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387977" y="2057400"/>
            <a:ext cx="3412871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8166513" y="2057400"/>
            <a:ext cx="3412871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377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295401"/>
            <a:ext cx="7618016" cy="4800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32178" y="1295400"/>
            <a:ext cx="3047206" cy="4800600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80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441" y="1295400"/>
            <a:ext cx="6703854" cy="48006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960" y="1295400"/>
            <a:ext cx="3900424" cy="4800600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2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441" y="1295400"/>
            <a:ext cx="6703854" cy="48006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678960" y="1295400"/>
            <a:ext cx="3900424" cy="4800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5244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441" y="1295400"/>
            <a:ext cx="5314328" cy="3505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265056" y="1295400"/>
            <a:ext cx="5314328" cy="3505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953000"/>
            <a:ext cx="5314328" cy="1130490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6265056" y="4953000"/>
            <a:ext cx="5314328" cy="1130490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210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441" y="1295400"/>
            <a:ext cx="3412871" cy="2743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211392"/>
            <a:ext cx="3412871" cy="188460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>
          <a:xfrm>
            <a:off x="4387977" y="1295400"/>
            <a:ext cx="3412871" cy="2743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6"/>
          </p:nvPr>
        </p:nvSpPr>
        <p:spPr>
          <a:xfrm>
            <a:off x="8166513" y="1295400"/>
            <a:ext cx="3412871" cy="2743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4387977" y="4211392"/>
            <a:ext cx="3412871" cy="188460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166513" y="4211392"/>
            <a:ext cx="3412871" cy="188460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611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1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567712" y="304801"/>
            <a:ext cx="1011672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304801"/>
            <a:ext cx="9649486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53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4419600"/>
            <a:ext cx="9141619" cy="1188720"/>
          </a:xfrm>
        </p:spPr>
        <p:txBody>
          <a:bodyPr anchor="t"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53A8-1CF5-4118-9D6D-C132E8FC53CB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205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9441" y="6482536"/>
            <a:ext cx="660228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defTabSz="457063">
              <a:defRPr/>
            </a:pPr>
            <a:r>
              <a:rPr lang="en-US" sz="700" dirty="0" smtClean="0">
                <a:solidFill>
                  <a:srgbClr val="E5E8E8">
                    <a:lumMod val="75000"/>
                  </a:srgbClr>
                </a:solidFill>
                <a:cs typeface="HP Simplified"/>
              </a:rPr>
              <a:t>© Copyright 2015 HP Development Company, L.P.  The information contained herein is subject to change without notice.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2763520"/>
            <a:ext cx="9141619" cy="1554480"/>
          </a:xfrm>
        </p:spPr>
        <p:txBody>
          <a:bodyPr/>
          <a:lstStyle>
            <a:lvl1pPr>
              <a:defRPr sz="4999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4419600"/>
            <a:ext cx="9141619" cy="1188720"/>
          </a:xfrm>
        </p:spPr>
        <p:txBody>
          <a:bodyPr>
            <a:noAutofit/>
          </a:bodyPr>
          <a:lstStyle>
            <a:lvl1pPr marL="0" indent="0" algn="l">
              <a:spcBef>
                <a:spcPts val="600"/>
              </a:spcBef>
              <a:buNone/>
              <a:defRPr>
                <a:solidFill>
                  <a:schemeClr val="tx1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05/03/2018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9" name="logo"/>
          <p:cNvSpPr>
            <a:spLocks noChangeAspect="1" noEditPoints="1"/>
          </p:cNvSpPr>
          <p:nvPr/>
        </p:nvSpPr>
        <p:spPr bwMode="black">
          <a:xfrm>
            <a:off x="9925748" y="377225"/>
            <a:ext cx="1883664" cy="1883664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622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lue 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09441" y="6482536"/>
            <a:ext cx="660228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defTabSz="457063">
              <a:defRPr/>
            </a:pPr>
            <a:r>
              <a:rPr lang="en-US" sz="700" dirty="0" smtClean="0">
                <a:solidFill>
                  <a:prstClr val="white"/>
                </a:solidFill>
                <a:cs typeface="HP Simplified"/>
              </a:rPr>
              <a:t>© Copyright 2015 HP Development Company, L.P.  The information contained herein is subject to change without notice.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2763520"/>
            <a:ext cx="9141619" cy="1554480"/>
          </a:xfrm>
        </p:spPr>
        <p:txBody>
          <a:bodyPr/>
          <a:lstStyle>
            <a:lvl1pPr>
              <a:defRPr sz="4999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4419600"/>
            <a:ext cx="9141619" cy="1188720"/>
          </a:xfrm>
        </p:spPr>
        <p:txBody>
          <a:bodyPr>
            <a:noAutofit/>
          </a:bodyPr>
          <a:lstStyle>
            <a:lvl1pPr marL="0" indent="0" algn="l">
              <a:spcBef>
                <a:spcPts val="600"/>
              </a:spcBef>
              <a:buNone/>
              <a:defRPr>
                <a:solidFill>
                  <a:schemeClr val="tx1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EAF695-297D-42C0-BD95-34AEB1A4100E}" type="datetimeFigureOut">
              <a:rPr lang="en-GB" smtClean="0">
                <a:solidFill>
                  <a:prstClr val="white"/>
                </a:solidFill>
              </a:rPr>
              <a:pPr/>
              <a:t>05/03/2018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EFF1474-2790-45DF-BB54-B520093EB851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10" name="logo"/>
          <p:cNvSpPr>
            <a:spLocks noChangeAspect="1" noEditPoints="1"/>
          </p:cNvSpPr>
          <p:nvPr/>
        </p:nvSpPr>
        <p:spPr bwMode="invGray">
          <a:xfrm>
            <a:off x="9925747" y="377225"/>
            <a:ext cx="1883664" cy="1883664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499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399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4419600"/>
            <a:ext cx="9141619" cy="1188720"/>
          </a:xfrm>
        </p:spPr>
        <p:txBody>
          <a:bodyPr anchor="t">
            <a:noAutofit/>
          </a:bodyPr>
          <a:lstStyle>
            <a:lvl1pPr marL="0" indent="0">
              <a:spcBef>
                <a:spcPts val="600"/>
              </a:spcBef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05/03/2018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36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ChangeAspect="1" noEditPoints="1"/>
          </p:cNvSpPr>
          <p:nvPr/>
        </p:nvSpPr>
        <p:spPr bwMode="invGray">
          <a:xfrm>
            <a:off x="11586739" y="6321203"/>
            <a:ext cx="356616" cy="356616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441" y="6482536"/>
            <a:ext cx="660228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defTabSz="457063">
              <a:defRPr/>
            </a:pPr>
            <a:r>
              <a:rPr lang="en-US" sz="700" dirty="0" smtClean="0">
                <a:solidFill>
                  <a:prstClr val="white"/>
                </a:solidFill>
                <a:cs typeface="HP Simplified"/>
              </a:rPr>
              <a:t>© Copyright 2015 HP Development Company, L.P.  The information contained herein is subject to change without notice.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399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4419600"/>
            <a:ext cx="9141619" cy="1188720"/>
          </a:xfrm>
        </p:spPr>
        <p:txBody>
          <a:bodyPr anchor="t">
            <a:noAutofit/>
          </a:bodyPr>
          <a:lstStyle>
            <a:lvl1pPr marL="0" indent="0">
              <a:spcBef>
                <a:spcPts val="600"/>
              </a:spcBef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EAF695-297D-42C0-BD95-34AEB1A4100E}" type="datetimeFigureOut">
              <a:rPr lang="en-GB" smtClean="0">
                <a:solidFill>
                  <a:prstClr val="white"/>
                </a:solidFill>
              </a:rPr>
              <a:pPr/>
              <a:t>05/03/2018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EFF1474-2790-45DF-BB54-B520093EB851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004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aphical Section Header 1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399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470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aphical Section Header 2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399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9757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aphical Section Header 3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399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8993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aphical Section Header 4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399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9371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aphical Section Header 5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399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4071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ChangeAspect="1" noEditPoints="1"/>
          </p:cNvSpPr>
          <p:nvPr/>
        </p:nvSpPr>
        <p:spPr bwMode="invGray">
          <a:xfrm>
            <a:off x="11586739" y="6321203"/>
            <a:ext cx="356616" cy="356616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441" y="6482536"/>
            <a:ext cx="660228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defTabSz="457063">
              <a:defRPr/>
            </a:pPr>
            <a:r>
              <a:rPr lang="en-US" sz="700" dirty="0" smtClean="0">
                <a:solidFill>
                  <a:prstClr val="white"/>
                </a:solidFill>
                <a:cs typeface="HP Simplified"/>
              </a:rPr>
              <a:t>© Copyright 2015 HP Development Company, L.P.  The information contained herein is subject to change without notice.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121" y="304800"/>
            <a:ext cx="9141619" cy="2743200"/>
          </a:xfrm>
        </p:spPr>
        <p:txBody>
          <a:bodyPr anchor="t"/>
          <a:lstStyle>
            <a:lvl1pPr marL="233293" indent="-233293" algn="l">
              <a:defRPr sz="4399" b="1" cap="none" spc="-100" baseline="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4419600"/>
            <a:ext cx="9141619" cy="1188720"/>
          </a:xfrm>
        </p:spPr>
        <p:txBody>
          <a:bodyPr anchor="t">
            <a:noAutofit/>
          </a:bodyPr>
          <a:lstStyle>
            <a:lvl1pPr marL="0" indent="0">
              <a:spcBef>
                <a:spcPts val="600"/>
              </a:spcBef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quoted person’s name, title and company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EAF695-297D-42C0-BD95-34AEB1A4100E}" type="datetimeFigureOut">
              <a:rPr lang="en-GB" smtClean="0">
                <a:solidFill>
                  <a:prstClr val="white"/>
                </a:solidFill>
              </a:rPr>
              <a:pPr/>
              <a:t>05/03/2018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EFF1474-2790-45DF-BB54-B520093EB851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2172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ChangeAspect="1" noEditPoints="1"/>
          </p:cNvSpPr>
          <p:nvPr userDrawn="1"/>
        </p:nvSpPr>
        <p:spPr bwMode="invGray">
          <a:xfrm>
            <a:off x="11586739" y="6321203"/>
            <a:ext cx="356616" cy="356616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609441" y="6482536"/>
            <a:ext cx="660228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tx1"/>
                </a:solidFill>
                <a:latin typeface="+mn-lt"/>
                <a:cs typeface="HP Simplified"/>
              </a:rPr>
              <a:t>© Copyright 2015 HP Development Company, L.P. </a:t>
            </a:r>
            <a:r>
              <a:rPr lang="en-US" sz="700" b="0" i="0" baseline="0" dirty="0" smtClean="0">
                <a:solidFill>
                  <a:schemeClr val="tx1"/>
                </a:solidFill>
                <a:latin typeface="+mn-lt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tx1"/>
                </a:solidFill>
                <a:latin typeface="+mn-lt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4419600"/>
            <a:ext cx="9141619" cy="1188720"/>
          </a:xfrm>
        </p:spPr>
        <p:txBody>
          <a:bodyPr anchor="t"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0C853A8-1CF5-4118-9D6D-C132E8FC53CB}" type="datetimeFigureOut">
              <a:rPr lang="en-US" smtClean="0"/>
              <a:pPr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405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05/03/2018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08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05/03/2018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2" y="1133856"/>
            <a:ext cx="10969943" cy="27432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799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799"/>
            </a:lvl2pPr>
            <a:lvl3pPr marL="0" indent="0">
              <a:spcBef>
                <a:spcPts val="0"/>
              </a:spcBef>
              <a:buNone/>
              <a:defRPr sz="1799"/>
            </a:lvl3pPr>
            <a:lvl4pPr marL="0" indent="0">
              <a:spcBef>
                <a:spcPts val="0"/>
              </a:spcBef>
              <a:buNone/>
              <a:defRPr sz="1799"/>
            </a:lvl4pPr>
            <a:lvl5pPr marL="0" indent="0">
              <a:spcBef>
                <a:spcPts val="0"/>
              </a:spcBef>
              <a:buNone/>
              <a:defRPr sz="1799"/>
            </a:lvl5pPr>
            <a:lvl6pPr marL="0" indent="0">
              <a:spcBef>
                <a:spcPts val="0"/>
              </a:spcBef>
              <a:buNone/>
              <a:defRPr sz="1799"/>
            </a:lvl6pPr>
            <a:lvl7pPr marL="0" indent="0">
              <a:spcBef>
                <a:spcPts val="0"/>
              </a:spcBef>
              <a:buNone/>
              <a:defRPr sz="1799"/>
            </a:lvl7pPr>
            <a:lvl8pPr marL="0" indent="0">
              <a:spcBef>
                <a:spcPts val="0"/>
              </a:spcBef>
              <a:buNone/>
              <a:defRPr sz="1799"/>
            </a:lvl8pPr>
            <a:lvl9pPr marL="0" indent="0">
              <a:spcBef>
                <a:spcPts val="0"/>
              </a:spcBef>
              <a:buNone/>
              <a:defRPr sz="1799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2" y="1676401"/>
            <a:ext cx="10969943" cy="4419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069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05/03/2018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2" y="1133856"/>
            <a:ext cx="10969943" cy="27432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799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799"/>
            </a:lvl2pPr>
            <a:lvl3pPr marL="0" indent="0">
              <a:spcBef>
                <a:spcPts val="0"/>
              </a:spcBef>
              <a:buNone/>
              <a:defRPr sz="1799"/>
            </a:lvl3pPr>
            <a:lvl4pPr marL="0" indent="0">
              <a:spcBef>
                <a:spcPts val="0"/>
              </a:spcBef>
              <a:buNone/>
              <a:defRPr sz="1799"/>
            </a:lvl4pPr>
            <a:lvl5pPr marL="0" indent="0">
              <a:spcBef>
                <a:spcPts val="0"/>
              </a:spcBef>
              <a:buNone/>
              <a:defRPr sz="1799"/>
            </a:lvl5pPr>
            <a:lvl6pPr marL="0" indent="0">
              <a:spcBef>
                <a:spcPts val="0"/>
              </a:spcBef>
              <a:buNone/>
              <a:defRPr sz="1799"/>
            </a:lvl6pPr>
            <a:lvl7pPr marL="0" indent="0">
              <a:spcBef>
                <a:spcPts val="0"/>
              </a:spcBef>
              <a:buNone/>
              <a:defRPr sz="1799"/>
            </a:lvl7pPr>
            <a:lvl8pPr marL="0" indent="0">
              <a:spcBef>
                <a:spcPts val="0"/>
              </a:spcBef>
              <a:buNone/>
              <a:defRPr sz="1799"/>
            </a:lvl8pPr>
            <a:lvl9pPr marL="0" indent="0">
              <a:spcBef>
                <a:spcPts val="0"/>
              </a:spcBef>
              <a:buNone/>
              <a:defRPr sz="1799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9442" y="1661890"/>
            <a:ext cx="10969943" cy="27432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799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1799"/>
            </a:lvl2pPr>
            <a:lvl3pPr marL="0" indent="0">
              <a:spcBef>
                <a:spcPts val="0"/>
              </a:spcBef>
              <a:buNone/>
              <a:defRPr sz="1799"/>
            </a:lvl3pPr>
            <a:lvl4pPr marL="0" indent="0">
              <a:spcBef>
                <a:spcPts val="0"/>
              </a:spcBef>
              <a:buNone/>
              <a:defRPr sz="1799"/>
            </a:lvl4pPr>
            <a:lvl5pPr marL="0" indent="0">
              <a:spcBef>
                <a:spcPts val="0"/>
              </a:spcBef>
              <a:buNone/>
              <a:defRPr sz="1799"/>
            </a:lvl5pPr>
            <a:lvl6pPr marL="0" indent="0">
              <a:spcBef>
                <a:spcPts val="0"/>
              </a:spcBef>
              <a:buNone/>
              <a:defRPr sz="1799"/>
            </a:lvl6pPr>
            <a:lvl7pPr marL="0" indent="0">
              <a:spcBef>
                <a:spcPts val="0"/>
              </a:spcBef>
              <a:buNone/>
              <a:defRPr sz="1799"/>
            </a:lvl7pPr>
            <a:lvl8pPr marL="0" indent="0">
              <a:spcBef>
                <a:spcPts val="0"/>
              </a:spcBef>
              <a:buNone/>
              <a:defRPr sz="1799"/>
            </a:lvl8pPr>
            <a:lvl9pPr marL="0" indent="0">
              <a:spcBef>
                <a:spcPts val="0"/>
              </a:spcBef>
              <a:buNone/>
              <a:defRPr sz="1799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2" y="2057400"/>
            <a:ext cx="10969943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238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05/03/2018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825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05/03/2018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2" y="1133856"/>
            <a:ext cx="10969943" cy="26057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799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799"/>
            </a:lvl2pPr>
            <a:lvl3pPr marL="0" indent="0">
              <a:spcBef>
                <a:spcPts val="0"/>
              </a:spcBef>
              <a:buNone/>
              <a:defRPr sz="1799"/>
            </a:lvl3pPr>
            <a:lvl4pPr marL="0" indent="0">
              <a:spcBef>
                <a:spcPts val="0"/>
              </a:spcBef>
              <a:buNone/>
              <a:defRPr sz="1799"/>
            </a:lvl4pPr>
            <a:lvl5pPr marL="0" indent="0">
              <a:spcBef>
                <a:spcPts val="0"/>
              </a:spcBef>
              <a:buNone/>
              <a:defRPr sz="1799"/>
            </a:lvl5pPr>
            <a:lvl6pPr marL="0" indent="0">
              <a:spcBef>
                <a:spcPts val="0"/>
              </a:spcBef>
              <a:buNone/>
              <a:defRPr sz="1799"/>
            </a:lvl6pPr>
            <a:lvl7pPr marL="0" indent="0">
              <a:spcBef>
                <a:spcPts val="0"/>
              </a:spcBef>
              <a:buNone/>
              <a:defRPr sz="1799"/>
            </a:lvl7pPr>
            <a:lvl8pPr marL="0" indent="0">
              <a:spcBef>
                <a:spcPts val="0"/>
              </a:spcBef>
              <a:buNone/>
              <a:defRPr sz="1799"/>
            </a:lvl8pPr>
            <a:lvl9pPr marL="0" indent="0">
              <a:spcBef>
                <a:spcPts val="0"/>
              </a:spcBef>
              <a:buNone/>
              <a:defRPr sz="1799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05444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05/03/2018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7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304800"/>
            <a:ext cx="1096994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295401"/>
            <a:ext cx="5314328" cy="4800600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5056" y="1295401"/>
            <a:ext cx="5314328" cy="4800600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05/03/2018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84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304800"/>
            <a:ext cx="10969943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1295400"/>
            <a:ext cx="5314328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7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676401"/>
            <a:ext cx="5314328" cy="441960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65056" y="1295400"/>
            <a:ext cx="5314328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7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5056" y="1676401"/>
            <a:ext cx="5314328" cy="441960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05/03/2018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74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2" y="1133856"/>
            <a:ext cx="10969943" cy="26057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799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799"/>
            </a:lvl2pPr>
            <a:lvl3pPr marL="0" indent="0">
              <a:spcBef>
                <a:spcPts val="0"/>
              </a:spcBef>
              <a:buNone/>
              <a:defRPr sz="1799"/>
            </a:lvl3pPr>
            <a:lvl4pPr marL="0" indent="0">
              <a:spcBef>
                <a:spcPts val="0"/>
              </a:spcBef>
              <a:buNone/>
              <a:defRPr sz="1799"/>
            </a:lvl4pPr>
            <a:lvl5pPr marL="0" indent="0">
              <a:spcBef>
                <a:spcPts val="0"/>
              </a:spcBef>
              <a:buNone/>
              <a:defRPr sz="1799"/>
            </a:lvl5pPr>
            <a:lvl6pPr marL="0" indent="0">
              <a:spcBef>
                <a:spcPts val="0"/>
              </a:spcBef>
              <a:buNone/>
              <a:defRPr sz="1799"/>
            </a:lvl6pPr>
            <a:lvl7pPr marL="0" indent="0">
              <a:spcBef>
                <a:spcPts val="0"/>
              </a:spcBef>
              <a:buNone/>
              <a:defRPr sz="1799"/>
            </a:lvl7pPr>
            <a:lvl8pPr marL="0" indent="0">
              <a:spcBef>
                <a:spcPts val="0"/>
              </a:spcBef>
              <a:buNone/>
              <a:defRPr sz="1799"/>
            </a:lvl8pPr>
            <a:lvl9pPr marL="0" indent="0">
              <a:spcBef>
                <a:spcPts val="0"/>
              </a:spcBef>
              <a:buNone/>
              <a:defRPr sz="1799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304800"/>
            <a:ext cx="10969943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1676399"/>
            <a:ext cx="5314328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7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057401"/>
            <a:ext cx="5314328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65056" y="1676399"/>
            <a:ext cx="5314328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7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5056" y="2057401"/>
            <a:ext cx="5314328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05/03/2018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340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304800"/>
            <a:ext cx="1096994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05/03/2018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441" y="1295400"/>
            <a:ext cx="3412871" cy="4800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387978" y="1295400"/>
            <a:ext cx="3412871" cy="4800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8166514" y="1295400"/>
            <a:ext cx="3412871" cy="4800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692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ical Section Header 1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4840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304800"/>
            <a:ext cx="1096994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05/03/2018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1295400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7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387978" y="1295400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7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8166514" y="1295400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7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441" y="1676400"/>
            <a:ext cx="3412871" cy="4419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387978" y="1676400"/>
            <a:ext cx="3412871" cy="4419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8166514" y="1676400"/>
            <a:ext cx="3412871" cy="4419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42142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304800"/>
            <a:ext cx="1096994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05/03/2018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09442" y="1133856"/>
            <a:ext cx="10969943" cy="26057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799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799"/>
            </a:lvl2pPr>
            <a:lvl3pPr marL="0" indent="0">
              <a:spcBef>
                <a:spcPts val="0"/>
              </a:spcBef>
              <a:buNone/>
              <a:defRPr sz="1799"/>
            </a:lvl3pPr>
            <a:lvl4pPr marL="0" indent="0">
              <a:spcBef>
                <a:spcPts val="0"/>
              </a:spcBef>
              <a:buNone/>
              <a:defRPr sz="1799"/>
            </a:lvl4pPr>
            <a:lvl5pPr marL="0" indent="0">
              <a:spcBef>
                <a:spcPts val="0"/>
              </a:spcBef>
              <a:buNone/>
              <a:defRPr sz="1799"/>
            </a:lvl5pPr>
            <a:lvl6pPr marL="0" indent="0">
              <a:spcBef>
                <a:spcPts val="0"/>
              </a:spcBef>
              <a:buNone/>
              <a:defRPr sz="1799"/>
            </a:lvl6pPr>
            <a:lvl7pPr marL="0" indent="0">
              <a:spcBef>
                <a:spcPts val="0"/>
              </a:spcBef>
              <a:buNone/>
              <a:defRPr sz="1799"/>
            </a:lvl7pPr>
            <a:lvl8pPr marL="0" indent="0">
              <a:spcBef>
                <a:spcPts val="0"/>
              </a:spcBef>
              <a:buNone/>
              <a:defRPr sz="1799"/>
            </a:lvl8pPr>
            <a:lvl9pPr marL="0" indent="0">
              <a:spcBef>
                <a:spcPts val="0"/>
              </a:spcBef>
              <a:buNone/>
              <a:defRPr sz="1799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1676399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7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387978" y="1676399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7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8166514" y="1676399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7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441" y="2057400"/>
            <a:ext cx="3412871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387978" y="2057400"/>
            <a:ext cx="3412871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8166514" y="2057400"/>
            <a:ext cx="3412871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67069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304800"/>
            <a:ext cx="10969943" cy="762000"/>
          </a:xfrm>
        </p:spPr>
        <p:txBody>
          <a:bodyPr anchor="b"/>
          <a:lstStyle>
            <a:lvl1pPr algn="l">
              <a:defRPr sz="2799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295401"/>
            <a:ext cx="7618016" cy="4800600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32178" y="1295400"/>
            <a:ext cx="3047206" cy="4800600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05/03/2018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694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304800"/>
            <a:ext cx="10969943" cy="762000"/>
          </a:xfrm>
        </p:spPr>
        <p:txBody>
          <a:bodyPr anchor="b"/>
          <a:lstStyle>
            <a:lvl1pPr algn="l">
              <a:defRPr sz="2799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441" y="1295400"/>
            <a:ext cx="6703854" cy="48006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7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960" y="1295400"/>
            <a:ext cx="3900424" cy="4800600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05/03/2018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99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304800"/>
            <a:ext cx="10969943" cy="762000"/>
          </a:xfrm>
        </p:spPr>
        <p:txBody>
          <a:bodyPr anchor="b"/>
          <a:lstStyle>
            <a:lvl1pPr algn="l">
              <a:defRPr sz="2799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441" y="1295400"/>
            <a:ext cx="6703854" cy="48006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7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05/03/2018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678960" y="1295400"/>
            <a:ext cx="3900424" cy="4800600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5350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304800"/>
            <a:ext cx="10969943" cy="762000"/>
          </a:xfrm>
        </p:spPr>
        <p:txBody>
          <a:bodyPr anchor="b"/>
          <a:lstStyle>
            <a:lvl1pPr algn="l">
              <a:defRPr sz="2799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441" y="1295400"/>
            <a:ext cx="5314328" cy="3505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7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05/03/2018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265056" y="1295400"/>
            <a:ext cx="5314328" cy="3505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7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953000"/>
            <a:ext cx="5314328" cy="1130490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6265056" y="4953000"/>
            <a:ext cx="5314328" cy="1130490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316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304800"/>
            <a:ext cx="10969943" cy="762000"/>
          </a:xfrm>
        </p:spPr>
        <p:txBody>
          <a:bodyPr anchor="b"/>
          <a:lstStyle>
            <a:lvl1pPr algn="l">
              <a:defRPr sz="2799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441" y="1295400"/>
            <a:ext cx="3412871" cy="2743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7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05/03/2018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211392"/>
            <a:ext cx="3412871" cy="188460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>
          <a:xfrm>
            <a:off x="4387978" y="1295400"/>
            <a:ext cx="3412871" cy="2743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7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6"/>
          </p:nvPr>
        </p:nvSpPr>
        <p:spPr>
          <a:xfrm>
            <a:off x="8166514" y="1295400"/>
            <a:ext cx="3412871" cy="2743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7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4387978" y="4211392"/>
            <a:ext cx="3412871" cy="188460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166514" y="4211392"/>
            <a:ext cx="3412871" cy="188460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351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05/03/2018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45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567712" y="304801"/>
            <a:ext cx="1011672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304801"/>
            <a:ext cx="9649486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05/03/2018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ical Section Header 2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0758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ical Section Header 3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232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ical Section Header 4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403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ical Section Header 5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9251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26" Type="http://schemas.openxmlformats.org/officeDocument/2006/relationships/slideLayout" Target="../slideLayouts/slideLayout55.xml"/><Relationship Id="rId3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50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5" Type="http://schemas.openxmlformats.org/officeDocument/2006/relationships/slideLayout" Target="../slideLayouts/slideLayout54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slideLayout" Target="../slideLayouts/slideLayout49.xml"/><Relationship Id="rId29" Type="http://schemas.openxmlformats.org/officeDocument/2006/relationships/slideLayout" Target="../slideLayouts/slideLayout58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53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23" Type="http://schemas.openxmlformats.org/officeDocument/2006/relationships/slideLayout" Target="../slideLayouts/slideLayout52.xml"/><Relationship Id="rId28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8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slideLayout" Target="../slideLayouts/slideLayout51.xml"/><Relationship Id="rId27" Type="http://schemas.openxmlformats.org/officeDocument/2006/relationships/slideLayout" Target="../slideLayouts/slideLayout56.xml"/><Relationship Id="rId3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295401"/>
            <a:ext cx="10969943" cy="4800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157354" y="6478524"/>
            <a:ext cx="812588" cy="21945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80C853A8-1CF5-4118-9D6D-C132E8FC53CB}" type="datetimeFigureOut">
              <a:rPr lang="en-US" smtClean="0"/>
              <a:pPr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11722" y="6478524"/>
            <a:ext cx="2844059" cy="21945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1611" y="6478524"/>
            <a:ext cx="304721" cy="21945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pyright"/>
          <p:cNvSpPr txBox="1"/>
          <p:nvPr/>
        </p:nvSpPr>
        <p:spPr>
          <a:xfrm>
            <a:off x="609441" y="6482536"/>
            <a:ext cx="660228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HP Simplified"/>
              </a:rPr>
              <a:t>© Copyright 2015 HP Development Company, L.P. </a:t>
            </a:r>
            <a:r>
              <a:rPr lang="en-US" sz="700" b="0" i="0" baseline="0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11" name="logo"/>
          <p:cNvSpPr>
            <a:spLocks noChangeAspect="1" noEditPoints="1"/>
          </p:cNvSpPr>
          <p:nvPr userDrawn="1"/>
        </p:nvSpPr>
        <p:spPr bwMode="black">
          <a:xfrm>
            <a:off x="11586740" y="6321203"/>
            <a:ext cx="356616" cy="356616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446340" y="6525344"/>
            <a:ext cx="1148584" cy="21945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 smtClean="0">
                <a:solidFill>
                  <a:schemeClr val="bg1"/>
                </a:solidFill>
              </a:rPr>
              <a:t>FM 2015</a:t>
            </a:r>
          </a:p>
        </p:txBody>
      </p:sp>
    </p:spTree>
    <p:extLst>
      <p:ext uri="{BB962C8B-B14F-4D97-AF65-F5344CB8AC3E}">
        <p14:creationId xmlns:p14="http://schemas.microsoft.com/office/powerpoint/2010/main" val="86547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61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62" r:id="rId10"/>
    <p:sldLayoutId id="2147483650" r:id="rId11"/>
    <p:sldLayoutId id="2147483663" r:id="rId12"/>
    <p:sldLayoutId id="2147483664" r:id="rId13"/>
    <p:sldLayoutId id="2147483654" r:id="rId14"/>
    <p:sldLayoutId id="2147483665" r:id="rId15"/>
    <p:sldLayoutId id="2147483655" r:id="rId16"/>
    <p:sldLayoutId id="2147483652" r:id="rId17"/>
    <p:sldLayoutId id="2147483653" r:id="rId18"/>
    <p:sldLayoutId id="2147483666" r:id="rId19"/>
    <p:sldLayoutId id="2147483667" r:id="rId20"/>
    <p:sldLayoutId id="2147483668" r:id="rId21"/>
    <p:sldLayoutId id="2147483669" r:id="rId22"/>
    <p:sldLayoutId id="2147483656" r:id="rId23"/>
    <p:sldLayoutId id="2147483657" r:id="rId24"/>
    <p:sldLayoutId id="2147483670" r:id="rId25"/>
    <p:sldLayoutId id="2147483671" r:id="rId26"/>
    <p:sldLayoutId id="2147483672" r:id="rId27"/>
    <p:sldLayoutId id="2147483658" r:id="rId28"/>
    <p:sldLayoutId id="2147483659" r:id="rId2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Font typeface="HP Simplified" panose="020B0604020204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HP Simplified" panose="020B0604020204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600"/>
        </a:spcBef>
        <a:buFont typeface="HP Simplified" panose="020B0604020204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HP Simplified" panose="020B0604020204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600"/>
        </a:spcBef>
        <a:buFont typeface="HP Simplified" panose="020B0604020204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HP Simplified" panose="020B0604020204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Font typeface="HP Simplified" panose="020B0604020204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HP Simplified" panose="020B0604020204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Font typeface="HP Simplified" panose="020B0604020204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2" y="304800"/>
            <a:ext cx="10969943" cy="762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2" y="1295401"/>
            <a:ext cx="10969943" cy="4800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157354" y="6478524"/>
            <a:ext cx="812588" cy="21945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ADEAF695-297D-42C0-BD95-34AEB1A4100E}" type="datetimeFigureOut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05/03/2018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11723" y="6478524"/>
            <a:ext cx="2844059" cy="21945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1612" y="6478524"/>
            <a:ext cx="304721" cy="21945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4EFF1474-2790-45DF-BB54-B520093EB851}" type="slidenum">
              <a:rPr lang="en-GB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10" name="copyright"/>
          <p:cNvSpPr txBox="1"/>
          <p:nvPr/>
        </p:nvSpPr>
        <p:spPr>
          <a:xfrm>
            <a:off x="609441" y="6482536"/>
            <a:ext cx="660228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defTabSz="457063">
              <a:defRPr/>
            </a:pPr>
            <a:r>
              <a:rPr lang="en-US" sz="700" dirty="0" smtClean="0">
                <a:solidFill>
                  <a:srgbClr val="E5E8E8">
                    <a:lumMod val="75000"/>
                  </a:srgbClr>
                </a:solidFill>
                <a:cs typeface="HP Simplified"/>
              </a:rPr>
              <a:t>© Copyright 2015 HP Development Company, L.P.  The information contained herein is subject to change without notice.</a:t>
            </a:r>
          </a:p>
        </p:txBody>
      </p:sp>
      <p:sp>
        <p:nvSpPr>
          <p:cNvPr id="11" name="logo"/>
          <p:cNvSpPr>
            <a:spLocks noChangeAspect="1" noEditPoints="1"/>
          </p:cNvSpPr>
          <p:nvPr/>
        </p:nvSpPr>
        <p:spPr bwMode="black">
          <a:xfrm>
            <a:off x="11586740" y="6321203"/>
            <a:ext cx="356616" cy="356616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46341" y="6525344"/>
            <a:ext cx="1148584" cy="21945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 smtClean="0">
                <a:solidFill>
                  <a:prstClr val="white"/>
                </a:solidFill>
              </a:rPr>
              <a:t>FM 2015</a:t>
            </a:r>
          </a:p>
        </p:txBody>
      </p:sp>
    </p:spTree>
    <p:extLst>
      <p:ext uri="{BB962C8B-B14F-4D97-AF65-F5344CB8AC3E}">
        <p14:creationId xmlns:p14="http://schemas.microsoft.com/office/powerpoint/2010/main" val="45729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  <p:sldLayoutId id="2147483698" r:id="rId19"/>
    <p:sldLayoutId id="2147483699" r:id="rId20"/>
    <p:sldLayoutId id="2147483700" r:id="rId21"/>
    <p:sldLayoutId id="2147483701" r:id="rId22"/>
    <p:sldLayoutId id="2147483702" r:id="rId23"/>
    <p:sldLayoutId id="2147483703" r:id="rId24"/>
    <p:sldLayoutId id="2147483704" r:id="rId25"/>
    <p:sldLayoutId id="2147483705" r:id="rId26"/>
    <p:sldLayoutId id="2147483706" r:id="rId27"/>
    <p:sldLayoutId id="2147483707" r:id="rId28"/>
    <p:sldLayoutId id="2147483708" r:id="rId2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2799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25" indent="-182825" algn="l" defTabSz="914126" rtl="0" eaLnBrk="1" latinLnBrk="0" hangingPunct="1">
        <a:lnSpc>
          <a:spcPct val="90000"/>
        </a:lnSpc>
        <a:spcBef>
          <a:spcPts val="1200"/>
        </a:spcBef>
        <a:buFont typeface="HP Simplified" panose="020B0604020204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11357" indent="-182825" algn="l" defTabSz="914126" rtl="0" eaLnBrk="1" latinLnBrk="0" hangingPunct="1">
        <a:lnSpc>
          <a:spcPct val="90000"/>
        </a:lnSpc>
        <a:spcBef>
          <a:spcPts val="800"/>
        </a:spcBef>
        <a:buSzPct val="80000"/>
        <a:buFont typeface="HP Simplified" panose="020B0604020204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8475" indent="-137119" algn="l" defTabSz="914126" rtl="0" eaLnBrk="1" latinLnBrk="0" hangingPunct="1">
        <a:lnSpc>
          <a:spcPct val="90000"/>
        </a:lnSpc>
        <a:spcBef>
          <a:spcPts val="600"/>
        </a:spcBef>
        <a:buFont typeface="HP Simplified" panose="020B0604020204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31301" indent="-137119" algn="l" defTabSz="914126" rtl="0" eaLnBrk="1" latinLnBrk="0" hangingPunct="1">
        <a:lnSpc>
          <a:spcPct val="90000"/>
        </a:lnSpc>
        <a:spcBef>
          <a:spcPts val="600"/>
        </a:spcBef>
        <a:buSzPct val="80000"/>
        <a:buFont typeface="HP Simplified" panose="020B0604020204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8419" indent="-137119" algn="l" defTabSz="914126" rtl="0" eaLnBrk="1" latinLnBrk="0" hangingPunct="1">
        <a:lnSpc>
          <a:spcPct val="90000"/>
        </a:lnSpc>
        <a:spcBef>
          <a:spcPts val="600"/>
        </a:spcBef>
        <a:buFont typeface="HP Simplified" panose="020B0604020204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245" indent="-137119" algn="l" defTabSz="914126" rtl="0" eaLnBrk="1" latinLnBrk="0" hangingPunct="1">
        <a:lnSpc>
          <a:spcPct val="90000"/>
        </a:lnSpc>
        <a:spcBef>
          <a:spcPts val="600"/>
        </a:spcBef>
        <a:buSzPct val="80000"/>
        <a:buFont typeface="HP Simplified" panose="020B0604020204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363" indent="-137119" algn="l" defTabSz="914126" rtl="0" eaLnBrk="1" latinLnBrk="0" hangingPunct="1">
        <a:lnSpc>
          <a:spcPct val="90000"/>
        </a:lnSpc>
        <a:spcBef>
          <a:spcPts val="600"/>
        </a:spcBef>
        <a:buFont typeface="HP Simplified" panose="020B0604020204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189" indent="-137119" algn="l" defTabSz="914126" rtl="0" eaLnBrk="1" latinLnBrk="0" hangingPunct="1">
        <a:lnSpc>
          <a:spcPct val="90000"/>
        </a:lnSpc>
        <a:spcBef>
          <a:spcPts val="600"/>
        </a:spcBef>
        <a:buSzPct val="80000"/>
        <a:buFont typeface="HP Simplified" panose="020B0604020204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014" indent="-137119" algn="l" defTabSz="914126" rtl="0" eaLnBrk="1" latinLnBrk="0" hangingPunct="1">
        <a:lnSpc>
          <a:spcPct val="90000"/>
        </a:lnSpc>
        <a:spcBef>
          <a:spcPts val="600"/>
        </a:spcBef>
        <a:buFont typeface="HP Simplified" panose="020B0604020204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3.xml"/><Relationship Id="rId1" Type="http://schemas.openxmlformats.org/officeDocument/2006/relationships/themeOverride" Target="../theme/themeOverrid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2060848"/>
            <a:ext cx="9141619" cy="1554480"/>
          </a:xfrm>
        </p:spPr>
        <p:txBody>
          <a:bodyPr/>
          <a:lstStyle/>
          <a:p>
            <a:r>
              <a:rPr lang="en-US" dirty="0" smtClean="0"/>
              <a:t>How To Drive Your Server Like You Stole It: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Data Compression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Hotsos</a:t>
            </a:r>
            <a:r>
              <a:rPr lang="en-US" dirty="0" smtClean="0"/>
              <a:t> 2018</a:t>
            </a:r>
          </a:p>
          <a:p>
            <a:r>
              <a:rPr lang="en-US" dirty="0" smtClean="0"/>
              <a:t>Andy Weiss &amp; Kirby Sand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994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08391" y="1838547"/>
            <a:ext cx="7697480" cy="4255677"/>
          </a:xfrm>
          <a:prstGeom prst="rect">
            <a:avLst/>
          </a:prstGeom>
          <a:noFill/>
          <a:ln w="12700" cap="rnd" cmpd="sng">
            <a:solidFill>
              <a:schemeClr val="tx1">
                <a:alpha val="50000"/>
              </a:schemeClr>
            </a:solidFill>
            <a:prstDash val="sysDash"/>
          </a:ln>
        </p:spPr>
        <p:txBody>
          <a:bodyPr wrap="square" lIns="182832" tIns="182832" rIns="182832" bIns="182832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...</a:t>
            </a:r>
          </a:p>
          <a:p>
            <a:pPr>
              <a:lnSpc>
                <a:spcPct val="90000"/>
              </a:lnSpc>
            </a:pPr>
            <a:r>
              <a:rPr lang="en-US" sz="1799" b="1" dirty="0">
                <a:solidFill>
                  <a:prstClr val="black"/>
                </a:solidFill>
                <a:latin typeface="Consolas" panose="020B0609020204030204" pitchFamily="49" charset="0"/>
              </a:rPr>
              <a:t>perm_9ir2[3]={ 0 2 1 }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...</a:t>
            </a:r>
          </a:p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block_row_dump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tab 0, row 0, @0x1f67</a:t>
            </a:r>
          </a:p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tl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: 25 </a:t>
            </a: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fb: --H-FL-- </a:t>
            </a:r>
            <a:r>
              <a:rPr lang="en-US" sz="1799" dirty="0" err="1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lb</a:t>
            </a: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: 0x0  cc: 2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col  0: [10]  41 41 41 41 41 41 41 41 41 41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col  1: [10]  42 42 42 42 42 42 42 42 42 42</a:t>
            </a:r>
          </a:p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bindmp</a:t>
            </a: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: 01 d5 02 d2 41 41 41 41 41 41 41 41 41 41 d2 42 42 42 42 42 42 42 42 42 42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tab 1, row 0, @0x1f58</a:t>
            </a:r>
          </a:p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tl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: 15 </a:t>
            </a: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fb: --H-FL-- </a:t>
            </a:r>
            <a:r>
              <a:rPr lang="en-US" sz="1799" dirty="0" err="1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lb</a:t>
            </a: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: 0x0  cc: 3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col  0: [10]  41 41 41 41 41 41 41 41 41 41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col  1: [10]  42 42 42 42 42 42 42 42 42 42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col  2: [10]  49 4a 4d 4f 52 4a 48 45 59 41</a:t>
            </a:r>
          </a:p>
          <a:p>
            <a:pPr>
              <a:lnSpc>
                <a:spcPct val="90000"/>
              </a:lnSpc>
            </a:pPr>
            <a:r>
              <a:rPr lang="en-US" sz="1799" b="1" dirty="0" err="1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bindmp</a:t>
            </a:r>
            <a:r>
              <a:rPr lang="en-US" sz="1799" b="1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 2c 00 02 00 d2 49 4a 4d 4f 52 4a 48 45 59 41</a:t>
            </a:r>
          </a:p>
          <a:p>
            <a:pPr>
              <a:lnSpc>
                <a:spcPct val="90000"/>
              </a:lnSpc>
            </a:pPr>
            <a:endParaRPr lang="en-US" sz="1799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1799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1799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1799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609441" y="246254"/>
            <a:ext cx="10969943" cy="50259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prstClr val="black"/>
                </a:solidFill>
              </a:rPr>
              <a:t>Column Reordering</a:t>
            </a:r>
            <a:endParaRPr lang="en-GB" dirty="0">
              <a:solidFill>
                <a:prstClr val="black"/>
              </a:solidFill>
            </a:endParaRPr>
          </a:p>
        </p:txBody>
      </p:sp>
      <p:cxnSp>
        <p:nvCxnSpPr>
          <p:cNvPr id="4" name="Straight Arrow Connector 3"/>
          <p:cNvCxnSpPr>
            <a:stCxn id="6" idx="1"/>
          </p:cNvCxnSpPr>
          <p:nvPr/>
        </p:nvCxnSpPr>
        <p:spPr>
          <a:xfrm flipH="1">
            <a:off x="7246540" y="1448613"/>
            <a:ext cx="1080120" cy="900267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326660" y="1196752"/>
            <a:ext cx="1399223" cy="50372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</a:rPr>
              <a:t>Column order 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</a:rPr>
              <a:t>for this block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6464" y="1976772"/>
            <a:ext cx="3554039" cy="104544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GB" sz="1799" dirty="0">
                <a:solidFill>
                  <a:prstClr val="black"/>
                </a:solidFill>
              </a:rPr>
              <a:t>insert into </a:t>
            </a:r>
            <a:r>
              <a:rPr lang="en-GB" sz="1799" dirty="0" err="1">
                <a:solidFill>
                  <a:prstClr val="black"/>
                </a:solidFill>
              </a:rPr>
              <a:t>creorder</a:t>
            </a:r>
            <a:r>
              <a:rPr lang="en-GB" sz="1799" dirty="0">
                <a:solidFill>
                  <a:prstClr val="black"/>
                </a:solidFill>
              </a:rPr>
              <a:t> </a:t>
            </a:r>
            <a:br>
              <a:rPr lang="en-GB" sz="1799" dirty="0">
                <a:solidFill>
                  <a:prstClr val="black"/>
                </a:solidFill>
              </a:rPr>
            </a:br>
            <a:r>
              <a:rPr lang="en-GB" sz="1799" dirty="0">
                <a:solidFill>
                  <a:prstClr val="black"/>
                </a:solidFill>
              </a:rPr>
              <a:t>   values('AAAAAAAAAA',</a:t>
            </a:r>
          </a:p>
          <a:p>
            <a:pPr>
              <a:lnSpc>
                <a:spcPct val="90000"/>
              </a:lnSpc>
            </a:pPr>
            <a:r>
              <a:rPr lang="en-GB" sz="1799" dirty="0">
                <a:solidFill>
                  <a:prstClr val="black"/>
                </a:solidFill>
              </a:rPr>
              <a:t>                  </a:t>
            </a:r>
            <a:r>
              <a:rPr lang="en-GB" sz="1799" dirty="0" err="1">
                <a:solidFill>
                  <a:prstClr val="black"/>
                </a:solidFill>
              </a:rPr>
              <a:t>dbms_random.string</a:t>
            </a:r>
            <a:r>
              <a:rPr lang="en-GB" sz="1799" dirty="0">
                <a:solidFill>
                  <a:prstClr val="black"/>
                </a:solidFill>
              </a:rPr>
              <a:t>('u',10),</a:t>
            </a:r>
          </a:p>
          <a:p>
            <a:pPr>
              <a:lnSpc>
                <a:spcPct val="90000"/>
              </a:lnSpc>
            </a:pPr>
            <a:r>
              <a:rPr lang="en-GB" sz="1799" dirty="0">
                <a:solidFill>
                  <a:prstClr val="black"/>
                </a:solidFill>
              </a:rPr>
              <a:t>                  'BBBBBBBBBB');</a:t>
            </a:r>
          </a:p>
        </p:txBody>
      </p:sp>
    </p:spTree>
    <p:extLst>
      <p:ext uri="{BB962C8B-B14F-4D97-AF65-F5344CB8AC3E}">
        <p14:creationId xmlns:p14="http://schemas.microsoft.com/office/powerpoint/2010/main" val="251795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16677" y="1876159"/>
            <a:ext cx="9361007" cy="4299991"/>
          </a:xfrm>
          <a:prstGeom prst="rect">
            <a:avLst/>
          </a:prstGeom>
          <a:noFill/>
          <a:ln w="12700" cap="rnd" cmpd="sng">
            <a:solidFill>
              <a:schemeClr val="tx1">
                <a:alpha val="50000"/>
              </a:schemeClr>
            </a:solidFill>
            <a:prstDash val="sysDash"/>
          </a:ln>
        </p:spPr>
        <p:txBody>
          <a:bodyPr wrap="square" lIns="182832" tIns="182832" rIns="182832" bIns="182832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block_row_dump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tab 0, row 0, @0x1f64</a:t>
            </a:r>
          </a:p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tl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: 15 </a:t>
            </a: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fb: --H-FL-- </a:t>
            </a:r>
            <a:r>
              <a:rPr lang="en-US" sz="1799" dirty="0" err="1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lb</a:t>
            </a: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: 0x0  cc: 2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col  0: [10]  41 41 41 41 41 41 41 41 41 41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col  1: [10]  42 42 42 42 42 42 42 42 42 42</a:t>
            </a:r>
          </a:p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bindmp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: 01 69 02 </a:t>
            </a:r>
            <a:r>
              <a:rPr lang="en-US" sz="1799" b="1" dirty="0">
                <a:solidFill>
                  <a:srgbClr val="0096D6">
                    <a:lumMod val="75000"/>
                  </a:srgbClr>
                </a:solidFill>
                <a:latin typeface="Consolas" panose="020B0609020204030204" pitchFamily="49" charset="0"/>
              </a:rPr>
              <a:t>02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 d2 42 42 42 42 42 42 42 42 42 42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...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tab 0, row 2, @0x1f73</a:t>
            </a:r>
          </a:p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tl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: 13 </a:t>
            </a: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fb: --H-FL-- </a:t>
            </a:r>
            <a:r>
              <a:rPr lang="en-US" sz="1799" dirty="0" err="1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lb</a:t>
            </a: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: 0x0  cc: 1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col  0: [10]  41 41 41 41 41 41 41 41 41 41</a:t>
            </a:r>
          </a:p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bindmp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: 00 02 d2 41 41 41 41 41 41 41 41 41 41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tab 1, row 0, @0x1f51</a:t>
            </a:r>
          </a:p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tl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: 4 </a:t>
            </a: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fb: --H-FL-- </a:t>
            </a:r>
            <a:r>
              <a:rPr lang="en-US" sz="1799" dirty="0" err="1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lb</a:t>
            </a: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: 0x0  cc: 2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col  0: [10]  41 41 41 41 41 41 41 41 41 41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col  1: [10]  42 42 42 42 42 42 42 42 42 42</a:t>
            </a:r>
          </a:p>
          <a:p>
            <a:pPr>
              <a:lnSpc>
                <a:spcPct val="90000"/>
              </a:lnSpc>
            </a:pPr>
            <a:r>
              <a:rPr lang="en-US" sz="1799" b="1" dirty="0" err="1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bindmp</a:t>
            </a:r>
            <a:r>
              <a:rPr lang="en-US" sz="1799" b="1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 2c 00 01 00</a:t>
            </a:r>
          </a:p>
          <a:p>
            <a:pPr>
              <a:lnSpc>
                <a:spcPct val="90000"/>
              </a:lnSpc>
            </a:pPr>
            <a:endParaRPr lang="en-US" sz="1799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1799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1799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609441" y="246254"/>
            <a:ext cx="10969943" cy="50259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Symbols </a:t>
            </a:r>
            <a:r>
              <a:rPr lang="en-US" dirty="0">
                <a:solidFill>
                  <a:prstClr val="black"/>
                </a:solidFill>
              </a:rPr>
              <a:t>all the way down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561193" y="3271772"/>
            <a:ext cx="401400" cy="261190"/>
          </a:xfrm>
          <a:prstGeom prst="roundRect">
            <a:avLst/>
          </a:prstGeom>
          <a:noFill/>
          <a:ln w="19050">
            <a:solidFill>
              <a:srgbClr val="40A85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sz="1799" dirty="0">
              <a:solidFill>
                <a:prstClr val="white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490336" y="3797467"/>
            <a:ext cx="1642048" cy="223873"/>
          </a:xfrm>
          <a:prstGeom prst="roundRect">
            <a:avLst/>
          </a:prstGeom>
          <a:noFill/>
          <a:ln w="19050">
            <a:solidFill>
              <a:srgbClr val="40A85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sz="1799" dirty="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9516" y="2592119"/>
            <a:ext cx="1473845" cy="50372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</a:rPr>
              <a:t>Table 0 points 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</a:rPr>
              <a:t>    to itself </a:t>
            </a:r>
          </a:p>
        </p:txBody>
      </p:sp>
      <p:cxnSp>
        <p:nvCxnSpPr>
          <p:cNvPr id="8" name="Straight Arrow Connector 7"/>
          <p:cNvCxnSpPr>
            <a:stCxn id="7" idx="3"/>
            <a:endCxn id="4" idx="1"/>
          </p:cNvCxnSpPr>
          <p:nvPr/>
        </p:nvCxnSpPr>
        <p:spPr>
          <a:xfrm>
            <a:off x="1933361" y="2843980"/>
            <a:ext cx="2627831" cy="558387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7" idx="3"/>
            <a:endCxn id="6" idx="1"/>
          </p:cNvCxnSpPr>
          <p:nvPr/>
        </p:nvCxnSpPr>
        <p:spPr>
          <a:xfrm>
            <a:off x="1933361" y="2843981"/>
            <a:ext cx="556975" cy="1065423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6" idx="3"/>
          </p:cNvCxnSpPr>
          <p:nvPr/>
        </p:nvCxnSpPr>
        <p:spPr>
          <a:xfrm>
            <a:off x="1772352" y="5322967"/>
            <a:ext cx="717984" cy="561702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20526" y="5071107"/>
            <a:ext cx="1151826" cy="50372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</a:rPr>
              <a:t>Table 1 still 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</a:rPr>
              <a:t>  the same</a:t>
            </a:r>
          </a:p>
        </p:txBody>
      </p:sp>
    </p:spTree>
    <p:extLst>
      <p:ext uri="{BB962C8B-B14F-4D97-AF65-F5344CB8AC3E}">
        <p14:creationId xmlns:p14="http://schemas.microsoft.com/office/powerpoint/2010/main" val="12770181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Buffer Cache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053852" y="1772816"/>
            <a:ext cx="8352928" cy="38884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Blocks are read into the buffer cache in the compressed form.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The lower CPU and IO cost when dealing with compressed blocks.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Block level compression means minimal CPU cost to </a:t>
            </a:r>
            <a:r>
              <a:rPr lang="en-US" dirty="0" smtClean="0"/>
              <a:t>decompress </a:t>
            </a:r>
            <a:r>
              <a:rPr lang="en-US" dirty="0" smtClean="0"/>
              <a:t>data.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GB" dirty="0" err="1" smtClean="0"/>
          </a:p>
        </p:txBody>
      </p:sp>
    </p:spTree>
    <p:extLst>
      <p:ext uri="{BB962C8B-B14F-4D97-AF65-F5344CB8AC3E}">
        <p14:creationId xmlns:p14="http://schemas.microsoft.com/office/powerpoint/2010/main" val="3629921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Compression summary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701924" y="1844824"/>
            <a:ext cx="9001000" cy="396044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50" indent="-28575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 smtClean="0"/>
              <a:t>Compression is at the block level</a:t>
            </a:r>
          </a:p>
          <a:p>
            <a:pPr marL="285750" indent="-28575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 smtClean="0"/>
              <a:t>Repeated values are replaced with symbols</a:t>
            </a:r>
          </a:p>
          <a:p>
            <a:pPr marL="285750" indent="-28575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 smtClean="0"/>
              <a:t>Symbols can reference other symbols</a:t>
            </a:r>
          </a:p>
          <a:p>
            <a:pPr marL="285750" indent="-28575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 smtClean="0"/>
              <a:t>Column values are atomic unit of </a:t>
            </a:r>
            <a:r>
              <a:rPr lang="en-US" sz="2800" dirty="0" smtClean="0"/>
              <a:t>compression</a:t>
            </a:r>
          </a:p>
          <a:p>
            <a:pPr marL="285750" indent="-28575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 smtClean="0"/>
              <a:t>Oracle will reorder columns to optimize compression</a:t>
            </a:r>
            <a:endParaRPr lang="en-US" sz="2800" dirty="0" smtClean="0"/>
          </a:p>
          <a:p>
            <a:pPr marL="285750" indent="-28575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sz="2800" dirty="0" err="1" smtClean="0"/>
          </a:p>
        </p:txBody>
      </p:sp>
    </p:spTree>
    <p:extLst>
      <p:ext uri="{BB962C8B-B14F-4D97-AF65-F5344CB8AC3E}">
        <p14:creationId xmlns:p14="http://schemas.microsoft.com/office/powerpoint/2010/main" val="491674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586980"/>
            <a:ext cx="10969943" cy="1684040"/>
          </a:xfrm>
        </p:spPr>
        <p:txBody>
          <a:bodyPr/>
          <a:lstStyle/>
          <a:p>
            <a:pPr algn="ctr"/>
            <a:r>
              <a:rPr lang="en-US" sz="8800" dirty="0" smtClean="0"/>
              <a:t>Experimental Results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417752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804" y="260648"/>
            <a:ext cx="10969943" cy="473968"/>
          </a:xfrm>
        </p:spPr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Data Warehouse Environment</a:t>
            </a:r>
          </a:p>
          <a:p>
            <a:pPr lvl="1"/>
            <a:r>
              <a:rPr lang="en-US" sz="2200" dirty="0" smtClean="0"/>
              <a:t>Industrial </a:t>
            </a:r>
            <a:r>
              <a:rPr lang="en-US" sz="2200" dirty="0" err="1" smtClean="0"/>
              <a:t>IoT</a:t>
            </a:r>
            <a:r>
              <a:rPr lang="en-US" sz="2200" dirty="0" smtClean="0"/>
              <a:t> system used for engineering analytics</a:t>
            </a:r>
          </a:p>
          <a:p>
            <a:r>
              <a:rPr lang="en-US" sz="2400" dirty="0" smtClean="0"/>
              <a:t>Long Term Storage of Actively Used Tables</a:t>
            </a:r>
          </a:p>
          <a:p>
            <a:pPr lvl="1"/>
            <a:r>
              <a:rPr lang="en-US" sz="2200" dirty="0" smtClean="0"/>
              <a:t>Tables are static.  No updates, lots of bulk inserts</a:t>
            </a:r>
          </a:p>
          <a:p>
            <a:pPr lvl="1"/>
            <a:r>
              <a:rPr lang="en-US" sz="2200" dirty="0" smtClean="0"/>
              <a:t>Following results from child table with 1M rows and parent table with 1250 rows.</a:t>
            </a:r>
          </a:p>
          <a:p>
            <a:pPr lvl="1"/>
            <a:r>
              <a:rPr lang="en-US" sz="2200" dirty="0" smtClean="0"/>
              <a:t>Typical tables are 100M – 30B rows</a:t>
            </a:r>
            <a:endParaRPr lang="en-US" sz="2200" dirty="0"/>
          </a:p>
          <a:p>
            <a:r>
              <a:rPr lang="en-US" sz="2400" dirty="0" smtClean="0"/>
              <a:t>Analytics Queries on Parent/Child Table</a:t>
            </a:r>
            <a:r>
              <a:rPr lang="en-US" sz="2200" dirty="0" smtClean="0"/>
              <a:t>s</a:t>
            </a:r>
          </a:p>
          <a:p>
            <a:pPr lvl="1"/>
            <a:r>
              <a:rPr lang="en-US" sz="2000" dirty="0" smtClean="0"/>
              <a:t>800:1 ratio (</a:t>
            </a:r>
            <a:r>
              <a:rPr lang="en-US" sz="2000" dirty="0" err="1" smtClean="0"/>
              <a:t>child:parent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Typically used to create intermediate aggregation tables</a:t>
            </a:r>
          </a:p>
        </p:txBody>
      </p:sp>
    </p:spTree>
    <p:extLst>
      <p:ext uri="{BB962C8B-B14F-4D97-AF65-F5344CB8AC3E}">
        <p14:creationId xmlns:p14="http://schemas.microsoft.com/office/powerpoint/2010/main" val="3070792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32656"/>
            <a:ext cx="10969943" cy="401960"/>
          </a:xfrm>
        </p:spPr>
        <p:txBody>
          <a:bodyPr/>
          <a:lstStyle/>
          <a:p>
            <a:r>
              <a:rPr lang="en-US" dirty="0" smtClean="0"/>
              <a:t>Compressed vs. Uncompressed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678588" y="1351184"/>
            <a:ext cx="3900796" cy="4800600"/>
          </a:xfrm>
        </p:spPr>
        <p:txBody>
          <a:bodyPr/>
          <a:lstStyle/>
          <a:p>
            <a:r>
              <a:rPr lang="en-US" dirty="0" smtClean="0"/>
              <a:t>No surprise here, compression is good.</a:t>
            </a:r>
          </a:p>
          <a:p>
            <a:pPr lvl="1"/>
            <a:r>
              <a:rPr lang="en-US" dirty="0" smtClean="0"/>
              <a:t>Default compression ratio = </a:t>
            </a:r>
            <a:r>
              <a:rPr lang="en-US" dirty="0" smtClean="0"/>
              <a:t>1.86X</a:t>
            </a:r>
          </a:p>
          <a:p>
            <a:pPr lvl="1"/>
            <a:r>
              <a:rPr lang="en-US" dirty="0" smtClean="0"/>
              <a:t>46% smaller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Now that we know how the Oracle </a:t>
            </a:r>
            <a:r>
              <a:rPr lang="en-US" dirty="0" smtClean="0"/>
              <a:t>data block </a:t>
            </a:r>
            <a:r>
              <a:rPr lang="en-US" dirty="0" smtClean="0"/>
              <a:t>compression algorithm works, what knobs can we turn to improve compression?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7555739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13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0648"/>
            <a:ext cx="10969943" cy="446112"/>
          </a:xfrm>
        </p:spPr>
        <p:txBody>
          <a:bodyPr/>
          <a:lstStyle/>
          <a:p>
            <a:r>
              <a:rPr lang="en-US" dirty="0" smtClean="0"/>
              <a:t>Sorted vs. Random Data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678588" y="1351184"/>
            <a:ext cx="3900796" cy="4800600"/>
          </a:xfrm>
        </p:spPr>
        <p:txBody>
          <a:bodyPr/>
          <a:lstStyle/>
          <a:p>
            <a:r>
              <a:rPr lang="en-US" dirty="0" smtClean="0"/>
              <a:t>Wow, that’s a pretty big difference!</a:t>
            </a:r>
          </a:p>
          <a:p>
            <a:pPr lvl="1"/>
            <a:r>
              <a:rPr lang="en-US" dirty="0" smtClean="0"/>
              <a:t>Data was sorted on lowest cardinality columns to highest.</a:t>
            </a:r>
          </a:p>
          <a:p>
            <a:pPr lvl="1"/>
            <a:r>
              <a:rPr lang="en-US" dirty="0" smtClean="0"/>
              <a:t>We know that at the block level Oracle creates tokens to replace the actual row values.</a:t>
            </a:r>
          </a:p>
          <a:p>
            <a:pPr lvl="1"/>
            <a:r>
              <a:rPr lang="en-US" dirty="0" smtClean="0"/>
              <a:t>If we sort our rows before we insert them, starting with the lowest cardinality columns, we can guarantee to have a lot of repeat values.</a:t>
            </a:r>
          </a:p>
          <a:p>
            <a:pPr lvl="1"/>
            <a:r>
              <a:rPr lang="en-US" dirty="0" smtClean="0"/>
              <a:t>We know that Oracle will rearrange columns in order to enable creating multi-column symbols</a:t>
            </a:r>
          </a:p>
          <a:p>
            <a:pPr lvl="1"/>
            <a:r>
              <a:rPr lang="en-US" dirty="0" smtClean="0"/>
              <a:t>New compression ratio = 2.48X</a:t>
            </a:r>
          </a:p>
          <a:p>
            <a:pPr lvl="2"/>
            <a:r>
              <a:rPr lang="en-US" dirty="0" smtClean="0"/>
              <a:t>25% smaller than the unsorted tables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7555739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673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188640"/>
            <a:ext cx="10969943" cy="518120"/>
          </a:xfrm>
        </p:spPr>
        <p:txBody>
          <a:bodyPr/>
          <a:lstStyle/>
          <a:p>
            <a:r>
              <a:rPr lang="en-US" dirty="0" smtClean="0"/>
              <a:t>Block Size &amp; Sorted vs. Random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678588" y="1351184"/>
            <a:ext cx="3900796" cy="4800600"/>
          </a:xfrm>
        </p:spPr>
        <p:txBody>
          <a:bodyPr/>
          <a:lstStyle/>
          <a:p>
            <a:r>
              <a:rPr lang="en-US" dirty="0" smtClean="0"/>
              <a:t>Very Interesting results…</a:t>
            </a:r>
          </a:p>
          <a:p>
            <a:pPr lvl="1"/>
            <a:r>
              <a:rPr lang="en-US" dirty="0" smtClean="0"/>
              <a:t>Block size strongly influences compression when data isn’t sorted.</a:t>
            </a:r>
          </a:p>
          <a:p>
            <a:pPr lvl="2"/>
            <a:r>
              <a:rPr lang="en-US" dirty="0" smtClean="0"/>
              <a:t>32K is a lot better than 8K</a:t>
            </a:r>
          </a:p>
          <a:p>
            <a:pPr lvl="1"/>
            <a:r>
              <a:rPr lang="en-US" dirty="0" smtClean="0"/>
              <a:t>When you sort the data, the effects of 32K blocks is much smaller.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7555739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295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188640"/>
            <a:ext cx="10969943" cy="518120"/>
          </a:xfrm>
        </p:spPr>
        <p:txBody>
          <a:bodyPr/>
          <a:lstStyle/>
          <a:p>
            <a:r>
              <a:rPr lang="en-US" dirty="0" smtClean="0"/>
              <a:t>32K Blocks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678588" y="1351184"/>
            <a:ext cx="3900796" cy="4800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HP Simplified" panose="020B0604020204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If we use 32K blocks but don’t‘ sort:</a:t>
            </a:r>
          </a:p>
          <a:p>
            <a:pPr lvl="1"/>
            <a:r>
              <a:rPr lang="en-US" dirty="0" smtClean="0"/>
              <a:t>Things still improve a lot </a:t>
            </a:r>
            <a:r>
              <a:rPr lang="en-US" dirty="0" err="1" smtClean="0"/>
              <a:t>compred</a:t>
            </a:r>
            <a:r>
              <a:rPr lang="en-US" dirty="0" smtClean="0"/>
              <a:t> to 8K random</a:t>
            </a:r>
          </a:p>
          <a:p>
            <a:pPr lvl="2"/>
            <a:r>
              <a:rPr lang="en-US" dirty="0" smtClean="0"/>
              <a:t>Compression Ratio = 2.34X</a:t>
            </a:r>
          </a:p>
          <a:p>
            <a:pPr lvl="2"/>
            <a:endParaRPr lang="en-US" dirty="0"/>
          </a:p>
          <a:p>
            <a:r>
              <a:rPr lang="en-US" dirty="0" smtClean="0"/>
              <a:t>If we use 32K blocks and we also sort:</a:t>
            </a:r>
          </a:p>
          <a:p>
            <a:pPr lvl="1"/>
            <a:r>
              <a:rPr lang="en-US" dirty="0" smtClean="0"/>
              <a:t>Things improve only slightly relative to 8K sorted data</a:t>
            </a:r>
          </a:p>
          <a:p>
            <a:pPr lvl="1"/>
            <a:r>
              <a:rPr lang="en-US" dirty="0" smtClean="0"/>
              <a:t>New compression ratio = 2.52</a:t>
            </a:r>
            <a:r>
              <a:rPr lang="en-US" dirty="0"/>
              <a:t>X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7555739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0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Overview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9442" y="1351184"/>
            <a:ext cx="10969942" cy="4800600"/>
          </a:xfrm>
          <a:prstGeom prst="rect">
            <a:avLst/>
          </a:prstGeom>
        </p:spPr>
        <p:txBody>
          <a:bodyPr/>
          <a:lstStyle>
            <a:lvl1pPr marL="182825" indent="-182825" algn="l" defTabSz="914126" rtl="0" eaLnBrk="1" latinLnBrk="0" hangingPunct="1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357" indent="-182825" algn="l" defTabSz="914126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HP Simplified" panose="020B0604020204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475" indent="-137119" algn="l" defTabSz="914126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301" indent="-137119" algn="l" defTabSz="914126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419" indent="-137119" algn="l" defTabSz="914126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245" indent="-137119" algn="l" defTabSz="914126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363" indent="-137119" algn="l" defTabSz="914126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189" indent="-137119" algn="l" defTabSz="914126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014" indent="-137119" algn="l" defTabSz="914126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Data Block Compression </a:t>
            </a:r>
            <a:r>
              <a:rPr lang="en-US" sz="2400" dirty="0" smtClean="0"/>
              <a:t>Options</a:t>
            </a:r>
          </a:p>
          <a:p>
            <a:pPr lvl="1"/>
            <a:r>
              <a:rPr lang="en-US" sz="2201" dirty="0" smtClean="0"/>
              <a:t> basic vs. advanced</a:t>
            </a:r>
          </a:p>
          <a:p>
            <a:r>
              <a:rPr lang="en-US" sz="2400" dirty="0" smtClean="0"/>
              <a:t>Block Compression Fundamentals</a:t>
            </a:r>
          </a:p>
          <a:p>
            <a:pPr lvl="1"/>
            <a:r>
              <a:rPr lang="en-US" sz="2201" dirty="0" smtClean="0"/>
              <a:t>What’s going on under the hood</a:t>
            </a:r>
          </a:p>
          <a:p>
            <a:r>
              <a:rPr lang="en-US" sz="2400" dirty="0" smtClean="0"/>
              <a:t>Experimental Results</a:t>
            </a:r>
          </a:p>
          <a:p>
            <a:pPr lvl="1"/>
            <a:r>
              <a:rPr lang="en-US" sz="2201" dirty="0" smtClean="0"/>
              <a:t>Compression </a:t>
            </a:r>
            <a:r>
              <a:rPr lang="en-US" sz="2201" dirty="0" smtClean="0"/>
              <a:t>Ratio w/ Turning Various Knobs</a:t>
            </a:r>
            <a:endParaRPr lang="en-US" sz="2201" dirty="0" smtClean="0"/>
          </a:p>
          <a:p>
            <a:pPr lvl="1"/>
            <a:r>
              <a:rPr lang="en-US" sz="2201" dirty="0" smtClean="0"/>
              <a:t>CPU Usage</a:t>
            </a:r>
          </a:p>
          <a:p>
            <a:r>
              <a:rPr lang="en-US" sz="2400" dirty="0" smtClean="0"/>
              <a:t>Conclusions/Future Work</a:t>
            </a:r>
          </a:p>
          <a:p>
            <a:r>
              <a:rPr lang="en-US" sz="2400" dirty="0" smtClean="0"/>
              <a:t>Questions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29901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188640"/>
            <a:ext cx="10969943" cy="518120"/>
          </a:xfrm>
        </p:spPr>
        <p:txBody>
          <a:bodyPr/>
          <a:lstStyle/>
          <a:p>
            <a:r>
              <a:rPr lang="en-US" dirty="0" err="1" smtClean="0"/>
              <a:t>Denormalizing</a:t>
            </a:r>
            <a:r>
              <a:rPr lang="en-US" dirty="0" smtClean="0"/>
              <a:t> Parent/Child Tables into One Table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678588" y="1351184"/>
            <a:ext cx="3900796" cy="4800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HP Simplified" panose="020B0604020204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It’s obvious, but you do pay a storage price if you </a:t>
            </a:r>
            <a:r>
              <a:rPr lang="en-US" dirty="0" err="1" smtClean="0"/>
              <a:t>denormalize</a:t>
            </a:r>
            <a:r>
              <a:rPr lang="en-US" dirty="0" smtClean="0"/>
              <a:t> into a combined parent/child table.</a:t>
            </a:r>
          </a:p>
          <a:p>
            <a:pPr lvl="1"/>
            <a:r>
              <a:rPr lang="en-US" dirty="0" smtClean="0"/>
              <a:t>In this example, that price is relatively small.</a:t>
            </a:r>
          </a:p>
          <a:p>
            <a:pPr lvl="1"/>
            <a:r>
              <a:rPr lang="en-US" dirty="0" smtClean="0"/>
              <a:t>As your parent/child ratio increases this will be more costly</a:t>
            </a:r>
          </a:p>
          <a:p>
            <a:r>
              <a:rPr lang="en-US" dirty="0" smtClean="0"/>
              <a:t>Your results may vary, but I almost always have to join my parent/child tables before I can run a query.  Combining them into one table will greatly speed up query performance.</a:t>
            </a:r>
          </a:p>
          <a:p>
            <a:r>
              <a:rPr lang="en-US" dirty="0" smtClean="0"/>
              <a:t>New compression ratio for </a:t>
            </a:r>
            <a:r>
              <a:rPr lang="en-US" dirty="0" err="1" smtClean="0"/>
              <a:t>denormalized</a:t>
            </a:r>
            <a:r>
              <a:rPr lang="en-US" dirty="0" smtClean="0"/>
              <a:t> tables</a:t>
            </a:r>
          </a:p>
          <a:p>
            <a:pPr lvl="1"/>
            <a:r>
              <a:rPr lang="en-US" dirty="0" smtClean="0"/>
              <a:t>32K = </a:t>
            </a:r>
            <a:r>
              <a:rPr lang="en-US" b="1" u="sng" dirty="0" smtClean="0"/>
              <a:t>2.42X</a:t>
            </a:r>
          </a:p>
          <a:p>
            <a:pPr lvl="1"/>
            <a:r>
              <a:rPr lang="en-US" dirty="0" smtClean="0"/>
              <a:t>8K = </a:t>
            </a:r>
            <a:r>
              <a:rPr lang="en-US" b="1" u="sng" dirty="0" smtClean="0"/>
              <a:t>2.34X</a:t>
            </a:r>
            <a:endParaRPr lang="en-US" b="1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7565066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42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 Usage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678588" y="1351184"/>
            <a:ext cx="3900796" cy="4800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HP Simplified" panose="020B0604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HP Simplified" panose="020B0604020204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Very interesting results…</a:t>
            </a:r>
          </a:p>
          <a:p>
            <a:pPr lvl="1"/>
            <a:r>
              <a:rPr lang="en-US" dirty="0" smtClean="0"/>
              <a:t>Moving from uncompressed to compressed/random shows an increase in CPU usage.  This is as expected as it requires CPU to decompress the block.</a:t>
            </a:r>
          </a:p>
          <a:p>
            <a:pPr lvl="1"/>
            <a:r>
              <a:rPr lang="en-US" dirty="0" smtClean="0"/>
              <a:t>I was not expecting CPU usage for the compressed/sorted blocks to be better than </a:t>
            </a:r>
            <a:r>
              <a:rPr lang="en-US" dirty="0" err="1" smtClean="0"/>
              <a:t>nocompress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Moving from separate tables to combined tables makes the CPU usage go down quite a bit.  This also makes sense as you don’t need to do a join which costs CPU.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78588" y="5965004"/>
            <a:ext cx="3168352" cy="37356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200" dirty="0" smtClean="0"/>
              <a:t>*Used Snapper to gather CPU data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1600"/>
            <a:ext cx="7553739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48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0648"/>
            <a:ext cx="10969943" cy="446112"/>
          </a:xfrm>
        </p:spPr>
        <p:txBody>
          <a:bodyPr/>
          <a:lstStyle/>
          <a:p>
            <a:r>
              <a:rPr lang="en-US" dirty="0" smtClean="0"/>
              <a:t>Conclusions &amp;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Conclusions</a:t>
            </a:r>
          </a:p>
          <a:p>
            <a:pPr lvl="1"/>
            <a:r>
              <a:rPr lang="en-US" sz="2400" dirty="0" smtClean="0"/>
              <a:t>Compression </a:t>
            </a:r>
            <a:r>
              <a:rPr lang="en-US" sz="2400" dirty="0" smtClean="0"/>
              <a:t>is an absolute must as data volumes start to really grow.</a:t>
            </a:r>
          </a:p>
          <a:p>
            <a:pPr lvl="1"/>
            <a:r>
              <a:rPr lang="en-US" sz="2400" dirty="0" smtClean="0"/>
              <a:t>Sorting your data can yield significant improvements on storage size.</a:t>
            </a:r>
          </a:p>
          <a:p>
            <a:pPr lvl="2"/>
            <a:r>
              <a:rPr lang="en-US" sz="2000" dirty="0" smtClean="0"/>
              <a:t>Sorting columns lowest cardinality to highest cardinality was very effective using our test tables (25% improvement).</a:t>
            </a:r>
          </a:p>
          <a:p>
            <a:pPr lvl="1"/>
            <a:r>
              <a:rPr lang="en-US" sz="2400" dirty="0" smtClean="0"/>
              <a:t>In our system, there is a small price to pay for </a:t>
            </a:r>
            <a:r>
              <a:rPr lang="en-US" sz="2400" dirty="0" err="1" smtClean="0"/>
              <a:t>denormalizing</a:t>
            </a:r>
            <a:r>
              <a:rPr lang="en-US" sz="2400" dirty="0" smtClean="0"/>
              <a:t> your data into a combined parent/child.</a:t>
            </a:r>
          </a:p>
          <a:p>
            <a:pPr lvl="2"/>
            <a:r>
              <a:rPr lang="en-US" sz="2000" dirty="0" smtClean="0"/>
              <a:t>There is a large improvement in query </a:t>
            </a:r>
            <a:r>
              <a:rPr lang="en-US" sz="2000" dirty="0" smtClean="0"/>
              <a:t>performance </a:t>
            </a:r>
            <a:r>
              <a:rPr lang="en-US" sz="2000" dirty="0" smtClean="0"/>
              <a:t>when these tables are combined</a:t>
            </a:r>
            <a:r>
              <a:rPr lang="en-US" sz="2000" dirty="0" smtClean="0"/>
              <a:t>.</a:t>
            </a:r>
          </a:p>
          <a:p>
            <a:r>
              <a:rPr lang="en-US" sz="2800" dirty="0" smtClean="0"/>
              <a:t>Future Work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722662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586980"/>
            <a:ext cx="10969943" cy="1684040"/>
          </a:xfrm>
        </p:spPr>
        <p:txBody>
          <a:bodyPr/>
          <a:lstStyle/>
          <a:p>
            <a:pPr algn="ctr"/>
            <a:r>
              <a:rPr lang="en-US" sz="8800" dirty="0" smtClean="0"/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457641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441" y="1295401"/>
            <a:ext cx="10969943" cy="4800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HP Simplified" panose="020B0604020204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HP Simplified" panose="020B0604020204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HP Simplified" panose="020B0604020204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Hotsos</a:t>
            </a:r>
            <a:r>
              <a:rPr lang="en-US" dirty="0" smtClean="0"/>
              <a:t>!</a:t>
            </a:r>
          </a:p>
          <a:p>
            <a:r>
              <a:rPr lang="en-US" dirty="0" smtClean="0"/>
              <a:t>OSU Computer Science Students</a:t>
            </a:r>
          </a:p>
          <a:p>
            <a:pPr lvl="1"/>
            <a:r>
              <a:rPr lang="en-US" dirty="0" smtClean="0"/>
              <a:t>Alex Schultz</a:t>
            </a:r>
          </a:p>
          <a:p>
            <a:pPr lvl="1"/>
            <a:r>
              <a:rPr lang="en-US" dirty="0" smtClean="0"/>
              <a:t>Dylan Davis</a:t>
            </a:r>
          </a:p>
          <a:p>
            <a:pPr lvl="1"/>
            <a:r>
              <a:rPr lang="en-US" dirty="0" smtClean="0"/>
              <a:t>Trevor Hammock</a:t>
            </a:r>
          </a:p>
          <a:p>
            <a:r>
              <a:rPr lang="en-US" dirty="0" smtClean="0"/>
              <a:t>All the great Oracle Bloggers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03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609441" y="246254"/>
            <a:ext cx="10969943" cy="50259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199" dirty="0">
                <a:solidFill>
                  <a:prstClr val="black"/>
                </a:solidFill>
              </a:rPr>
              <a:t/>
            </a:r>
            <a:br>
              <a:rPr lang="en-US" sz="3199" dirty="0">
                <a:solidFill>
                  <a:prstClr val="black"/>
                </a:solidFill>
              </a:rPr>
            </a:br>
            <a:r>
              <a:rPr lang="en-US" dirty="0">
                <a:solidFill>
                  <a:prstClr val="black"/>
                </a:solidFill>
              </a:rPr>
              <a:t>Compression Types for Data Blocks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19678" y="1556792"/>
            <a:ext cx="9949468" cy="432048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664" indent="-285664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399" dirty="0">
                <a:solidFill>
                  <a:prstClr val="black"/>
                </a:solidFill>
              </a:rPr>
              <a:t>Basic</a:t>
            </a:r>
          </a:p>
          <a:p>
            <a:pPr marL="799860" lvl="1" indent="-342797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1799" dirty="0">
                <a:solidFill>
                  <a:prstClr val="black"/>
                </a:solidFill>
              </a:rPr>
              <a:t>Deduplication within a data </a:t>
            </a:r>
            <a:r>
              <a:rPr lang="en-US" sz="1799" dirty="0" smtClean="0">
                <a:solidFill>
                  <a:prstClr val="black"/>
                </a:solidFill>
              </a:rPr>
              <a:t>block</a:t>
            </a:r>
          </a:p>
          <a:p>
            <a:pPr marL="799860" lvl="1" indent="-342797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Basic compresses only once during a direct path </a:t>
            </a:r>
            <a:r>
              <a:rPr lang="en-US" dirty="0" smtClean="0"/>
              <a:t>load</a:t>
            </a:r>
          </a:p>
          <a:p>
            <a:pPr marL="799860" lvl="1" indent="-342797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1799" dirty="0" smtClean="0">
                <a:solidFill>
                  <a:prstClr val="black"/>
                </a:solidFill>
              </a:rPr>
              <a:t>PCTFREE 0</a:t>
            </a:r>
            <a:endParaRPr lang="en-US" sz="1799" dirty="0">
              <a:solidFill>
                <a:prstClr val="black"/>
              </a:solidFill>
            </a:endParaRPr>
          </a:p>
          <a:p>
            <a:pPr marL="799860" lvl="1" indent="-342797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1799" dirty="0" smtClean="0">
                <a:solidFill>
                  <a:prstClr val="black"/>
                </a:solidFill>
              </a:rPr>
              <a:t>Included with EE</a:t>
            </a:r>
            <a:br>
              <a:rPr lang="en-US" sz="1799" dirty="0" smtClean="0">
                <a:solidFill>
                  <a:prstClr val="black"/>
                </a:solidFill>
              </a:rPr>
            </a:br>
            <a:endParaRPr lang="en-US" sz="1799" dirty="0">
              <a:solidFill>
                <a:prstClr val="black"/>
              </a:solidFill>
            </a:endParaRPr>
          </a:p>
          <a:p>
            <a:pPr marL="285664" indent="-285664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399" dirty="0">
                <a:solidFill>
                  <a:prstClr val="black"/>
                </a:solidFill>
              </a:rPr>
              <a:t>Advanced</a:t>
            </a:r>
          </a:p>
          <a:p>
            <a:pPr marL="799860" lvl="1" indent="-342797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1799" dirty="0">
                <a:solidFill>
                  <a:prstClr val="black"/>
                </a:solidFill>
              </a:rPr>
              <a:t>Like basic but can be used for active </a:t>
            </a:r>
            <a:r>
              <a:rPr lang="en-US" sz="1799" dirty="0" smtClean="0">
                <a:solidFill>
                  <a:prstClr val="black"/>
                </a:solidFill>
              </a:rPr>
              <a:t>tables</a:t>
            </a:r>
          </a:p>
          <a:p>
            <a:pPr marL="799860" lvl="1" indent="-342797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Advanced will automatically recompress blocks </a:t>
            </a:r>
            <a:r>
              <a:rPr lang="en-US" dirty="0" smtClean="0"/>
              <a:t>as </a:t>
            </a:r>
            <a:r>
              <a:rPr lang="en-US" dirty="0"/>
              <a:t>they </a:t>
            </a:r>
            <a:r>
              <a:rPr lang="en-US" dirty="0" smtClean="0"/>
              <a:t>fill</a:t>
            </a:r>
          </a:p>
          <a:p>
            <a:pPr marL="799860" lvl="1" indent="-342797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PCTFREE 10 </a:t>
            </a:r>
            <a:endParaRPr lang="en-US" dirty="0"/>
          </a:p>
          <a:p>
            <a:pPr marL="799860" lvl="1" indent="-342797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1799" dirty="0" smtClean="0">
                <a:solidFill>
                  <a:prstClr val="black"/>
                </a:solidFill>
              </a:rPr>
              <a:t>Advanced Compression option license </a:t>
            </a:r>
            <a:endParaRPr lang="en-US" sz="1799" dirty="0">
              <a:solidFill>
                <a:prstClr val="black"/>
              </a:solidFill>
            </a:endParaRPr>
          </a:p>
          <a:p>
            <a:pPr marL="799860" lvl="1" indent="-342797">
              <a:lnSpc>
                <a:spcPct val="90000"/>
              </a:lnSpc>
              <a:buFont typeface="Courier New" panose="02070309020205020404" pitchFamily="49" charset="0"/>
              <a:buChar char="o"/>
            </a:pPr>
            <a:endParaRPr lang="en-US" sz="1799" dirty="0">
              <a:solidFill>
                <a:prstClr val="black"/>
              </a:solidFill>
            </a:endParaRPr>
          </a:p>
          <a:p>
            <a:pPr marL="285664" indent="-285664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399" dirty="0">
                <a:solidFill>
                  <a:prstClr val="black"/>
                </a:solidFill>
              </a:rPr>
              <a:t>HCC </a:t>
            </a:r>
          </a:p>
          <a:p>
            <a:pPr marL="799860" lvl="1" indent="-342797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1799" dirty="0">
                <a:solidFill>
                  <a:prstClr val="black"/>
                </a:solidFill>
              </a:rPr>
              <a:t>Can only be used with an HCC supported platform</a:t>
            </a:r>
            <a:endParaRPr lang="en-GB" sz="1799" dirty="0" err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13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441" y="246254"/>
            <a:ext cx="10969943" cy="502591"/>
          </a:xfrm>
        </p:spPr>
        <p:txBody>
          <a:bodyPr/>
          <a:lstStyle/>
          <a:p>
            <a:r>
              <a:rPr lang="en-US" sz="2800" dirty="0"/>
              <a:t>Review of Data Blocks</a:t>
            </a:r>
            <a:endParaRPr lang="en-GB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316677" y="2109364"/>
            <a:ext cx="9361007" cy="3590201"/>
          </a:xfrm>
          <a:prstGeom prst="rect">
            <a:avLst/>
          </a:prstGeom>
          <a:noFill/>
          <a:ln w="12700" cap="rnd" cmpd="sng">
            <a:solidFill>
              <a:schemeClr val="tx1">
                <a:alpha val="50000"/>
              </a:schemeClr>
            </a:solidFill>
            <a:prstDash val="sysDash"/>
          </a:ln>
        </p:spPr>
        <p:txBody>
          <a:bodyPr wrap="square" lIns="182832" tIns="182832" rIns="182832" bIns="182832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799" dirty="0">
                <a:solidFill>
                  <a:srgbClr val="E5E8E8">
                    <a:lumMod val="75000"/>
                  </a:srgbClr>
                </a:solidFill>
                <a:latin typeface="Consolas" panose="020B0609020204030204" pitchFamily="49" charset="0"/>
              </a:rPr>
              <a:t>7FE32965FFF0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 43415004 01012C4B 54415203 7D970601  </a:t>
            </a:r>
            <a:r>
              <a:rPr lang="en-US" sz="1799" b="1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[.PACK,...RAT...}]</a:t>
            </a:r>
          </a:p>
          <a:p>
            <a:pPr>
              <a:lnSpc>
                <a:spcPct val="90000"/>
              </a:lnSpc>
            </a:pPr>
            <a:endParaRPr lang="en-US" sz="1799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0xe:pti[0]      </a:t>
            </a:r>
            <a:r>
              <a:rPr lang="en-US" sz="1799" b="1" dirty="0" err="1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nrow</a:t>
            </a:r>
            <a:r>
              <a:rPr lang="en-US" sz="1799" b="1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=2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  offs=0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0x12:pri[0]     offs=0x1f91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0x14:pri[1]     offs=0x1f89</a:t>
            </a:r>
          </a:p>
          <a:p>
            <a:pPr>
              <a:lnSpc>
                <a:spcPct val="90000"/>
              </a:lnSpc>
            </a:pPr>
            <a:endParaRPr lang="en-US" sz="1799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block_row_dump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tab 0, </a:t>
            </a:r>
            <a:r>
              <a:rPr lang="en-US" sz="1799" b="1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row 0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, @0x1f91</a:t>
            </a:r>
          </a:p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tl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: 7 </a:t>
            </a:r>
            <a:r>
              <a:rPr lang="en-US" sz="1799" dirty="0">
                <a:solidFill>
                  <a:srgbClr val="E5E8E8">
                    <a:lumMod val="75000"/>
                  </a:srgbClr>
                </a:solidFill>
                <a:latin typeface="Consolas" panose="020B0609020204030204" pitchFamily="49" charset="0"/>
              </a:rPr>
              <a:t>fb: --H-FL-- </a:t>
            </a:r>
            <a:r>
              <a:rPr lang="en-US" sz="1799" dirty="0" err="1">
                <a:solidFill>
                  <a:srgbClr val="E5E8E8">
                    <a:lumMod val="75000"/>
                  </a:srgbClr>
                </a:solidFill>
                <a:latin typeface="Consolas" panose="020B0609020204030204" pitchFamily="49" charset="0"/>
              </a:rPr>
              <a:t>lb</a:t>
            </a:r>
            <a:r>
              <a:rPr lang="en-US" sz="1799" dirty="0">
                <a:solidFill>
                  <a:srgbClr val="E5E8E8">
                    <a:lumMod val="75000"/>
                  </a:srgbClr>
                </a:solidFill>
                <a:latin typeface="Consolas" panose="020B0609020204030204" pitchFamily="49" charset="0"/>
              </a:rPr>
              <a:t>: 0x1  cc: 1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col  0: [ 3]  </a:t>
            </a:r>
            <a:r>
              <a:rPr lang="en-US" sz="1799" b="1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52 41 54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tab 0, </a:t>
            </a:r>
            <a:r>
              <a:rPr lang="en-US" sz="1799" b="1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row 1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, @0x1f89</a:t>
            </a:r>
          </a:p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tl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: 8 </a:t>
            </a:r>
            <a:r>
              <a:rPr lang="en-US" sz="1799" dirty="0">
                <a:solidFill>
                  <a:srgbClr val="E5E8E8">
                    <a:lumMod val="75000"/>
                  </a:srgbClr>
                </a:solidFill>
                <a:latin typeface="Consolas" panose="020B0609020204030204" pitchFamily="49" charset="0"/>
              </a:rPr>
              <a:t>fb: --H-FL-- </a:t>
            </a:r>
            <a:r>
              <a:rPr lang="en-US" sz="1799" dirty="0" err="1">
                <a:solidFill>
                  <a:srgbClr val="E5E8E8">
                    <a:lumMod val="75000"/>
                  </a:srgbClr>
                </a:solidFill>
                <a:latin typeface="Consolas" panose="020B0609020204030204" pitchFamily="49" charset="0"/>
              </a:rPr>
              <a:t>lb</a:t>
            </a:r>
            <a:r>
              <a:rPr lang="en-US" sz="1799" dirty="0">
                <a:solidFill>
                  <a:srgbClr val="E5E8E8">
                    <a:lumMod val="75000"/>
                  </a:srgbClr>
                </a:solidFill>
                <a:latin typeface="Consolas" panose="020B0609020204030204" pitchFamily="49" charset="0"/>
              </a:rPr>
              <a:t>: 0x1  cc: 1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col  0: [ 4]  </a:t>
            </a:r>
            <a:r>
              <a:rPr lang="en-US" sz="1799" b="1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50 41 43 4b</a:t>
            </a:r>
          </a:p>
          <a:p>
            <a:pPr>
              <a:lnSpc>
                <a:spcPct val="90000"/>
              </a:lnSpc>
            </a:pPr>
            <a:endParaRPr lang="en-US" sz="1799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1799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1799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ight Brace 5"/>
          <p:cNvSpPr/>
          <p:nvPr/>
        </p:nvSpPr>
        <p:spPr>
          <a:xfrm rot="10800000">
            <a:off x="2113257" y="3016439"/>
            <a:ext cx="427401" cy="531440"/>
          </a:xfrm>
          <a:prstGeom prst="rightBrace">
            <a:avLst>
              <a:gd name="adj1" fmla="val 0"/>
              <a:gd name="adj2" fmla="val 51316"/>
            </a:avLst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799">
              <a:solidFill>
                <a:prstClr val="black"/>
              </a:solidFill>
            </a:endParaRPr>
          </a:p>
        </p:txBody>
      </p:sp>
      <p:sp>
        <p:nvSpPr>
          <p:cNvPr id="7" name="Right Brace 6"/>
          <p:cNvSpPr/>
          <p:nvPr/>
        </p:nvSpPr>
        <p:spPr>
          <a:xfrm rot="16200000">
            <a:off x="9558135" y="866578"/>
            <a:ext cx="660894" cy="2491195"/>
          </a:xfrm>
          <a:prstGeom prst="rightBrace">
            <a:avLst>
              <a:gd name="adj1" fmla="val 0"/>
              <a:gd name="adj2" fmla="val 51316"/>
            </a:avLst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799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4784" y="3153829"/>
            <a:ext cx="1468795" cy="25666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</a:rPr>
              <a:t>row directory</a:t>
            </a:r>
            <a:endParaRPr lang="en-GB" sz="1799" dirty="0" err="1">
              <a:solidFill>
                <a:prstClr val="black"/>
              </a:solidFill>
            </a:endParaRPr>
          </a:p>
        </p:txBody>
      </p:sp>
      <p:sp>
        <p:nvSpPr>
          <p:cNvPr id="9" name="Right Brace 8"/>
          <p:cNvSpPr/>
          <p:nvPr/>
        </p:nvSpPr>
        <p:spPr>
          <a:xfrm rot="16200000">
            <a:off x="6027134" y="-173231"/>
            <a:ext cx="660893" cy="4570810"/>
          </a:xfrm>
          <a:prstGeom prst="rightBrace">
            <a:avLst>
              <a:gd name="adj1" fmla="val 0"/>
              <a:gd name="adj2" fmla="val 51316"/>
            </a:avLst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799">
              <a:solidFill>
                <a:prstClr val="black"/>
              </a:solidFill>
            </a:endParaRPr>
          </a:p>
        </p:txBody>
      </p:sp>
      <p:sp>
        <p:nvSpPr>
          <p:cNvPr id="10" name="Right Brace 9"/>
          <p:cNvSpPr/>
          <p:nvPr/>
        </p:nvSpPr>
        <p:spPr>
          <a:xfrm rot="10800000">
            <a:off x="2101384" y="3740646"/>
            <a:ext cx="437299" cy="1780840"/>
          </a:xfrm>
          <a:prstGeom prst="rightBrace">
            <a:avLst>
              <a:gd name="adj1" fmla="val 0"/>
              <a:gd name="adj2" fmla="val 49911"/>
            </a:avLst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799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4784" y="4495111"/>
            <a:ext cx="1437142" cy="24280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</a:rPr>
              <a:t>human friendly</a:t>
            </a:r>
            <a:endParaRPr lang="en-GB" sz="1799" dirty="0" err="1">
              <a:solidFill>
                <a:prstClr val="black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31271" y="1395879"/>
            <a:ext cx="1437142" cy="3205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</a:rPr>
              <a:t>block dump in hex</a:t>
            </a:r>
            <a:endParaRPr lang="en-GB" sz="1799" dirty="0" err="1">
              <a:solidFill>
                <a:prstClr val="black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226575" y="1395879"/>
            <a:ext cx="1437142" cy="3205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</a:rPr>
              <a:t>human readable </a:t>
            </a:r>
            <a:endParaRPr lang="en-GB" sz="1799" dirty="0" err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24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609441" y="246254"/>
            <a:ext cx="10969943" cy="50259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prstClr val="black"/>
                </a:solidFill>
              </a:rPr>
              <a:t>Compressed Data Block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19753" y="1444519"/>
            <a:ext cx="6709540" cy="4338152"/>
          </a:xfrm>
          <a:prstGeom prst="rect">
            <a:avLst/>
          </a:prstGeom>
          <a:noFill/>
          <a:ln w="12700" cap="rnd" cmpd="sng">
            <a:solidFill>
              <a:schemeClr val="tx1">
                <a:alpha val="50000"/>
              </a:schemeClr>
            </a:solidFill>
            <a:prstDash val="sysDash"/>
          </a:ln>
        </p:spPr>
        <p:txBody>
          <a:bodyPr wrap="square" lIns="182832" tIns="182832" rIns="182832" bIns="182832" rtlCol="0">
            <a:noAutofit/>
          </a:bodyPr>
          <a:lstStyle/>
          <a:p>
            <a:pPr>
              <a:lnSpc>
                <a:spcPct val="90000"/>
              </a:lnSpc>
            </a:pPr>
            <a:endParaRPr lang="en-US" sz="1799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0x16:pti[0]     </a:t>
            </a: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nrow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=1  offs=0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0x1a:pti[1]     </a:t>
            </a: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nrow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=728        offs=1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0x1e:pri[0]     offs=0x1f73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...</a:t>
            </a:r>
          </a:p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block_row_dump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tab 0, row 0, @0x1f73</a:t>
            </a:r>
          </a:p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tl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: 13 </a:t>
            </a:r>
            <a:r>
              <a:rPr lang="en-US" sz="1799" dirty="0">
                <a:solidFill>
                  <a:srgbClr val="E5E8E8">
                    <a:lumMod val="75000"/>
                  </a:srgbClr>
                </a:solidFill>
                <a:latin typeface="Consolas" panose="020B0609020204030204" pitchFamily="49" charset="0"/>
              </a:rPr>
              <a:t>fb: --H-FL-- </a:t>
            </a:r>
            <a:r>
              <a:rPr lang="en-US" sz="1799" dirty="0" err="1">
                <a:solidFill>
                  <a:srgbClr val="E5E8E8">
                    <a:lumMod val="75000"/>
                  </a:srgbClr>
                </a:solidFill>
                <a:latin typeface="Consolas" panose="020B0609020204030204" pitchFamily="49" charset="0"/>
              </a:rPr>
              <a:t>lb</a:t>
            </a:r>
            <a:r>
              <a:rPr lang="en-US" sz="1799" dirty="0">
                <a:solidFill>
                  <a:srgbClr val="E5E8E8">
                    <a:lumMod val="75000"/>
                  </a:srgbClr>
                </a:solidFill>
                <a:latin typeface="Consolas" panose="020B0609020204030204" pitchFamily="49" charset="0"/>
              </a:rPr>
              <a:t>: 0x0  cc: 1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col  0: [10]  41 41 41 41 41 41 41 41 41 41</a:t>
            </a:r>
          </a:p>
          <a:p>
            <a:pPr>
              <a:lnSpc>
                <a:spcPct val="90000"/>
              </a:lnSpc>
            </a:pPr>
            <a:r>
              <a:rPr lang="en-US" sz="1799" b="1" dirty="0" err="1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bindmp</a:t>
            </a:r>
            <a:r>
              <a:rPr lang="en-US" sz="1799" b="1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 02 d8 d2 41 41 41 41 41 41 41 41 41 41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tab 1, row 0, @0x1f6f</a:t>
            </a:r>
          </a:p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tl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: 4 </a:t>
            </a:r>
            <a:r>
              <a:rPr lang="en-US" sz="1799" dirty="0">
                <a:solidFill>
                  <a:srgbClr val="E5E8E8">
                    <a:lumMod val="75000"/>
                  </a:srgbClr>
                </a:solidFill>
                <a:latin typeface="Consolas" panose="020B0609020204030204" pitchFamily="49" charset="0"/>
              </a:rPr>
              <a:t>fb: --H-FL-- </a:t>
            </a:r>
            <a:r>
              <a:rPr lang="en-US" sz="1799" dirty="0" err="1">
                <a:solidFill>
                  <a:srgbClr val="E5E8E8">
                    <a:lumMod val="75000"/>
                  </a:srgbClr>
                </a:solidFill>
                <a:latin typeface="Consolas" panose="020B0609020204030204" pitchFamily="49" charset="0"/>
              </a:rPr>
              <a:t>lb</a:t>
            </a:r>
            <a:r>
              <a:rPr lang="en-US" sz="1799" dirty="0">
                <a:solidFill>
                  <a:srgbClr val="E5E8E8">
                    <a:lumMod val="75000"/>
                  </a:srgbClr>
                </a:solidFill>
                <a:latin typeface="Consolas" panose="020B0609020204030204" pitchFamily="49" charset="0"/>
              </a:rPr>
              <a:t>: 0x0  cc: 1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col  0: [10]  41 41 41 41 41 41 41 41 41 41</a:t>
            </a:r>
          </a:p>
          <a:p>
            <a:pPr>
              <a:lnSpc>
                <a:spcPct val="90000"/>
              </a:lnSpc>
            </a:pPr>
            <a:r>
              <a:rPr lang="en-US" sz="1799" b="1" dirty="0" err="1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bindmp</a:t>
            </a:r>
            <a:r>
              <a:rPr lang="en-US" sz="1799" b="1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 2c 00 01 00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...</a:t>
            </a:r>
          </a:p>
          <a:p>
            <a:pPr>
              <a:lnSpc>
                <a:spcPct val="90000"/>
              </a:lnSpc>
            </a:pPr>
            <a:endParaRPr lang="en-US" sz="1799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1799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1799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ight Brace 6"/>
          <p:cNvSpPr/>
          <p:nvPr/>
        </p:nvSpPr>
        <p:spPr>
          <a:xfrm rot="10800000">
            <a:off x="2762827" y="1848172"/>
            <a:ext cx="510505" cy="515295"/>
          </a:xfrm>
          <a:prstGeom prst="rightBrace">
            <a:avLst>
              <a:gd name="adj1" fmla="val 0"/>
              <a:gd name="adj2" fmla="val 51316"/>
            </a:avLst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799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40709" y="1961790"/>
            <a:ext cx="1017179" cy="3205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</a:rPr>
              <a:t>two tables </a:t>
            </a:r>
            <a:endParaRPr lang="en-GB" sz="1799" dirty="0" err="1">
              <a:solidFill>
                <a:prstClr val="black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137654" y="3357635"/>
            <a:ext cx="1614623" cy="461875"/>
          </a:xfrm>
          <a:prstGeom prst="roundRect">
            <a:avLst/>
          </a:prstGeom>
          <a:noFill/>
          <a:ln w="19050">
            <a:solidFill>
              <a:srgbClr val="40A85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sz="1799" dirty="0">
              <a:solidFill>
                <a:prstClr val="white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149526" y="4341037"/>
            <a:ext cx="1602752" cy="472639"/>
          </a:xfrm>
          <a:prstGeom prst="roundRect">
            <a:avLst/>
          </a:prstGeom>
          <a:noFill/>
          <a:ln w="19050">
            <a:solidFill>
              <a:srgbClr val="40A85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sz="1799" dirty="0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4316" y="3827437"/>
            <a:ext cx="1595116" cy="50372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</a:rPr>
              <a:t>same column 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</a:rPr>
              <a:t>different lengths</a:t>
            </a:r>
          </a:p>
        </p:txBody>
      </p:sp>
      <p:cxnSp>
        <p:nvCxnSpPr>
          <p:cNvPr id="28" name="Straight Arrow Connector 27"/>
          <p:cNvCxnSpPr>
            <a:stCxn id="26" idx="3"/>
            <a:endCxn id="24" idx="1"/>
          </p:cNvCxnSpPr>
          <p:nvPr/>
        </p:nvCxnSpPr>
        <p:spPr>
          <a:xfrm flipV="1">
            <a:off x="2229432" y="3588573"/>
            <a:ext cx="908222" cy="490725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6" idx="3"/>
            <a:endCxn id="25" idx="1"/>
          </p:cNvCxnSpPr>
          <p:nvPr/>
        </p:nvCxnSpPr>
        <p:spPr>
          <a:xfrm>
            <a:off x="2229432" y="4079298"/>
            <a:ext cx="920094" cy="498059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67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Compressed block?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845940" y="2348880"/>
            <a:ext cx="828092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BLOCK WITH COMPRESSED AND UNCOMPRESSED ROWS </a:t>
            </a:r>
            <a:endParaRPr lang="en-GB" dirty="0" err="1" smtClean="0"/>
          </a:p>
        </p:txBody>
      </p:sp>
    </p:spTree>
    <p:extLst>
      <p:ext uri="{BB962C8B-B14F-4D97-AF65-F5344CB8AC3E}">
        <p14:creationId xmlns:p14="http://schemas.microsoft.com/office/powerpoint/2010/main" val="361490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07925" y="5336914"/>
            <a:ext cx="9735335" cy="625465"/>
          </a:xfrm>
          <a:prstGeom prst="rect">
            <a:avLst/>
          </a:prstGeom>
          <a:noFill/>
          <a:ln w="12700" cap="rnd" cmpd="sng">
            <a:solidFill>
              <a:schemeClr val="tx1">
                <a:alpha val="50000"/>
              </a:schemeClr>
            </a:solidFill>
            <a:prstDash val="sysDash"/>
          </a:ln>
        </p:spPr>
        <p:txBody>
          <a:bodyPr wrap="square" lIns="182832" tIns="182832" rIns="182832" bIns="182832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bindmp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: </a:t>
            </a:r>
            <a:r>
              <a:rPr lang="en-US" sz="1799" dirty="0">
                <a:solidFill>
                  <a:srgbClr val="822980"/>
                </a:solidFill>
                <a:latin typeface="Consolas" panose="020B0609020204030204" pitchFamily="49" charset="0"/>
              </a:rPr>
              <a:t>2c 00 03 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d0 32 4d 58 54 53 50 4d 4c </a:t>
            </a:r>
            <a:r>
              <a:rPr lang="en-US" sz="1799" dirty="0">
                <a:solidFill>
                  <a:srgbClr val="0096D6">
                    <a:lumMod val="75000"/>
                  </a:srgbClr>
                </a:solidFill>
                <a:latin typeface="Consolas" panose="020B0609020204030204" pitchFamily="49" charset="0"/>
              </a:rPr>
              <a:t>00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 d0 32 57 55 51 54 49 42 53</a:t>
            </a:r>
          </a:p>
          <a:p>
            <a:pPr>
              <a:lnSpc>
                <a:spcPct val="90000"/>
              </a:lnSpc>
            </a:pPr>
            <a:endParaRPr lang="en-US" sz="1799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1799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609441" y="246254"/>
            <a:ext cx="10969943" cy="50259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prstClr val="black"/>
                </a:solidFill>
              </a:rPr>
              <a:t>Finding </a:t>
            </a:r>
            <a:r>
              <a:rPr lang="en-US" dirty="0" smtClean="0">
                <a:solidFill>
                  <a:prstClr val="black"/>
                </a:solidFill>
              </a:rPr>
              <a:t>Symbols </a:t>
            </a:r>
            <a:endParaRPr lang="en-GB" dirty="0">
              <a:solidFill>
                <a:prstClr val="black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422751"/>
              </p:ext>
            </p:extLst>
          </p:nvPr>
        </p:nvGraphicFramePr>
        <p:xfrm>
          <a:off x="6703689" y="1365375"/>
          <a:ext cx="3929238" cy="2246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4619"/>
                <a:gridCol w="1964619"/>
              </a:tblGrid>
              <a:tr h="44927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Byte</a:t>
                      </a:r>
                      <a:r>
                        <a:rPr lang="en-US" sz="1800" baseline="0" dirty="0" smtClean="0"/>
                        <a:t>s</a:t>
                      </a:r>
                      <a:endParaRPr lang="en-GB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Meaning</a:t>
                      </a:r>
                      <a:endParaRPr lang="en-GB" sz="1800" dirty="0"/>
                    </a:p>
                  </a:txBody>
                  <a:tcPr marL="91416" marR="91416" marT="45708" marB="45708"/>
                </a:tc>
              </a:tr>
              <a:tr h="44927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00 – c7</a:t>
                      </a:r>
                      <a:endParaRPr lang="en-GB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Symbol byte</a:t>
                      </a:r>
                      <a:endParaRPr lang="en-GB" sz="1800" dirty="0"/>
                    </a:p>
                  </a:txBody>
                  <a:tcPr marL="91416" marR="91416" marT="45708" marB="45708"/>
                </a:tc>
              </a:tr>
              <a:tr h="44927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c9 - f9</a:t>
                      </a:r>
                      <a:endParaRPr lang="en-GB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Length byte</a:t>
                      </a:r>
                      <a:endParaRPr lang="en-GB" sz="1800" dirty="0"/>
                    </a:p>
                  </a:txBody>
                  <a:tcPr marL="91416" marR="91416" marT="45708" marB="45708"/>
                </a:tc>
              </a:tr>
              <a:tr h="44927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fa +</a:t>
                      </a:r>
                      <a:r>
                        <a:rPr lang="en-US" sz="1800" baseline="0" dirty="0" smtClean="0"/>
                        <a:t> 2bytes</a:t>
                      </a:r>
                      <a:endParaRPr lang="en-GB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Multibyte</a:t>
                      </a:r>
                      <a:r>
                        <a:rPr lang="en-US" sz="1800" dirty="0" smtClean="0"/>
                        <a:t> length</a:t>
                      </a:r>
                      <a:endParaRPr lang="en-GB" sz="1800" dirty="0"/>
                    </a:p>
                  </a:txBody>
                  <a:tcPr marL="91416" marR="91416" marT="45708" marB="45708"/>
                </a:tc>
              </a:tr>
              <a:tr h="44927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fb + 2bytes</a:t>
                      </a:r>
                      <a:endParaRPr lang="en-GB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Multibyte</a:t>
                      </a:r>
                      <a:r>
                        <a:rPr lang="en-US" sz="1800" dirty="0" smtClean="0"/>
                        <a:t> symbol </a:t>
                      </a:r>
                      <a:endParaRPr lang="en-GB" sz="1800" dirty="0"/>
                    </a:p>
                  </a:txBody>
                  <a:tcPr marL="91416" marR="91416" marT="45708" marB="45708"/>
                </a:tc>
              </a:tr>
            </a:tbl>
          </a:graphicData>
        </a:graphic>
      </p:graphicFrame>
      <p:sp>
        <p:nvSpPr>
          <p:cNvPr id="7" name="Right Brace 6"/>
          <p:cNvSpPr/>
          <p:nvPr/>
        </p:nvSpPr>
        <p:spPr>
          <a:xfrm rot="16200000">
            <a:off x="2554078" y="4771810"/>
            <a:ext cx="660894" cy="1132093"/>
          </a:xfrm>
          <a:prstGeom prst="rightBrace">
            <a:avLst>
              <a:gd name="adj1" fmla="val 0"/>
              <a:gd name="adj2" fmla="val 51316"/>
            </a:avLst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799">
              <a:solidFill>
                <a:prstClr val="black"/>
              </a:solidFill>
            </a:endParaRPr>
          </a:p>
        </p:txBody>
      </p:sp>
      <p:sp>
        <p:nvSpPr>
          <p:cNvPr id="8" name="Right Brace 7"/>
          <p:cNvSpPr/>
          <p:nvPr/>
        </p:nvSpPr>
        <p:spPr>
          <a:xfrm rot="16200000">
            <a:off x="4815570" y="3641468"/>
            <a:ext cx="660894" cy="3390892"/>
          </a:xfrm>
          <a:prstGeom prst="rightBrace">
            <a:avLst>
              <a:gd name="adj1" fmla="val 0"/>
              <a:gd name="adj2" fmla="val 51316"/>
            </a:avLst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799">
              <a:solidFill>
                <a:prstClr val="black"/>
              </a:solidFill>
            </a:endParaRPr>
          </a:p>
        </p:txBody>
      </p:sp>
      <p:sp>
        <p:nvSpPr>
          <p:cNvPr id="9" name="Right Brace 8"/>
          <p:cNvSpPr/>
          <p:nvPr/>
        </p:nvSpPr>
        <p:spPr>
          <a:xfrm rot="16200000">
            <a:off x="6698989" y="5148942"/>
            <a:ext cx="660894" cy="375945"/>
          </a:xfrm>
          <a:prstGeom prst="rightBrace">
            <a:avLst>
              <a:gd name="adj1" fmla="val 0"/>
              <a:gd name="adj2" fmla="val 51316"/>
            </a:avLst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799">
              <a:solidFill>
                <a:prstClr val="black"/>
              </a:solidFill>
            </a:endParaRPr>
          </a:p>
        </p:txBody>
      </p:sp>
      <p:sp>
        <p:nvSpPr>
          <p:cNvPr id="10" name="Right Brace 9"/>
          <p:cNvSpPr/>
          <p:nvPr/>
        </p:nvSpPr>
        <p:spPr>
          <a:xfrm rot="16200000">
            <a:off x="8584090" y="3639785"/>
            <a:ext cx="660894" cy="3394258"/>
          </a:xfrm>
          <a:prstGeom prst="rightBrace">
            <a:avLst>
              <a:gd name="adj1" fmla="val 0"/>
              <a:gd name="adj2" fmla="val 51316"/>
            </a:avLst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799">
              <a:solidFill>
                <a:prstClr val="black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31894" y="4680967"/>
            <a:ext cx="1243888" cy="3205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</a:rPr>
              <a:t>Row Header</a:t>
            </a:r>
            <a:endParaRPr lang="en-GB" sz="1799" dirty="0" err="1">
              <a:solidFill>
                <a:prstClr val="black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48196" y="4678492"/>
            <a:ext cx="915522" cy="3205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</a:rPr>
              <a:t>Column 1</a:t>
            </a:r>
            <a:endParaRPr lang="en-GB" sz="1799" dirty="0" err="1">
              <a:solidFill>
                <a:prstClr val="black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22665" y="4685915"/>
            <a:ext cx="923838" cy="3205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</a:rPr>
              <a:t>Column 2</a:t>
            </a:r>
            <a:endParaRPr lang="en-GB" sz="1799" dirty="0" err="1">
              <a:solidFill>
                <a:prstClr val="black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505449" y="4685915"/>
            <a:ext cx="944433" cy="3205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</a:rPr>
              <a:t>Column 3</a:t>
            </a:r>
            <a:endParaRPr lang="en-GB" sz="1799" dirty="0" err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946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Symbols used for multiple rows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187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81009" y="1484376"/>
            <a:ext cx="9361007" cy="3880223"/>
          </a:xfrm>
          <a:prstGeom prst="rect">
            <a:avLst/>
          </a:prstGeom>
          <a:noFill/>
          <a:ln w="12700" cap="rnd" cmpd="sng">
            <a:solidFill>
              <a:schemeClr val="tx1">
                <a:alpha val="50000"/>
              </a:schemeClr>
            </a:solidFill>
            <a:prstDash val="sysDash"/>
          </a:ln>
        </p:spPr>
        <p:txBody>
          <a:bodyPr wrap="square" lIns="182832" tIns="182832" rIns="182832" bIns="182832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block_row_dump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tab 0, row 0, @0x1f5c</a:t>
            </a:r>
          </a:p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tl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: 36 </a:t>
            </a: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fb: --H-FL-- </a:t>
            </a:r>
            <a:r>
              <a:rPr lang="en-US" sz="1799" dirty="0" err="1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lb</a:t>
            </a: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: 0x0  cc: 3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col  0: [10]  41 41 41 41 41 41 41 41 41 41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col  1: [10]  42 42 42 42 42 42 42 42 42 42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col  2: [10]  43 43 43 43 43 43 43 43 43 43</a:t>
            </a:r>
          </a:p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bindmp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: 02 d0 03 d2 41 41 41 41 41 41 41 41 41 41 d2 42 42 42 42 42 42 42 42 42 42 d2 43 43 43 43 43 43 43 43 43 43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tab 1, row 0, @0x1f58</a:t>
            </a:r>
          </a:p>
          <a:p>
            <a:pPr>
              <a:lnSpc>
                <a:spcPct val="90000"/>
              </a:lnSpc>
            </a:pPr>
            <a:r>
              <a:rPr lang="en-US" sz="1799" dirty="0" err="1">
                <a:solidFill>
                  <a:prstClr val="black"/>
                </a:solidFill>
                <a:latin typeface="Consolas" panose="020B0609020204030204" pitchFamily="49" charset="0"/>
              </a:rPr>
              <a:t>tl</a:t>
            </a:r>
            <a:r>
              <a:rPr lang="en-US" sz="1799" dirty="0">
                <a:solidFill>
                  <a:prstClr val="black"/>
                </a:solidFill>
                <a:latin typeface="Consolas" panose="020B0609020204030204" pitchFamily="49" charset="0"/>
              </a:rPr>
              <a:t>: 4 </a:t>
            </a: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fb: --H-FL-- </a:t>
            </a:r>
            <a:r>
              <a:rPr lang="en-US" sz="1799" dirty="0" err="1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lb</a:t>
            </a: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: 0x0  cc: 3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col  0: [10]  41 41 41 41 41 41 41 41 41 41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col  1: [10]  42 42 42 42 42 42 42 42 42 42</a:t>
            </a:r>
          </a:p>
          <a:p>
            <a:pPr>
              <a:lnSpc>
                <a:spcPct val="90000"/>
              </a:lnSpc>
            </a:pPr>
            <a:r>
              <a:rPr lang="en-US" sz="1799" dirty="0">
                <a:solidFill>
                  <a:srgbClr val="E5E8E8">
                    <a:lumMod val="90000"/>
                  </a:srgbClr>
                </a:solidFill>
                <a:latin typeface="Consolas" panose="020B0609020204030204" pitchFamily="49" charset="0"/>
              </a:rPr>
              <a:t>col  2: [10]  43 43 43 43 43 43 43 43 43 43</a:t>
            </a:r>
          </a:p>
          <a:p>
            <a:pPr>
              <a:lnSpc>
                <a:spcPct val="90000"/>
              </a:lnSpc>
            </a:pPr>
            <a:r>
              <a:rPr lang="en-US" sz="1799" b="1" dirty="0" err="1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bindmp</a:t>
            </a:r>
            <a:r>
              <a:rPr lang="en-US" sz="1799" b="1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 2c 00 01 00</a:t>
            </a: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609441" y="246254"/>
            <a:ext cx="10969943" cy="50259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prstClr val="black"/>
                </a:solidFill>
              </a:rPr>
              <a:t>Multicolumn </a:t>
            </a:r>
            <a:r>
              <a:rPr lang="en-US" dirty="0" smtClean="0">
                <a:solidFill>
                  <a:prstClr val="black"/>
                </a:solidFill>
              </a:rPr>
              <a:t>Symbols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639592" y="2168137"/>
            <a:ext cx="796288" cy="248756"/>
          </a:xfrm>
          <a:prstGeom prst="roundRect">
            <a:avLst/>
          </a:prstGeom>
          <a:noFill/>
          <a:ln w="19050">
            <a:solidFill>
              <a:srgbClr val="40A85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sz="1799" dirty="0">
              <a:solidFill>
                <a:prstClr val="white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639591" y="3893115"/>
            <a:ext cx="796288" cy="248756"/>
          </a:xfrm>
          <a:prstGeom prst="roundRect">
            <a:avLst/>
          </a:prstGeom>
          <a:noFill/>
          <a:ln w="19050">
            <a:solidFill>
              <a:srgbClr val="40A85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GB" sz="1799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3875" y="1793893"/>
            <a:ext cx="1595116" cy="50372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799" dirty="0">
                <a:solidFill>
                  <a:prstClr val="black"/>
                </a:solidFill>
              </a:rPr>
              <a:t>One </a:t>
            </a:r>
            <a:r>
              <a:rPr lang="en-US" sz="1799" dirty="0" smtClean="0">
                <a:solidFill>
                  <a:prstClr val="black"/>
                </a:solidFill>
              </a:rPr>
              <a:t>symbol </a:t>
            </a:r>
            <a:r>
              <a:rPr lang="en-US" sz="1799" dirty="0">
                <a:solidFill>
                  <a:prstClr val="black"/>
                </a:solidFill>
              </a:rPr>
              <a:t>for </a:t>
            </a:r>
            <a:br>
              <a:rPr lang="en-US" sz="1799" dirty="0">
                <a:solidFill>
                  <a:prstClr val="black"/>
                </a:solidFill>
              </a:rPr>
            </a:br>
            <a:r>
              <a:rPr lang="en-US" sz="1799" dirty="0">
                <a:solidFill>
                  <a:prstClr val="black"/>
                </a:solidFill>
              </a:rPr>
              <a:t>three columns</a:t>
            </a:r>
          </a:p>
        </p:txBody>
      </p:sp>
      <p:cxnSp>
        <p:nvCxnSpPr>
          <p:cNvPr id="9" name="Straight Arrow Connector 8"/>
          <p:cNvCxnSpPr>
            <a:stCxn id="8" idx="3"/>
            <a:endCxn id="6" idx="1"/>
          </p:cNvCxnSpPr>
          <p:nvPr/>
        </p:nvCxnSpPr>
        <p:spPr>
          <a:xfrm>
            <a:off x="1818992" y="2045755"/>
            <a:ext cx="820600" cy="246761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" idx="3"/>
            <a:endCxn id="7" idx="1"/>
          </p:cNvCxnSpPr>
          <p:nvPr/>
        </p:nvCxnSpPr>
        <p:spPr>
          <a:xfrm>
            <a:off x="1818992" y="2045755"/>
            <a:ext cx="820599" cy="1971738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30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HP Standard 16x9">
  <a:themeElements>
    <a:clrScheme name="HP">
      <a:dk1>
        <a:sysClr val="windowText" lastClr="000000"/>
      </a:dk1>
      <a:lt1>
        <a:sysClr val="window" lastClr="FFFFFF"/>
      </a:lt1>
      <a:dk2>
        <a:srgbClr val="535455"/>
      </a:dk2>
      <a:lt2>
        <a:srgbClr val="E5E8E8"/>
      </a:lt2>
      <a:accent1>
        <a:srgbClr val="0096D6"/>
      </a:accent1>
      <a:accent2>
        <a:srgbClr val="822980"/>
      </a:accent2>
      <a:accent3>
        <a:srgbClr val="87898B"/>
      </a:accent3>
      <a:accent4>
        <a:srgbClr val="99D5EF"/>
      </a:accent4>
      <a:accent5>
        <a:srgbClr val="C094BF"/>
      </a:accent5>
      <a:accent6>
        <a:srgbClr val="B9B8BB"/>
      </a:accent6>
      <a:hlink>
        <a:srgbClr val="0096D6"/>
      </a:hlink>
      <a:folHlink>
        <a:srgbClr val="87898B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chemeClr val="accent1"/>
          </a:solidFill>
          <a:miter lim="800000"/>
        </a:ln>
      </a:spPr>
      <a:bodyPr rtlCol="0" anchor="ctr"/>
      <a:lstStyle>
        <a:defPPr algn="ctr">
          <a:lnSpc>
            <a:spcPct val="90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err="1" smtClean="0"/>
        </a:defPPr>
      </a:lstStyle>
    </a:txDef>
  </a:objectDefaults>
  <a:extraClrSchemeLst/>
  <a:custClrLst>
    <a:custClr name="65% HP blue">
      <a:srgbClr val="59BBE4"/>
    </a:custClr>
    <a:custClr name="15% HP blue">
      <a:srgbClr val="D9EFF9"/>
    </a:custClr>
    <a:custClr name="Green">
      <a:srgbClr val="008B2C"/>
    </a:custClr>
    <a:custClr name="75% Green">
      <a:srgbClr val="40A85F"/>
    </a:custClr>
    <a:custClr name="50% Green">
      <a:srgbClr val="7FC594"/>
    </a:custClr>
    <a:custClr name="25% Green">
      <a:srgbClr val="BFE2CA"/>
    </a:custClr>
    <a:custClr name="Orange">
      <a:srgbClr val="F05332"/>
    </a:custClr>
    <a:custClr name="75% Orange">
      <a:srgbClr val="F47E65"/>
    </a:custClr>
    <a:custClr name="50% Orange">
      <a:srgbClr val="F7A998"/>
    </a:custClr>
    <a:custClr name="25% Orange">
      <a:srgbClr val="FBD4C0"/>
    </a:custClr>
  </a:custClrLst>
</a:theme>
</file>

<file path=ppt/theme/theme2.xml><?xml version="1.0" encoding="utf-8"?>
<a:theme xmlns:a="http://schemas.openxmlformats.org/drawingml/2006/main" name="1_HP Standard 16x9">
  <a:themeElements>
    <a:clrScheme name="HP">
      <a:dk1>
        <a:sysClr val="windowText" lastClr="000000"/>
      </a:dk1>
      <a:lt1>
        <a:sysClr val="window" lastClr="FFFFFF"/>
      </a:lt1>
      <a:dk2>
        <a:srgbClr val="535455"/>
      </a:dk2>
      <a:lt2>
        <a:srgbClr val="E5E8E8"/>
      </a:lt2>
      <a:accent1>
        <a:srgbClr val="0096D6"/>
      </a:accent1>
      <a:accent2>
        <a:srgbClr val="822980"/>
      </a:accent2>
      <a:accent3>
        <a:srgbClr val="87898B"/>
      </a:accent3>
      <a:accent4>
        <a:srgbClr val="99D5EF"/>
      </a:accent4>
      <a:accent5>
        <a:srgbClr val="C094BF"/>
      </a:accent5>
      <a:accent6>
        <a:srgbClr val="B9B8BB"/>
      </a:accent6>
      <a:hlink>
        <a:srgbClr val="0096D6"/>
      </a:hlink>
      <a:folHlink>
        <a:srgbClr val="87898B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chemeClr val="accent1"/>
          </a:solidFill>
          <a:miter lim="800000"/>
        </a:ln>
      </a:spPr>
      <a:bodyPr rtlCol="0" anchor="ctr"/>
      <a:lstStyle>
        <a:defPPr algn="ctr">
          <a:lnSpc>
            <a:spcPct val="90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err="1" smtClean="0"/>
        </a:defPPr>
      </a:lstStyle>
    </a:txDef>
  </a:objectDefaults>
  <a:extraClrSchemeLst/>
  <a:custClrLst>
    <a:custClr name="65% HP blue">
      <a:srgbClr val="59BBE4"/>
    </a:custClr>
    <a:custClr name="15% HP blue">
      <a:srgbClr val="D9EFF9"/>
    </a:custClr>
    <a:custClr name="Green">
      <a:srgbClr val="008B2C"/>
    </a:custClr>
    <a:custClr name="75% Green">
      <a:srgbClr val="40A85F"/>
    </a:custClr>
    <a:custClr name="50% Green">
      <a:srgbClr val="7FC594"/>
    </a:custClr>
    <a:custClr name="25% Green">
      <a:srgbClr val="BFE2CA"/>
    </a:custClr>
    <a:custClr name="Orange">
      <a:srgbClr val="F05332"/>
    </a:custClr>
    <a:custClr name="75% Orange">
      <a:srgbClr val="F47E65"/>
    </a:custClr>
    <a:custClr name="50% Orange">
      <a:srgbClr val="F7A998"/>
    </a:custClr>
    <a:custClr name="25% Orange">
      <a:srgbClr val="FBD4C0"/>
    </a:custClr>
  </a:custClrLst>
</a:theme>
</file>

<file path=ppt/theme/theme3.xml><?xml version="1.0" encoding="utf-8"?>
<a:theme xmlns:a="http://schemas.openxmlformats.org/drawingml/2006/main" name="Office Theme">
  <a:themeElements>
    <a:clrScheme name="HP">
      <a:dk1>
        <a:sysClr val="windowText" lastClr="000000"/>
      </a:dk1>
      <a:lt1>
        <a:sysClr val="window" lastClr="FFFFFF"/>
      </a:lt1>
      <a:dk2>
        <a:srgbClr val="535455"/>
      </a:dk2>
      <a:lt2>
        <a:srgbClr val="E5E8E8"/>
      </a:lt2>
      <a:accent1>
        <a:srgbClr val="0096D6"/>
      </a:accent1>
      <a:accent2>
        <a:srgbClr val="822980"/>
      </a:accent2>
      <a:accent3>
        <a:srgbClr val="87898B"/>
      </a:accent3>
      <a:accent4>
        <a:srgbClr val="99D5EF"/>
      </a:accent4>
      <a:accent5>
        <a:srgbClr val="C094BF"/>
      </a:accent5>
      <a:accent6>
        <a:srgbClr val="B9B8BB"/>
      </a:accent6>
      <a:hlink>
        <a:srgbClr val="0096D6"/>
      </a:hlink>
      <a:folHlink>
        <a:srgbClr val="87898B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err="1" smtClean="0"/>
        </a:defPPr>
      </a:lstStyle>
    </a:txDef>
  </a:objectDefaults>
  <a:extraClrSchemeLst/>
  <a:custClrLst>
    <a:custClr name="65% HP blue">
      <a:srgbClr val="59BBE4"/>
    </a:custClr>
    <a:custClr name="15% HP blue">
      <a:srgbClr val="D9EFF9"/>
    </a:custClr>
    <a:custClr name="Green">
      <a:srgbClr val="008B2C"/>
    </a:custClr>
    <a:custClr name="75% Green">
      <a:srgbClr val="40A85F"/>
    </a:custClr>
    <a:custClr name="50% Green">
      <a:srgbClr val="7FC594"/>
    </a:custClr>
    <a:custClr name="25% Green">
      <a:srgbClr val="BFE2CA"/>
    </a:custClr>
    <a:custClr name="Orange">
      <a:srgbClr val="F05332"/>
    </a:custClr>
    <a:custClr name="75% Orange">
      <a:srgbClr val="F47E65"/>
    </a:custClr>
    <a:custClr name="50% Orange">
      <a:srgbClr val="F7A998"/>
    </a:custClr>
    <a:custClr name="25% Orange">
      <a:srgbClr val="FBD4C0"/>
    </a:custClr>
  </a:custClrLst>
</a:theme>
</file>

<file path=ppt/theme/theme4.xml><?xml version="1.0" encoding="utf-8"?>
<a:theme xmlns:a="http://schemas.openxmlformats.org/drawingml/2006/main" name="Office Theme">
  <a:themeElements>
    <a:clrScheme name="HP">
      <a:dk1>
        <a:sysClr val="windowText" lastClr="000000"/>
      </a:dk1>
      <a:lt1>
        <a:sysClr val="window" lastClr="FFFFFF"/>
      </a:lt1>
      <a:dk2>
        <a:srgbClr val="535455"/>
      </a:dk2>
      <a:lt2>
        <a:srgbClr val="E5E8E8"/>
      </a:lt2>
      <a:accent1>
        <a:srgbClr val="0096D6"/>
      </a:accent1>
      <a:accent2>
        <a:srgbClr val="822980"/>
      </a:accent2>
      <a:accent3>
        <a:srgbClr val="87898B"/>
      </a:accent3>
      <a:accent4>
        <a:srgbClr val="99D5EF"/>
      </a:accent4>
      <a:accent5>
        <a:srgbClr val="C094BF"/>
      </a:accent5>
      <a:accent6>
        <a:srgbClr val="B9B8BB"/>
      </a:accent6>
      <a:hlink>
        <a:srgbClr val="0096D6"/>
      </a:hlink>
      <a:folHlink>
        <a:srgbClr val="87898B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err="1" smtClean="0"/>
        </a:defPPr>
      </a:lstStyle>
    </a:txDef>
  </a:objectDefaults>
  <a:extraClrSchemeLst/>
  <a:custClrLst>
    <a:custClr name="65% HP blue">
      <a:srgbClr val="59BBE4"/>
    </a:custClr>
    <a:custClr name="15% HP blue">
      <a:srgbClr val="D9EFF9"/>
    </a:custClr>
    <a:custClr name="Green">
      <a:srgbClr val="008B2C"/>
    </a:custClr>
    <a:custClr name="75% Green">
      <a:srgbClr val="40A85F"/>
    </a:custClr>
    <a:custClr name="50% Green">
      <a:srgbClr val="7FC594"/>
    </a:custClr>
    <a:custClr name="25% Green">
      <a:srgbClr val="BFE2CA"/>
    </a:custClr>
    <a:custClr name="Orange">
      <a:srgbClr val="F05332"/>
    </a:custClr>
    <a:custClr name="75% Orange">
      <a:srgbClr val="F47E65"/>
    </a:custClr>
    <a:custClr name="50% Orange">
      <a:srgbClr val="F7A998"/>
    </a:custClr>
    <a:custClr name="25% Orange">
      <a:srgbClr val="FBD4C0"/>
    </a:custClr>
  </a:custClrLst>
</a:theme>
</file>

<file path=ppt/theme/themeOverride1.xml><?xml version="1.0" encoding="utf-8"?>
<a:themeOverride xmlns:a="http://schemas.openxmlformats.org/drawingml/2006/main">
  <a:clrScheme name="HP">
    <a:dk1>
      <a:sysClr val="windowText" lastClr="000000"/>
    </a:dk1>
    <a:lt1>
      <a:sysClr val="window" lastClr="FFFFFF"/>
    </a:lt1>
    <a:dk2>
      <a:srgbClr val="535455"/>
    </a:dk2>
    <a:lt2>
      <a:srgbClr val="E5E8E8"/>
    </a:lt2>
    <a:accent1>
      <a:srgbClr val="0096D6"/>
    </a:accent1>
    <a:accent2>
      <a:srgbClr val="822980"/>
    </a:accent2>
    <a:accent3>
      <a:srgbClr val="87898B"/>
    </a:accent3>
    <a:accent4>
      <a:srgbClr val="99D5EF"/>
    </a:accent4>
    <a:accent5>
      <a:srgbClr val="C094BF"/>
    </a:accent5>
    <a:accent6>
      <a:srgbClr val="B9B8BB"/>
    </a:accent6>
    <a:hlink>
      <a:srgbClr val="0096D6"/>
    </a:hlink>
    <a:folHlink>
      <a:srgbClr val="87898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HP_PPT_Standard_16x9_EN</Template>
  <TotalTime>13427</TotalTime>
  <Words>2470</Words>
  <Application>Microsoft Office PowerPoint</Application>
  <PresentationFormat>Custom</PresentationFormat>
  <Paragraphs>341</Paragraphs>
  <Slides>24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Consolas</vt:lpstr>
      <vt:lpstr>Courier New</vt:lpstr>
      <vt:lpstr>HP Simplified</vt:lpstr>
      <vt:lpstr>Times New Roman</vt:lpstr>
      <vt:lpstr>HP Standard 16x9</vt:lpstr>
      <vt:lpstr>1_HP Standard 16x9</vt:lpstr>
      <vt:lpstr>How To Drive Your Server Like You Stole It:   Data Compression</vt:lpstr>
      <vt:lpstr>Presentation Overview</vt:lpstr>
      <vt:lpstr>PowerPoint Presentation</vt:lpstr>
      <vt:lpstr>Review of Data Blocks</vt:lpstr>
      <vt:lpstr>PowerPoint Presentation</vt:lpstr>
      <vt:lpstr>Compressed block?</vt:lpstr>
      <vt:lpstr>PowerPoint Presentation</vt:lpstr>
      <vt:lpstr>Symbols used for multiple rows</vt:lpstr>
      <vt:lpstr>PowerPoint Presentation</vt:lpstr>
      <vt:lpstr>PowerPoint Presentation</vt:lpstr>
      <vt:lpstr>PowerPoint Presentation</vt:lpstr>
      <vt:lpstr>Better Buffer Cache</vt:lpstr>
      <vt:lpstr>Compression summary</vt:lpstr>
      <vt:lpstr>Experimental Results</vt:lpstr>
      <vt:lpstr>Problem Statement</vt:lpstr>
      <vt:lpstr>Compressed vs. Uncompressed</vt:lpstr>
      <vt:lpstr>Sorted vs. Random Data</vt:lpstr>
      <vt:lpstr>Block Size &amp; Sorted vs. Random</vt:lpstr>
      <vt:lpstr>32K Blocks</vt:lpstr>
      <vt:lpstr>Denormalizing Parent/Child Tables into One Table</vt:lpstr>
      <vt:lpstr>CPU Usage</vt:lpstr>
      <vt:lpstr>Conclusions &amp; Future Work</vt:lpstr>
      <vt:lpstr>Questions?</vt:lpstr>
      <vt:lpstr>Thank you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this template</dc:title>
  <dc:creator>Soussan, Gaelle</dc:creator>
  <cp:lastModifiedBy>Sand, Kirby (IHPS Corvallis)</cp:lastModifiedBy>
  <cp:revision>112</cp:revision>
  <dcterms:created xsi:type="dcterms:W3CDTF">2015-06-18T08:17:25Z</dcterms:created>
  <dcterms:modified xsi:type="dcterms:W3CDTF">2018-03-05T23:20:17Z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2839718</vt:lpwstr>
  </property>
  <property fmtid="{D5CDD505-2E9C-101B-9397-08002B2CF9AE}" pid="3" name="NXPowerLiteSettings">
    <vt:lpwstr>F900050004A000</vt:lpwstr>
  </property>
  <property fmtid="{D5CDD505-2E9C-101B-9397-08002B2CF9AE}" pid="4" name="NXPowerLiteVersion">
    <vt:lpwstr>D6.0.7</vt:lpwstr>
  </property>
</Properties>
</file>