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9" r:id="rId4"/>
    <p:sldId id="264" r:id="rId5"/>
    <p:sldId id="260" r:id="rId6"/>
    <p:sldId id="291" r:id="rId7"/>
    <p:sldId id="289" r:id="rId8"/>
    <p:sldId id="262" r:id="rId9"/>
    <p:sldId id="267" r:id="rId10"/>
    <p:sldId id="269" r:id="rId11"/>
    <p:sldId id="261" r:id="rId12"/>
    <p:sldId id="295" r:id="rId13"/>
    <p:sldId id="277" r:id="rId14"/>
    <p:sldId id="272" r:id="rId15"/>
    <p:sldId id="278" r:id="rId16"/>
    <p:sldId id="294" r:id="rId17"/>
    <p:sldId id="297" r:id="rId18"/>
    <p:sldId id="273" r:id="rId19"/>
    <p:sldId id="279" r:id="rId20"/>
    <p:sldId id="274" r:id="rId21"/>
    <p:sldId id="280" r:id="rId22"/>
    <p:sldId id="293" r:id="rId23"/>
    <p:sldId id="281" r:id="rId24"/>
    <p:sldId id="299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7633" autoAdjust="0"/>
  </p:normalViewPr>
  <p:slideViewPr>
    <p:cSldViewPr>
      <p:cViewPr varScale="1">
        <p:scale>
          <a:sx n="94" d="100"/>
          <a:sy n="94" d="100"/>
        </p:scale>
        <p:origin x="96" y="246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2490" y="-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2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5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1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6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2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2018-02-14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3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2018-02-14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8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04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3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2018-02-14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6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6327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6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6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6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0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2018-02-14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1310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CPU and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Big Table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3656171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5012" y="1526628"/>
            <a:ext cx="4362768" cy="42645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PARALLEL_DEGREE_POLICY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DB_BIG_TABLE_CACHE_PERCENT_TARGET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_SMALL_TABLE_THRESHOLD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    2% of buffer cache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V$BT_SCAN_OBJ_TEMPS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Image result for oracle automatic big table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7" y="2105026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1531937" y="2514600"/>
            <a:ext cx="1447800" cy="1371600"/>
          </a:xfrm>
          <a:prstGeom prst="flowChart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  <a:miter lim="800000"/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98251" y="2514600"/>
            <a:ext cx="838198" cy="90963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96526" y="3875827"/>
            <a:ext cx="811886" cy="10373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V$BT_SCAN_OBJ_TEMPS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71" y="35814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</a:p>
        </p:txBody>
      </p:sp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</a:t>
            </a:r>
          </a:p>
          <a:p>
            <a:r>
              <a:rPr lang="en-US" dirty="0" smtClean="0"/>
              <a:t>Policy = Auto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32" y="4953001"/>
            <a:ext cx="451275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significantly improve the subsequent runs.</a:t>
            </a:r>
          </a:p>
          <a:p>
            <a:r>
              <a:rPr lang="en-US" dirty="0" smtClean="0"/>
              <a:t>This isn’t ideal for something like a nightly job because those typically aren’t run more than once.</a:t>
            </a:r>
          </a:p>
          <a:p>
            <a:r>
              <a:rPr lang="en-US" dirty="0" smtClean="0"/>
              <a:t>This might be a very nice solution for ad-hoc queries on large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Column Store	</a:t>
            </a:r>
            <a:endParaRPr lang="en-US" dirty="0"/>
          </a:p>
        </p:txBody>
      </p:sp>
      <p:pic>
        <p:nvPicPr>
          <p:cNvPr id="4" name="Picture 2" descr="Image result for columnar 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828800"/>
            <a:ext cx="5322870" cy="17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2831" y="3539395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Storage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1371" y="3539395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Columnar 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830" y="1600200"/>
            <a:ext cx="16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 Cache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1526" y="1644134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IMCS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85012" y="1526628"/>
            <a:ext cx="2362200" cy="1749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INMEMORY_SIZE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V$IM_SEGMENTS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V$INMEMORY_AREA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4870" y="1730714"/>
            <a:ext cx="2777490" cy="448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7098" y="183674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1MB Pool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304209" y="3789219"/>
            <a:ext cx="1512570" cy="278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9101" y="3786703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64KB Pool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79002" y="3984765"/>
            <a:ext cx="539118" cy="2383460"/>
            <a:chOff x="10116023" y="3717396"/>
            <a:chExt cx="539118" cy="2383460"/>
          </a:xfrm>
        </p:grpSpPr>
        <p:grpSp>
          <p:nvGrpSpPr>
            <p:cNvPr id="10" name="Group 9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107159" y="3987961"/>
            <a:ext cx="539118" cy="2383460"/>
            <a:chOff x="10116023" y="3717396"/>
            <a:chExt cx="539118" cy="238346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37098" y="2139331"/>
            <a:ext cx="625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actual data populated in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Subunits knows as In-Memory Compression Units (IMCU)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stores composed of 1MB extents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can be stored over one or more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1MB Pool Size = (0.8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55349" y="4196950"/>
            <a:ext cx="354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IMCU metadata and transactional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subunits known as Snapshot Metadata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64KB Pool Size = (0.2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90967" y="4630412"/>
            <a:ext cx="2189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v$inmemory_area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v$im_header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v$im_smu_head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V$im_segments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91579" y="2177358"/>
            <a:ext cx="2122170" cy="1139268"/>
            <a:chOff x="742950" y="1889682"/>
            <a:chExt cx="2122170" cy="1139268"/>
          </a:xfrm>
        </p:grpSpPr>
        <p:sp>
          <p:nvSpPr>
            <p:cNvPr id="47" name="Rectangle 46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03008" y="3503643"/>
            <a:ext cx="2122170" cy="1139268"/>
            <a:chOff x="742950" y="1889682"/>
            <a:chExt cx="2122170" cy="1139268"/>
          </a:xfrm>
        </p:grpSpPr>
        <p:sp>
          <p:nvSpPr>
            <p:cNvPr id="65" name="Rectangle 64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703008" y="4847875"/>
            <a:ext cx="2122170" cy="1139268"/>
            <a:chOff x="742950" y="1889682"/>
            <a:chExt cx="2122170" cy="1139268"/>
          </a:xfrm>
        </p:grpSpPr>
        <p:sp>
          <p:nvSpPr>
            <p:cNvPr id="83" name="Rectangle 82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0" name="Straight Arrow Connector 99"/>
          <p:cNvCxnSpPr/>
          <p:nvPr/>
        </p:nvCxnSpPr>
        <p:spPr>
          <a:xfrm flipV="1">
            <a:off x="1733615" y="1978364"/>
            <a:ext cx="1657352" cy="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72464" y="4321022"/>
            <a:ext cx="30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Performance Views</a:t>
            </a:r>
          </a:p>
        </p:txBody>
      </p:sp>
      <p:cxnSp>
        <p:nvCxnSpPr>
          <p:cNvPr id="102" name="Straight Arrow Connector 101"/>
          <p:cNvCxnSpPr>
            <a:endCxn id="8" idx="3"/>
          </p:cNvCxnSpPr>
          <p:nvPr/>
        </p:nvCxnSpPr>
        <p:spPr>
          <a:xfrm flipH="1" flipV="1">
            <a:off x="8503561" y="3971369"/>
            <a:ext cx="1800648" cy="8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dirty="0" smtClean="0"/>
              <a:t>In-Memory Pools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set…</a:t>
            </a:r>
          </a:p>
          <a:p>
            <a:pPr lvl="1"/>
            <a:r>
              <a:rPr lang="en-US" dirty="0" smtClean="0"/>
              <a:t>ALTER 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b="1" u="sng" dirty="0" smtClean="0"/>
              <a:t>4G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tables to be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In-Memory</a:t>
            </a:r>
          </a:p>
          <a:p>
            <a:pPr lvl="1"/>
            <a:r>
              <a:rPr lang="en-US" dirty="0"/>
              <a:t>V$IM_SEGMENTS</a:t>
            </a:r>
            <a:endParaRPr lang="en-US" dirty="0" smtClean="0"/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3:  In-Memory Column Store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(3.2X faster than going to disk)</a:t>
            </a:r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1.3X improvement from not going to temp</a:t>
            </a:r>
          </a:p>
          <a:p>
            <a:pPr lvl="1"/>
            <a:r>
              <a:rPr lang="en-US" dirty="0" smtClean="0"/>
              <a:t>3.4X improvement from also caching big tables</a:t>
            </a:r>
          </a:p>
          <a:p>
            <a:pPr lvl="1"/>
            <a:r>
              <a:rPr lang="en-US" dirty="0" smtClean="0"/>
              <a:t>4.2X 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7012" y="2610712"/>
            <a:ext cx="331802" cy="67245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685800" cy="65507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3244453"/>
            <a:ext cx="5358902" cy="56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283169"/>
            <a:ext cx="5488835" cy="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0812" y="4191000"/>
            <a:ext cx="662939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9012" y="2286000"/>
            <a:ext cx="0" cy="38100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11005" y="2907823"/>
            <a:ext cx="1676401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Queuing</a:t>
            </a:r>
            <a:endParaRPr lang="en-GB" dirty="0" err="1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1005" y="4995989"/>
            <a:ext cx="1676399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No Queuing</a:t>
            </a:r>
            <a:endParaRPr lang="en-GB" dirty="0" err="1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293811" y="4343400"/>
            <a:ext cx="5486401" cy="1670651"/>
            <a:chOff x="2208211" y="4038600"/>
            <a:chExt cx="5486401" cy="1670651"/>
          </a:xfrm>
        </p:grpSpPr>
        <p:grpSp>
          <p:nvGrpSpPr>
            <p:cNvPr id="29" name="Group 28"/>
            <p:cNvGrpSpPr/>
            <p:nvPr/>
          </p:nvGrpSpPr>
          <p:grpSpPr>
            <a:xfrm>
              <a:off x="2208212" y="4038600"/>
              <a:ext cx="457200" cy="456050"/>
              <a:chOff x="2208212" y="4038600"/>
              <a:chExt cx="457200" cy="4560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8212" y="403860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8212" y="434225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208211" y="4645900"/>
              <a:ext cx="5486401" cy="1063351"/>
              <a:chOff x="2208211" y="4645900"/>
              <a:chExt cx="5486401" cy="10633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8212" y="46459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8212" y="494955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8212" y="52532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8211" y="5556851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6179954" y="3936523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Time</a:t>
            </a:r>
            <a:endParaRPr lang="en-GB" dirty="0" err="1" smtClean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With Statement Queuing</a:t>
            </a:r>
          </a:p>
          <a:p>
            <a:pPr lvl="1"/>
            <a:r>
              <a:rPr lang="en-US" dirty="0" smtClean="0"/>
              <a:t>Queries are allocated the desired level or resources</a:t>
            </a:r>
          </a:p>
          <a:p>
            <a:pPr lvl="1"/>
            <a:r>
              <a:rPr lang="en-US" dirty="0" smtClean="0"/>
              <a:t>When PARALLEL_SERVERS_TARGET is surpassed, statements get queued</a:t>
            </a:r>
          </a:p>
          <a:p>
            <a:r>
              <a:rPr lang="en-US" dirty="0" smtClean="0"/>
              <a:t>Without Statement Queuing</a:t>
            </a:r>
          </a:p>
          <a:p>
            <a:pPr lvl="1"/>
            <a:r>
              <a:rPr lang="en-US" dirty="0" smtClean="0"/>
              <a:t>Queries are all started as soon as they arrive, and CPU is downgraded causing some queries to run quickly, and some queries to run VERY slow.</a:t>
            </a:r>
          </a:p>
          <a:p>
            <a:pPr lvl="1"/>
            <a:r>
              <a:rPr lang="en-US" dirty="0" smtClean="0"/>
              <a:t>If you run without statement queuing and you include parallel hints in your query things can get ugly real quick.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6865754" y="4950700"/>
            <a:ext cx="371658" cy="1063351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67014" y="5368074"/>
            <a:ext cx="2461197" cy="2707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Statements Downgraded</a:t>
            </a:r>
            <a:endParaRPr lang="en-GB" dirty="0" err="1" smtClean="0"/>
          </a:p>
        </p:txBody>
      </p:sp>
      <p:sp>
        <p:nvSpPr>
          <p:cNvPr id="14" name="Rectangle 13"/>
          <p:cNvSpPr/>
          <p:nvPr/>
        </p:nvSpPr>
        <p:spPr>
          <a:xfrm>
            <a:off x="1293812" y="236220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293812" y="264658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51012" y="293097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51012" y="321535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08212" y="349974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208212" y="3784123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93811" y="2930970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293811" y="3215355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03367" y="3499740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303367" y="3784123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4: Statement Queuing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1371600"/>
            <a:ext cx="6805584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Statement queuing works like expected!</a:t>
            </a:r>
          </a:p>
          <a:p>
            <a:pPr lvl="1"/>
            <a:r>
              <a:rPr lang="en-US" dirty="0" smtClean="0"/>
              <a:t>Without queuing most jobs get massive downgrading and therefore lots of swap to temp</a:t>
            </a:r>
          </a:p>
          <a:p>
            <a:pPr lvl="2"/>
            <a:r>
              <a:rPr lang="en-US" dirty="0" smtClean="0"/>
              <a:t>Data was In-Memory for both sets of tests.</a:t>
            </a:r>
          </a:p>
          <a:p>
            <a:pPr lvl="1"/>
            <a:r>
              <a:rPr lang="en-US" dirty="0" smtClean="0"/>
              <a:t>With queuing each job gets the optimal resources it needs to execute</a:t>
            </a:r>
          </a:p>
          <a:p>
            <a:pPr lvl="1"/>
            <a:r>
              <a:rPr lang="en-US" dirty="0" smtClean="0"/>
              <a:t>Not shown:</a:t>
            </a:r>
          </a:p>
          <a:p>
            <a:pPr lvl="2"/>
            <a:r>
              <a:rPr lang="en-US" dirty="0" smtClean="0"/>
              <a:t>If you keep in parallel hints and have queuing turned off your queries will start to die with: </a:t>
            </a:r>
            <a:br>
              <a:rPr lang="en-US" dirty="0" smtClean="0"/>
            </a:br>
            <a:r>
              <a:rPr lang="en-US" b="1" dirty="0" smtClean="0"/>
              <a:t>ORA-04036</a:t>
            </a:r>
            <a:r>
              <a:rPr lang="en-US" b="1" dirty="0"/>
              <a:t>: PGA memory used by the instance exceeds </a:t>
            </a:r>
            <a:r>
              <a:rPr lang="en-US" b="1" dirty="0" smtClean="0"/>
              <a:t>PGA_AGGREGATE_LIMIT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7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have the In-Memory option</a:t>
            </a:r>
          </a:p>
          <a:p>
            <a:pPr lvl="1"/>
            <a:r>
              <a:rPr lang="en-US" dirty="0" smtClean="0"/>
              <a:t>In-Memory column store is very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Desilets</a:t>
            </a:r>
            <a:endParaRPr lang="en-US" dirty="0" smtClean="0"/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utilization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knew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227" y="1143000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82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8212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8454" y="399158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3537" y="3641178"/>
            <a:ext cx="4265772" cy="228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V$PGASTAT</a:t>
            </a:r>
            <a:r>
              <a:rPr lang="en-US" sz="2000" dirty="0"/>
              <a:t> 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V$SQL_WORKAREA_ACTIVE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22844" y="1526628"/>
            <a:ext cx="3388677" cy="4400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PGA_AGGREGATE_TARGET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WORK_AREA_SIZE_POLICY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*_AREA_SIZE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46812" y="1295400"/>
            <a:ext cx="590637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ax ( 200MB , min ( 2GB</a:t>
            </a:r>
            <a:r>
              <a:rPr lang="en-US" sz="1400" dirty="0"/>
              <a:t>,  20% of </a:t>
            </a:r>
            <a:r>
              <a:rPr lang="en-US" sz="1400" dirty="0" smtClean="0"/>
              <a:t>PGA_AGGREGATE_TARGET ))</a:t>
            </a:r>
            <a:endParaRPr lang="en-US" sz="1400" dirty="0"/>
          </a:p>
          <a:p>
            <a:r>
              <a:rPr lang="en-US" sz="1600" b="1" dirty="0"/>
              <a:t>_SMM_MAX_SIZE: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in ( 20% of PGA_AGGREGATE_TARGET, 50</a:t>
            </a:r>
            <a:r>
              <a:rPr lang="en-US" sz="1400" dirty="0"/>
              <a:t>% of _</a:t>
            </a:r>
            <a:r>
              <a:rPr lang="en-US" sz="1400" dirty="0" smtClean="0"/>
              <a:t>PGA_MAX_SIZE )</a:t>
            </a:r>
            <a:endParaRPr lang="en-US" sz="1400" dirty="0"/>
          </a:p>
          <a:p>
            <a:r>
              <a:rPr lang="en-US" sz="1600" b="1" dirty="0"/>
              <a:t>_SMM_PX_MAX_SIZE:</a:t>
            </a:r>
          </a:p>
          <a:p>
            <a:pPr marL="22860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536"/>
            <a:ext cx="6094412" cy="4425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blipFill rotWithShape="0">
                <a:blip r:embed="rId4"/>
                <a:stretch>
                  <a:fillRect t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“_PGA_MAX_SIZE” = 2G</a:t>
            </a:r>
          </a:p>
          <a:p>
            <a:pPr lvl="1"/>
            <a:r>
              <a:rPr lang="en-US" dirty="0" smtClean="0"/>
              <a:t>ALTER SYSTEM SET “_PGA_MAX_SIZE” = 4G</a:t>
            </a:r>
          </a:p>
          <a:p>
            <a:pPr lvl="1"/>
            <a:r>
              <a:rPr lang="en-US" dirty="0" smtClean="0"/>
              <a:t>ALTER SYSTEM SET “_PGA_MAX_SIZE”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Size (PGA and Temp)</a:t>
            </a:r>
          </a:p>
          <a:p>
            <a:pPr lvl="2"/>
            <a:r>
              <a:rPr lang="en-US" dirty="0" smtClean="0"/>
              <a:t>V$SQL_WORKAREA_ACTIVE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1.3X improvement over default</a:t>
            </a:r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without a big improvement in run time. </a:t>
            </a:r>
          </a:p>
          <a:p>
            <a:pPr lvl="1"/>
            <a:r>
              <a:rPr lang="en-US" dirty="0" smtClean="0"/>
              <a:t>4G PGA_MAX_SIZE</a:t>
            </a:r>
          </a:p>
          <a:p>
            <a:pPr lvl="2"/>
            <a:r>
              <a:rPr lang="en-US" dirty="0" smtClean="0"/>
              <a:t>A more attractive approach.  Allows us to use more PGA</a:t>
            </a:r>
          </a:p>
          <a:p>
            <a:pPr lvl="2"/>
            <a:r>
              <a:rPr lang="en-US" dirty="0" smtClean="0"/>
              <a:t>Somewhat scary since it’s an undocumented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6639</TotalTime>
  <Words>1271</Words>
  <Application>Microsoft Office PowerPoint</Application>
  <PresentationFormat>Custom</PresentationFormat>
  <Paragraphs>295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HP Simplified</vt:lpstr>
      <vt:lpstr>HP Standard 16x9</vt:lpstr>
      <vt:lpstr>1_HP Standard 16x9</vt:lpstr>
      <vt:lpstr>How To Drive Your Server Like You Stole It:   CPU and Memory</vt:lpstr>
      <vt:lpstr>Why are we going to temp?</vt:lpstr>
      <vt:lpstr>Which also causes inefficient utilization of CPU</vt:lpstr>
      <vt:lpstr>Let’s set up a test … how hard can it be?</vt:lpstr>
      <vt:lpstr>Experiment Overview (Representative Tables &amp; Queries)</vt:lpstr>
      <vt:lpstr>PGA Overview</vt:lpstr>
      <vt:lpstr>PGA Sizing Calculations</vt:lpstr>
      <vt:lpstr>Experiment # 1:  Tuning PGA</vt:lpstr>
      <vt:lpstr>Experiment # 1: Tuning PGA</vt:lpstr>
      <vt:lpstr>SGA Overview</vt:lpstr>
      <vt:lpstr>Automatic Big Table Caching</vt:lpstr>
      <vt:lpstr>Experiment # 2: Big Table Caching</vt:lpstr>
      <vt:lpstr>Experiment # 2: Big Table Caching </vt:lpstr>
      <vt:lpstr>Experiment # 2: Big Table Caching </vt:lpstr>
      <vt:lpstr>In-Memory Column Store </vt:lpstr>
      <vt:lpstr>In-Memory Pools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Experiment # 4: Statement Queuing</vt:lpstr>
      <vt:lpstr>Conclusions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Weiss, Andy</cp:lastModifiedBy>
  <cp:revision>189</cp:revision>
  <cp:lastPrinted>2017-02-26T07:42:05Z</cp:lastPrinted>
  <dcterms:created xsi:type="dcterms:W3CDTF">2017-01-31T08:39:46Z</dcterms:created>
  <dcterms:modified xsi:type="dcterms:W3CDTF">2018-02-14T17:26:42Z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