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72" r:id="rId9"/>
    <p:sldId id="265" r:id="rId10"/>
    <p:sldId id="270" r:id="rId11"/>
    <p:sldId id="267" r:id="rId12"/>
    <p:sldId id="268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5087" autoAdjust="0"/>
  </p:normalViewPr>
  <p:slideViewPr>
    <p:cSldViewPr snapToGrid="0">
      <p:cViewPr>
        <p:scale>
          <a:sx n="58" d="100"/>
          <a:sy n="58" d="100"/>
        </p:scale>
        <p:origin x="948" y="45"/>
      </p:cViewPr>
      <p:guideLst/>
    </p:cSldViewPr>
  </p:slideViewPr>
  <p:notesTextViewPr>
    <p:cViewPr>
      <p:scale>
        <a:sx n="1" d="1"/>
        <a:sy n="1" d="1"/>
      </p:scale>
      <p:origin x="0" y="-4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AFBC5-D8F5-402C-9D4E-582D5EC23EB6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A71EE-F61B-4C8B-8EF9-D6176F10E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80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71EE-F61B-4C8B-8EF9-D6176F10E09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2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Join uses the </a:t>
            </a:r>
            <a:r>
              <a:rPr lang="en-GB" dirty="0" err="1"/>
              <a:t>station_id</a:t>
            </a:r>
            <a:r>
              <a:rPr lang="en-GB" dirty="0"/>
              <a:t> column on the stations table and the </a:t>
            </a:r>
            <a:r>
              <a:rPr lang="en-GB" dirty="0" err="1"/>
              <a:t>station_lines</a:t>
            </a:r>
            <a:r>
              <a:rPr lang="en-GB" dirty="0"/>
              <a:t> table.</a:t>
            </a:r>
          </a:p>
          <a:p>
            <a:r>
              <a:rPr lang="en-GB" dirty="0"/>
              <a:t>There is an inner join to join the </a:t>
            </a:r>
            <a:r>
              <a:rPr lang="en-GB" dirty="0" err="1"/>
              <a:t>line_id</a:t>
            </a:r>
            <a:r>
              <a:rPr lang="en-GB" dirty="0"/>
              <a:t> column with </a:t>
            </a:r>
            <a:r>
              <a:rPr lang="en-GB" dirty="0" err="1"/>
              <a:t>station_lines</a:t>
            </a:r>
            <a:r>
              <a:rPr lang="en-GB" dirty="0"/>
              <a:t> table and line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71EE-F61B-4C8B-8EF9-D6176F10E0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19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Join uses the </a:t>
            </a:r>
            <a:r>
              <a:rPr lang="en-GB" dirty="0" err="1"/>
              <a:t>station_id</a:t>
            </a:r>
            <a:r>
              <a:rPr lang="en-GB" dirty="0"/>
              <a:t> column on the stations table and the </a:t>
            </a:r>
            <a:r>
              <a:rPr lang="en-GB" dirty="0" err="1"/>
              <a:t>station_lines</a:t>
            </a:r>
            <a:r>
              <a:rPr lang="en-GB" dirty="0"/>
              <a:t> table.</a:t>
            </a:r>
          </a:p>
          <a:p>
            <a:r>
              <a:rPr lang="en-GB" dirty="0"/>
              <a:t>There is an inner join to join the </a:t>
            </a:r>
            <a:r>
              <a:rPr lang="en-GB" dirty="0" err="1"/>
              <a:t>line_id</a:t>
            </a:r>
            <a:r>
              <a:rPr lang="en-GB" dirty="0"/>
              <a:t> column with </a:t>
            </a:r>
            <a:r>
              <a:rPr lang="en-GB" dirty="0" err="1"/>
              <a:t>station_lines</a:t>
            </a:r>
            <a:r>
              <a:rPr lang="en-GB" dirty="0"/>
              <a:t> table and line table.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71EE-F61B-4C8B-8EF9-D6176F10E0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3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named this function Get Average Passenger 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uses the </a:t>
            </a:r>
            <a:r>
              <a:rPr lang="en-GB" dirty="0" err="1"/>
              <a:t>station_id</a:t>
            </a:r>
            <a:r>
              <a:rPr lang="en-GB" dirty="0"/>
              <a:t> which is declared as an integer and the </a:t>
            </a:r>
            <a:r>
              <a:rPr lang="en-GB" dirty="0" err="1"/>
              <a:t>date_of_count</a:t>
            </a:r>
            <a:r>
              <a:rPr lang="en-GB" dirty="0"/>
              <a:t> which is a date format.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results could be a decimal number, so I have used ‘returns float’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have used the SELECT AVG function to calculate the average of the </a:t>
            </a:r>
            <a:r>
              <a:rPr lang="en-GB" dirty="0" err="1"/>
              <a:t>passenger_count</a:t>
            </a:r>
            <a:r>
              <a:rPr lang="en-GB" dirty="0"/>
              <a:t> column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then assign the variable ‘</a:t>
            </a:r>
            <a:r>
              <a:rPr lang="en-GB" dirty="0" err="1"/>
              <a:t>average_passenger_count</a:t>
            </a:r>
            <a:r>
              <a:rPr lang="en-GB" dirty="0"/>
              <a:t>’ to the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71EE-F61B-4C8B-8EF9-D6176F10E09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25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effectLst/>
                <a:highlight>
                  <a:srgbClr val="FFFFFF"/>
                </a:highlight>
                <a:latin typeface="Söhne"/>
              </a:rPr>
              <a:t>This subquery calculates the average passenger count for the date '2022-04-16' from the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öhne"/>
              </a:rPr>
              <a:t>passenger_count</a:t>
            </a:r>
            <a:r>
              <a:rPr lang="en-GB" b="0" i="0" dirty="0">
                <a:effectLst/>
                <a:highlight>
                  <a:srgbClr val="FFFFFF"/>
                </a:highlight>
                <a:latin typeface="Söhne"/>
              </a:rPr>
              <a:t> table. </a:t>
            </a:r>
          </a:p>
          <a:p>
            <a:pPr algn="l"/>
            <a:r>
              <a:rPr lang="en-GB" b="0" i="0" dirty="0">
                <a:effectLst/>
                <a:highlight>
                  <a:srgbClr val="FFFFFF"/>
                </a:highlight>
                <a:latin typeface="Söhne"/>
              </a:rPr>
              <a:t>It's used as a column in the outer SELECT statement to display the average passenger count alongside other columns selected from the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Söhne"/>
              </a:rPr>
              <a:t>passenger_count</a:t>
            </a:r>
            <a:r>
              <a:rPr lang="en-GB" b="0" i="0" dirty="0">
                <a:effectLst/>
                <a:highlight>
                  <a:srgbClr val="FFFFFF"/>
                </a:highlight>
                <a:latin typeface="Söhne"/>
              </a:rPr>
              <a:t> table.</a:t>
            </a:r>
          </a:p>
          <a:p>
            <a:br>
              <a:rPr lang="en-GB" b="0" i="0" dirty="0">
                <a:effectLst/>
                <a:highlight>
                  <a:srgbClr val="FFFFFF"/>
                </a:highlight>
                <a:latin typeface="Söhne"/>
              </a:rPr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71EE-F61B-4C8B-8EF9-D6176F10E09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1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PROCEDURE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station_name_id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()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statement creates a new stored procedure named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station_name_id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with no parameters.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BEGIN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marks the beginning of the procedure's body.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SELECT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station_name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station_id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FROM stations;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SQL query selects the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station_name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station_id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columns from the stations table. It retrieves all rows and columns from the stations table.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END //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marks the end of the procedure's body, and // is used as the delimiter to signify the end of the procedure definition.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71EE-F61B-4C8B-8EF9-D6176F10E09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44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UPDATE ON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passenger_count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specifies that the trigger should activate after an UPDATE operation is performed on the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passenger_count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table.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 EACH ROW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indicates that the trigger will be executed for each row affected by the UPDATE operation.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UPDATE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passenger_count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SET ...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is the action performed by the trigger. It updates the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passenger_count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table.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SET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station_id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=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new.station_id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date_of_count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=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new.date_of_count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passenger_count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=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new.passenger_count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specifies the columns to be updated in the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passenger_count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table.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station_id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=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new.station_id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sets the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station_id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column in the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passenger_count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table to the new value (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new.station_id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provided by the UPDATE operation.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date_of_count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=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new.date_of_count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sets the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date_of_count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column in the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passenger_count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table to the new value (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new.date_of_count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provided by the UPDATE operation.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passenger_count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=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new.passenger_count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sets the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passenger_count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column in the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passenger_count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table to the new value (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new.passenger_count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provided by the UPDATE operation.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71EE-F61B-4C8B-8EF9-D6176F10E09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6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Joins the stations, </a:t>
            </a:r>
            <a:r>
              <a:rPr lang="en-GB" dirty="0" err="1"/>
              <a:t>station_lines</a:t>
            </a:r>
            <a:r>
              <a:rPr lang="en-GB" dirty="0"/>
              <a:t> and lines tables to gather a view of zone two stations and grouping them by their line and colour.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Views are virtual tables that are generated based on the result of a SELECT query.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SELECT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s.zone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l.line_name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l.colour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COUNT(*) AS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station_count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SELECT statement retrieves data from the tables involved in the view creation. It selects the zone, line name, and line colour from the stations and line tables, along with a count of stations for each combination of zone, line name, and line colour.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FROM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station_lines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sl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INNER JOIN stations s ON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sl.station_id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=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s.station_id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INNER JOIN line l ON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sl.line_id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=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l.line_id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part of the query specifies the tables involved in the query and how they are joined. It joins the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station_lines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stations, and line tables based on their respective keys (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station_id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and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line_id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WHERE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s.zone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= 2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WHERE clause filters the rows to include only those where the zone is equal to 2. This restricts the results to stations in zone 2.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GROUP BY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s.zone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l.line_name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l.colour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GROUP BY clause groups the results by the specified columns (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s.zone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l.line_name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l.colour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). This is necessary because an aggregate function (COUNT) is used in the SELECT statement. </a:t>
            </a:r>
            <a:r>
              <a:rPr lang="en-GB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ensures that the COUNT is calculated for each unique combination of zone, line name, and line colour.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71EE-F61B-4C8B-8EF9-D6176F10E09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45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 SCHEDULE EVERY 1 DAY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specifies that the event should occur every day.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STARTS '2024-04-16 00:30:00'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specifies the start time for the event, which is set to '2024-04-16 00:30:00'.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 BEGIN ... END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marks the beginning and end of the event's body. The code inside the BEGIN and END block will be executed when the event is triggered.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UPDATE line SET </a:t>
            </a:r>
            <a:r>
              <a:rPr lang="en-GB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operational_status</a:t>
            </a:r>
            <a:r>
              <a:rPr lang="en-GB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= 0;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This SQL statement updates the </a:t>
            </a:r>
            <a:r>
              <a:rPr lang="en-GB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operational_status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column in the line table, setting it to 0. This effectively simulates the closing of the tube system.</a:t>
            </a:r>
          </a:p>
          <a:p>
            <a:endParaRPr lang="en-GB" dirty="0"/>
          </a:p>
          <a:p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events schedule two recurring tasks: one to close the tube system every day at 00:30:00 and another to open it every day at 05:00:00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A71EE-F61B-4C8B-8EF9-D6176F10E09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8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84A8-321A-BEB0-C4B8-FE6B1629E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3B323-84CA-2056-A424-A03D5CA7D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21608-4686-3074-B2C5-9E2F9061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DBE3-BBC8-4B85-8A67-1BE764E7093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4778-81F1-5481-9795-A54903F8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BB3A4-0C4B-40AF-071F-83B6A3FF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4AB-EBDD-4533-A23A-C2958CAB6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26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45B8-D0B1-6CEA-A914-BD504EEB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E9A26-8860-19D7-E919-51DE90929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D0308-4270-3D80-8886-0FD44614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DBE3-BBC8-4B85-8A67-1BE764E7093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165F-D2B9-A4DF-9F9A-5BDBBF17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4C8C-5E00-E593-9B97-295D3B17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4AB-EBDD-4533-A23A-C2958CAB6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47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D4D74-92BF-8296-5F54-15A698F3F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DDFE4-DE73-5D8B-5185-0427A53C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4BA1-61A5-BB0D-CF68-94F45E65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DBE3-BBC8-4B85-8A67-1BE764E7093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21D6-AE93-B032-513E-4B329F48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3544-FFD8-AADB-2253-79104319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4AB-EBDD-4533-A23A-C2958CAB6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56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C71F-7213-ABFD-0356-A3F07DF7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7937-6E14-01F7-EA1B-C1BA9A54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7770-3BBF-5B78-6B97-F433FC82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DBE3-BBC8-4B85-8A67-1BE764E7093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88066-85C9-FF20-B40F-FE922DD8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C08BC-2379-E2DF-A863-7C0EB76E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4AB-EBDD-4533-A23A-C2958CAB6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80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7F77-097D-B6E2-4861-2D3D6092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E423D-6C41-64C3-F7AF-C850CD713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B2EAA-48E8-1ED8-8954-CC0C5A04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DBE3-BBC8-4B85-8A67-1BE764E7093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BA772-0D19-81EB-DFCF-5583F057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608BA-D261-76C2-EA9B-C4C2AF90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4AB-EBDD-4533-A23A-C2958CAB6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32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E858-D95F-928B-61E3-43BA4F19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C71B-6C2B-168B-71D8-9DB786C07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53D6B-C356-4126-EA7F-CEBA09E6E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4051E-9ED5-F74E-AE19-E08B39BF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DBE3-BBC8-4B85-8A67-1BE764E7093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B689C-452A-4A86-FB40-9D2CD19C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11318-3E00-49FE-C525-DE9A1828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4AB-EBDD-4533-A23A-C2958CAB6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23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601C-3457-5393-A8F4-F03DE506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7686C-1E56-2C0C-82C9-62E8B98D4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D77EA-8559-8233-3A7C-7D5EA7C22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8BE97-F832-BCA9-6158-A6600C7BF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6CF08-A3D8-8B0C-7704-50D44E7D1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16707-4C18-BC60-06A3-5D84A6B0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DBE3-BBC8-4B85-8A67-1BE764E7093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7C824-19E2-F3D6-2C0E-6F15A4E0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9A0E9-5DC5-723B-FE4D-82FC5549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4AB-EBDD-4533-A23A-C2958CAB6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0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AD7C-73CC-8F50-FE2B-8B376FCC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28CA1-0AFE-23C4-0A01-17094162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DBE3-BBC8-4B85-8A67-1BE764E7093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047D0-F649-27F5-16DA-A60DABCC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30DAC-5646-83DE-B36A-2E8F203F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4AB-EBDD-4533-A23A-C2958CAB6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57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A9685-8987-F22B-F7AA-FADD764D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DBE3-BBC8-4B85-8A67-1BE764E7093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E6ADB-EAEA-4C5C-7BB7-4B7E44CE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B786E-EB6B-7788-5948-E1E5262B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4AB-EBDD-4533-A23A-C2958CAB6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79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B62B-2DE1-660A-16D6-34541B8B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11AB-CE40-400C-E00C-1ED73245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9E5DA-3CB3-0D13-2B15-A3B00A52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1693E-7786-0A60-E908-10B60529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DBE3-BBC8-4B85-8A67-1BE764E7093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8259B-7D70-79CB-6208-EBC95C44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9DC18-D717-103B-81B0-378CB1C8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4AB-EBDD-4533-A23A-C2958CAB6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75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DD3F-ED77-62CF-2FEA-0B273134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D8CB6-0D6C-9E07-C6F0-95E6EE270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9EDC-3BEA-F70B-4A37-F68CB1F8C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2579C-E475-2E60-9DB3-4685FC02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DBE3-BBC8-4B85-8A67-1BE764E7093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11FB0-EA76-1A2E-DA72-169439B0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9C76A-EA71-D506-878F-0797A978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54AB-EBDD-4533-A23A-C2958CAB6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1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43940-6232-D553-C275-15F10EDC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3D33-6EBD-35FF-A8E6-EAEDC03A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29E0-F897-E8F6-9906-A7C429A6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BDBE3-BBC8-4B85-8A67-1BE764E7093F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42BD-E339-1CD9-EC05-BE305DF7D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3CD4A-93E8-74DC-C351-1BBC56DF6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654AB-EBDD-4533-A23A-C2958CAB6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54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ube map graphic design | London skyline, London skyline tattoo, London  underground map">
            <a:extLst>
              <a:ext uri="{FF2B5EF4-FFF2-40B4-BE49-F238E27FC236}">
                <a16:creationId xmlns:a16="http://schemas.microsoft.com/office/drawing/2014/main" id="{EC5E4A2B-C264-B81C-D2F0-5A43090C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" y="0"/>
            <a:ext cx="12250804" cy="62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8631C-B9B7-4AF7-7C1A-698883CD9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TFL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C46AF-4F37-31A7-2616-69CFFA70E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700"/>
            <a:ext cx="9144000" cy="800100"/>
          </a:xfrm>
        </p:spPr>
        <p:txBody>
          <a:bodyPr/>
          <a:lstStyle/>
          <a:p>
            <a:r>
              <a:rPr lang="en-GB" b="1" dirty="0"/>
              <a:t>Dylane Menga</a:t>
            </a:r>
          </a:p>
        </p:txBody>
      </p:sp>
    </p:spTree>
    <p:extLst>
      <p:ext uri="{BB962C8B-B14F-4D97-AF65-F5344CB8AC3E}">
        <p14:creationId xmlns:p14="http://schemas.microsoft.com/office/powerpoint/2010/main" val="314690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9E42-6FA0-E097-FBFD-1A22400A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8955B-A11C-7AF0-BA1B-F5F76DEFE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5338"/>
            <a:ext cx="7239053" cy="1828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44476B-E4AA-0FEB-0C5B-C65C09E09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4950"/>
            <a:ext cx="7072171" cy="2017925"/>
          </a:xfrm>
          <a:prstGeom prst="rect">
            <a:avLst/>
          </a:prstGeom>
        </p:spPr>
      </p:pic>
      <p:pic>
        <p:nvPicPr>
          <p:cNvPr id="8194" name="Picture 2" descr="Jubilee Line London, Map, Timetable, Status, Fares">
            <a:extLst>
              <a:ext uri="{FF2B5EF4-FFF2-40B4-BE49-F238E27FC236}">
                <a16:creationId xmlns:a16="http://schemas.microsoft.com/office/drawing/2014/main" id="{7B0F00A1-D20D-5434-D65A-B4562D4D60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0" t="50000" r="32578" b="21406"/>
          <a:stretch/>
        </p:blipFill>
        <p:spPr bwMode="auto">
          <a:xfrm rot="5400000">
            <a:off x="8008105" y="2806934"/>
            <a:ext cx="6853316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87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E57D-5DFE-E73C-2524-233804A3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Stored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BC9C7-630A-6124-1152-E8AD51F88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41" y="1536379"/>
            <a:ext cx="5693128" cy="1496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4192F-CAB0-CCC8-EFEA-595A48A81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40" y="3667120"/>
            <a:ext cx="4066593" cy="2329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807EBF-C473-DF0F-4676-2FE2732CA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41" y="3032760"/>
            <a:ext cx="2559047" cy="396240"/>
          </a:xfrm>
          <a:prstGeom prst="rect">
            <a:avLst/>
          </a:prstGeom>
        </p:spPr>
      </p:pic>
      <p:pic>
        <p:nvPicPr>
          <p:cNvPr id="9218" name="Picture 2" descr="Northern Line London, Map, Timetable, Status, Fares">
            <a:extLst>
              <a:ext uri="{FF2B5EF4-FFF2-40B4-BE49-F238E27FC236}">
                <a16:creationId xmlns:a16="http://schemas.microsoft.com/office/drawing/2014/main" id="{50942C25-5A07-8271-5403-0D32B19D4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8" t="44141" r="56015" b="46109"/>
          <a:stretch/>
        </p:blipFill>
        <p:spPr bwMode="auto">
          <a:xfrm rot="16200000">
            <a:off x="8385726" y="3043248"/>
            <a:ext cx="6861937" cy="7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64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240F-890F-37D2-566C-6DE60051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34540" cy="1325563"/>
          </a:xfrm>
        </p:spPr>
        <p:txBody>
          <a:bodyPr/>
          <a:lstStyle/>
          <a:p>
            <a:r>
              <a:rPr lang="en-GB" dirty="0"/>
              <a:t>Trigger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7FDCC-2A6E-6CB3-6B6D-EEB87337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3985"/>
            <a:ext cx="5055005" cy="2566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F2BEBE-06A6-6E34-9511-A6DA4CAAC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10684"/>
            <a:ext cx="6153228" cy="101569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81C89FD-86A3-AB8B-0E43-03A25C27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1310640"/>
            <a:ext cx="48577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iccadilly Line London, Map, Timetable ...">
            <a:extLst>
              <a:ext uri="{FF2B5EF4-FFF2-40B4-BE49-F238E27FC236}">
                <a16:creationId xmlns:a16="http://schemas.microsoft.com/office/drawing/2014/main" id="{73C52368-E4D0-BD1E-81F0-6AE4A960C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9" t="56818" r="6881" b="10830"/>
          <a:stretch/>
        </p:blipFill>
        <p:spPr bwMode="auto">
          <a:xfrm rot="10800000">
            <a:off x="0" y="5648674"/>
            <a:ext cx="7315200" cy="10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12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aterloo &amp; City Line London, Map, Timetable, Status, Fares">
            <a:extLst>
              <a:ext uri="{FF2B5EF4-FFF2-40B4-BE49-F238E27FC236}">
                <a16:creationId xmlns:a16="http://schemas.microsoft.com/office/drawing/2014/main" id="{C9B3C73E-2DC9-135D-61F4-6F5F94DB9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8" t="50000" r="23984" b="27667"/>
          <a:stretch/>
        </p:blipFill>
        <p:spPr bwMode="auto">
          <a:xfrm rot="16200000">
            <a:off x="-2693124" y="2917101"/>
            <a:ext cx="6737430" cy="114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46FC8-3C34-FCF4-48CF-60EA9015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C6754-8523-B4C7-6670-227205948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319" y="4336610"/>
            <a:ext cx="4495339" cy="197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511566-1EA2-1A3D-D1A4-0B21D3B71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12102"/>
            <a:ext cx="6838074" cy="2218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C2914-A853-5909-87BD-D18DF3EF8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50831"/>
            <a:ext cx="2376610" cy="7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6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A3FA-5E6D-2132-2157-13F7F17E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Scheduler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DF18A-4110-B48F-8F16-CD3138223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9899"/>
            <a:ext cx="3115636" cy="5102976"/>
          </a:xfrm>
          <a:prstGeom prst="rect">
            <a:avLst/>
          </a:prstGeom>
        </p:spPr>
      </p:pic>
      <p:pic>
        <p:nvPicPr>
          <p:cNvPr id="12290" name="Picture 2" descr="70+ London Tube Map Stock Illustrations ...">
            <a:extLst>
              <a:ext uri="{FF2B5EF4-FFF2-40B4-BE49-F238E27FC236}">
                <a16:creationId xmlns:a16="http://schemas.microsoft.com/office/drawing/2014/main" id="{8E184203-DCC3-AA64-D121-F14775AA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3" y="830262"/>
            <a:ext cx="5197475" cy="51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11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DC72A-1B3F-989A-C98E-901C4A41DAFD}"/>
              </a:ext>
            </a:extLst>
          </p:cNvPr>
          <p:cNvSpPr txBox="1"/>
          <p:nvPr/>
        </p:nvSpPr>
        <p:spPr>
          <a:xfrm>
            <a:off x="8282940" y="1021080"/>
            <a:ext cx="3535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Five tables, to connect data about the London Underground: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Stations</a:t>
            </a:r>
            <a:br>
              <a:rPr lang="en-GB" b="1" dirty="0"/>
            </a:br>
            <a:r>
              <a:rPr lang="en-GB" b="1" dirty="0"/>
              <a:t>Tube Lines</a:t>
            </a:r>
            <a:br>
              <a:rPr lang="en-GB" b="1" dirty="0"/>
            </a:br>
            <a:r>
              <a:rPr lang="en-GB" b="1" dirty="0"/>
              <a:t>Station Lines</a:t>
            </a:r>
            <a:br>
              <a:rPr lang="en-GB" b="1" dirty="0"/>
            </a:br>
            <a:r>
              <a:rPr lang="en-GB" b="1" dirty="0"/>
              <a:t>Journeys</a:t>
            </a:r>
            <a:br>
              <a:rPr lang="en-GB" b="1" dirty="0"/>
            </a:br>
            <a:r>
              <a:rPr lang="en-GB" b="1" dirty="0"/>
              <a:t>Passenger Count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2050" name="Picture 2" descr="Central Line London, Map, Status, Timetables, Tickets">
            <a:extLst>
              <a:ext uri="{FF2B5EF4-FFF2-40B4-BE49-F238E27FC236}">
                <a16:creationId xmlns:a16="http://schemas.microsoft.com/office/drawing/2014/main" id="{A3B89AB8-21CD-4002-58A9-535ED1D45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8" t="50000" r="20397" b="45369"/>
          <a:stretch/>
        </p:blipFill>
        <p:spPr bwMode="auto">
          <a:xfrm rot="5400000">
            <a:off x="4650456" y="3318615"/>
            <a:ext cx="6858000" cy="22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1102A8-2DED-90DD-884B-47B062219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723"/>
            <a:ext cx="7999189" cy="60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7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48DC-6BC3-6CD9-ACF3-4C4D7321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625" cy="1325563"/>
          </a:xfrm>
        </p:spPr>
        <p:txBody>
          <a:bodyPr/>
          <a:lstStyle/>
          <a:p>
            <a:r>
              <a:rPr lang="en-GB" dirty="0"/>
              <a:t>Stations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3AC8B-A384-4F19-957C-1408D35A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470"/>
            <a:ext cx="5113754" cy="2492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6582C-9FD3-8F5B-DB70-45F879612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04" y="4881949"/>
            <a:ext cx="4981821" cy="1475064"/>
          </a:xfrm>
          <a:prstGeom prst="rect">
            <a:avLst/>
          </a:prstGeom>
        </p:spPr>
      </p:pic>
      <p:pic>
        <p:nvPicPr>
          <p:cNvPr id="2050" name="Picture 2" descr="District Line London, Map, Status, Schedule, Fares">
            <a:extLst>
              <a:ext uri="{FF2B5EF4-FFF2-40B4-BE49-F238E27FC236}">
                <a16:creationId xmlns:a16="http://schemas.microsoft.com/office/drawing/2014/main" id="{F0441EC2-60B2-4345-E063-6A12D01E1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8" t="62669" r="14152" b="26631"/>
          <a:stretch/>
        </p:blipFill>
        <p:spPr bwMode="auto">
          <a:xfrm rot="16200000">
            <a:off x="8545584" y="3211583"/>
            <a:ext cx="6858001" cy="43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24EF12D-A75F-079A-239B-9FA64AD6E031}"/>
              </a:ext>
            </a:extLst>
          </p:cNvPr>
          <p:cNvSpPr txBox="1">
            <a:spLocks/>
          </p:cNvSpPr>
          <p:nvPr/>
        </p:nvSpPr>
        <p:spPr>
          <a:xfrm>
            <a:off x="6226114" y="377825"/>
            <a:ext cx="50577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Line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7941B-1C8D-321A-FC1E-D8A0D25C4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114" y="2036469"/>
            <a:ext cx="5451536" cy="1878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E8E3C-A14D-671C-1E9F-6B58076FA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104" y="4826829"/>
            <a:ext cx="4562475" cy="15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9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E473-9A9D-0DE0-0185-79BD3FDD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Station Lines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50EC3-B0AA-E4F6-F839-F33C9C9B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04" y="1690688"/>
            <a:ext cx="5021687" cy="3112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C69C88-0DEF-86BA-5864-29E48AE3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05" y="1869949"/>
            <a:ext cx="2877721" cy="2753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CCA17F-F603-2976-5BF2-9CF7698F604D}"/>
              </a:ext>
            </a:extLst>
          </p:cNvPr>
          <p:cNvSpPr txBox="1"/>
          <p:nvPr/>
        </p:nvSpPr>
        <p:spPr>
          <a:xfrm>
            <a:off x="6172200" y="5111417"/>
            <a:ext cx="486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Where stations have multiple lines, I entered a single data row for each line at each station.</a:t>
            </a:r>
          </a:p>
        </p:txBody>
      </p:sp>
      <p:pic>
        <p:nvPicPr>
          <p:cNvPr id="4098" name="Picture 2" descr="Metropolitan Line London, Map, Timetable, Status, Fares">
            <a:extLst>
              <a:ext uri="{FF2B5EF4-FFF2-40B4-BE49-F238E27FC236}">
                <a16:creationId xmlns:a16="http://schemas.microsoft.com/office/drawing/2014/main" id="{3E4320FD-EC69-5FA0-AE9A-E45D226D2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4" t="50000" r="6875" b="25390"/>
          <a:stretch/>
        </p:blipFill>
        <p:spPr bwMode="auto">
          <a:xfrm>
            <a:off x="5377469" y="125869"/>
            <a:ext cx="6814531" cy="118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1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CF8D-8B76-327C-51B6-6C2319CD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460" y="-66675"/>
            <a:ext cx="5082540" cy="1325563"/>
          </a:xfrm>
        </p:spPr>
        <p:txBody>
          <a:bodyPr/>
          <a:lstStyle/>
          <a:p>
            <a:pPr algn="r"/>
            <a:r>
              <a:rPr lang="en-GB" dirty="0"/>
              <a:t>Journeys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ECC2B-EEDE-F5D5-C036-D2979EF3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00" y="158571"/>
            <a:ext cx="5294100" cy="5020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2BF2B-9CCE-E1FF-6FDE-6C7AB465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60" y="5209695"/>
            <a:ext cx="7930995" cy="1549245"/>
          </a:xfrm>
          <a:prstGeom prst="rect">
            <a:avLst/>
          </a:prstGeom>
        </p:spPr>
      </p:pic>
      <p:pic>
        <p:nvPicPr>
          <p:cNvPr id="3074" name="Picture 2" descr="Circle Line London, Map, Timetable, Status, Fares">
            <a:extLst>
              <a:ext uri="{FF2B5EF4-FFF2-40B4-BE49-F238E27FC236}">
                <a16:creationId xmlns:a16="http://schemas.microsoft.com/office/drawing/2014/main" id="{AA6F1BFD-8C02-A692-0EA0-459E553BA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3" t="28671" r="5469" b="50000"/>
          <a:stretch/>
        </p:blipFill>
        <p:spPr bwMode="auto">
          <a:xfrm rot="16200000">
            <a:off x="8842057" y="3508057"/>
            <a:ext cx="5747386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ircle Line London, Map, Timetable, Status, Fares">
            <a:extLst>
              <a:ext uri="{FF2B5EF4-FFF2-40B4-BE49-F238E27FC236}">
                <a16:creationId xmlns:a16="http://schemas.microsoft.com/office/drawing/2014/main" id="{6A612C9A-744A-1255-F785-4A6F06C1B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4" t="49649" r="56954" b="35117"/>
          <a:stretch/>
        </p:blipFill>
        <p:spPr bwMode="auto">
          <a:xfrm>
            <a:off x="7905750" y="1817052"/>
            <a:ext cx="33337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3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B0C6-7D46-ADD0-1E9B-B012D45A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Passenger Count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397D3-FC8C-8420-EF32-19691899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65" y="1397309"/>
            <a:ext cx="5572459" cy="3182311"/>
          </a:xfrm>
          <a:prstGeom prst="rect">
            <a:avLst/>
          </a:prstGeom>
        </p:spPr>
      </p:pic>
      <p:pic>
        <p:nvPicPr>
          <p:cNvPr id="5122" name="Picture 2" descr="Victoria Line London, Map, Timetable, Status, Fares">
            <a:extLst>
              <a:ext uri="{FF2B5EF4-FFF2-40B4-BE49-F238E27FC236}">
                <a16:creationId xmlns:a16="http://schemas.microsoft.com/office/drawing/2014/main" id="{D665D8B6-306C-3541-C501-2CE7A50F7E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8" t="49952" r="8077" b="29683"/>
          <a:stretch/>
        </p:blipFill>
        <p:spPr bwMode="auto">
          <a:xfrm rot="5400000">
            <a:off x="8210111" y="3075123"/>
            <a:ext cx="6753228" cy="6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CA4285-325B-A0F9-4186-969610188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65" y="4579620"/>
            <a:ext cx="4709175" cy="20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6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E5C0-BB42-DBEE-5D59-93FAC062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08660"/>
          </a:xfrm>
        </p:spPr>
        <p:txBody>
          <a:bodyPr/>
          <a:lstStyle/>
          <a:p>
            <a:r>
              <a:rPr lang="en-GB" dirty="0"/>
              <a:t>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468B-B049-9DDF-0BF3-2B3421D77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66800"/>
            <a:ext cx="3932237" cy="26441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decided to create a view that will show all Zone 1 stations and include information about them:</a:t>
            </a:r>
            <a:br>
              <a:rPr lang="en-GB" dirty="0"/>
            </a:br>
            <a:r>
              <a:rPr lang="en-GB" b="1" dirty="0"/>
              <a:t>Station Name</a:t>
            </a:r>
            <a:br>
              <a:rPr lang="en-GB" b="1" dirty="0"/>
            </a:br>
            <a:r>
              <a:rPr lang="en-GB" b="1" dirty="0"/>
              <a:t>Station</a:t>
            </a:r>
            <a:br>
              <a:rPr lang="en-GB" b="1" dirty="0"/>
            </a:br>
            <a:r>
              <a:rPr lang="en-GB" b="1" dirty="0"/>
              <a:t>Zone</a:t>
            </a:r>
            <a:br>
              <a:rPr lang="en-GB" b="1" dirty="0"/>
            </a:br>
            <a:r>
              <a:rPr lang="en-GB" b="1" dirty="0"/>
              <a:t>Line Name</a:t>
            </a:r>
            <a:br>
              <a:rPr lang="en-GB" b="1" dirty="0"/>
            </a:br>
            <a:r>
              <a:rPr lang="en-GB" b="1" dirty="0"/>
              <a:t>Line Colour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joins the </a:t>
            </a:r>
            <a:r>
              <a:rPr lang="en-GB" b="1" dirty="0"/>
              <a:t>stations</a:t>
            </a:r>
            <a:r>
              <a:rPr lang="en-GB" dirty="0"/>
              <a:t>, </a:t>
            </a:r>
            <a:r>
              <a:rPr lang="en-GB" b="1" dirty="0"/>
              <a:t>station lines and line </a:t>
            </a:r>
            <a:r>
              <a:rPr lang="en-GB" dirty="0"/>
              <a:t>table to collate the information with two inner joins.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0FCD78-888E-4454-6BBE-495EAEF6E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61060"/>
            <a:ext cx="4874919" cy="557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F0495B-302D-0CDA-9C44-5D4BA1BBC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98" y="5995530"/>
            <a:ext cx="1857402" cy="520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003E4F-046C-A64D-7D03-933B89A3C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38" y="3710940"/>
            <a:ext cx="4378240" cy="2171700"/>
          </a:xfrm>
          <a:prstGeom prst="rect">
            <a:avLst/>
          </a:prstGeom>
        </p:spPr>
      </p:pic>
      <p:pic>
        <p:nvPicPr>
          <p:cNvPr id="6146" name="Picture 2" descr="Hammersmith &amp; City Line London, Map, Timetable, Fares">
            <a:extLst>
              <a:ext uri="{FF2B5EF4-FFF2-40B4-BE49-F238E27FC236}">
                <a16:creationId xmlns:a16="http://schemas.microsoft.com/office/drawing/2014/main" id="{30CA7380-6E61-D461-10F4-6E186184A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1" t="50000" r="30625" b="25156"/>
          <a:stretch/>
        </p:blipFill>
        <p:spPr bwMode="auto">
          <a:xfrm rot="5400000">
            <a:off x="8313348" y="2893623"/>
            <a:ext cx="6719079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10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FF411F8-1C26-5141-F922-CE9DAA1BCBCB}"/>
              </a:ext>
            </a:extLst>
          </p:cNvPr>
          <p:cNvSpPr/>
          <p:nvPr/>
        </p:nvSpPr>
        <p:spPr>
          <a:xfrm>
            <a:off x="1923534" y="1659924"/>
            <a:ext cx="8513807" cy="3142736"/>
          </a:xfrm>
          <a:custGeom>
            <a:avLst/>
            <a:gdLst>
              <a:gd name="connsiteX0" fmla="*/ 4596716 w 5791203"/>
              <a:gd name="connsiteY0" fmla="*/ 0 h 2339546"/>
              <a:gd name="connsiteX1" fmla="*/ 5791203 w 5791203"/>
              <a:gd name="connsiteY1" fmla="*/ 1169773 h 2339546"/>
              <a:gd name="connsiteX2" fmla="*/ 4596716 w 5791203"/>
              <a:gd name="connsiteY2" fmla="*/ 2339546 h 2339546"/>
              <a:gd name="connsiteX3" fmla="*/ 3836912 w 5791203"/>
              <a:gd name="connsiteY3" fmla="*/ 2072427 h 2339546"/>
              <a:gd name="connsiteX4" fmla="*/ 3789408 w 5791203"/>
              <a:gd name="connsiteY4" fmla="*/ 2030146 h 2339546"/>
              <a:gd name="connsiteX5" fmla="*/ 3826729 w 5791203"/>
              <a:gd name="connsiteY5" fmla="*/ 1996928 h 2339546"/>
              <a:gd name="connsiteX6" fmla="*/ 4176586 w 5791203"/>
              <a:gd name="connsiteY6" fmla="*/ 1169773 h 2339546"/>
              <a:gd name="connsiteX7" fmla="*/ 3826729 w 5791203"/>
              <a:gd name="connsiteY7" fmla="*/ 342619 h 2339546"/>
              <a:gd name="connsiteX8" fmla="*/ 3789408 w 5791203"/>
              <a:gd name="connsiteY8" fmla="*/ 309401 h 2339546"/>
              <a:gd name="connsiteX9" fmla="*/ 3836912 w 5791203"/>
              <a:gd name="connsiteY9" fmla="*/ 267119 h 2339546"/>
              <a:gd name="connsiteX10" fmla="*/ 4596716 w 5791203"/>
              <a:gd name="connsiteY10" fmla="*/ 0 h 2339546"/>
              <a:gd name="connsiteX11" fmla="*/ 2982099 w 5791203"/>
              <a:gd name="connsiteY11" fmla="*/ 0 h 2339546"/>
              <a:gd name="connsiteX12" fmla="*/ 3741904 w 5791203"/>
              <a:gd name="connsiteY12" fmla="*/ 267119 h 2339546"/>
              <a:gd name="connsiteX13" fmla="*/ 3789408 w 5791203"/>
              <a:gd name="connsiteY13" fmla="*/ 309401 h 2339546"/>
              <a:gd name="connsiteX14" fmla="*/ 3752086 w 5791203"/>
              <a:gd name="connsiteY14" fmla="*/ 342619 h 2339546"/>
              <a:gd name="connsiteX15" fmla="*/ 3402229 w 5791203"/>
              <a:gd name="connsiteY15" fmla="*/ 1169773 h 2339546"/>
              <a:gd name="connsiteX16" fmla="*/ 3752086 w 5791203"/>
              <a:gd name="connsiteY16" fmla="*/ 1996928 h 2339546"/>
              <a:gd name="connsiteX17" fmla="*/ 3789408 w 5791203"/>
              <a:gd name="connsiteY17" fmla="*/ 2030146 h 2339546"/>
              <a:gd name="connsiteX18" fmla="*/ 3741904 w 5791203"/>
              <a:gd name="connsiteY18" fmla="*/ 2072427 h 2339546"/>
              <a:gd name="connsiteX19" fmla="*/ 2982099 w 5791203"/>
              <a:gd name="connsiteY19" fmla="*/ 2339546 h 2339546"/>
              <a:gd name="connsiteX20" fmla="*/ 2137469 w 5791203"/>
              <a:gd name="connsiteY20" fmla="*/ 1996928 h 2339546"/>
              <a:gd name="connsiteX21" fmla="*/ 2088293 w 5791203"/>
              <a:gd name="connsiteY21" fmla="*/ 1943940 h 2339546"/>
              <a:gd name="connsiteX22" fmla="*/ 2116211 w 5791203"/>
              <a:gd name="connsiteY22" fmla="*/ 1913857 h 2339546"/>
              <a:gd name="connsiteX23" fmla="*/ 2388974 w 5791203"/>
              <a:gd name="connsiteY23" fmla="*/ 1169773 h 2339546"/>
              <a:gd name="connsiteX24" fmla="*/ 2116211 w 5791203"/>
              <a:gd name="connsiteY24" fmla="*/ 425689 h 2339546"/>
              <a:gd name="connsiteX25" fmla="*/ 2088293 w 5791203"/>
              <a:gd name="connsiteY25" fmla="*/ 395607 h 2339546"/>
              <a:gd name="connsiteX26" fmla="*/ 2137469 w 5791203"/>
              <a:gd name="connsiteY26" fmla="*/ 342619 h 2339546"/>
              <a:gd name="connsiteX27" fmla="*/ 2982099 w 5791203"/>
              <a:gd name="connsiteY27" fmla="*/ 0 h 2339546"/>
              <a:gd name="connsiteX28" fmla="*/ 1194487 w 5791203"/>
              <a:gd name="connsiteY28" fmla="*/ 0 h 2339546"/>
              <a:gd name="connsiteX29" fmla="*/ 2039117 w 5791203"/>
              <a:gd name="connsiteY29" fmla="*/ 342619 h 2339546"/>
              <a:gd name="connsiteX30" fmla="*/ 2088293 w 5791203"/>
              <a:gd name="connsiteY30" fmla="*/ 395607 h 2339546"/>
              <a:gd name="connsiteX31" fmla="*/ 2060375 w 5791203"/>
              <a:gd name="connsiteY31" fmla="*/ 425689 h 2339546"/>
              <a:gd name="connsiteX32" fmla="*/ 1787612 w 5791203"/>
              <a:gd name="connsiteY32" fmla="*/ 1169773 h 2339546"/>
              <a:gd name="connsiteX33" fmla="*/ 2060375 w 5791203"/>
              <a:gd name="connsiteY33" fmla="*/ 1913857 h 2339546"/>
              <a:gd name="connsiteX34" fmla="*/ 2088293 w 5791203"/>
              <a:gd name="connsiteY34" fmla="*/ 1943940 h 2339546"/>
              <a:gd name="connsiteX35" fmla="*/ 2039117 w 5791203"/>
              <a:gd name="connsiteY35" fmla="*/ 1996928 h 2339546"/>
              <a:gd name="connsiteX36" fmla="*/ 1194487 w 5791203"/>
              <a:gd name="connsiteY36" fmla="*/ 2339546 h 2339546"/>
              <a:gd name="connsiteX37" fmla="*/ 0 w 5791203"/>
              <a:gd name="connsiteY37" fmla="*/ 1169773 h 2339546"/>
              <a:gd name="connsiteX38" fmla="*/ 1194487 w 5791203"/>
              <a:gd name="connsiteY38" fmla="*/ 0 h 233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791203" h="2339546">
                <a:moveTo>
                  <a:pt x="4596716" y="0"/>
                </a:moveTo>
                <a:cubicBezTo>
                  <a:pt x="5256413" y="0"/>
                  <a:pt x="5791203" y="523725"/>
                  <a:pt x="5791203" y="1169773"/>
                </a:cubicBezTo>
                <a:cubicBezTo>
                  <a:pt x="5791203" y="1815821"/>
                  <a:pt x="5256413" y="2339546"/>
                  <a:pt x="4596716" y="2339546"/>
                </a:cubicBezTo>
                <a:cubicBezTo>
                  <a:pt x="4308099" y="2339546"/>
                  <a:pt x="4043389" y="2239302"/>
                  <a:pt x="3836912" y="2072427"/>
                </a:cubicBezTo>
                <a:lnTo>
                  <a:pt x="3789408" y="2030146"/>
                </a:lnTo>
                <a:lnTo>
                  <a:pt x="3826729" y="1996928"/>
                </a:lnTo>
                <a:cubicBezTo>
                  <a:pt x="4042889" y="1785240"/>
                  <a:pt x="4176586" y="1492797"/>
                  <a:pt x="4176586" y="1169773"/>
                </a:cubicBezTo>
                <a:cubicBezTo>
                  <a:pt x="4176586" y="846749"/>
                  <a:pt x="4042889" y="554306"/>
                  <a:pt x="3826729" y="342619"/>
                </a:cubicBezTo>
                <a:lnTo>
                  <a:pt x="3789408" y="309401"/>
                </a:lnTo>
                <a:lnTo>
                  <a:pt x="3836912" y="267119"/>
                </a:lnTo>
                <a:cubicBezTo>
                  <a:pt x="4043389" y="100244"/>
                  <a:pt x="4308099" y="0"/>
                  <a:pt x="4596716" y="0"/>
                </a:cubicBezTo>
                <a:close/>
                <a:moveTo>
                  <a:pt x="2982099" y="0"/>
                </a:moveTo>
                <a:cubicBezTo>
                  <a:pt x="3270716" y="0"/>
                  <a:pt x="3535426" y="100244"/>
                  <a:pt x="3741904" y="267119"/>
                </a:cubicBezTo>
                <a:lnTo>
                  <a:pt x="3789408" y="309401"/>
                </a:lnTo>
                <a:lnTo>
                  <a:pt x="3752086" y="342619"/>
                </a:lnTo>
                <a:cubicBezTo>
                  <a:pt x="3535927" y="554306"/>
                  <a:pt x="3402229" y="846749"/>
                  <a:pt x="3402229" y="1169773"/>
                </a:cubicBezTo>
                <a:cubicBezTo>
                  <a:pt x="3402229" y="1492797"/>
                  <a:pt x="3535927" y="1785240"/>
                  <a:pt x="3752086" y="1996928"/>
                </a:cubicBezTo>
                <a:lnTo>
                  <a:pt x="3789408" y="2030146"/>
                </a:lnTo>
                <a:lnTo>
                  <a:pt x="3741904" y="2072427"/>
                </a:lnTo>
                <a:cubicBezTo>
                  <a:pt x="3535426" y="2239302"/>
                  <a:pt x="3270716" y="2339546"/>
                  <a:pt x="2982099" y="2339546"/>
                </a:cubicBezTo>
                <a:cubicBezTo>
                  <a:pt x="2652250" y="2339546"/>
                  <a:pt x="2353629" y="2208615"/>
                  <a:pt x="2137469" y="1996928"/>
                </a:cubicBezTo>
                <a:lnTo>
                  <a:pt x="2088293" y="1943940"/>
                </a:lnTo>
                <a:lnTo>
                  <a:pt x="2116211" y="1913857"/>
                </a:lnTo>
                <a:cubicBezTo>
                  <a:pt x="2286612" y="1711652"/>
                  <a:pt x="2388974" y="1452419"/>
                  <a:pt x="2388974" y="1169773"/>
                </a:cubicBezTo>
                <a:cubicBezTo>
                  <a:pt x="2388974" y="887127"/>
                  <a:pt x="2286612" y="627895"/>
                  <a:pt x="2116211" y="425689"/>
                </a:cubicBezTo>
                <a:lnTo>
                  <a:pt x="2088293" y="395607"/>
                </a:lnTo>
                <a:lnTo>
                  <a:pt x="2137469" y="342619"/>
                </a:lnTo>
                <a:cubicBezTo>
                  <a:pt x="2353629" y="130931"/>
                  <a:pt x="2652250" y="0"/>
                  <a:pt x="2982099" y="0"/>
                </a:cubicBezTo>
                <a:close/>
                <a:moveTo>
                  <a:pt x="1194487" y="0"/>
                </a:moveTo>
                <a:cubicBezTo>
                  <a:pt x="1524335" y="0"/>
                  <a:pt x="1822957" y="130931"/>
                  <a:pt x="2039117" y="342619"/>
                </a:cubicBezTo>
                <a:lnTo>
                  <a:pt x="2088293" y="395607"/>
                </a:lnTo>
                <a:lnTo>
                  <a:pt x="2060375" y="425689"/>
                </a:lnTo>
                <a:cubicBezTo>
                  <a:pt x="1889974" y="627895"/>
                  <a:pt x="1787612" y="887127"/>
                  <a:pt x="1787612" y="1169773"/>
                </a:cubicBezTo>
                <a:cubicBezTo>
                  <a:pt x="1787612" y="1452419"/>
                  <a:pt x="1889974" y="1711652"/>
                  <a:pt x="2060375" y="1913857"/>
                </a:cubicBezTo>
                <a:lnTo>
                  <a:pt x="2088293" y="1943940"/>
                </a:lnTo>
                <a:lnTo>
                  <a:pt x="2039117" y="1996928"/>
                </a:lnTo>
                <a:cubicBezTo>
                  <a:pt x="1822957" y="2208615"/>
                  <a:pt x="1524335" y="2339546"/>
                  <a:pt x="1194487" y="2339546"/>
                </a:cubicBezTo>
                <a:cubicBezTo>
                  <a:pt x="534790" y="2339546"/>
                  <a:pt x="0" y="1815821"/>
                  <a:pt x="0" y="1169773"/>
                </a:cubicBezTo>
                <a:cubicBezTo>
                  <a:pt x="0" y="523725"/>
                  <a:pt x="534790" y="0"/>
                  <a:pt x="1194487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758C1-9389-8F9D-AC36-1EA356E960E9}"/>
              </a:ext>
            </a:extLst>
          </p:cNvPr>
          <p:cNvSpPr txBox="1"/>
          <p:nvPr/>
        </p:nvSpPr>
        <p:spPr>
          <a:xfrm>
            <a:off x="4085968" y="2973858"/>
            <a:ext cx="1696994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Station_id</a:t>
            </a:r>
            <a:endParaRPr lang="en-GB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D00C7-6385-E255-6315-554401FAF764}"/>
              </a:ext>
            </a:extLst>
          </p:cNvPr>
          <p:cNvSpPr txBox="1"/>
          <p:nvPr/>
        </p:nvSpPr>
        <p:spPr>
          <a:xfrm>
            <a:off x="6911546" y="2967335"/>
            <a:ext cx="1227438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Line_id</a:t>
            </a:r>
            <a:endParaRPr lang="en-GB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FE788-EEAD-A1D8-0E11-507CC2093869}"/>
              </a:ext>
            </a:extLst>
          </p:cNvPr>
          <p:cNvSpPr txBox="1"/>
          <p:nvPr/>
        </p:nvSpPr>
        <p:spPr>
          <a:xfrm>
            <a:off x="2809102" y="1160164"/>
            <a:ext cx="186998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Stations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577D51-1928-B9A3-CEAB-E1C3A5E63923}"/>
              </a:ext>
            </a:extLst>
          </p:cNvPr>
          <p:cNvSpPr txBox="1"/>
          <p:nvPr/>
        </p:nvSpPr>
        <p:spPr>
          <a:xfrm>
            <a:off x="5095102" y="1157422"/>
            <a:ext cx="219126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Station_lines</a:t>
            </a:r>
            <a:r>
              <a:rPr lang="en-GB" b="1" dirty="0"/>
              <a:t>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6BA767-CE6B-A228-FCA7-164A02B6B948}"/>
              </a:ext>
            </a:extLst>
          </p:cNvPr>
          <p:cNvSpPr txBox="1"/>
          <p:nvPr/>
        </p:nvSpPr>
        <p:spPr>
          <a:xfrm>
            <a:off x="7702379" y="1160164"/>
            <a:ext cx="219126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Line Table</a:t>
            </a:r>
          </a:p>
        </p:txBody>
      </p:sp>
    </p:spTree>
    <p:extLst>
      <p:ext uri="{BB962C8B-B14F-4D97-AF65-F5344CB8AC3E}">
        <p14:creationId xmlns:p14="http://schemas.microsoft.com/office/powerpoint/2010/main" val="244529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2FA1-0686-936E-5546-F39B2BE7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70020" cy="1325563"/>
          </a:xfrm>
        </p:spPr>
        <p:txBody>
          <a:bodyPr/>
          <a:lstStyle/>
          <a:p>
            <a:r>
              <a:rPr lang="en-GB" dirty="0"/>
              <a:t>Stored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CD6DE-DFFF-1FF9-7341-FADF9E9A1BF0}"/>
              </a:ext>
            </a:extLst>
          </p:cNvPr>
          <p:cNvSpPr txBox="1"/>
          <p:nvPr/>
        </p:nvSpPr>
        <p:spPr>
          <a:xfrm>
            <a:off x="7515225" y="1221056"/>
            <a:ext cx="318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stored function gets the average passenger count on a selected date and for a selected station.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522FF-941E-CB17-FEFC-A4CAC5F98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0606"/>
            <a:ext cx="5747498" cy="3806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8EB89-4328-BA89-4A70-370921F0E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32196"/>
            <a:ext cx="6820052" cy="34657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5BD7BB3-FC94-0543-0E3C-672A7B322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60941"/>
            <a:ext cx="2718435" cy="68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Bakerloo Line London, Map, Status, Timetable, Fares">
            <a:extLst>
              <a:ext uri="{FF2B5EF4-FFF2-40B4-BE49-F238E27FC236}">
                <a16:creationId xmlns:a16="http://schemas.microsoft.com/office/drawing/2014/main" id="{5D2FCC3A-D934-8785-2E63-69A939A7A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6" t="50000" r="7812" b="29141"/>
          <a:stretch/>
        </p:blipFill>
        <p:spPr bwMode="auto">
          <a:xfrm rot="5400000">
            <a:off x="8359639" y="2927486"/>
            <a:ext cx="6750324" cy="89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95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1170</Words>
  <Application>Microsoft Office PowerPoint</Application>
  <PresentationFormat>Widescreen</PresentationFormat>
  <Paragraphs>68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Söhne</vt:lpstr>
      <vt:lpstr>Office Theme</vt:lpstr>
      <vt:lpstr>TFL Database Project</vt:lpstr>
      <vt:lpstr>PowerPoint Presentation</vt:lpstr>
      <vt:lpstr>Stations Table</vt:lpstr>
      <vt:lpstr>Station Lines Table</vt:lpstr>
      <vt:lpstr>Journeys Table</vt:lpstr>
      <vt:lpstr>Passenger Count Table</vt:lpstr>
      <vt:lpstr>View</vt:lpstr>
      <vt:lpstr>PowerPoint Presentation</vt:lpstr>
      <vt:lpstr>Stored Function</vt:lpstr>
      <vt:lpstr>Subquery</vt:lpstr>
      <vt:lpstr>Stored Procedure</vt:lpstr>
      <vt:lpstr>Trigger</vt:lpstr>
      <vt:lpstr>Second View</vt:lpstr>
      <vt:lpstr>Event Scheduler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TFL Database Project</dc:title>
  <dc:creator>Dylane Menga</dc:creator>
  <cp:lastModifiedBy>Dylane Menga</cp:lastModifiedBy>
  <cp:revision>19</cp:revision>
  <dcterms:created xsi:type="dcterms:W3CDTF">2024-04-28T18:55:56Z</dcterms:created>
  <dcterms:modified xsi:type="dcterms:W3CDTF">2024-05-01T19:41:52Z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b1539ab-368f-4387-a08a-27601f55fe58_Enabled">
    <vt:lpwstr>true</vt:lpwstr>
  </property>
  <property fmtid="{D5CDD505-2E9C-101B-9397-08002B2CF9AE}" pid="3" name="MSIP_Label_9b1539ab-368f-4387-a08a-27601f55fe58_SetDate">
    <vt:lpwstr>2024-04-30T13:55:28Z</vt:lpwstr>
  </property>
  <property fmtid="{D5CDD505-2E9C-101B-9397-08002B2CF9AE}" pid="4" name="MSIP_Label_9b1539ab-368f-4387-a08a-27601f55fe58_Method">
    <vt:lpwstr>Privileged</vt:lpwstr>
  </property>
  <property fmtid="{D5CDD505-2E9C-101B-9397-08002B2CF9AE}" pid="5" name="MSIP_Label_9b1539ab-368f-4387-a08a-27601f55fe58_Name">
    <vt:lpwstr>9b1539ab-368f-4387-a08a-27601f55fe58</vt:lpwstr>
  </property>
  <property fmtid="{D5CDD505-2E9C-101B-9397-08002B2CF9AE}" pid="6" name="MSIP_Label_9b1539ab-368f-4387-a08a-27601f55fe58_SiteId">
    <vt:lpwstr>e30a82f4-3fdd-4882-820f-d2b6cfa037b5</vt:lpwstr>
  </property>
  <property fmtid="{D5CDD505-2E9C-101B-9397-08002B2CF9AE}" pid="7" name="MSIP_Label_9b1539ab-368f-4387-a08a-27601f55fe58_ActionId">
    <vt:lpwstr>20fb7c37-80d1-402d-9d16-a8f6294c7b71</vt:lpwstr>
  </property>
  <property fmtid="{D5CDD505-2E9C-101B-9397-08002B2CF9AE}" pid="8" name="MSIP_Label_9b1539ab-368f-4387-a08a-27601f55fe58_ContentBits">
    <vt:lpwstr>0</vt:lpwstr>
  </property>
</Properties>
</file>