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490" r:id="rId2"/>
    <p:sldId id="447" r:id="rId3"/>
    <p:sldId id="529" r:id="rId4"/>
    <p:sldId id="544" r:id="rId5"/>
    <p:sldId id="517" r:id="rId6"/>
    <p:sldId id="518" r:id="rId7"/>
    <p:sldId id="519" r:id="rId8"/>
    <p:sldId id="540" r:id="rId9"/>
    <p:sldId id="541" r:id="rId10"/>
    <p:sldId id="531" r:id="rId11"/>
    <p:sldId id="532" r:id="rId12"/>
    <p:sldId id="542" r:id="rId13"/>
    <p:sldId id="545" r:id="rId14"/>
    <p:sldId id="546" r:id="rId15"/>
    <p:sldId id="547" r:id="rId16"/>
    <p:sldId id="548" r:id="rId17"/>
    <p:sldId id="549" r:id="rId18"/>
  </p:sldIdLst>
  <p:sldSz cx="9144000" cy="6858000" type="screen4x3"/>
  <p:notesSz cx="7315200" cy="9601200"/>
  <p:custShowLst>
    <p:custShow name="handout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336699"/>
    <a:srgbClr val="003399"/>
    <a:srgbClr val="006600"/>
    <a:srgbClr val="CC0000"/>
    <a:srgbClr val="990033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04" autoAdjust="0"/>
    <p:restoredTop sz="85778" autoAdjust="0"/>
  </p:normalViewPr>
  <p:slideViewPr>
    <p:cSldViewPr>
      <p:cViewPr varScale="1">
        <p:scale>
          <a:sx n="77" d="100"/>
          <a:sy n="77" d="100"/>
        </p:scale>
        <p:origin x="61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627" cy="47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1" tIns="48390" rIns="96781" bIns="48390" numCol="1" anchor="t" anchorCtr="0" compatLnSpc="1">
            <a:prstTxWarp prst="textNoShape">
              <a:avLst/>
            </a:prstTxWarp>
          </a:bodyPr>
          <a:lstStyle>
            <a:lvl1pPr defTabSz="96730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74" y="1"/>
            <a:ext cx="3169627" cy="47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1" tIns="48390" rIns="96781" bIns="48390" numCol="1" anchor="t" anchorCtr="0" compatLnSpc="1">
            <a:prstTxWarp prst="textNoShape">
              <a:avLst/>
            </a:prstTxWarp>
          </a:bodyPr>
          <a:lstStyle>
            <a:lvl1pPr algn="r" defTabSz="967300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9/7/2024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361"/>
            <a:ext cx="3169627" cy="47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1" tIns="48390" rIns="96781" bIns="48390" numCol="1" anchor="b" anchorCtr="0" compatLnSpc="1">
            <a:prstTxWarp prst="textNoShape">
              <a:avLst/>
            </a:prstTxWarp>
          </a:bodyPr>
          <a:lstStyle>
            <a:lvl1pPr defTabSz="967300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74" y="9121361"/>
            <a:ext cx="3169627" cy="47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1" tIns="48390" rIns="96781" bIns="48390" numCol="1" anchor="b" anchorCtr="0" compatLnSpc="1">
            <a:prstTxWarp prst="textNoShape">
              <a:avLst/>
            </a:prstTxWarp>
          </a:bodyPr>
          <a:lstStyle>
            <a:lvl1pPr algn="r" defTabSz="967300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627" cy="47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1" tIns="48390" rIns="96781" bIns="48390" numCol="1" anchor="t" anchorCtr="0" compatLnSpc="1">
            <a:prstTxWarp prst="textNoShape">
              <a:avLst/>
            </a:prstTxWarp>
          </a:bodyPr>
          <a:lstStyle>
            <a:lvl1pPr defTabSz="96730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199" y="4561765"/>
            <a:ext cx="5360805" cy="431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1" tIns="48390" rIns="96781" bIns="48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574" y="1"/>
            <a:ext cx="3169627" cy="47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1" tIns="48390" rIns="96781" bIns="48390" numCol="1" anchor="t" anchorCtr="0" compatLnSpc="1">
            <a:prstTxWarp prst="textNoShape">
              <a:avLst/>
            </a:prstTxWarp>
          </a:bodyPr>
          <a:lstStyle>
            <a:lvl1pPr algn="r" defTabSz="967300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9/7/2024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61"/>
            <a:ext cx="3169627" cy="47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1" tIns="48390" rIns="96781" bIns="48390" numCol="1" anchor="b" anchorCtr="0" compatLnSpc="1">
            <a:prstTxWarp prst="textNoShape">
              <a:avLst/>
            </a:prstTxWarp>
          </a:bodyPr>
          <a:lstStyle>
            <a:lvl1pPr defTabSz="967300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574" y="9121361"/>
            <a:ext cx="3169627" cy="47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1" tIns="48390" rIns="96781" bIns="48390" numCol="1" anchor="b" anchorCtr="0" compatLnSpc="1">
            <a:prstTxWarp prst="textNoShape">
              <a:avLst/>
            </a:prstTxWarp>
          </a:bodyPr>
          <a:lstStyle>
            <a:lvl1pPr algn="r" defTabSz="967300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199" y="4561765"/>
            <a:ext cx="5360805" cy="43185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897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6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424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313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088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71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69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53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333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05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8.png"/><Relationship Id="rId7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7" Type="http://schemas.openxmlformats.org/officeDocument/2006/relationships/image" Target="../media/image780.png"/><Relationship Id="rId2" Type="http://schemas.openxmlformats.org/officeDocument/2006/relationships/image" Target="../media/image7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COMP 3711 Design and Analysis of Algorithms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4D5C682-D8CC-42F0-AF3F-CF249B74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altLang="en-US" dirty="0">
                <a:solidFill>
                  <a:srgbClr val="00B0F0"/>
                </a:solidFill>
              </a:rPr>
              <a:t>Tutorial 1: </a:t>
            </a:r>
            <a:r>
              <a:rPr lang="en-US" dirty="0">
                <a:solidFill>
                  <a:srgbClr val="00B0F0"/>
                </a:solidFill>
              </a:rPr>
              <a:t>Asymptotic </a:t>
            </a:r>
            <a:r>
              <a:rPr lang="en-US" dirty="0" smtClean="0">
                <a:solidFill>
                  <a:srgbClr val="00B0F0"/>
                </a:solidFill>
              </a:rPr>
              <a:t>Analysis</a:t>
            </a:r>
            <a:endParaRPr lang="en-US" altLang="en-US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Question 3: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2701337"/>
            <a:ext cx="920272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330665" y="2999759"/>
                <a:ext cx="8541391" cy="494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kern="0" dirty="0"/>
                  <a:t>Even though we just saw that, for FIXED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kern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kern="0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kern="0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kern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kern="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665" y="2999759"/>
                <a:ext cx="8541391" cy="494950"/>
              </a:xfrm>
              <a:prstGeom prst="rect">
                <a:avLst/>
              </a:prstGeom>
              <a:blipFill>
                <a:blip r:embed="rId2"/>
                <a:stretch>
                  <a:fillRect l="-1071" t="-18519" b="-123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342899" y="3697495"/>
                <a:ext cx="8218903" cy="943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kern="0" dirty="0"/>
                  <a:t>It is NOT true that  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kern="0" dirty="0"/>
                  <a:t>  </a:t>
                </a:r>
                <a:br>
                  <a:rPr lang="en-US" sz="2400" kern="0" dirty="0"/>
                </a:br>
                <a:r>
                  <a:rPr lang="en-US" sz="2400" kern="0" dirty="0"/>
                  <a:t>   or even that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𝑛𝑓</m:t>
                        </m:r>
                        <m:d>
                          <m:dPr>
                            <m:ctrlPr>
                              <a:rPr lang="en-US" sz="24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kern="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899" y="3697495"/>
                <a:ext cx="8218903" cy="943179"/>
              </a:xfrm>
              <a:prstGeom prst="rect">
                <a:avLst/>
              </a:prstGeom>
              <a:blipFill>
                <a:blip r:embed="rId3"/>
                <a:stretch>
                  <a:fillRect l="-1113" t="-97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02698" y="4987294"/>
            <a:ext cx="7848600" cy="39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b="0" i="0">
                <a:solidFill>
                  <a:srgbClr val="003399"/>
                </a:solidFill>
                <a:latin typeface="Calibri Regular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b="0" i="0">
                <a:solidFill>
                  <a:schemeClr val="tx1"/>
                </a:solidFill>
                <a:latin typeface="Calibri Regular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b="0" i="0">
                <a:solidFill>
                  <a:schemeClr val="tx1"/>
                </a:solidFill>
                <a:latin typeface="Calibri Regular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>
                <a:solidFill>
                  <a:srgbClr val="C00000"/>
                </a:solidFill>
              </a:rPr>
              <a:t>We display  a counterexample.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17815" y="870960"/>
                <a:ext cx="754398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 Regular"/>
                  </a:rPr>
                  <a:t>where,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alibri 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15" y="870960"/>
                <a:ext cx="7543988" cy="509178"/>
              </a:xfrm>
              <a:prstGeom prst="rect">
                <a:avLst/>
              </a:prstGeom>
              <a:blipFill>
                <a:blip r:embed="rId4"/>
                <a:stretch>
                  <a:fillRect t="-4819" b="-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01304" y="89471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Regular"/>
              </a:rPr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97776" y="1575760"/>
                <a:ext cx="3909147" cy="817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76" y="1575760"/>
                <a:ext cx="3909147" cy="8179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5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Counterexample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434" y="768890"/>
                <a:ext cx="7848600" cy="494950"/>
              </a:xfrm>
            </p:spPr>
            <p:txBody>
              <a:bodyPr/>
              <a:lstStyle/>
              <a:p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 </a:t>
                </a:r>
                <a:r>
                  <a:rPr lang="en-US" sz="2400" dirty="0"/>
                  <a:t>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434" y="768890"/>
                <a:ext cx="7848600" cy="494950"/>
              </a:xfrm>
              <a:blipFill>
                <a:blip r:embed="rId2"/>
                <a:stretch>
                  <a:fillRect l="-1243" t="-1604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594434" y="2059770"/>
                <a:ext cx="8362076" cy="494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b="0" kern="0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434" y="2059770"/>
                <a:ext cx="8362076" cy="494950"/>
              </a:xfrm>
              <a:prstGeom prst="rect">
                <a:avLst/>
              </a:prstGeom>
              <a:blipFill>
                <a:blip r:embed="rId3"/>
                <a:stretch>
                  <a:fillRect l="-1167" t="-23457" b="-74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594434" y="2929284"/>
                <a:ext cx="7848600" cy="475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b="0" kern="0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>
                    <a:solidFill>
                      <a:srgbClr val="C00000"/>
                    </a:solidFill>
                  </a:rPr>
                  <a:t>  </a:t>
                </a:r>
                <a:r>
                  <a:rPr lang="en-US" sz="2400" kern="0" dirty="0">
                    <a:solidFill>
                      <a:schemeClr val="tx1"/>
                    </a:solidFill>
                  </a:rPr>
                  <a:t>where</a:t>
                </a:r>
                <a:r>
                  <a:rPr lang="en-US" sz="2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kern="0" dirty="0"/>
              </a:p>
              <a:p>
                <a:r>
                  <a:rPr lang="en-US" sz="2400" kern="0" dirty="0"/>
                  <a:t> </a:t>
                </a:r>
                <a:endParaRPr lang="en-US" sz="2400" b="0" kern="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434" y="2929284"/>
                <a:ext cx="7848600" cy="475072"/>
              </a:xfrm>
              <a:prstGeom prst="rect">
                <a:avLst/>
              </a:prstGeom>
              <a:blipFill>
                <a:blip r:embed="rId4"/>
                <a:stretch>
                  <a:fillRect l="-1243" t="-24675" b="-129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 bwMode="auto">
              <a:xfrm>
                <a:off x="594434" y="1389289"/>
                <a:ext cx="7848600" cy="494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kern="0" dirty="0"/>
                  <a:t>=&gt;</a:t>
                </a:r>
                <a:r>
                  <a:rPr lang="en-US" sz="2400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kern="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kern="0" dirty="0"/>
                  <a:t>for all FIXED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≥1.</m:t>
                    </m:r>
                  </m:oMath>
                </a14:m>
                <a:r>
                  <a:rPr lang="en-US" sz="2400" kern="0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434" y="1389289"/>
                <a:ext cx="7848600" cy="494950"/>
              </a:xfrm>
              <a:prstGeom prst="rect">
                <a:avLst/>
              </a:prstGeom>
              <a:blipFill>
                <a:blip r:embed="rId5"/>
                <a:stretch>
                  <a:fillRect l="-1243" t="-16049" b="-148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594434" y="3517303"/>
                <a:ext cx="4704187" cy="475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b="0" kern="0" dirty="0"/>
                  <a:t>=&gt; </a:t>
                </a:r>
                <a:r>
                  <a:rPr lang="en-US" sz="2400" b="0" kern="0" dirty="0">
                    <a:solidFill>
                      <a:schemeClr val="tx1"/>
                    </a:solidFill>
                  </a:rPr>
                  <a:t>So, </a:t>
                </a:r>
                <a:r>
                  <a:rPr lang="en-US" sz="2400" b="0" i="1" kern="0" dirty="0">
                    <a:solidFill>
                      <a:schemeClr val="tx1"/>
                    </a:solidFill>
                  </a:rPr>
                  <a:t>for fixed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b="0" kern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kern="0" dirty="0">
                  <a:solidFill>
                    <a:srgbClr val="C00000"/>
                  </a:solidFill>
                </a:endParaRPr>
              </a:p>
              <a:p>
                <a:r>
                  <a:rPr lang="en-US" sz="2400" kern="0" dirty="0"/>
                  <a:t> </a:t>
                </a:r>
                <a:endParaRPr lang="en-US" sz="2400" b="0" kern="0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434" y="3517303"/>
                <a:ext cx="4704187" cy="475072"/>
              </a:xfrm>
              <a:prstGeom prst="rect">
                <a:avLst/>
              </a:prstGeom>
              <a:blipFill>
                <a:blip r:embed="rId6"/>
                <a:stretch>
                  <a:fillRect l="-2075" t="-16667" b="-1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 bwMode="auto">
          <a:xfrm flipV="1">
            <a:off x="0" y="2642063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0" y="4339388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 bwMode="auto">
              <a:xfrm>
                <a:off x="507348" y="4774450"/>
                <a:ext cx="8362076" cy="494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b="0" kern="0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348" y="4774450"/>
                <a:ext cx="8362076" cy="494950"/>
              </a:xfrm>
              <a:prstGeom prst="rect">
                <a:avLst/>
              </a:prstGeom>
              <a:blipFill>
                <a:blip r:embed="rId7"/>
                <a:stretch>
                  <a:fillRect l="-1093" t="-23457" b="-74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 bwMode="auto">
              <a:xfrm>
                <a:off x="507348" y="5298067"/>
                <a:ext cx="7848600" cy="954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kern="0" dirty="0"/>
                  <a:t>In particular,   </a:t>
                </a:r>
              </a:p>
              <a:p>
                <a:r>
                  <a:rPr lang="en-US" sz="2400" b="0" kern="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kern="0" dirty="0">
                    <a:solidFill>
                      <a:schemeClr val="tx1"/>
                    </a:solidFill>
                  </a:rPr>
                  <a:t>is NOT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kern="0" dirty="0">
                    <a:solidFill>
                      <a:schemeClr val="tx1"/>
                    </a:solidFill>
                  </a:rPr>
                  <a:t>or even 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kern="0" dirty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en-US" sz="2400" kern="0" dirty="0"/>
                  <a:t> </a:t>
                </a:r>
                <a:endParaRPr lang="en-US" sz="2400" b="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348" y="5298067"/>
                <a:ext cx="7848600" cy="954429"/>
              </a:xfrm>
              <a:prstGeom prst="rect">
                <a:avLst/>
              </a:prstGeom>
              <a:blipFill>
                <a:blip r:embed="rId8"/>
                <a:stretch>
                  <a:fillRect l="-1165" t="-8280" b="-82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4" idx="0"/>
          </p:cNvCxnSpPr>
          <p:nvPr/>
        </p:nvCxnSpPr>
        <p:spPr bwMode="auto">
          <a:xfrm flipH="1" flipV="1">
            <a:off x="3299950" y="6158523"/>
            <a:ext cx="1" cy="33294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959697" y="6491467"/>
                <a:ext cx="680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97" y="6491467"/>
                <a:ext cx="680507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40149" y="6491467"/>
                <a:ext cx="7755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49" y="6491467"/>
                <a:ext cx="775597" cy="338554"/>
              </a:xfrm>
              <a:prstGeom prst="rect">
                <a:avLst/>
              </a:prstGeom>
              <a:blipFill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 bwMode="auto">
          <a:xfrm flipH="1" flipV="1">
            <a:off x="5827948" y="6158523"/>
            <a:ext cx="1" cy="33294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971043" y="2977224"/>
            <a:ext cx="2471991" cy="852316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b="0" i="0">
                <a:solidFill>
                  <a:srgbClr val="003399"/>
                </a:solidFill>
                <a:latin typeface="Calibri Regular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b="0" i="0">
                <a:solidFill>
                  <a:schemeClr val="tx1"/>
                </a:solidFill>
                <a:latin typeface="Calibri Regular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b="0" i="0">
                <a:solidFill>
                  <a:schemeClr val="tx1"/>
                </a:solidFill>
                <a:latin typeface="Calibri Regular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>
                <a:solidFill>
                  <a:schemeClr val="tx1"/>
                </a:solidFill>
              </a:rPr>
              <a:t>Which we also know is true from part (a) </a:t>
            </a:r>
            <a:endParaRPr lang="en-US" sz="18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4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2" grpId="0"/>
      <p:bldP spid="24" grpId="0"/>
      <p:bldP spid="26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Deeper Dive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318889" y="809951"/>
                <a:ext cx="8772357" cy="494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kern="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kern="0" dirty="0"/>
                  <a:t> and set 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sz="2000" kern="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889" y="809951"/>
                <a:ext cx="8772357" cy="494950"/>
              </a:xfrm>
              <a:prstGeom prst="rect">
                <a:avLst/>
              </a:prstGeom>
              <a:blipFill>
                <a:blip r:embed="rId2"/>
                <a:stretch>
                  <a:fillRect l="-695" t="-97531" b="-1320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31783" y="1439476"/>
                <a:ext cx="7316490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83" y="1439476"/>
                <a:ext cx="7316490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 bwMode="auto">
          <a:xfrm>
            <a:off x="0" y="3100064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8889" y="3241877"/>
            <a:ext cx="7475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Regular"/>
              </a:rPr>
              <a:t>Use the counterexample from previous page to unpack problem.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318889" y="3686634"/>
                <a:ext cx="3842490" cy="494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kern="0" dirty="0">
                    <a:solidFill>
                      <a:schemeClr val="tx1"/>
                    </a:solidFill>
                  </a:rPr>
                  <a:t>,  </a:t>
                </a:r>
                <a:r>
                  <a:rPr lang="en-US" sz="2000" kern="0" dirty="0"/>
                  <a:t>and</a:t>
                </a:r>
                <a:r>
                  <a:rPr lang="en-US" sz="2000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kern="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889" y="3686634"/>
                <a:ext cx="3842490" cy="494950"/>
              </a:xfrm>
              <a:prstGeom prst="rect">
                <a:avLst/>
              </a:prstGeom>
              <a:blipFill>
                <a:blip r:embed="rId4"/>
                <a:stretch>
                  <a:fillRect l="-1585" t="-6173" b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2717943" y="3659116"/>
                <a:ext cx="6629992" cy="494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kern="0" dirty="0">
                  <a:solidFill>
                    <a:schemeClr val="tx1"/>
                  </a:solidFill>
                </a:endParaRPr>
              </a:p>
              <a:p>
                <a:endParaRPr lang="en-US" sz="20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7943" y="3659116"/>
                <a:ext cx="6629992" cy="49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74901" y="2698976"/>
            <a:ext cx="5463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 Regular"/>
              </a:rPr>
              <a:t>IS NOT CORRECT. Why is this “proof” wrong?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5223" y="4300660"/>
                <a:ext cx="90927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 Regular"/>
                  </a:rPr>
                  <a:t>The problem is that equalities (a) and (b) aren’t </a:t>
                </a:r>
                <a:r>
                  <a:rPr lang="en-US" sz="2000" b="1" dirty="0">
                    <a:latin typeface="Calibri Regular"/>
                  </a:rPr>
                  <a:t>mathematically well defined</a:t>
                </a:r>
                <a:r>
                  <a:rPr lang="en-US" sz="2000" dirty="0">
                    <a:latin typeface="Calibri Regular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000" dirty="0">
                    <a:latin typeface="Calibri Regular"/>
                  </a:rPr>
                  <a:t> notation has a multiplicative constant associated with it, i.e.,</a:t>
                </a:r>
                <a:br>
                  <a:rPr lang="en-US" sz="2000" dirty="0">
                    <a:latin typeface="Calibri Regular"/>
                  </a:rPr>
                </a:br>
                <a:r>
                  <a:rPr lang="en-US" sz="2000" dirty="0">
                    <a:latin typeface="Calibri Regular"/>
                  </a:rPr>
                  <a:t>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Regular"/>
                  </a:rPr>
                  <a:t> implies there is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 Regular"/>
                  </a:rPr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23" y="4300660"/>
                <a:ext cx="9092712" cy="1015663"/>
              </a:xfrm>
              <a:prstGeom prst="rect">
                <a:avLst/>
              </a:prstGeom>
              <a:blipFill>
                <a:blip r:embed="rId6"/>
                <a:stretch>
                  <a:fillRect l="-738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717943" y="1624042"/>
            <a:ext cx="48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5099" y="1625591"/>
            <a:ext cx="48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8889" y="5615141"/>
                <a:ext cx="86458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 Regular"/>
                  </a:rPr>
                  <a:t>The way that (a) and (b) are written imply that all of the constants are the same.  But they are NOT.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 Regular"/>
                  </a:rPr>
                  <a:t> so the constants are increasing.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89" y="5615141"/>
                <a:ext cx="8645869" cy="707886"/>
              </a:xfrm>
              <a:prstGeom prst="rect">
                <a:avLst/>
              </a:prstGeom>
              <a:blipFill>
                <a:blip r:embed="rId7"/>
                <a:stretch>
                  <a:fillRect l="-705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66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320040"/>
            <a:ext cx="9144000" cy="457200"/>
          </a:xfrm>
        </p:spPr>
        <p:txBody>
          <a:bodyPr/>
          <a:lstStyle/>
          <a:p>
            <a:r>
              <a:rPr lang="en-US" sz="2800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414" y="1301781"/>
                <a:ext cx="8635171" cy="459680"/>
              </a:xfrm>
            </p:spPr>
            <p:txBody>
              <a:bodyPr/>
              <a:lstStyle/>
              <a:p>
                <a:r>
                  <a:rPr lang="en-US" altLang="zh-CN" sz="2200" b="0" dirty="0">
                    <a:solidFill>
                      <a:schemeClr val="tx1"/>
                    </a:solidFill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x-none" sz="2200" dirty="0">
                    <a:solidFill>
                      <a:schemeClr val="tx1"/>
                    </a:solidFill>
                  </a:rPr>
                  <a:t> be a sequence that has the following property:</a:t>
                </a:r>
              </a:p>
              <a:p>
                <a:endParaRPr lang="en-US" altLang="x-none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414" y="1301781"/>
                <a:ext cx="8635171" cy="459680"/>
              </a:xfrm>
              <a:blipFill rotWithShape="0">
                <a:blip r:embed="rId3"/>
                <a:stretch>
                  <a:fillRect l="-918"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13</a:t>
            </a:fld>
            <a:endParaRPr lang="en-US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183527" y="3646171"/>
                <a:ext cx="8635171" cy="480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x-none" sz="2200" kern="0" dirty="0">
                    <a:solidFill>
                      <a:schemeClr val="tx1"/>
                    </a:solidFill>
                  </a:rPr>
                  <a:t>Such a sequence is called </a:t>
                </a:r>
                <a:r>
                  <a:rPr lang="en-US" altLang="x-none" sz="2200" b="1" kern="0" dirty="0">
                    <a:solidFill>
                      <a:srgbClr val="FF0000"/>
                    </a:solidFill>
                  </a:rPr>
                  <a:t>unimodal</a:t>
                </a:r>
                <a:r>
                  <a:rPr lang="en-US" altLang="x-none" sz="2200" kern="0" dirty="0">
                    <a:solidFill>
                      <a:schemeClr val="tx1"/>
                    </a:solidFill>
                  </a:rPr>
                  <a:t> with the unique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x-none" sz="2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x-none" sz="2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x-none" sz="2200" kern="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27" y="3646171"/>
                <a:ext cx="8635171" cy="480946"/>
              </a:xfrm>
              <a:prstGeom prst="rect">
                <a:avLst/>
              </a:prstGeom>
              <a:blipFill rotWithShape="0">
                <a:blip r:embed="rId4"/>
                <a:stretch>
                  <a:fillRect l="-917" t="-11392" b="-797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484784" y="2800794"/>
                <a:ext cx="4179362" cy="4607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:1≤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x-none" sz="22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x-none" sz="22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784" y="2800794"/>
                <a:ext cx="4179362" cy="4607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234920" y="5122503"/>
                <a:ext cx="8635171" cy="428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x-none" sz="2200" b="1" kern="0" dirty="0">
                    <a:solidFill>
                      <a:schemeClr val="tx1"/>
                    </a:solidFill>
                  </a:rPr>
                  <a:t>Design an </a:t>
                </a:r>
                <a14:m>
                  <m:oMath xmlns:m="http://schemas.openxmlformats.org/officeDocument/2006/math">
                    <m:r>
                      <a:rPr lang="en-US" altLang="x-none" sz="2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x-none" sz="2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x-none" sz="22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x-none" sz="2200" b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x-none" sz="22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x-none" sz="2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x-none" sz="2200" b="1" kern="0" dirty="0">
                    <a:solidFill>
                      <a:schemeClr val="tx1"/>
                    </a:solidFill>
                  </a:rPr>
                  <a:t> algorithm for finding </a:t>
                </a:r>
                <a14:m>
                  <m:oMath xmlns:m="http://schemas.openxmlformats.org/officeDocument/2006/math">
                    <m:r>
                      <a:rPr lang="en-US" altLang="x-none" sz="2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x-none" sz="2200" b="1" kern="0" dirty="0">
                    <a:solidFill>
                      <a:schemeClr val="tx1"/>
                    </a:solidFill>
                  </a:rPr>
                  <a:t> in a unimodal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x-none" sz="22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x-none" sz="22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x-none" sz="22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x-none" sz="22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x-none" sz="2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x-none" sz="2200" b="1" kern="0" dirty="0">
                  <a:solidFill>
                    <a:schemeClr val="tx1"/>
                  </a:solidFill>
                </a:endParaRPr>
              </a:p>
              <a:p>
                <a:r>
                  <a:rPr lang="en-US" altLang="x-none" sz="2200" kern="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920" y="5122503"/>
                <a:ext cx="8635171" cy="428315"/>
              </a:xfrm>
              <a:prstGeom prst="rect">
                <a:avLst/>
              </a:prstGeom>
              <a:blipFill rotWithShape="0">
                <a:blip r:embed="rId6"/>
                <a:stretch>
                  <a:fillRect l="-918" t="-14085" b="-10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4735031" y="2789097"/>
                <a:ext cx="4154553" cy="484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x-none" sz="22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x-none" sz="2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x-none" sz="2200" kern="0" dirty="0">
                  <a:solidFill>
                    <a:schemeClr val="tx1"/>
                  </a:solidFill>
                </a:endParaRPr>
              </a:p>
              <a:p>
                <a:r>
                  <a:rPr lang="en-US" altLang="x-none" sz="2200" kern="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5031" y="2789097"/>
                <a:ext cx="4154553" cy="4841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599970" y="4206595"/>
                <a:ext cx="8270121" cy="480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x-none" sz="2000" i="1" kern="0" dirty="0">
                    <a:solidFill>
                      <a:schemeClr val="tx1"/>
                    </a:solidFill>
                  </a:rPr>
                  <a:t>(The sequence goes down and then goes up, with minimum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x-none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x-none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x-none" sz="2000" i="1" kern="0" dirty="0">
                    <a:solidFill>
                      <a:schemeClr val="tx1"/>
                    </a:solidFill>
                  </a:rPr>
                  <a:t>.)</a:t>
                </a:r>
              </a:p>
              <a:p>
                <a:r>
                  <a:rPr lang="en-US" altLang="x-none" sz="2000" i="1" kern="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970" y="4206595"/>
                <a:ext cx="8270121" cy="480946"/>
              </a:xfrm>
              <a:prstGeom prst="rect">
                <a:avLst/>
              </a:prstGeom>
              <a:blipFill rotWithShape="0">
                <a:blip r:embed="rId8"/>
                <a:stretch>
                  <a:fillRect l="-737" t="-8861" b="-25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671859" y="2153182"/>
                <a:ext cx="8635171" cy="440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x-none" sz="2200" kern="0" dirty="0">
                    <a:solidFill>
                      <a:schemeClr val="tx1"/>
                    </a:solidFill>
                  </a:rPr>
                  <a:t>There exists some </a:t>
                </a:r>
                <a14:m>
                  <m:oMath xmlns:m="http://schemas.openxmlformats.org/officeDocument/2006/math"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 such that </a:t>
                </a: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859" y="2153182"/>
                <a:ext cx="8635171" cy="440186"/>
              </a:xfrm>
              <a:prstGeom prst="rect">
                <a:avLst/>
              </a:prstGeom>
              <a:blipFill rotWithShape="0">
                <a:blip r:embed="rId9"/>
                <a:stretch>
                  <a:fillRect l="-917" t="-13889" b="-20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8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320040"/>
            <a:ext cx="9144000" cy="457200"/>
          </a:xfrm>
        </p:spPr>
        <p:txBody>
          <a:bodyPr/>
          <a:lstStyle/>
          <a:p>
            <a:r>
              <a:rPr lang="en-US" sz="2800" dirty="0"/>
              <a:t>Example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14</a:t>
            </a:fld>
            <a:endParaRPr lang="en-US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254411" y="1619693"/>
                <a:ext cx="8635171" cy="6510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altLang="zh-CN" sz="2200" kern="0" dirty="0">
                    <a:solidFill>
                      <a:schemeClr val="tx1"/>
                    </a:solidFill>
                    <a:sym typeface="Symbol" pitchFamily="18" charset="2"/>
                  </a:rPr>
                  <a:t> is unimodal with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altLang="zh-CN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altLang="zh-CN" sz="2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𝟓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SzPct val="100000"/>
                </a:pPr>
                <a:endParaRPr lang="en-US" altLang="x-none" sz="2200" kern="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1" y="1619693"/>
                <a:ext cx="8635171" cy="651067"/>
              </a:xfrm>
              <a:prstGeom prst="rect">
                <a:avLst/>
              </a:prstGeom>
              <a:blipFill rotWithShape="0">
                <a:blip r:embed="rId3"/>
                <a:stretch>
                  <a:fillRect l="-71" t="-102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254412" y="777240"/>
                <a:ext cx="8635171" cy="385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200" kern="0" dirty="0">
                    <a:solidFill>
                      <a:schemeClr val="tx1"/>
                    </a:solidFill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zh-CN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[ 10,  8,  6,  </m:t>
                    </m:r>
                    <m:r>
                      <a:rPr lang="en-US" altLang="zh-CN" sz="2200" b="1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𝟓</m:t>
                    </m:r>
                    <m:r>
                      <a:rPr lang="en-US" altLang="zh-CN" sz="2200" b="1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  </m:t>
                    </m:r>
                    <m:r>
                      <a:rPr lang="en-US" altLang="zh-CN" sz="22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25,  30,  40,  70,  90,  100</m:t>
                    </m:r>
                    <m:r>
                      <a:rPr lang="en-US" altLang="zh-CN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]</m:t>
                    </m:r>
                  </m:oMath>
                </a14:m>
                <a:endParaRPr lang="en-US" altLang="x-none" sz="22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2" y="777240"/>
                <a:ext cx="8635171" cy="385253"/>
              </a:xfrm>
              <a:prstGeom prst="rect">
                <a:avLst/>
              </a:prstGeom>
              <a:blipFill rotWithShape="0">
                <a:blip r:embed="rId4"/>
                <a:stretch>
                  <a:fillRect l="-918" t="-17460" b="-365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7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320040"/>
            <a:ext cx="9144000" cy="457200"/>
          </a:xfrm>
        </p:spPr>
        <p:txBody>
          <a:bodyPr/>
          <a:lstStyle/>
          <a:p>
            <a:r>
              <a:rPr lang="en-US" sz="2800" dirty="0"/>
              <a:t>Solution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411" y="1495647"/>
            <a:ext cx="8635171" cy="776177"/>
          </a:xfrm>
        </p:spPr>
        <p:txBody>
          <a:bodyPr/>
          <a:lstStyle/>
          <a:p>
            <a:pPr marL="342900" indent="-342900">
              <a:buSzPct val="100000"/>
              <a:buFont typeface="Wingdings" pitchFamily="2" charset="2"/>
              <a:buChar char="§"/>
            </a:pPr>
            <a:r>
              <a:rPr lang="en-US" altLang="x-none" sz="2200" dirty="0">
                <a:solidFill>
                  <a:schemeClr val="tx1"/>
                </a:solidFill>
              </a:rPr>
              <a:t>We can binary search for the transition point where the items stop decreasing and start increasing.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15</a:t>
            </a:fld>
            <a:endParaRPr lang="en-US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254412" y="777240"/>
                <a:ext cx="8635171" cy="385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200" kern="0" dirty="0">
                    <a:solidFill>
                      <a:schemeClr val="tx1"/>
                    </a:solidFill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zh-CN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[ 10,  8,  6,  </m:t>
                    </m:r>
                    <m:r>
                      <a:rPr lang="en-US" altLang="zh-CN" sz="2200" b="1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𝟓</m:t>
                    </m:r>
                    <m:r>
                      <a:rPr lang="en-US" altLang="zh-CN" sz="2200" b="1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  </m:t>
                    </m:r>
                    <m:r>
                      <a:rPr lang="en-US" altLang="zh-CN" sz="22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25,  30,  40,  70,  90,  100</m:t>
                    </m:r>
                    <m:r>
                      <a:rPr lang="en-US" altLang="zh-CN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]</m:t>
                    </m:r>
                  </m:oMath>
                </a14:m>
                <a:endParaRPr lang="en-US" altLang="x-none" sz="22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2" y="777240"/>
                <a:ext cx="8635171" cy="385253"/>
              </a:xfrm>
              <a:prstGeom prst="rect">
                <a:avLst/>
              </a:prstGeom>
              <a:blipFill rotWithShape="0">
                <a:blip r:embed="rId3"/>
                <a:stretch>
                  <a:fillRect l="-918" t="-17460" b="-365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254411" y="2410401"/>
                <a:ext cx="8635171" cy="1303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indent="-342900">
                  <a:buSzPct val="100000"/>
                  <a:buFont typeface="Wingdings" pitchFamily="2" charset="2"/>
                  <a:buChar char="§"/>
                </a:pPr>
                <a:r>
                  <a:rPr lang="en-US" altLang="x-none" sz="2200" kern="0" dirty="0">
                    <a:solidFill>
                      <a:schemeClr val="tx1"/>
                    </a:solidFill>
                  </a:rPr>
                  <a:t>Define new array </a:t>
                </a:r>
                <a14:m>
                  <m:oMath xmlns:m="http://schemas.openxmlformats.org/officeDocument/2006/math"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 where</a:t>
                </a:r>
              </a:p>
              <a:p>
                <a:pPr lvl="1" indent="0">
                  <a:buSzPct val="100000"/>
                  <a:buFont typeface="Monotype Sorts" pitchFamily="92" charset="2"/>
                  <a:buNone/>
                </a:pPr>
                <a:endParaRPr lang="en-US" altLang="x-none" sz="2200" kern="0" dirty="0">
                  <a:solidFill>
                    <a:srgbClr val="0070C0"/>
                  </a:solidFill>
                </a:endParaRPr>
              </a:p>
              <a:p>
                <a:pPr lvl="1" indent="0">
                  <a:buSzPct val="100000"/>
                  <a:buFont typeface="Monotype Sorts" pitchFamily="9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sz="2200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x-none" sz="2200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x-none" sz="2200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x-none" sz="2200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x-none" sz="2200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  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x-none" sz="2200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x-none" sz="2200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e>
                            <m:e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  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x-none" sz="2200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x-none" sz="2200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x-none" sz="2200" kern="0" dirty="0"/>
              </a:p>
              <a:p>
                <a:pPr lvl="1" indent="0">
                  <a:buSzPct val="100000"/>
                  <a:buFont typeface="Monotype Sorts" pitchFamily="92" charset="2"/>
                  <a:buNone/>
                </a:pPr>
                <a:endParaRPr lang="en-US" altLang="x-none" sz="2200" kern="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1" y="2410401"/>
                <a:ext cx="8635171" cy="1303906"/>
              </a:xfrm>
              <a:prstGeom prst="rect">
                <a:avLst/>
              </a:prstGeom>
              <a:blipFill rotWithShape="0">
                <a:blip r:embed="rId4"/>
                <a:stretch>
                  <a:fillRect l="-777" t="-102804" b="-1771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254412" y="3726778"/>
                <a:ext cx="6692194" cy="5237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 indent="0">
                  <a:buSzPct val="100000"/>
                  <a:buFont typeface="Monotype Sorts" pitchFamily="92" charset="2"/>
                  <a:buNone/>
                </a:pPr>
                <a:r>
                  <a:rPr lang="en-US" altLang="x-none" sz="2200" kern="0" dirty="0"/>
                  <a:t>For example </a:t>
                </a:r>
                <a14:m>
                  <m:oMath xmlns:m="http://schemas.openxmlformats.org/officeDocument/2006/math">
                    <m:r>
                      <a:rPr lang="en-US" altLang="x-none" sz="2200" b="0" i="1" kern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x-none" sz="2200" kern="0" dirty="0"/>
                  <a:t>: </a:t>
                </a:r>
                <a14:m>
                  <m:oMath xmlns:m="http://schemas.openxmlformats.org/officeDocument/2006/math">
                    <m:r>
                      <a:rPr lang="en-US" altLang="x-none" sz="2200" i="1" kern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x-none" sz="2200" i="1" kern="0" smtClean="0">
                        <a:latin typeface="Cambria Math" panose="02040503050406030204" pitchFamily="18" charset="0"/>
                      </a:rPr>
                      <m:t>=[ +,+ +,  </m:t>
                    </m:r>
                    <m:r>
                      <a:rPr lang="en-US" altLang="x-none" sz="2200" b="1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−,  </m:t>
                    </m:r>
                    <m:r>
                      <a:rPr lang="en-US" altLang="x-none" sz="22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−,  −,  − ,  −,  −</m:t>
                    </m:r>
                    <m:r>
                      <a:rPr lang="en-US" altLang="x-none" sz="220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x-none" sz="2200" kern="0" dirty="0">
                  <a:ea typeface="+mn-ea"/>
                  <a:cs typeface="+mn-cs"/>
                </a:endParaRPr>
              </a:p>
              <a:p>
                <a:pPr>
                  <a:buSzPct val="100000"/>
                </a:pPr>
                <a:endParaRPr lang="en-US" altLang="x-none" sz="2200" kern="0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2" y="3726778"/>
                <a:ext cx="6692194" cy="523772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616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254410" y="4517848"/>
                <a:ext cx="8635171" cy="2111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indent="-342900">
                  <a:buSzPct val="100000"/>
                  <a:buFont typeface="Wingdings" pitchFamily="2" charset="2"/>
                  <a:buChar char="§"/>
                </a:pPr>
                <a:r>
                  <a:rPr lang="en-US" altLang="x-none" sz="2200" kern="0" dirty="0">
                    <a:solidFill>
                      <a:schemeClr val="bg2"/>
                    </a:solidFill>
                  </a:rPr>
                  <a:t>Unimodality implies that </a:t>
                </a:r>
                <a14:m>
                  <m:oMath xmlns:m="http://schemas.openxmlformats.org/officeDocument/2006/math">
                    <m:r>
                      <a:rPr lang="en-US" altLang="x-none" sz="22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x-none" sz="2200" kern="0" dirty="0">
                    <a:solidFill>
                      <a:schemeClr val="bg2"/>
                    </a:solidFill>
                  </a:rPr>
                  <a:t> is in form</a:t>
                </a:r>
              </a:p>
              <a:p>
                <a:pPr lvl="1" indent="0"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altLang="x-none" sz="22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x-none" sz="22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=[+, +, +, …,+, −,−,…,−]</m:t>
                    </m:r>
                  </m:oMath>
                </a14:m>
                <a:r>
                  <a:rPr lang="en-US" altLang="x-none" sz="2200" kern="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x-none" sz="2200" kern="0" dirty="0"/>
                  <a:t>where </a:t>
                </a:r>
                <a14:m>
                  <m:oMath xmlns:m="http://schemas.openxmlformats.org/officeDocument/2006/math">
                    <m:r>
                      <a:rPr lang="en-US" altLang="x-none" sz="2200" b="1" i="1" ker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x-none" sz="2200" kern="0" dirty="0"/>
                  <a:t>, the location of the minimum value in </a:t>
                </a:r>
                <a14:m>
                  <m:oMath xmlns:m="http://schemas.openxmlformats.org/officeDocument/2006/math">
                    <m:r>
                      <a:rPr lang="en-US" altLang="x-none" sz="220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x-none" sz="2200" kern="0" dirty="0"/>
                  <a:t>, is the location of the first “</a:t>
                </a:r>
                <a14:m>
                  <m:oMath xmlns:m="http://schemas.openxmlformats.org/officeDocument/2006/math">
                    <m:r>
                      <a:rPr lang="en-US" altLang="x-none" sz="2200" i="1" kern="0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x-none" sz="2200" kern="0" dirty="0"/>
                  <a:t>” in </a:t>
                </a:r>
                <a14:m>
                  <m:oMath xmlns:m="http://schemas.openxmlformats.org/officeDocument/2006/math">
                    <m:r>
                      <a:rPr lang="en-US" altLang="x-none" sz="2200" i="1" kern="0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x-none" sz="2200" kern="0" dirty="0"/>
                  <a:t>.</a:t>
                </a:r>
              </a:p>
              <a:p>
                <a:pPr marL="342900" indent="-342900">
                  <a:buSzPct val="100000"/>
                  <a:buFont typeface="Wingdings" pitchFamily="2" charset="2"/>
                  <a:buChar char="§"/>
                </a:pPr>
                <a:r>
                  <a:rPr lang="en-US" altLang="x-none" sz="2200" kern="0" dirty="0">
                    <a:solidFill>
                      <a:schemeClr val="tx1"/>
                    </a:solidFill>
                  </a:rPr>
                  <a:t>This </a:t>
                </a:r>
                <a14:m>
                  <m:oMath xmlns:m="http://schemas.openxmlformats.org/officeDocument/2006/math">
                    <m:r>
                      <a:rPr lang="en-US" altLang="x-none" sz="2200" b="1" i="1" ker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 can then be found using an </a:t>
                </a:r>
                <a14:m>
                  <m:oMath xmlns:m="http://schemas.openxmlformats.org/officeDocument/2006/math">
                    <m:r>
                      <a:rPr lang="en-US" altLang="x-none" sz="2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x-none" sz="2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x-none" sz="2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x-none" sz="22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x-none" sz="2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x-none" sz="22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 binary search for the first “</a:t>
                </a:r>
                <a14:m>
                  <m:oMath xmlns:m="http://schemas.openxmlformats.org/officeDocument/2006/math">
                    <m:r>
                      <a:rPr lang="en-US" altLang="x-none" sz="22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” in </a:t>
                </a:r>
                <a14:m>
                  <m:oMath xmlns:m="http://schemas.openxmlformats.org/officeDocument/2006/math">
                    <m:r>
                      <a:rPr lang="en-US" altLang="x-none" sz="22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x-none" sz="22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SzPct val="100000"/>
                  <a:buFont typeface="Wingdings" pitchFamily="2" charset="2"/>
                  <a:buChar char="§"/>
                </a:pPr>
                <a:endParaRPr lang="en-US" altLang="x-none" sz="22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0" y="4517848"/>
                <a:ext cx="8635171" cy="2111552"/>
              </a:xfrm>
              <a:prstGeom prst="rect">
                <a:avLst/>
              </a:prstGeom>
              <a:blipFill rotWithShape="0">
                <a:blip r:embed="rId6"/>
                <a:stretch>
                  <a:fillRect l="-777" t="-3170" r="-2119" b="-103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1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320040"/>
            <a:ext cx="9144000" cy="457200"/>
          </a:xfrm>
        </p:spPr>
        <p:txBody>
          <a:bodyPr/>
          <a:lstStyle/>
          <a:p>
            <a:r>
              <a:rPr lang="en-US" sz="2800" dirty="0"/>
              <a:t>Solution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411" y="1495647"/>
            <a:ext cx="8635171" cy="776177"/>
          </a:xfrm>
        </p:spPr>
        <p:txBody>
          <a:bodyPr/>
          <a:lstStyle/>
          <a:p>
            <a:pPr marL="342900" indent="-342900">
              <a:buSzPct val="100000"/>
              <a:buFont typeface="Wingdings" pitchFamily="2" charset="2"/>
              <a:buChar char="§"/>
            </a:pPr>
            <a:r>
              <a:rPr lang="en-US" altLang="x-none" sz="2200" dirty="0">
                <a:solidFill>
                  <a:schemeClr val="tx1"/>
                </a:solidFill>
              </a:rPr>
              <a:t>We can binary search for the transition point where the items stop decreasing and start increasing.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16</a:t>
            </a:fld>
            <a:endParaRPr lang="en-US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254412" y="777240"/>
                <a:ext cx="8635171" cy="385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sz="2200" kern="0" dirty="0">
                    <a:solidFill>
                      <a:schemeClr val="tx1"/>
                    </a:solidFill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zh-CN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[ 10,  8,  6,  </m:t>
                    </m:r>
                    <m:r>
                      <a:rPr lang="en-US" altLang="zh-CN" sz="2200" b="1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𝟓</m:t>
                    </m:r>
                    <m:r>
                      <a:rPr lang="en-US" altLang="zh-CN" sz="2200" b="1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  </m:t>
                    </m:r>
                    <m:r>
                      <a:rPr lang="en-US" altLang="zh-CN" sz="22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25,  30,  40,  70,  90,  100</m:t>
                    </m:r>
                    <m:r>
                      <a:rPr lang="en-US" altLang="zh-CN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]</m:t>
                    </m:r>
                  </m:oMath>
                </a14:m>
                <a:endParaRPr lang="en-US" altLang="x-none" sz="22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2" y="777240"/>
                <a:ext cx="8635171" cy="385253"/>
              </a:xfrm>
              <a:prstGeom prst="rect">
                <a:avLst/>
              </a:prstGeom>
              <a:blipFill rotWithShape="0">
                <a:blip r:embed="rId3"/>
                <a:stretch>
                  <a:fillRect l="-918" t="-17460" b="-365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254411" y="2410401"/>
                <a:ext cx="8635171" cy="1303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indent="-342900">
                  <a:buSzPct val="100000"/>
                  <a:buFont typeface="Wingdings" pitchFamily="2" charset="2"/>
                  <a:buChar char="§"/>
                </a:pPr>
                <a:r>
                  <a:rPr lang="en-US" altLang="x-none" sz="2200" kern="0" dirty="0">
                    <a:solidFill>
                      <a:schemeClr val="tx1"/>
                    </a:solidFill>
                  </a:rPr>
                  <a:t>Define new array </a:t>
                </a:r>
                <a14:m>
                  <m:oMath xmlns:m="http://schemas.openxmlformats.org/officeDocument/2006/math"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 where</a:t>
                </a:r>
              </a:p>
              <a:p>
                <a:pPr lvl="1" indent="0">
                  <a:buSzPct val="100000"/>
                  <a:buFont typeface="Monotype Sorts" pitchFamily="92" charset="2"/>
                  <a:buNone/>
                </a:pPr>
                <a:endParaRPr lang="en-US" altLang="x-none" sz="2200" kern="0" dirty="0">
                  <a:solidFill>
                    <a:srgbClr val="0070C0"/>
                  </a:solidFill>
                </a:endParaRPr>
              </a:p>
              <a:p>
                <a:pPr lvl="1" indent="0">
                  <a:buSzPct val="100000"/>
                  <a:buFont typeface="Monotype Sorts" pitchFamily="9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sz="2200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x-none" sz="2200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x-none" sz="2200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x-none" sz="2200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x-none" sz="2200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  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x-none" sz="2200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x-none" sz="2200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e>
                            <m:e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  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x-none" sz="2200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x-none" sz="2200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x-none" sz="22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x-none" sz="2200" kern="0" dirty="0"/>
              </a:p>
              <a:p>
                <a:pPr lvl="1" indent="0">
                  <a:buSzPct val="100000"/>
                  <a:buFont typeface="Monotype Sorts" pitchFamily="92" charset="2"/>
                  <a:buNone/>
                </a:pPr>
                <a:endParaRPr lang="en-US" altLang="x-none" sz="2200" kern="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1" y="2410401"/>
                <a:ext cx="8635171" cy="1303906"/>
              </a:xfrm>
              <a:prstGeom prst="rect">
                <a:avLst/>
              </a:prstGeom>
              <a:blipFill rotWithShape="0">
                <a:blip r:embed="rId4"/>
                <a:stretch>
                  <a:fillRect l="-777" t="-102804" b="-1771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254410" y="4649108"/>
                <a:ext cx="8485554" cy="473642"/>
              </a:xfrm>
              <a:prstGeom prst="rect">
                <a:avLst/>
              </a:prstGeom>
              <a:solidFill>
                <a:schemeClr val="accent1">
                  <a:alpha val="16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14:m>
                  <m:oMath xmlns:m="http://schemas.openxmlformats.org/officeDocument/2006/math">
                    <m:r>
                      <a:rPr lang="en-US" altLang="x-none" sz="2200" b="1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 can be found by an </a:t>
                </a:r>
                <a14:m>
                  <m:oMath xmlns:m="http://schemas.openxmlformats.org/officeDocument/2006/math"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x-none" sz="2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x-none" sz="220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x-none" sz="2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 binary search for the first “</a:t>
                </a:r>
                <a14:m>
                  <m:oMath xmlns:m="http://schemas.openxmlformats.org/officeDocument/2006/math">
                    <m:r>
                      <a:rPr lang="en-US" altLang="x-none" sz="22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” in </a:t>
                </a:r>
                <a14:m>
                  <m:oMath xmlns:m="http://schemas.openxmlformats.org/officeDocument/2006/math">
                    <m:r>
                      <a:rPr lang="en-US" altLang="x-none" sz="22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x-none" sz="22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x-none" sz="22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x-none" sz="22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SzPct val="100000"/>
                </a:pPr>
                <a:endParaRPr lang="en-US" altLang="x-none" sz="2200" kern="0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0" y="4649108"/>
                <a:ext cx="8485554" cy="473642"/>
              </a:xfrm>
              <a:prstGeom prst="rect">
                <a:avLst/>
              </a:prstGeom>
              <a:blipFill rotWithShape="0">
                <a:blip r:embed="rId5"/>
                <a:stretch>
                  <a:fillRect l="-861" t="-12658" b="-7974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254410" y="3728344"/>
                <a:ext cx="8635171" cy="5237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 indent="0">
                  <a:buSzPct val="100000"/>
                  <a:buFont typeface="Monotype Sorts" pitchFamily="92" charset="2"/>
                  <a:buNone/>
                </a:pPr>
                <a:r>
                  <a:rPr lang="en-US" altLang="x-none" sz="2200" kern="0" dirty="0"/>
                  <a:t>For example </a:t>
                </a:r>
                <a14:m>
                  <m:oMath xmlns:m="http://schemas.openxmlformats.org/officeDocument/2006/math">
                    <m:r>
                      <a:rPr lang="en-US" altLang="x-none" sz="2200" b="0" i="1" kern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x-none" sz="2200" kern="0" dirty="0"/>
                  <a:t>: </a:t>
                </a:r>
                <a14:m>
                  <m:oMath xmlns:m="http://schemas.openxmlformats.org/officeDocument/2006/math">
                    <m:r>
                      <a:rPr lang="en-US" altLang="x-none" sz="2200" i="1" kern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x-none" sz="2200" i="1" kern="0" smtClean="0">
                        <a:latin typeface="Cambria Math" panose="02040503050406030204" pitchFamily="18" charset="0"/>
                      </a:rPr>
                      <m:t>=[ +,+ +,  </m:t>
                    </m:r>
                    <m:r>
                      <a:rPr lang="en-US" altLang="x-none" sz="2200" b="1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−,  </m:t>
                    </m:r>
                    <m:r>
                      <a:rPr lang="en-US" altLang="x-none" sz="22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−,  −,  − ,  −,  −</m:t>
                    </m:r>
                    <m:r>
                      <a:rPr lang="en-US" altLang="x-none" sz="220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x-none" sz="2200" kern="0" dirty="0">
                  <a:ea typeface="+mn-ea"/>
                  <a:cs typeface="+mn-cs"/>
                </a:endParaRPr>
              </a:p>
              <a:p>
                <a:pPr>
                  <a:buSzPct val="100000"/>
                </a:pPr>
                <a:endParaRPr lang="en-US" altLang="x-none" sz="2200" kern="0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0" y="3728344"/>
                <a:ext cx="8635171" cy="523772"/>
              </a:xfrm>
              <a:prstGeom prst="rect">
                <a:avLst/>
              </a:prstGeom>
              <a:blipFill rotWithShape="0">
                <a:blip r:embed="rId6"/>
                <a:stretch>
                  <a:fillRect t="-12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254410" y="5632775"/>
                <a:ext cx="8635171" cy="996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indent="-342900">
                  <a:buSzPct val="100000"/>
                  <a:buFont typeface="Wingdings" pitchFamily="2" charset="2"/>
                  <a:buChar char="§"/>
                </a:pPr>
                <a:r>
                  <a:rPr lang="en-US" altLang="x-none" sz="2200" kern="0" dirty="0">
                    <a:solidFill>
                      <a:schemeClr val="tx1"/>
                    </a:solidFill>
                  </a:rPr>
                  <a:t>No need to actually build </a:t>
                </a:r>
                <a14:m>
                  <m:oMath xmlns:m="http://schemas.openxmlformats.org/officeDocument/2006/math">
                    <m:r>
                      <a:rPr lang="en-US" altLang="x-none" sz="220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x-none" sz="220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en-US" altLang="x-none" sz="22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</a:rPr>
                  <a:t>’s entries can be calculated in </a:t>
                </a:r>
                <a14:m>
                  <m:oMath xmlns:m="http://schemas.openxmlformats.org/officeDocument/2006/math"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x-none" sz="2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x-none" sz="2200" kern="0" dirty="0"/>
                  <a:t> </a:t>
                </a:r>
                <a:r>
                  <a:rPr lang="en-US" altLang="x-none" sz="2200" kern="0" dirty="0">
                    <a:solidFill>
                      <a:schemeClr val="bg2"/>
                    </a:solidFill>
                  </a:rPr>
                  <a:t>time from </a:t>
                </a:r>
                <a14:m>
                  <m:oMath xmlns:m="http://schemas.openxmlformats.org/officeDocument/2006/math">
                    <m:r>
                      <a:rPr lang="en-US" altLang="x-none" sz="220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x-none" sz="220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altLang="x-none" sz="2200" kern="0" dirty="0">
                    <a:solidFill>
                      <a:schemeClr val="bg2"/>
                    </a:solidFill>
                  </a:rPr>
                  <a:t>, so we may assume </a:t>
                </a:r>
                <a14:m>
                  <m:oMath xmlns:m="http://schemas.openxmlformats.org/officeDocument/2006/math">
                    <m:r>
                      <a:rPr lang="en-US" altLang="x-none" sz="220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x-none" sz="2200" kern="0" dirty="0">
                    <a:solidFill>
                      <a:schemeClr val="bg2"/>
                    </a:solidFill>
                  </a:rPr>
                  <a:t> is given.</a:t>
                </a:r>
              </a:p>
              <a:p>
                <a:pPr>
                  <a:buSzPct val="100000"/>
                </a:pPr>
                <a:endParaRPr lang="en-US" altLang="x-none" sz="2200" kern="0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0" y="5632775"/>
                <a:ext cx="8635171" cy="996625"/>
              </a:xfrm>
              <a:prstGeom prst="rect">
                <a:avLst/>
              </a:prstGeom>
              <a:blipFill rotWithShape="0">
                <a:blip r:embed="rId7"/>
                <a:stretch>
                  <a:fillRect l="-777" t="-6707" b="-207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7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320040"/>
            <a:ext cx="9144000" cy="457200"/>
          </a:xfrm>
        </p:spPr>
        <p:txBody>
          <a:bodyPr/>
          <a:lstStyle/>
          <a:p>
            <a:r>
              <a:rPr lang="en-US" sz="2800" dirty="0"/>
              <a:t>Solution: More Details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17</a:t>
            </a:fld>
            <a:endParaRPr lang="en-US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201249" y="804366"/>
                <a:ext cx="8404035" cy="11060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x-none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𝐵𝑆𝑒𝑎𝑟𝑐h</m:t>
                    </m:r>
                    <m:r>
                      <a:rPr lang="en-US" altLang="x-none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x-none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altLang="x-none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x-none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  <m:r>
                      <a:rPr lang="en-US" altLang="x-none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  <a:sym typeface="Symbol" pitchFamily="18" charset="2"/>
                  </a:rPr>
                  <a:t> will be the algorithm.</a:t>
                </a:r>
                <a:br>
                  <a:rPr lang="en-US" altLang="x-none" sz="220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x-none" sz="2200" kern="0" dirty="0">
                    <a:solidFill>
                      <a:schemeClr val="tx1"/>
                    </a:solidFill>
                    <a:sym typeface="Symbol" pitchFamily="18" charset="2"/>
                  </a:rPr>
                  <a:t>The call assumes </a:t>
                </a:r>
                <a14:m>
                  <m:oMath xmlns:m="http://schemas.openxmlformats.org/officeDocument/2006/math">
                    <m:r>
                      <a:rPr lang="en-US" altLang="x-none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altLang="x-none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&lt;</m:t>
                    </m:r>
                    <m:r>
                      <a:rPr lang="en-US" altLang="x-none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altLang="x-none" sz="2200" kern="0" dirty="0">
                    <a:solidFill>
                      <a:schemeClr val="tx1"/>
                    </a:solidFill>
                    <a:sym typeface="Symbol" pitchFamily="18" charset="2"/>
                  </a:rPr>
                  <a:t> and the invariant that  </a:t>
                </a:r>
                <a14:m>
                  <m:oMath xmlns:m="http://schemas.openxmlformats.org/officeDocument/2006/math">
                    <m:r>
                      <a:rPr lang="en-US" altLang="x-none" sz="2200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x-none" sz="2200" b="0" i="1" kern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x-none" sz="2200" b="0" i="1" kern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en-US" altLang="x-none" sz="2200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=+</m:t>
                    </m:r>
                  </m:oMath>
                </a14:m>
                <a:r>
                  <a:rPr lang="en-US" altLang="x-none" sz="2200" kern="0" dirty="0">
                    <a:solidFill>
                      <a:srgbClr val="003399"/>
                    </a:solidFill>
                    <a:sym typeface="Symbol" pitchFamily="18" charset="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x-none" sz="2200" b="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x-none" sz="2200" b="0" i="1" kern="0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x-none" sz="2200" b="0" i="1" kern="0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e>
                    </m:d>
                    <m:r>
                      <a:rPr lang="en-US" altLang="x-none" sz="2200" b="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=−.</m:t>
                    </m:r>
                  </m:oMath>
                </a14:m>
                <a:endParaRPr lang="en-US" altLang="x-none" sz="2200" b="0" kern="0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249" y="804366"/>
                <a:ext cx="8404035" cy="1106052"/>
              </a:xfrm>
              <a:prstGeom prst="rect">
                <a:avLst/>
              </a:prstGeom>
              <a:blipFill rotWithShape="0">
                <a:blip r:embed="rId3"/>
                <a:stretch>
                  <a:fillRect l="-943" t="-6077" b="-55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303266" y="3413873"/>
                <a:ext cx="2624232" cy="3029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x-none" sz="1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𝑩𝑺𝒆𝒂𝒓𝒄𝒉</m:t>
                    </m:r>
                    <m:d>
                      <m:dPr>
                        <m:ctrlPr>
                          <a:rPr lang="en-US" altLang="x-none" sz="18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x-none" sz="18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  <m:r>
                          <a:rPr lang="en-US" altLang="x-none" sz="18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x-none" sz="18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altLang="zh-CN" sz="1800" b="1" kern="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br>
                  <a:rPr lang="en-US" altLang="zh-CN" sz="1800" b="1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kern="0" dirty="0">
                    <a:solidFill>
                      <a:schemeClr val="tx1"/>
                    </a:solidFill>
                    <a:sym typeface="Symbol" pitchFamily="18" charset="2"/>
                  </a:rPr>
                  <a:t>If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return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Else</a:t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altLang="zh-CN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altLang="zh-CN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r>
                              <a:rPr lang="en-US" altLang="zh-CN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If 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=+</m:t>
                    </m:r>
                  </m:oMath>
                </a14:m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𝐵𝑆𝑒𝑎𝑟𝑐h</m:t>
                    </m:r>
                    <m:d>
                      <m:dPr>
                        <m:ctrlP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Else /* 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=− </m:t>
                    </m:r>
                    <m:r>
                      <a:rPr lang="en-US" altLang="zh-CN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∗/</m:t>
                    </m:r>
                  </m:oMath>
                </a14:m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𝐵𝑆𝑒𝑎𝑟𝑐h</m:t>
                    </m:r>
                    <m:d>
                      <m:dPr>
                        <m:ctrlPr>
                          <a:rPr lang="en-US" altLang="zh-CN" sz="1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1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1800" b="0" kern="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endParaRPr lang="en-US" altLang="zh-CN" sz="1800" b="0" kern="0" dirty="0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266" y="3413873"/>
                <a:ext cx="2624232" cy="3029864"/>
              </a:xfrm>
              <a:prstGeom prst="rect">
                <a:avLst/>
              </a:prstGeom>
              <a:blipFill rotWithShape="0">
                <a:blip r:embed="rId4"/>
                <a:stretch>
                  <a:fillRect l="-1852" b="-1042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99879" y="1808133"/>
                <a:ext cx="894411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x-none" sz="2200" kern="0" dirty="0">
                    <a:latin typeface="Calibri Regular"/>
                    <a:sym typeface="Symbol" pitchFamily="18" charset="2"/>
                  </a:rPr>
                  <a:t>The first call will be </a:t>
                </a:r>
                <a14:m>
                  <m:oMath xmlns:m="http://schemas.openxmlformats.org/officeDocument/2006/math">
                    <m:r>
                      <a:rPr lang="en-US" altLang="x-none" sz="2200" i="1" kern="0">
                        <a:latin typeface="Cambria Math" panose="02040503050406030204" pitchFamily="18" charset="0"/>
                        <a:sym typeface="Symbol" pitchFamily="18" charset="2"/>
                      </a:rPr>
                      <m:t>𝐵𝑆𝑒𝑎𝑟𝑐h</m:t>
                    </m:r>
                    <m:d>
                      <m:dPr>
                        <m:ctrlPr>
                          <a:rPr lang="en-US" altLang="x-none" sz="22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x-none" sz="22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altLang="x-none" sz="22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x-none" sz="22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en-US" altLang="x-none" sz="22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x-none" sz="2200" kern="0" dirty="0">
                    <a:latin typeface="Calibri Regular"/>
                    <a:sym typeface="Symbol" pitchFamily="18" charset="2"/>
                  </a:rPr>
                  <a:t>, which satisfies this invariant.</a:t>
                </a: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9" y="1808133"/>
                <a:ext cx="8944119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886" t="-14286" b="-10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 txBox="1">
                <a:spLocks/>
              </p:cNvSpPr>
              <p:nvPr/>
            </p:nvSpPr>
            <p:spPr bwMode="auto">
              <a:xfrm>
                <a:off x="99938" y="2423808"/>
                <a:ext cx="8649114" cy="490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x-none" sz="2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𝐵𝑆𝑒𝑎𝑟𝑐h</m:t>
                    </m:r>
                    <m:d>
                      <m:dPr>
                        <m:ctrlPr>
                          <a:rPr lang="en-US" altLang="x-none" sz="22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x-none" sz="22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x-none" sz="22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x-none" sz="22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x-none" sz="2200" kern="0" dirty="0">
                    <a:sym typeface="Symbol" pitchFamily="18" charset="2"/>
                  </a:rPr>
                  <a:t> will return the smallest </a:t>
                </a:r>
                <a14:m>
                  <m:oMath xmlns:m="http://schemas.openxmlformats.org/officeDocument/2006/math">
                    <m:r>
                      <a:rPr lang="en-US" altLang="x-none" sz="2200" i="1" ker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altLang="x-none" sz="2200" i="1" kern="0">
                        <a:latin typeface="Cambria Math" panose="02040503050406030204" pitchFamily="18" charset="0"/>
                        <a:sym typeface="Symbol" pitchFamily="18" charset="2"/>
                      </a:rPr>
                      <m:t>∈[</m:t>
                    </m:r>
                    <m:r>
                      <a:rPr lang="en-US" altLang="x-none" sz="2200" i="1" kern="0"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altLang="x-none" sz="2200" i="1" kern="0">
                        <a:latin typeface="Cambria Math" panose="02040503050406030204" pitchFamily="18" charset="0"/>
                        <a:sym typeface="Symbol" pitchFamily="18" charset="2"/>
                      </a:rPr>
                      <m:t>…</m:t>
                    </m:r>
                    <m:r>
                      <a:rPr lang="en-US" altLang="x-none" sz="2200" i="1" kern="0">
                        <a:latin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  <m:r>
                      <a:rPr lang="en-US" altLang="x-none" sz="2200" i="1" kern="0">
                        <a:latin typeface="Cambria Math" panose="02040503050406030204" pitchFamily="18" charset="0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altLang="x-none" sz="2200" kern="0" dirty="0">
                    <a:sym typeface="Symbol" pitchFamily="18" charset="2"/>
                  </a:rPr>
                  <a:t> such that B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x-none" sz="22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x-none" sz="22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</m:d>
                    <m:r>
                      <a:rPr lang="en-US" altLang="x-none" sz="2200" i="1" kern="0">
                        <a:latin typeface="Cambria Math" panose="02040503050406030204" pitchFamily="18" charset="0"/>
                        <a:sym typeface="Symbol" pitchFamily="18" charset="2"/>
                      </a:rPr>
                      <m:t>=−</m:t>
                    </m:r>
                    <m:r>
                      <a:rPr lang="en-US" altLang="x-none" sz="2200" kern="0">
                        <a:latin typeface="Cambria Math" panose="02040503050406030204" pitchFamily="18" charset="0"/>
                        <a:sym typeface="Symbol" pitchFamily="18" charset="2"/>
                      </a:rPr>
                      <m:t>.</m:t>
                    </m:r>
                    <m:r>
                      <a:rPr lang="en-US" altLang="x-none" sz="2200" i="1" ker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en-US" altLang="x-none" sz="2200" kern="0" dirty="0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938" y="2423808"/>
                <a:ext cx="8649114" cy="490377"/>
              </a:xfrm>
              <a:prstGeom prst="rect">
                <a:avLst/>
              </a:prstGeom>
              <a:blipFill rotWithShape="0">
                <a:blip r:embed="rId6"/>
                <a:stretch>
                  <a:fillRect l="-916" t="-13750" b="-76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/>
              <p:cNvSpPr txBox="1">
                <a:spLocks/>
              </p:cNvSpPr>
              <p:nvPr/>
            </p:nvSpPr>
            <p:spPr bwMode="auto">
              <a:xfrm>
                <a:off x="1453389" y="2957762"/>
                <a:ext cx="6041450" cy="4561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 indent="0">
                  <a:buSzPct val="100000"/>
                  <a:buFont typeface="Monotype Sorts" pitchFamily="92" charset="2"/>
                  <a:buNone/>
                </a:pPr>
                <a:r>
                  <a:rPr lang="en-US" altLang="x-none" sz="2200" kern="0" dirty="0" smtClean="0"/>
                  <a:t>Example: </a:t>
                </a:r>
                <a14:m>
                  <m:oMath xmlns:m="http://schemas.openxmlformats.org/officeDocument/2006/math">
                    <m:r>
                      <a:rPr lang="en-US" altLang="x-none" sz="2200" i="1" kern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x-none" sz="2200" i="1" kern="0" smtClean="0">
                        <a:latin typeface="Cambria Math" panose="02040503050406030204" pitchFamily="18" charset="0"/>
                      </a:rPr>
                      <m:t>=[ +,+ +,  </m:t>
                    </m:r>
                    <m:r>
                      <a:rPr lang="en-US" altLang="x-none" sz="2200" b="1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−,  </m:t>
                    </m:r>
                    <m:r>
                      <a:rPr lang="en-US" altLang="x-none" sz="22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−,  −,  − ,  −,  −</m:t>
                    </m:r>
                    <m:r>
                      <a:rPr lang="en-US" altLang="x-none" sz="220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x-none" sz="2200" kern="0" dirty="0">
                  <a:ea typeface="+mn-ea"/>
                  <a:cs typeface="+mn-cs"/>
                </a:endParaRPr>
              </a:p>
              <a:p>
                <a:pPr>
                  <a:buSzPct val="100000"/>
                </a:pPr>
                <a:endParaRPr lang="en-US" altLang="x-none" sz="2200" kern="0" dirty="0"/>
              </a:p>
            </p:txBody>
          </p:sp>
        </mc:Choice>
        <mc:Fallback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3389" y="2957762"/>
                <a:ext cx="6041450" cy="456111"/>
              </a:xfrm>
              <a:prstGeom prst="rect">
                <a:avLst/>
              </a:prstGeom>
              <a:blipFill rotWithShape="0">
                <a:blip r:embed="rId7"/>
                <a:stretch>
                  <a:fillRect t="-13333" b="-16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3738798" y="3457450"/>
                <a:ext cx="3372055" cy="30337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x-none" sz="1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𝑩𝑺𝒆𝒂𝒓𝒄𝒉</m:t>
                    </m:r>
                    <m:d>
                      <m:dPr>
                        <m:ctrlPr>
                          <a:rPr lang="en-US" altLang="x-none" sz="18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x-none" sz="18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  <m:r>
                          <a:rPr lang="en-US" altLang="x-none" sz="18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x-none" sz="18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altLang="zh-CN" sz="1800" b="1" kern="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br>
                  <a:rPr lang="en-US" altLang="zh-CN" sz="1800" b="1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kern="0" dirty="0">
                    <a:solidFill>
                      <a:schemeClr val="tx1"/>
                    </a:solidFill>
                    <a:sym typeface="Symbol" pitchFamily="18" charset="2"/>
                  </a:rPr>
                  <a:t>If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return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Else</a:t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altLang="zh-CN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altLang="zh-CN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r>
                              <a:rPr lang="en-US" altLang="zh-CN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</a:t>
                </a:r>
                <a:r>
                  <a:rPr lang="en-US" altLang="zh-CN" sz="1800" kern="0" dirty="0">
                    <a:solidFill>
                      <a:schemeClr val="tx1"/>
                    </a:solidFill>
                    <a:sym typeface="Symbol" pitchFamily="18" charset="2"/>
                  </a:rPr>
                  <a:t>I</a:t>
                </a: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f 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[</m:t>
                    </m:r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]&gt;</m:t>
                    </m:r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[</m:t>
                    </m:r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+1]</m:t>
                    </m:r>
                  </m:oMath>
                </a14:m>
                <a:r>
                  <a:rPr lang="en-US" altLang="zh-CN" sz="1800" b="0" i="1" kern="0" dirty="0">
                    <a:solidFill>
                      <a:srgbClr val="0070C0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i="1" kern="0" dirty="0">
                    <a:solidFill>
                      <a:srgbClr val="0070C0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𝐵𝑆𝑒𝑎𝑟𝑐h</m:t>
                    </m:r>
                    <m:d>
                      <m:dPr>
                        <m:ctrlP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Else /* </a:t>
                </a:r>
                <a14:m>
                  <m:oMath xmlns:m="http://schemas.openxmlformats.org/officeDocument/2006/math">
                    <m:r>
                      <a:rPr lang="en-US" altLang="zh-CN" sz="18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&lt;</m:t>
                    </m:r>
                    <m:r>
                      <a:rPr lang="en-US" altLang="zh-CN" sz="1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zh-CN" sz="1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[</m:t>
                    </m:r>
                    <m:r>
                      <a:rPr lang="en-US" altLang="zh-CN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altLang="zh-CN" sz="1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+1]∗/</m:t>
                    </m:r>
                  </m:oMath>
                </a14:m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1800" b="0" kern="0" dirty="0">
                    <a:solidFill>
                      <a:schemeClr val="tx1"/>
                    </a:solidFill>
                    <a:sym typeface="Symbol" pitchFamily="18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𝐵𝑆𝑒𝑎𝑟𝑐h</m:t>
                    </m:r>
                    <m:d>
                      <m:dPr>
                        <m:ctrlPr>
                          <a:rPr lang="en-US" altLang="zh-CN" sz="1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1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1800" b="0" kern="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endParaRPr lang="en-US" altLang="zh-CN" sz="1800" b="0" kern="0" dirty="0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8798" y="3457450"/>
                <a:ext cx="3372055" cy="3033724"/>
              </a:xfrm>
              <a:prstGeom prst="rect">
                <a:avLst/>
              </a:prstGeom>
              <a:blipFill rotWithShape="0">
                <a:blip r:embed="rId8"/>
                <a:stretch>
                  <a:fillRect l="-1261" b="-102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184278" y="5148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Regular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71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886"/>
            <a:ext cx="9144000" cy="457200"/>
          </a:xfrm>
        </p:spPr>
        <p:txBody>
          <a:bodyPr/>
          <a:lstStyle/>
          <a:p>
            <a:r>
              <a:rPr lang="en-US" altLang="en-US" dirty="0"/>
              <a:t>Asymptotic Notation: Quick Revision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43840" y="468086"/>
                <a:ext cx="7269480" cy="827314"/>
              </a:xfrm>
              <a:ln>
                <a:solidFill>
                  <a:srgbClr val="003399"/>
                </a:solidFill>
              </a:ln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en-US" dirty="0"/>
                  <a:t>Upper bounds.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dirty="0">
                    <a:solidFill>
                      <a:srgbClr val="C00000"/>
                    </a:solidFill>
                  </a:rPr>
                  <a:t> 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if exist constants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 0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 </m:t>
                    </m:r>
                    <m:r>
                      <a:rPr lang="en-US" alt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·</m:t>
                    </m:r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573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840" y="468086"/>
                <a:ext cx="7269480" cy="827314"/>
              </a:xfrm>
              <a:blipFill rotWithShape="0">
                <a:blip r:embed="rId2"/>
                <a:stretch>
                  <a:fillRect l="-586"/>
                </a:stretch>
              </a:blipFill>
              <a:ln>
                <a:solidFill>
                  <a:srgbClr val="00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036-8B65-4706-849B-92B7E06F4BFD}" type="slidenum">
              <a:rPr lang="en-US" altLang="en-US"/>
              <a:pPr/>
              <a:t>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243840" y="2048071"/>
                <a:ext cx="7269480" cy="7713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sz="1800" kern="0" dirty="0"/>
                  <a:t>Lower bounds.  </a:t>
                </a:r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18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altLang="en-US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1800" kern="0" dirty="0">
                    <a:solidFill>
                      <a:srgbClr val="C00000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en-US" sz="1600" kern="0" dirty="0">
                    <a:solidFill>
                      <a:schemeClr val="tx1"/>
                    </a:solidFill>
                  </a:rPr>
                  <a:t>if exist constants </a:t>
                </a:r>
                <a14:m>
                  <m:oMath xmlns:m="http://schemas.openxmlformats.org/officeDocument/2006/math"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1600" kern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600" i="1" kern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16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 0</m:t>
                    </m:r>
                  </m:oMath>
                </a14:m>
                <a:r>
                  <a:rPr lang="en-US" altLang="en-US" sz="1600" kern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 </m:t>
                    </m:r>
                    <m:r>
                      <a:rPr lang="en-US" altLang="en-US" sz="16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600" i="1" kern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600" kern="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sz="1600" kern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sz="16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16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·</m:t>
                    </m:r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1600" kern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" y="2048071"/>
                <a:ext cx="7269480" cy="771329"/>
              </a:xfrm>
              <a:prstGeom prst="rect">
                <a:avLst/>
              </a:prstGeom>
              <a:blipFill rotWithShape="0">
                <a:blip r:embed="rId3"/>
                <a:stretch>
                  <a:fillRect l="-586" t="-23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43840" y="3533971"/>
                <a:ext cx="7269480" cy="16095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sz="1800" kern="0" dirty="0"/>
                  <a:t>Tight bounds.  </a:t>
                </a:r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18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1800" kern="0" dirty="0">
                    <a:solidFill>
                      <a:srgbClr val="C00000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en-US" kern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en-US" kern="0" dirty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altLang="en-US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kern="0" dirty="0">
                    <a:solidFill>
                      <a:schemeClr val="tx1"/>
                    </a:solidFill>
                  </a:rPr>
                  <a:t>.</a:t>
                </a:r>
                <a:endParaRPr lang="en-US" altLang="en-US" kern="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sz="1600" kern="0" dirty="0"/>
                  <a:t>Note: </a:t>
                </a:r>
                <a:r>
                  <a:rPr lang="en-US" altLang="en-US" sz="1600" kern="0" dirty="0">
                    <a:solidFill>
                      <a:schemeClr val="tx1"/>
                    </a:solidFill>
                  </a:rPr>
                  <a:t>Here “</a:t>
                </a:r>
                <a14:m>
                  <m:oMath xmlns:m="http://schemas.openxmlformats.org/officeDocument/2006/math">
                    <m:r>
                      <a:rPr lang="en-US" altLang="en-US" sz="16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600" kern="0" dirty="0">
                    <a:solidFill>
                      <a:schemeClr val="tx1"/>
                    </a:solidFill>
                  </a:rPr>
                  <a:t>” means “is”, not equal. </a:t>
                </a:r>
                <a:br>
                  <a:rPr lang="en-US" altLang="en-US" sz="1600" kern="0" dirty="0">
                    <a:solidFill>
                      <a:schemeClr val="tx1"/>
                    </a:solidFill>
                  </a:rPr>
                </a:br>
                <a:r>
                  <a:rPr lang="en-US" altLang="en-US" sz="1600" kern="0" dirty="0">
                    <a:solidFill>
                      <a:schemeClr val="tx1"/>
                    </a:solidFill>
                  </a:rPr>
                  <a:t>More mathematically correct expression should be </a:t>
                </a:r>
                <a14:m>
                  <m:oMath xmlns:m="http://schemas.openxmlformats.org/officeDocument/2006/math">
                    <m:r>
                      <a:rPr lang="en-US" altLang="en-US" sz="16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6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en-US" sz="16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1600" kern="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" y="3533971"/>
                <a:ext cx="7269480" cy="1609529"/>
              </a:xfrm>
              <a:prstGeom prst="rect">
                <a:avLst/>
              </a:prstGeom>
              <a:blipFill>
                <a:blip r:embed="rId5"/>
                <a:stretch>
                  <a:fillRect l="-586" t="-15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128;p94">
                <a:extLst>
                  <a:ext uri="{FF2B5EF4-FFF2-40B4-BE49-F238E27FC236}">
                    <a16:creationId xmlns:a16="http://schemas.microsoft.com/office/drawing/2014/main" xmlns="" id="{D6F9C9CD-EAD9-404A-A228-3C1EC0648BBD}"/>
                  </a:ext>
                </a:extLst>
              </p:cNvPr>
              <p:cNvSpPr txBox="1"/>
              <p:nvPr/>
            </p:nvSpPr>
            <p:spPr>
              <a:xfrm>
                <a:off x="243840" y="5410200"/>
                <a:ext cx="7812373" cy="7815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constant &lt; </a:t>
                </a:r>
                <a:r>
                  <a:rPr lang="en-US" sz="2000" dirty="0">
                    <a:cs typeface="Times New Roman" panose="02020603050405020304" pitchFamily="18" charset="0"/>
                  </a:rPr>
                  <a:t>logarithmic</a:t>
                </a:r>
                <a:r>
                  <a:rPr lang="en-US" sz="20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&lt; polynomial &lt; </a:t>
                </a:r>
                <a:r>
                  <a:rPr lang="en-US" sz="2000" dirty="0">
                    <a:cs typeface="Times New Roman" panose="02020603050405020304" pitchFamily="18" charset="0"/>
                  </a:rPr>
                  <a:t>exponential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9999</m:t>
                        </m:r>
                      </m:e>
                      <m:sup>
                        <m:sSup>
                          <m:sSupPr>
                            <m:ctrlPr>
                              <a:rPr lang="en-US" sz="2000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9999</m:t>
                            </m:r>
                          </m:e>
                          <m:sup>
                            <m:r>
                              <a:rPr lang="en-US" sz="2000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9999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>
                    <a:latin typeface="+mn-lt"/>
                    <a:ea typeface="Source Sans Pro"/>
                    <a:cs typeface="Source Sans Pro"/>
                    <a:sym typeface="Source Sans Pro"/>
                  </a:rPr>
                  <a:t>&lt;</a:t>
                </a:r>
                <a:r>
                  <a:rPr lang="en-US" sz="2000" dirty="0">
                    <a:ea typeface="Source Sans Pro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ker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ker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fName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000" dirty="0">
                    <a:ea typeface="Source Sans Pro"/>
                    <a:cs typeface="Source Sans Pro"/>
                    <a:sym typeface="Source Sans Pro"/>
                  </a:rPr>
                  <a:t>&lt;</a:t>
                </a:r>
                <a:r>
                  <a:rPr lang="en-US" sz="2000" dirty="0">
                    <a:solidFill>
                      <a:srgbClr val="0070C0"/>
                    </a:solidFill>
                    <a:ea typeface="Source Sans Pro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  <a:ea typeface="Source Sans Pro"/>
                    <a:cs typeface="Source Sans Pro"/>
                    <a:sym typeface="Source Sans Pro"/>
                  </a:rPr>
                  <a:t> &lt;</a:t>
                </a:r>
                <a:r>
                  <a:rPr lang="en-US" sz="2000" kern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  <a:ea typeface="Source Sans Pro"/>
                            <a:cs typeface="Source Sans Pro"/>
                            <a:sym typeface="Source Sans Pro"/>
                          </a:rPr>
                          <m:t>&lt; </m:t>
                        </m:r>
                        <m:sSup>
                          <m:sSupPr>
                            <m:ctrlPr>
                              <a:rPr lang="en-US" sz="2000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kern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2000" dirty="0">
                    <a:ea typeface="Source Sans Pro"/>
                    <a:cs typeface="Source Sans Pro"/>
                    <a:sym typeface="Source Sans Pro"/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+mn-lt"/>
                  <a:ea typeface="Source Sans Pro"/>
                  <a:cs typeface="Source Sans Pro"/>
                  <a:sym typeface="Source Sans Pro"/>
                </a:endParaRPr>
              </a:p>
              <a:p>
                <a:pPr lvl="0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+mn-lt"/>
                  <a:ea typeface="Source Sans Pro"/>
                  <a:cs typeface="Source Sans Pro"/>
                  <a:sym typeface="Source Sans Pro"/>
                </a:endParaRPr>
              </a:p>
              <a:p>
                <a:pPr lvl="0">
                  <a:spcBef>
                    <a:spcPts val="0"/>
                  </a:spcBef>
                  <a:spcAft>
                    <a:spcPts val="0"/>
                  </a:spcAft>
                </a:pPr>
                <a:endParaRPr sz="2000" dirty="0">
                  <a:latin typeface="+mn-lt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8" name="Google Shape;1128;p94">
                <a:extLst>
                  <a:ext uri="{FF2B5EF4-FFF2-40B4-BE49-F238E27FC236}">
                    <a16:creationId xmlns:a16="http://schemas.microsoft.com/office/drawing/2014/main" id="{D6F9C9CD-EAD9-404A-A228-3C1EC064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5410200"/>
                <a:ext cx="7812373" cy="781594"/>
              </a:xfrm>
              <a:prstGeom prst="rect">
                <a:avLst/>
              </a:prstGeom>
              <a:blipFill>
                <a:blip r:embed="rId6"/>
                <a:stretch>
                  <a:fillRect l="-858" b="-14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308"/>
            <a:ext cx="9144000" cy="457200"/>
          </a:xfrm>
        </p:spPr>
        <p:txBody>
          <a:bodyPr/>
          <a:lstStyle/>
          <a:p>
            <a:r>
              <a:rPr lang="en-US" sz="2400" dirty="0"/>
              <a:t>Some Basic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D1B42EA-1C2D-4D4C-92FA-E5530D70A485}"/>
                  </a:ext>
                </a:extLst>
              </p:cNvPr>
              <p:cNvSpPr/>
              <p:nvPr/>
            </p:nvSpPr>
            <p:spPr>
              <a:xfrm>
                <a:off x="658381" y="1016365"/>
                <a:ext cx="7259167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 indent="-457200">
                  <a:buFont typeface="+mj-lt"/>
                  <a:buAutoNum type="alphaLcParenR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and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1B42EA-1C2D-4D4C-92FA-E5530D70A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1" y="1016365"/>
                <a:ext cx="7259167" cy="439736"/>
              </a:xfrm>
              <a:prstGeom prst="rect">
                <a:avLst/>
              </a:prstGeom>
              <a:blipFill>
                <a:blip r:embed="rId3"/>
                <a:stretch>
                  <a:fillRect l="-924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ECBD4482-2DFA-4A40-8C49-415152BD984F}"/>
                  </a:ext>
                </a:extLst>
              </p:cNvPr>
              <p:cNvSpPr/>
              <p:nvPr/>
            </p:nvSpPr>
            <p:spPr>
              <a:xfrm>
                <a:off x="658380" y="3206552"/>
                <a:ext cx="7944547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d)   If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and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D4482-2DFA-4A40-8C49-415152BD9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0" y="3206552"/>
                <a:ext cx="7944547" cy="439736"/>
              </a:xfrm>
              <a:prstGeom prst="rect">
                <a:avLst/>
              </a:prstGeom>
              <a:blipFill>
                <a:blip r:embed="rId4"/>
                <a:stretch>
                  <a:fillRect l="-767" t="-1389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6ED519B-AD08-FB48-9D2C-8C3F5A2FA4E4}"/>
                  </a:ext>
                </a:extLst>
              </p:cNvPr>
              <p:cNvSpPr/>
              <p:nvPr/>
            </p:nvSpPr>
            <p:spPr>
              <a:xfrm>
                <a:off x="658380" y="1609640"/>
                <a:ext cx="7235955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b)     If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Ω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and 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Ω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l-G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ED519B-AD08-FB48-9D2C-8C3F5A2FA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0" y="1609640"/>
                <a:ext cx="7235955" cy="439736"/>
              </a:xfrm>
              <a:prstGeom prst="rect">
                <a:avLst/>
              </a:prstGeom>
              <a:blipFill>
                <a:blip r:embed="rId5"/>
                <a:stretch>
                  <a:fillRect l="-842" t="-1389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B75B4E55-8E89-6340-99F6-2ACC35DA9FE0}"/>
                  </a:ext>
                </a:extLst>
              </p:cNvPr>
              <p:cNvSpPr/>
              <p:nvPr/>
            </p:nvSpPr>
            <p:spPr>
              <a:xfrm>
                <a:off x="667421" y="4446237"/>
                <a:ext cx="8030468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f)    If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and 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5B4E55-8E89-6340-99F6-2ACC35DA9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1" y="4446237"/>
                <a:ext cx="8030468" cy="439736"/>
              </a:xfrm>
              <a:prstGeom prst="rect">
                <a:avLst/>
              </a:prstGeom>
              <a:blipFill>
                <a:blip r:embed="rId6"/>
                <a:stretch>
                  <a:fillRect l="-759" t="-1370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B6ED519B-AD08-FB48-9D2C-8C3F5A2FA4E4}"/>
                  </a:ext>
                </a:extLst>
              </p:cNvPr>
              <p:cNvSpPr/>
              <p:nvPr/>
            </p:nvSpPr>
            <p:spPr>
              <a:xfrm>
                <a:off x="658380" y="2256050"/>
                <a:ext cx="7227491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 indent="-457200">
                  <a:buFont typeface="+mj-lt"/>
                  <a:buAutoNum type="alphaLcParenR" startAt="3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and 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ED519B-AD08-FB48-9D2C-8C3F5A2FA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0" y="2256050"/>
                <a:ext cx="7227491" cy="439736"/>
              </a:xfrm>
              <a:prstGeom prst="rect">
                <a:avLst/>
              </a:prstGeom>
              <a:blipFill>
                <a:blip r:embed="rId7"/>
                <a:stretch>
                  <a:fillRect l="-927" t="-41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B75B4E55-8E89-6340-99F6-2ACC35DA9FE0}"/>
                  </a:ext>
                </a:extLst>
              </p:cNvPr>
              <p:cNvSpPr/>
              <p:nvPr/>
            </p:nvSpPr>
            <p:spPr>
              <a:xfrm>
                <a:off x="658380" y="3761882"/>
                <a:ext cx="8039509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e)    If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Ω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and </a:t>
                </a:r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Ω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Ω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5B4E55-8E89-6340-99F6-2ACC35DA9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0" y="3761882"/>
                <a:ext cx="8039509" cy="439736"/>
              </a:xfrm>
              <a:prstGeom prst="rect">
                <a:avLst/>
              </a:prstGeom>
              <a:blipFill>
                <a:blip r:embed="rId8"/>
                <a:stretch>
                  <a:fillRect l="-758" t="-1389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3</a:t>
            </a:fld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7349" y="905691"/>
            <a:ext cx="8398392" cy="18912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7349" y="3199528"/>
            <a:ext cx="8398392" cy="18986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5253" y="5491244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Prove  by definition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43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7" grpId="0"/>
      <p:bldP spid="8" grpId="0"/>
      <p:bldP spid="4" grpId="0" animBg="1"/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Question</a:t>
            </a:r>
            <a:r>
              <a:rPr lang="en-US" sz="2400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4</a:t>
            </a:fld>
            <a:endParaRPr lang="en-US" altLang="en-US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9F0D86B-4A78-DF47-ABC7-884810C35232}"/>
              </a:ext>
            </a:extLst>
          </p:cNvPr>
          <p:cNvSpPr txBox="1">
            <a:spLocks/>
          </p:cNvSpPr>
          <p:nvPr/>
        </p:nvSpPr>
        <p:spPr bwMode="auto">
          <a:xfrm>
            <a:off x="627993" y="854489"/>
            <a:ext cx="7848600" cy="76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b="0" i="0">
                <a:solidFill>
                  <a:srgbClr val="003399"/>
                </a:solidFill>
                <a:latin typeface="Calibri Regular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b="0" i="0">
                <a:solidFill>
                  <a:schemeClr val="tx1"/>
                </a:solidFill>
                <a:latin typeface="Calibri Regular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b="0" i="0">
                <a:solidFill>
                  <a:schemeClr val="tx1"/>
                </a:solidFill>
                <a:latin typeface="Calibri Regular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For each of the following statements, answer whether the statement is true or false.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9B2B4D69-3E58-2C49-9E97-555F8BBC13AE}"/>
                  </a:ext>
                </a:extLst>
              </p:cNvPr>
              <p:cNvSpPr txBox="1"/>
              <p:nvPr/>
            </p:nvSpPr>
            <p:spPr>
              <a:xfrm>
                <a:off x="623921" y="1716895"/>
                <a:ext cx="4074257" cy="4650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+1000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𝑛𝑙𝑜𝑔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𝑛𝑙𝑜𝑔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𝑛𝑙𝑜𝑔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2B4D69-3E58-2C49-9E97-555F8BBC1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1" y="1716895"/>
                <a:ext cx="4074257" cy="4650953"/>
              </a:xfrm>
              <a:prstGeom prst="rect">
                <a:avLst/>
              </a:prstGeom>
              <a:blipFill>
                <a:blip r:embed="rId2"/>
                <a:stretch>
                  <a:fillRect l="-1238" r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A11FE2D-4F40-E949-95B8-DE3CC1391C40}"/>
              </a:ext>
            </a:extLst>
          </p:cNvPr>
          <p:cNvSpPr txBox="1"/>
          <p:nvPr/>
        </p:nvSpPr>
        <p:spPr>
          <a:xfrm>
            <a:off x="4605737" y="1915899"/>
            <a:ext cx="657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dirty="0">
                <a:solidFill>
                  <a:srgbClr val="FF0000"/>
                </a:solidFill>
                <a:latin typeface="Calibri Regular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6CA8C0-BAAF-3F41-A252-00DAE91B2763}"/>
              </a:ext>
            </a:extLst>
          </p:cNvPr>
          <p:cNvSpPr txBox="1"/>
          <p:nvPr/>
        </p:nvSpPr>
        <p:spPr>
          <a:xfrm>
            <a:off x="3429000" y="2973357"/>
            <a:ext cx="657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dirty="0">
                <a:solidFill>
                  <a:srgbClr val="FF0000"/>
                </a:solidFill>
                <a:latin typeface="Calibri Regular"/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86FE2AA-9561-D74D-A224-25773FA0A849}"/>
              </a:ext>
            </a:extLst>
          </p:cNvPr>
          <p:cNvSpPr txBox="1"/>
          <p:nvPr/>
        </p:nvSpPr>
        <p:spPr>
          <a:xfrm>
            <a:off x="2720601" y="4212382"/>
            <a:ext cx="657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dirty="0">
                <a:solidFill>
                  <a:srgbClr val="FF0000"/>
                </a:solidFill>
                <a:latin typeface="Calibri Regular"/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E3851E-3287-0A49-A2C1-63875DB823A7}"/>
              </a:ext>
            </a:extLst>
          </p:cNvPr>
          <p:cNvSpPr txBox="1"/>
          <p:nvPr/>
        </p:nvSpPr>
        <p:spPr>
          <a:xfrm>
            <a:off x="3276600" y="243840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dirty="0">
                <a:solidFill>
                  <a:srgbClr val="00B0F0"/>
                </a:solidFill>
                <a:latin typeface="Calibri Regular"/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1456E85-A41C-0548-8F6B-044C8C5CA6BC}"/>
              </a:ext>
            </a:extLst>
          </p:cNvPr>
          <p:cNvSpPr txBox="1"/>
          <p:nvPr/>
        </p:nvSpPr>
        <p:spPr>
          <a:xfrm>
            <a:off x="3377832" y="3525446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dirty="0">
                <a:solidFill>
                  <a:srgbClr val="00B0F0"/>
                </a:solidFill>
                <a:latin typeface="Calibri Regular"/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E1D2A3B-3EC5-DE49-8323-1321ABA1633E}"/>
              </a:ext>
            </a:extLst>
          </p:cNvPr>
          <p:cNvSpPr txBox="1"/>
          <p:nvPr/>
        </p:nvSpPr>
        <p:spPr>
          <a:xfrm>
            <a:off x="4343978" y="480060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dirty="0">
                <a:solidFill>
                  <a:srgbClr val="00B0F0"/>
                </a:solidFill>
                <a:latin typeface="Calibri Regular"/>
              </a:rPr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F660DB-C281-41BC-91AB-3CE394C7DC24}"/>
              </a:ext>
            </a:extLst>
          </p:cNvPr>
          <p:cNvSpPr txBox="1"/>
          <p:nvPr/>
        </p:nvSpPr>
        <p:spPr>
          <a:xfrm>
            <a:off x="4908768" y="5399714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>
                <a:solidFill>
                  <a:srgbClr val="FF0000"/>
                </a:solidFill>
                <a:latin typeface="Calibri Regular"/>
              </a:rPr>
              <a:t>True</a:t>
            </a:r>
            <a:endParaRPr lang="x-none" sz="2000" dirty="0">
              <a:solidFill>
                <a:srgbClr val="00B0F0"/>
              </a:solidFill>
              <a:latin typeface="Calibr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617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6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Question 2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63B409A3-2860-924B-A94B-406B98DF36C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58381" y="1436380"/>
                <a:ext cx="7827238" cy="815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﻿Suppose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Which of the following are true? Justify your answers.</a:t>
                </a:r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3B409A3-2860-924B-A94B-406B98DF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381" y="1436380"/>
                <a:ext cx="7827238" cy="815337"/>
              </a:xfrm>
              <a:prstGeom prst="rect">
                <a:avLst/>
              </a:prstGeom>
              <a:blipFill>
                <a:blip r:embed="rId3"/>
                <a:stretch>
                  <a:fillRect l="-1135" t="-7692" b="-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D1B42EA-1C2D-4D4C-92FA-E5530D70A485}"/>
                  </a:ext>
                </a:extLst>
              </p:cNvPr>
              <p:cNvSpPr/>
              <p:nvPr/>
            </p:nvSpPr>
            <p:spPr>
              <a:xfrm>
                <a:off x="658381" y="2582829"/>
                <a:ext cx="416639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0070C0"/>
                    </a:solidFill>
                    <a:latin typeface="Calibri Regular"/>
                  </a:rPr>
                  <a:t>(a)</a:t>
                </a:r>
                <a:r>
                  <a:rPr lang="en-US" sz="24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1B42EA-1C2D-4D4C-92FA-E5530D70A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1" y="2582829"/>
                <a:ext cx="4166397" cy="509178"/>
              </a:xfrm>
              <a:prstGeom prst="rect">
                <a:avLst/>
              </a:prstGeom>
              <a:blipFill>
                <a:blip r:embed="rId4"/>
                <a:stretch>
                  <a:fillRect l="-2196" t="-4819" b="-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DA437722-CE8D-2E45-8431-618B6554180C}"/>
                  </a:ext>
                </a:extLst>
              </p:cNvPr>
              <p:cNvSpPr/>
              <p:nvPr/>
            </p:nvSpPr>
            <p:spPr>
              <a:xfrm>
                <a:off x="658381" y="3375606"/>
                <a:ext cx="2469522" cy="686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0070C0"/>
                    </a:solidFill>
                    <a:latin typeface="Calibri Regular"/>
                  </a:rPr>
                  <a:t>(b)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437722-CE8D-2E45-8431-618B65541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1" y="3375606"/>
                <a:ext cx="2469522" cy="686535"/>
              </a:xfrm>
              <a:prstGeom prst="rect">
                <a:avLst/>
              </a:prstGeom>
              <a:blipFill>
                <a:blip r:embed="rId5"/>
                <a:stretch>
                  <a:fillRect l="-3704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4AC07F72-715A-E546-8CDF-921B8E0C87DF}"/>
                  </a:ext>
                </a:extLst>
              </p:cNvPr>
              <p:cNvSpPr/>
              <p:nvPr/>
            </p:nvSpPr>
            <p:spPr>
              <a:xfrm>
                <a:off x="658381" y="4393253"/>
                <a:ext cx="318593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0070C0"/>
                    </a:solidFill>
                    <a:latin typeface="Calibri Regular"/>
                  </a:rPr>
                  <a:t>(c)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C07F72-715A-E546-8CDF-921B8E0C8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1" y="4393253"/>
                <a:ext cx="3185937" cy="509178"/>
              </a:xfrm>
              <a:prstGeom prst="rect">
                <a:avLst/>
              </a:prstGeom>
              <a:blipFill>
                <a:blip r:embed="rId6"/>
                <a:stretch>
                  <a:fillRect l="-2868" t="-4819" b="-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Question 2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77A5B825-9726-5249-89FD-F88DF7142A7C}"/>
                  </a:ext>
                </a:extLst>
              </p:cNvPr>
              <p:cNvSpPr/>
              <p:nvPr/>
            </p:nvSpPr>
            <p:spPr>
              <a:xfrm>
                <a:off x="658380" y="879772"/>
                <a:ext cx="8022481" cy="913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</a:pPr>
                <a:r>
                  <a:rPr lang="en-US" sz="2400" dirty="0">
                    <a:latin typeface="Calibri Regular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libri Regular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libri Regular"/>
                  </a:rPr>
                  <a:t>. </a:t>
                </a:r>
              </a:p>
              <a:p>
                <a:pPr eaLnBrk="1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</a:pPr>
                <a:r>
                  <a:rPr lang="en-US" sz="2400" dirty="0">
                    <a:latin typeface="Calibri Regular"/>
                  </a:rPr>
                  <a:t>Is the following true?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A5B825-9726-5249-89FD-F88DF7142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0" y="879772"/>
                <a:ext cx="8022481" cy="913070"/>
              </a:xfrm>
              <a:prstGeom prst="rect">
                <a:avLst/>
              </a:prstGeom>
              <a:blipFill>
                <a:blip r:embed="rId3"/>
                <a:stretch>
                  <a:fillRect l="-1106" t="-6849" b="-1369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A5688E1B-C323-0949-965C-D399447263FA}"/>
                  </a:ext>
                </a:extLst>
              </p:cNvPr>
              <p:cNvSpPr/>
              <p:nvPr/>
            </p:nvSpPr>
            <p:spPr>
              <a:xfrm>
                <a:off x="658380" y="1910614"/>
                <a:ext cx="430425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003399"/>
                    </a:solidFill>
                    <a:latin typeface="Calibri Regular"/>
                  </a:rPr>
                  <a:t>(a)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88E1B-C323-0949-965C-D3994472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0" y="1910614"/>
                <a:ext cx="4304255" cy="509178"/>
              </a:xfrm>
              <a:prstGeom prst="rect">
                <a:avLst/>
              </a:prstGeom>
              <a:blipFill>
                <a:blip r:embed="rId4"/>
                <a:stretch>
                  <a:fillRect l="-2125" t="-476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A542BB-C747-9642-AEB5-198509DFB74C}"/>
              </a:ext>
            </a:extLst>
          </p:cNvPr>
          <p:cNvSpPr txBox="1"/>
          <p:nvPr/>
        </p:nvSpPr>
        <p:spPr>
          <a:xfrm>
            <a:off x="1377470" y="2733565"/>
            <a:ext cx="5404330" cy="461665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Regular"/>
              </a:rPr>
              <a:t>This was just basic property (d).</a:t>
            </a:r>
            <a:endParaRPr lang="x-none" sz="2400" dirty="0">
              <a:latin typeface="Calibri 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688E1B-C323-0949-965C-D399447263FA}"/>
              </a:ext>
            </a:extLst>
          </p:cNvPr>
          <p:cNvSpPr/>
          <p:nvPr/>
        </p:nvSpPr>
        <p:spPr>
          <a:xfrm>
            <a:off x="5105400" y="1904033"/>
            <a:ext cx="89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FF0000"/>
                </a:solidFill>
                <a:latin typeface="Calibri Regular"/>
              </a:rPr>
              <a:t>True.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380" y="3836709"/>
            <a:ext cx="124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7A5B825-9726-5249-89FD-F88DF7142A7C}"/>
                  </a:ext>
                </a:extLst>
              </p:cNvPr>
              <p:cNvSpPr/>
              <p:nvPr/>
            </p:nvSpPr>
            <p:spPr>
              <a:xfrm>
                <a:off x="658379" y="4399268"/>
                <a:ext cx="8022481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 Regular"/>
                  </a:rPr>
                  <a:t> 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A5B825-9726-5249-89FD-F88DF7142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" y="4399268"/>
                <a:ext cx="8022481" cy="425758"/>
              </a:xfrm>
              <a:prstGeom prst="rect">
                <a:avLst/>
              </a:prstGeom>
              <a:blipFill>
                <a:blip r:embed="rId5"/>
                <a:stretch>
                  <a:fillRect l="-152" t="-18571" b="-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77A5B825-9726-5249-89FD-F88DF7142A7C}"/>
                  </a:ext>
                </a:extLst>
              </p:cNvPr>
              <p:cNvSpPr/>
              <p:nvPr/>
            </p:nvSpPr>
            <p:spPr>
              <a:xfrm>
                <a:off x="658379" y="5050105"/>
                <a:ext cx="8022481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 Regular"/>
                  </a:rPr>
                  <a:t>          and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A5B825-9726-5249-89FD-F88DF7142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" y="5050105"/>
                <a:ext cx="8022481" cy="425758"/>
              </a:xfrm>
              <a:prstGeom prst="rect">
                <a:avLst/>
              </a:prstGeom>
              <a:blipFill>
                <a:blip r:embed="rId6"/>
                <a:stretch>
                  <a:fillRect l="-152" t="-18571" b="-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77A5B825-9726-5249-89FD-F88DF7142A7C}"/>
                  </a:ext>
                </a:extLst>
              </p:cNvPr>
              <p:cNvSpPr/>
              <p:nvPr/>
            </p:nvSpPr>
            <p:spPr>
              <a:xfrm>
                <a:off x="560759" y="5700942"/>
                <a:ext cx="8022481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A5B825-9726-5249-89FD-F88DF7142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59" y="5700942"/>
                <a:ext cx="8022481" cy="425758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 bwMode="auto">
          <a:xfrm>
            <a:off x="0" y="3690628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7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Question 2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77A5B825-9726-5249-89FD-F88DF7142A7C}"/>
                  </a:ext>
                </a:extLst>
              </p:cNvPr>
              <p:cNvSpPr/>
              <p:nvPr/>
            </p:nvSpPr>
            <p:spPr>
              <a:xfrm>
                <a:off x="658380" y="879772"/>
                <a:ext cx="8022481" cy="913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</a:pPr>
                <a:r>
                  <a:rPr lang="en-US" sz="2400" dirty="0">
                    <a:latin typeface="Calibri Regular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libri Regular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libri Regular"/>
                  </a:rPr>
                  <a:t>. </a:t>
                </a:r>
              </a:p>
              <a:p>
                <a:pPr eaLnBrk="1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</a:pPr>
                <a:r>
                  <a:rPr lang="en-US" sz="2400" dirty="0">
                    <a:latin typeface="Calibri Regular"/>
                  </a:rPr>
                  <a:t>Is the following true?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A5B825-9726-5249-89FD-F88DF7142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0" y="879772"/>
                <a:ext cx="8022481" cy="913070"/>
              </a:xfrm>
              <a:prstGeom prst="rect">
                <a:avLst/>
              </a:prstGeom>
              <a:blipFill>
                <a:blip r:embed="rId3"/>
                <a:stretch>
                  <a:fillRect l="-1106" t="-6849" b="-1369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A5688E1B-C323-0949-965C-D399447263FA}"/>
                  </a:ext>
                </a:extLst>
              </p:cNvPr>
              <p:cNvSpPr/>
              <p:nvPr/>
            </p:nvSpPr>
            <p:spPr>
              <a:xfrm>
                <a:off x="658380" y="1910614"/>
                <a:ext cx="2655271" cy="686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3399"/>
                    </a:solidFill>
                  </a:rPr>
                  <a:t>(b)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4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3399"/>
                    </a:solidFill>
                    <a:latin typeface="Calibri Regular"/>
                  </a:rPr>
                  <a:t>?     </a:t>
                </a:r>
                <a:endParaRPr lang="en-US" sz="24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88E1B-C323-0949-965C-D3994472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0" y="1910614"/>
                <a:ext cx="2655271" cy="686535"/>
              </a:xfrm>
              <a:prstGeom prst="rect">
                <a:avLst/>
              </a:prstGeom>
              <a:blipFill>
                <a:blip r:embed="rId4"/>
                <a:stretch>
                  <a:fillRect l="-3333" r="-13333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3EA542BB-C747-9642-AEB5-198509DFB74C}"/>
                  </a:ext>
                </a:extLst>
              </p:cNvPr>
              <p:cNvSpPr txBox="1"/>
              <p:nvPr/>
            </p:nvSpPr>
            <p:spPr>
              <a:xfrm>
                <a:off x="658380" y="2714921"/>
                <a:ext cx="7902228" cy="2162964"/>
              </a:xfrm>
              <a:prstGeom prst="rect">
                <a:avLst/>
              </a:prstGeom>
              <a:noFill/>
              <a:ln>
                <a:solidFill>
                  <a:srgbClr val="003399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Calibri Regular"/>
                  </a:rPr>
                  <a:t>Counterexample:  Set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Calibri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 Regular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libri Regular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x-none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ut</a:t>
                </a:r>
                <a:r>
                  <a:rPr lang="en-US" sz="24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x-none" sz="2400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A542BB-C747-9642-AEB5-198509DFB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0" y="2714921"/>
                <a:ext cx="7902228" cy="2162964"/>
              </a:xfrm>
              <a:prstGeom prst="rect">
                <a:avLst/>
              </a:prstGeom>
              <a:blipFill>
                <a:blip r:embed="rId5"/>
                <a:stretch>
                  <a:fillRect l="-1079" r="-231"/>
                </a:stretch>
              </a:blipFill>
              <a:ln>
                <a:solidFill>
                  <a:srgbClr val="0033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5E412561-F185-FC48-9D5C-B5E5AC62011E}"/>
                  </a:ext>
                </a:extLst>
              </p:cNvPr>
              <p:cNvSpPr/>
              <p:nvPr/>
            </p:nvSpPr>
            <p:spPr>
              <a:xfrm>
                <a:off x="606474" y="5138533"/>
                <a:ext cx="334784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003399"/>
                    </a:solidFill>
                  </a:rPr>
                  <a:t>(c)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3399"/>
                    </a:solidFill>
                    <a:latin typeface="Calibri Regular"/>
                  </a:rPr>
                  <a:t>?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412561-F185-FC48-9D5C-B5E5AC620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4" y="5138533"/>
                <a:ext cx="3347840" cy="509178"/>
              </a:xfrm>
              <a:prstGeom prst="rect">
                <a:avLst/>
              </a:prstGeom>
              <a:blipFill>
                <a:blip r:embed="rId6"/>
                <a:stretch>
                  <a:fillRect l="-2727" t="-4819" r="-2182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AED0998C-D810-6E43-B608-B2E9BE341BBE}"/>
                  </a:ext>
                </a:extLst>
              </p:cNvPr>
              <p:cNvSpPr txBox="1"/>
              <p:nvPr/>
            </p:nvSpPr>
            <p:spPr>
              <a:xfrm>
                <a:off x="658380" y="5791404"/>
                <a:ext cx="5759269" cy="830997"/>
              </a:xfrm>
              <a:prstGeom prst="rect">
                <a:avLst/>
              </a:prstGeom>
              <a:noFill/>
              <a:ln>
                <a:solidFill>
                  <a:srgbClr val="00339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libri Regular"/>
                  </a:rPr>
                  <a:t>Use the same counterexample as in part (b).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4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Calibri Regular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D0998C-D810-6E43-B608-B2E9BE34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0" y="5791404"/>
                <a:ext cx="5759269" cy="830997"/>
              </a:xfrm>
              <a:prstGeom prst="rect">
                <a:avLst/>
              </a:prstGeom>
              <a:blipFill>
                <a:blip r:embed="rId7"/>
                <a:stretch>
                  <a:fillRect l="-1478" t="-5072" r="-634" b="-8696"/>
                </a:stretch>
              </a:blipFill>
              <a:ln>
                <a:solidFill>
                  <a:srgbClr val="0033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5688E1B-C323-0949-965C-D399447263FA}"/>
              </a:ext>
            </a:extLst>
          </p:cNvPr>
          <p:cNvSpPr/>
          <p:nvPr/>
        </p:nvSpPr>
        <p:spPr>
          <a:xfrm>
            <a:off x="3367775" y="1984048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 Regular"/>
              </a:rPr>
              <a:t>False.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688E1B-C323-0949-965C-D399447263FA}"/>
              </a:ext>
            </a:extLst>
          </p:cNvPr>
          <p:cNvSpPr/>
          <p:nvPr/>
        </p:nvSpPr>
        <p:spPr>
          <a:xfrm>
            <a:off x="3879293" y="5162290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 Regular"/>
              </a:rPr>
              <a:t>False.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2559" y="929286"/>
                <a:ext cx="7155402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 Regular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 Regular"/>
                  </a:rPr>
                  <a:t> be a function. </a:t>
                </a:r>
                <a:br>
                  <a:rPr lang="en-US" sz="2400" dirty="0">
                    <a:latin typeface="Calibri Regular"/>
                  </a:rPr>
                </a:br>
                <a:r>
                  <a:rPr lang="en-US" sz="2400" dirty="0">
                    <a:latin typeface="Calibri Regular"/>
                  </a:rPr>
                  <a:t>Suppose that, 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US" sz="2400" dirty="0">
                    <a:latin typeface="Calibri Regular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Calibri Regular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9" y="929286"/>
                <a:ext cx="7155402" cy="878510"/>
              </a:xfrm>
              <a:prstGeom prst="rect">
                <a:avLst/>
              </a:prstGeom>
              <a:blipFill>
                <a:blip r:embed="rId2"/>
                <a:stretch>
                  <a:fillRect l="-1418" t="-2817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559" y="1807796"/>
                <a:ext cx="7155402" cy="2874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 Regular"/>
                  </a:rPr>
                  <a:t>Define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>
                  <a:latin typeface="Calibri Regular"/>
                </a:endParaRPr>
              </a:p>
              <a:p>
                <a:endParaRPr lang="en-US" sz="2400" b="0" dirty="0">
                  <a:latin typeface="Calibri Regular"/>
                </a:endParaRPr>
              </a:p>
              <a:p>
                <a:pPr marL="457200" indent="-457200">
                  <a:buAutoNum type="alphaLcParenBoth"/>
                </a:pPr>
                <a:r>
                  <a:rPr lang="en-US" sz="2400" dirty="0">
                    <a:latin typeface="Calibri Regular"/>
                  </a:rPr>
                  <a:t>For fixed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alibri Regular"/>
                  </a:rPr>
                  <a:t> 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Calibri Regular"/>
                </a:endParaRPr>
              </a:p>
              <a:p>
                <a:pPr marL="457200" indent="-457200">
                  <a:buAutoNum type="alphaLcParenBoth"/>
                </a:pPr>
                <a:endParaRPr lang="en-US" sz="2400" dirty="0">
                  <a:latin typeface="Calibri Regular"/>
                </a:endParaRPr>
              </a:p>
              <a:p>
                <a:pPr marL="457200" indent="-457200">
                  <a:buAutoNum type="alphaLcParenBoth"/>
                </a:pPr>
                <a:r>
                  <a:rPr lang="en-US" sz="2400" dirty="0">
                    <a:latin typeface="Calibri Regular"/>
                  </a:rPr>
                  <a:t>Define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Calibri Regular"/>
                  </a:rPr>
                  <a:t> </a:t>
                </a:r>
                <a:br>
                  <a:rPr lang="en-US" sz="2400" dirty="0">
                    <a:latin typeface="Calibri Regular"/>
                  </a:rPr>
                </a:br>
                <a:r>
                  <a:rPr lang="en-US" sz="2400" dirty="0">
                    <a:latin typeface="Calibri Regular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400" b="0" dirty="0">
                    <a:latin typeface="Calibri Regular"/>
                  </a:rPr>
                  <a:t/>
                </a:r>
                <a:br>
                  <a:rPr lang="en-US" sz="2400" b="0" dirty="0">
                    <a:latin typeface="Calibri Regular"/>
                  </a:rPr>
                </a:br>
                <a:r>
                  <a:rPr lang="en-US" sz="2400" b="0" dirty="0">
                    <a:latin typeface="Calibri Regular"/>
                  </a:rPr>
                  <a:t> </a:t>
                </a:r>
                <a:r>
                  <a:rPr lang="en-US" sz="2400" dirty="0">
                    <a:latin typeface="Calibri Regular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9" y="1807796"/>
                <a:ext cx="7155402" cy="2874441"/>
              </a:xfrm>
              <a:prstGeom prst="rect">
                <a:avLst/>
              </a:prstGeom>
              <a:blipFill>
                <a:blip r:embed="rId3"/>
                <a:stretch>
                  <a:fillRect l="-1278" t="-849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Question 3: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1437" y="2401131"/>
                <a:ext cx="8743288" cy="1016527"/>
              </a:xfrm>
            </p:spPr>
            <p:txBody>
              <a:bodyPr/>
              <a:lstStyle/>
              <a:p>
                <a:r>
                  <a:rPr lang="en-US" sz="2000" dirty="0"/>
                  <a:t>We know (basic property (d)) that </a:t>
                </a:r>
              </a:p>
              <a:p>
                <a:r>
                  <a:rPr lang="en-US" sz="2000" dirty="0"/>
                  <a:t>if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437" y="2401131"/>
                <a:ext cx="8743288" cy="1016527"/>
              </a:xfrm>
              <a:blipFill>
                <a:blip r:embed="rId2"/>
                <a:stretch>
                  <a:fillRect l="-767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321437" y="3700132"/>
                <a:ext cx="8743288" cy="494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kern="0" dirty="0"/>
                  <a:t>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b="0" kern="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437" y="3700132"/>
                <a:ext cx="8743288" cy="494950"/>
              </a:xfrm>
              <a:prstGeom prst="rect">
                <a:avLst/>
              </a:prstGeom>
              <a:blipFill>
                <a:blip r:embed="rId3"/>
                <a:stretch>
                  <a:fillRect l="-1116" t="-18519" b="-123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6862" y="1644505"/>
                <a:ext cx="862229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libri Regular"/>
                  </a:rPr>
                  <a:t>Recall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 Regular"/>
                  </a:rPr>
                  <a:t>where,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alibri 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62" y="1644505"/>
                <a:ext cx="8622297" cy="509178"/>
              </a:xfrm>
              <a:prstGeom prst="rect">
                <a:avLst/>
              </a:prstGeom>
              <a:blipFill>
                <a:blip r:embed="rId4"/>
                <a:stretch>
                  <a:fillRect l="-1060" t="-4819" b="-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21437" y="4358147"/>
            <a:ext cx="8743288" cy="49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b="0" i="0">
                <a:solidFill>
                  <a:srgbClr val="003399"/>
                </a:solidFill>
                <a:latin typeface="Calibri Regular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b="0" i="0">
                <a:solidFill>
                  <a:schemeClr val="tx1"/>
                </a:solidFill>
                <a:latin typeface="Calibri Regular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b="0" i="0">
                <a:solidFill>
                  <a:schemeClr val="tx1"/>
                </a:solidFill>
                <a:latin typeface="Calibri Regular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Iterating, using induction, shows that, for FIXED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11539" y="5136653"/>
                <a:ext cx="5169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9" y="5136653"/>
                <a:ext cx="5169812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21437" y="980281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Regular"/>
              </a:rPr>
              <a:t>(a)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781887" y="5598319"/>
            <a:ext cx="0" cy="5627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41312" y="6161103"/>
                <a:ext cx="6811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12" y="6161103"/>
                <a:ext cx="681149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 bwMode="auto">
          <a:xfrm flipV="1">
            <a:off x="4928586" y="5600482"/>
            <a:ext cx="0" cy="5627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88011" y="6163266"/>
                <a:ext cx="670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011" y="6163266"/>
                <a:ext cx="670825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9877" y="983432"/>
                <a:ext cx="6705168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 Regular"/>
                  </a:rPr>
                  <a:t>For fixed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alibri Regular"/>
                  </a:rPr>
                  <a:t> 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77" y="983432"/>
                <a:ext cx="6705168" cy="509178"/>
              </a:xfrm>
              <a:prstGeom prst="rect">
                <a:avLst/>
              </a:prstGeom>
              <a:blipFill>
                <a:blip r:embed="rId8"/>
                <a:stretch>
                  <a:fillRect l="-1364" t="-476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8135" y="3243853"/>
                <a:ext cx="3647730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dirty="0">
                    <a:latin typeface="Calibri Regular"/>
                  </a:rPr>
                  <a:t>For fixed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Calibri Regular"/>
                  </a:rPr>
                  <a:t> 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135" y="3243853"/>
                <a:ext cx="3647730" cy="370294"/>
              </a:xfrm>
              <a:prstGeom prst="rect">
                <a:avLst/>
              </a:prstGeom>
              <a:blipFill>
                <a:blip r:embed="rId9"/>
                <a:stretch>
                  <a:fillRect l="-66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943600" y="1009448"/>
            <a:ext cx="103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99"/>
                </a:solidFill>
                <a:latin typeface="Calibri Regular"/>
              </a:rPr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13090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3" grpId="0"/>
      <p:bldP spid="15" grpId="0"/>
      <p:bldP spid="22" grpId="0"/>
      <p:bldP spid="24" grpId="0"/>
      <p:bldP spid="7" grpId="0"/>
      <p:bldP spid="17" grpId="0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780</Words>
  <Application>Microsoft Office PowerPoint</Application>
  <PresentationFormat>全屏显示(4:3)</PresentationFormat>
  <Paragraphs>181</Paragraphs>
  <Slides>17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  <vt:variant>
        <vt:lpstr>自定义放映</vt:lpstr>
      </vt:variant>
      <vt:variant>
        <vt:i4>1</vt:i4>
      </vt:variant>
    </vt:vector>
  </HeadingPairs>
  <TitlesOfParts>
    <vt:vector size="28" baseType="lpstr">
      <vt:lpstr>Calibri Regular</vt:lpstr>
      <vt:lpstr>Monotype Sorts</vt:lpstr>
      <vt:lpstr>Source Sans Pro</vt:lpstr>
      <vt:lpstr>Calibri</vt:lpstr>
      <vt:lpstr>Cambria Math</vt:lpstr>
      <vt:lpstr>Comic Sans MS</vt:lpstr>
      <vt:lpstr>Symbol</vt:lpstr>
      <vt:lpstr>Times New Roman</vt:lpstr>
      <vt:lpstr>Wingdings</vt:lpstr>
      <vt:lpstr>Theme1</vt:lpstr>
      <vt:lpstr>COMP 3711 Design and Analysis of Algorithms </vt:lpstr>
      <vt:lpstr>Asymptotic Notation: Quick Revision</vt:lpstr>
      <vt:lpstr>Some Basic Properties</vt:lpstr>
      <vt:lpstr>Question 1</vt:lpstr>
      <vt:lpstr>Question 2</vt:lpstr>
      <vt:lpstr>Question 2</vt:lpstr>
      <vt:lpstr>Question 2</vt:lpstr>
      <vt:lpstr>Question 3</vt:lpstr>
      <vt:lpstr>Question 3: (a)</vt:lpstr>
      <vt:lpstr>Question 3:</vt:lpstr>
      <vt:lpstr>A Counterexample</vt:lpstr>
      <vt:lpstr>A Deeper Dive</vt:lpstr>
      <vt:lpstr>Question</vt:lpstr>
      <vt:lpstr>Example</vt:lpstr>
      <vt:lpstr>Solution</vt:lpstr>
      <vt:lpstr>Solution</vt:lpstr>
      <vt:lpstr>Solution: More Details</vt:lpstr>
      <vt:lpstr>handout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2017-02-07T10:21:03Z</dcterms:created>
  <dcterms:modified xsi:type="dcterms:W3CDTF">2024-09-07T15:02:01Z</dcterms:modified>
  <cp:category/>
</cp:coreProperties>
</file>