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  <p:sldMasterId id="2147483846" r:id="rId2"/>
    <p:sldMasterId id="2147483858" r:id="rId3"/>
  </p:sldMasterIdLst>
  <p:notesMasterIdLst>
    <p:notesMasterId r:id="rId27"/>
  </p:notesMasterIdLst>
  <p:handoutMasterIdLst>
    <p:handoutMasterId r:id="rId28"/>
  </p:handoutMasterIdLst>
  <p:sldIdLst>
    <p:sldId id="432" r:id="rId4"/>
    <p:sldId id="539" r:id="rId5"/>
    <p:sldId id="498" r:id="rId6"/>
    <p:sldId id="474" r:id="rId7"/>
    <p:sldId id="477" r:id="rId8"/>
    <p:sldId id="537" r:id="rId9"/>
    <p:sldId id="434" r:id="rId10"/>
    <p:sldId id="478" r:id="rId11"/>
    <p:sldId id="540" r:id="rId12"/>
    <p:sldId id="541" r:id="rId13"/>
    <p:sldId id="542" r:id="rId14"/>
    <p:sldId id="543" r:id="rId15"/>
    <p:sldId id="544" r:id="rId16"/>
    <p:sldId id="273" r:id="rId17"/>
    <p:sldId id="499" r:id="rId18"/>
    <p:sldId id="501" r:id="rId19"/>
    <p:sldId id="258" r:id="rId20"/>
    <p:sldId id="502" r:id="rId21"/>
    <p:sldId id="503" r:id="rId22"/>
    <p:sldId id="504" r:id="rId23"/>
    <p:sldId id="505" r:id="rId24"/>
    <p:sldId id="267" r:id="rId25"/>
    <p:sldId id="272" r:id="rId26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0" autoAdjust="0"/>
    <p:restoredTop sz="87408" autoAdjust="0"/>
  </p:normalViewPr>
  <p:slideViewPr>
    <p:cSldViewPr snapToGrid="0">
      <p:cViewPr varScale="1">
        <p:scale>
          <a:sx n="124" d="100"/>
          <a:sy n="124" d="100"/>
        </p:scale>
        <p:origin x="7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864" y="48"/>
      </p:cViewPr>
      <p:guideLst>
        <p:guide orient="horz" pos="2210"/>
        <p:guide pos="29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DC68F2-E029-0D1D-B74D-8F701CF9EF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1725BB5-2F6A-4A6C-F9F6-2A81E3BCF0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6D90D093-AE30-9644-9DB4-3EAB9291CFC8}" type="datetime1">
              <a:rPr lang="en-US" altLang="en-US"/>
              <a:pPr>
                <a:defRPr/>
              </a:pPr>
              <a:t>2/13/24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BEC0866-3D5A-82AE-BA0C-C226AC91808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FDF537F-DBFF-43F7-6F6F-68E14775CBE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8CD3981C-82C9-7645-9312-8B50AA65C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A08F9779-D4E6-F6A9-EA78-C3C376DFA0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1" name="Rectangle 9">
            <a:extLst>
              <a:ext uri="{FF2B5EF4-FFF2-40B4-BE49-F238E27FC236}">
                <a16:creationId xmlns:a16="http://schemas.microsoft.com/office/drawing/2014/main" id="{492B86A2-A785-C216-465B-B27C8DEA445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FC27313C-69BA-EF11-AEDF-EA65DE8BEA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8E95DC88-B91C-6105-B458-85260B961D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AF4D9605-22EB-B44E-9094-32E3BEA1CBA7}" type="datetime1">
              <a:rPr lang="en-US" altLang="en-US"/>
              <a:pPr>
                <a:defRPr/>
              </a:pPr>
              <a:t>2/13/24</a:t>
            </a:fld>
            <a:endParaRPr lang="en-US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ABA7ACEF-9E4A-74C4-9DE0-EB6CEE637C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FDE7912B-2537-B342-EC88-4BA214C4B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15A2B223-637A-9B49-A14C-ED9298A4C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>
            <a:extLst>
              <a:ext uri="{FF2B5EF4-FFF2-40B4-BE49-F238E27FC236}">
                <a16:creationId xmlns:a16="http://schemas.microsoft.com/office/drawing/2014/main" id="{D63E2588-80C8-9DC2-59DC-A5C51AB7A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备注占位符 2">
            <a:extLst>
              <a:ext uri="{FF2B5EF4-FFF2-40B4-BE49-F238E27FC236}">
                <a16:creationId xmlns:a16="http://schemas.microsoft.com/office/drawing/2014/main" id="{13063497-2778-5E23-DB92-CEB7956BC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omic Sans MS" panose="030F0902030302020204" pitchFamily="66" charset="0"/>
            </a:endParaRPr>
          </a:p>
        </p:txBody>
      </p:sp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D5ACB9A7-2604-B2DB-35AD-2753C7FE6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31863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31863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31863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31863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CDC3D4D-9A3D-7841-8825-C04823869CF9}" type="slidenum">
              <a:rPr kumimoji="0" lang="en-US" altLang="en-US" sz="1200" smtClean="0">
                <a:solidFill>
                  <a:srgbClr val="000000"/>
                </a:solidFill>
              </a:rPr>
              <a:pPr/>
              <a:t>7</a:t>
            </a:fld>
            <a:endParaRPr kumimoji="0"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0F4DB510-8B9E-DD78-851B-DFEABD007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77F09828-4535-2568-3D00-028B3549C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Comic Sans MS" panose="030F0902030302020204" pitchFamily="66" charset="0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CF667BE4-505F-B748-34CF-216DCC2CF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914400" eaLnBrk="1" hangingPunct="1"/>
            <a:fld id="{D018F942-ACBE-514A-BACA-34FE90230523}" type="slidenum">
              <a:rPr kumimoji="0" lang="en-US" altLang="zh-CN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defTabSz="914400" eaLnBrk="1" hangingPunct="1"/>
              <a:t>21</a:t>
            </a:fld>
            <a:endParaRPr kumimoji="0" lang="en-US" altLang="zh-CN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587D6C2C-941E-FB26-A3F2-43F1094D8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en-US" noProof="0" dirty="0"/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</p:spPr>
        <p:txBody>
          <a:bodyPr/>
          <a:lstStyle>
            <a:lvl1pPr defTabSz="915988">
              <a:defRPr sz="2000" baseline="0"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4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EBDAC5-CF4C-B03E-680F-B59C0E3980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0EAA8-6F18-F54A-9991-4D49B3D5A6AF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039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AB23CA-9E58-7DCE-55D3-212CBFD168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7DD4E-74A3-5642-BC71-F1951EE053EE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285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DDDAAE7C-95D5-4D53-4786-09235FA18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Calibri Regular"/>
            </a:endParaRP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2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5"/>
            <a:ext cx="7162800" cy="3094037"/>
          </a:xfrm>
        </p:spPr>
        <p:txBody>
          <a:bodyPr/>
          <a:lstStyle>
            <a:lvl1pPr defTabSz="686991">
              <a:defRPr sz="1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2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B7DFB9-912F-7C62-3972-4E3E5CDB9F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CA38F-1ADA-114F-924E-C1B3192DE3A1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7183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ECE986-50AA-C52C-0B46-626C5BB86E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E075D-71F9-D64C-BA2F-029C4C2ECE17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9301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95C29-B656-6D77-2235-63AA28311F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57F1-FCB1-0F46-91F8-6386A94122E4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39143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BAE77D-91D8-37E7-1029-10AF676796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CBFE6-2DD9-DF40-A988-D1FE3F34E29B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9867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50EE2C-2C70-11D5-74E2-16A18B78D9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A7B9D-B48C-3945-8C65-5BC74C96EE7E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05155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21ECE16-05B4-84C5-C060-8E195051E8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58B4-2DE6-A745-8654-B04D782E3E2C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8924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A4E2C-848B-607F-D2FD-0044E573A1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548BC-032F-A84E-A3A9-378D91774176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302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2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200" baseline="0">
                <a:latin typeface="Calibri" panose="020F0502020204030204" pitchFamily="34" charset="0"/>
              </a:defRPr>
            </a:lvl2pPr>
            <a:lvl3pPr>
              <a:defRPr sz="2200" baseline="0">
                <a:latin typeface="Calibri" panose="020F0502020204030204" pitchFamily="34" charset="0"/>
              </a:defRPr>
            </a:lvl3pPr>
            <a:lvl4pPr>
              <a:defRPr sz="2200" baseline="0">
                <a:latin typeface="Calibri" panose="020F0502020204030204" pitchFamily="34" charset="0"/>
              </a:defRPr>
            </a:lvl4pPr>
            <a:lvl5pPr>
              <a:defRPr sz="22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14E11-F896-74F7-39FB-1DE12D4B4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91375" y="6591300"/>
            <a:ext cx="1905000" cy="228600"/>
          </a:xfrm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fld id="{97B3411D-8E80-7147-A9F4-37610FDEA6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7682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663B9-87F4-FD80-AA1E-93C6FCA7B3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4BA0-70F0-9F42-9B7E-CFC4F4C08628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19074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766698-CB55-F93C-D65D-A2C25267FE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14BD-C6E1-6147-9EF3-CBBA2FC2BE6B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1785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048678-632A-2532-1591-8ADE823132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A8C6B-BD16-1C41-9817-69A83C251E22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5578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8352-E574-73BF-6CFC-9C6C480D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C4965-9C7B-6941-AFEE-561FC2553AEB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FF17-2554-A6F2-A8FA-03B23E8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0B74-5590-C5F1-9E1F-414D54E3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CEDDC-9B1F-164A-8935-B5E992597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9544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71306-29BF-B9F7-C9F9-552E4D2C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9153-62F4-F94C-BF39-6BA7951ACB41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B87F-52F7-17D2-2554-59739493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A8F7-3A5F-07CD-F757-4742CA6D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1769-E176-8349-91B1-D1BD8EEDFB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231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7CCC-9128-4C14-D028-976129C5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32D84-05F3-1C4D-BBB6-CC093C353CEF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BBB0-ABFE-FBFF-44A8-F582A083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C7A1-B7AC-D027-9726-3CDA462C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68DEC-969A-4D40-9779-F6809B831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877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54AE76-859F-B42C-4E6A-1985DB81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9917B-D883-564D-89CE-59037632B1E5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87D5CB-596B-BD18-25C9-627668D2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DDD7EE-AB38-2CD5-1E05-F425E860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65588-8187-1D4A-B9F2-E612C07E6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205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D1C268A-C6C5-0906-DE9B-9C24B7B5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12F02-6D2B-8E48-9F2F-1F9AA3EB23F7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73FB88-4DC5-8C13-3884-33CD3538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19E3AB-9CB1-1C54-E9EB-3845B339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5D1B-B747-B347-A1D2-451EBE49E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025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3114EA7-614A-53A1-A191-972F571F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AD5A4-BB58-2A48-9F70-854C383F7F4C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52523B-8F6A-AB02-B68C-21C06DF1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8AA3AC-05BD-9EB7-14FA-9201A97A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E397-5EF5-B94D-B04B-8F0253BFE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324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4F9FAA3-C1BF-9C14-7FB9-D666285A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DF8C5-3EC6-724B-B2B5-50AE288478D1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98D121-5233-D317-955A-1B21CED9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C27956-D727-F0A4-401A-BF4C62B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4CF6A-C59B-BC48-A278-E05522697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8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D2884E-03CF-6AC3-5D14-7B49001E30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64FA9-8994-8846-8273-6B5BF8F6EB5F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7162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81DC89-A77D-2984-4AD2-B1FC0218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1E889-6D2D-3647-B566-76922649315F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3DF5BF-F55A-0EE3-C879-27A36285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864F23-9B81-8AC1-2920-D075FCFC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1854D-0F86-3241-A03C-6E4C33C41F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60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656252-98EB-D206-19F5-A16742C6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86A7-D12F-A84A-891E-185A3EB19982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27B8E3-35FE-43B1-826E-E9105F0F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627324-0E9F-A955-9819-09A7D1B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4BF60-537B-9B47-8C21-46A21B66E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210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9D691-85E7-FE76-1FF1-3CC8177D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D1DDF-0085-664D-9252-8409AADB327C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2C93-9DBA-0BCC-0AF6-2EC4E705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4062-FCB5-F03D-E69C-2B5E2037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47AC-3AA9-3B4D-B15A-DAEEC1800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055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0C0C-AF8E-CD14-E8E4-A35DD1AE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2769C-6140-1F46-930E-C34128E8178C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E6BC-77D5-A54F-CA5B-24BA07F9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E780-895F-9070-7F45-92EB94D7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DE30A-EC15-7D4D-A13B-27831FF18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91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5F738-8725-7E94-F003-111DAEA90D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771C9-B7C8-1F43-B56C-1AF664AA72FE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32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E8C0F7-2C10-30AA-B529-31BB84182D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88CF5-3629-6A43-AE74-F31D8BAD41D6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133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D695BB-0D9E-8B7A-6FE7-3ADCF2F077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23713-9834-1340-A944-7AA453291377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633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B6DB6C-F790-5338-3281-1C9F8F9B33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C61EB-C4DA-D94C-B188-E856FCB84168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274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4C007-26AB-DE18-3947-8C149F0F98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783EB-65D7-3F4A-8EDB-0548169EDF31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384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3EF76-F622-4FA5-87B3-77FD600501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06EC-63F9-9741-98E6-7FC26EDE90CC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042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C0165-77FE-3AAA-081D-64803C9A4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26F2D6B-C5B8-ED80-0A25-F81DE1753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628740" name="Rectangle 4">
            <a:extLst>
              <a:ext uri="{FF2B5EF4-FFF2-40B4-BE49-F238E27FC236}">
                <a16:creationId xmlns:a16="http://schemas.microsoft.com/office/drawing/2014/main" id="{E9BA51D7-3B2A-53C9-6351-B0718106BA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0992F723-4D44-1A4C-AD44-AA19D64A2BC9}" type="slidenum">
              <a:rPr lang="en-US" altLang="en-US"/>
              <a:pPr>
                <a:defRPr/>
              </a:pPr>
              <a:t>‹#›</a:t>
            </a:fld>
            <a:endParaRPr lang="en-US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400">
          <a:solidFill>
            <a:schemeClr val="folHlink"/>
          </a:solidFill>
          <a:latin typeface="Comic Sans MS" pitchFamily="92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400">
          <a:solidFill>
            <a:schemeClr val="folHlink"/>
          </a:solidFill>
          <a:latin typeface="Comic Sans MS" pitchFamily="92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400">
          <a:solidFill>
            <a:schemeClr val="folHlink"/>
          </a:solidFill>
          <a:latin typeface="Comic Sans MS" pitchFamily="92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4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2" charset="2"/>
        <a:defRPr kumimoji="1" sz="2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 sz="2200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sz="2200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 sz="2200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sz="2200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7CA6D8-D6FF-9A42-C25A-A1898020E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DAE6F5F-EF02-7E85-0037-BA62CD8C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28740" name="Rectangle 4">
            <a:extLst>
              <a:ext uri="{FF2B5EF4-FFF2-40B4-BE49-F238E27FC236}">
                <a16:creationId xmlns:a16="http://schemas.microsoft.com/office/drawing/2014/main" id="{899C2F6C-0D38-54F1-9764-FC76A790EE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600" b="0" i="0">
                <a:latin typeface="Calibri Regular"/>
              </a:defRPr>
            </a:lvl1pPr>
          </a:lstStyle>
          <a:p>
            <a:pPr>
              <a:defRPr/>
            </a:pPr>
            <a:fld id="{2166FD4F-5992-8643-9A06-95D7993F1736}" type="slidenum">
              <a:rPr lang="en-US" altLang="en-US"/>
              <a:pPr>
                <a:defRPr/>
              </a:pPr>
              <a:t>‹#›</a:t>
            </a:fld>
            <a:endParaRPr lang="en-US" altLang="en-US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alibri Regular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alibri Regular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alibri Regular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alibri Regular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alibri Regular"/>
        </a:defRPr>
      </a:lvl5pPr>
      <a:lvl6pPr marL="3429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omic Sans MS" pitchFamily="92" charset="0"/>
        </a:defRPr>
      </a:lvl6pPr>
      <a:lvl7pPr marL="685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omic Sans MS" pitchFamily="92" charset="0"/>
        </a:defRPr>
      </a:lvl7pPr>
      <a:lvl8pPr marL="10287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omic Sans MS" pitchFamily="92" charset="0"/>
        </a:defRPr>
      </a:lvl8pPr>
      <a:lvl9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15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0" fontAlgn="base" hangingPunct="0">
        <a:lnSpc>
          <a:spcPts val="1950"/>
        </a:lnSpc>
        <a:spcBef>
          <a:spcPct val="0"/>
        </a:spcBef>
        <a:spcAft>
          <a:spcPts val="900"/>
        </a:spcAft>
        <a:buClr>
          <a:srgbClr val="003399"/>
        </a:buClr>
        <a:buSzPct val="50000"/>
        <a:buFont typeface="Monotype Sorts" pitchFamily="2" charset="2"/>
        <a:defRPr kumimoji="1">
          <a:solidFill>
            <a:srgbClr val="003399"/>
          </a:solidFill>
          <a:latin typeface="Calibri Regular"/>
          <a:ea typeface="+mn-ea"/>
          <a:cs typeface="+mn-cs"/>
        </a:defRPr>
      </a:lvl1pPr>
      <a:lvl2pPr marL="258763" indent="-173038" algn="l" rtl="0" eaLnBrk="0" fontAlgn="base" hangingPunct="0">
        <a:lnSpc>
          <a:spcPts val="195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>
          <a:solidFill>
            <a:schemeClr val="tx1"/>
          </a:solidFill>
          <a:latin typeface="Calibri Regular"/>
        </a:defRPr>
      </a:lvl2pPr>
      <a:lvl3pPr marL="469900" indent="-123825" algn="l" rtl="0" eaLnBrk="0" fontAlgn="base" hangingPunct="0">
        <a:lnSpc>
          <a:spcPts val="195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Calibri Regular"/>
        </a:defRPr>
      </a:lvl3pPr>
      <a:lvl4pPr marL="860425" indent="-303213" algn="l" rtl="0" eaLnBrk="0" fontAlgn="base" hangingPunct="0">
        <a:lnSpc>
          <a:spcPts val="195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>
          <a:solidFill>
            <a:schemeClr val="tx1"/>
          </a:solidFill>
          <a:latin typeface="Calibri Regular"/>
        </a:defRPr>
      </a:lvl4pPr>
      <a:lvl5pPr marL="1154113" indent="-127000" algn="l" rtl="0" eaLnBrk="0" fontAlgn="base" hangingPunct="0">
        <a:lnSpc>
          <a:spcPts val="195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Calibri Regular"/>
        </a:defRPr>
      </a:lvl5pPr>
      <a:lvl6pPr marL="1497806" indent="-127397"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1840706" indent="-127397"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183606" indent="-127397"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2526506" indent="-127397" algn="l" rtl="0" eaLnBrk="1" fontAlgn="base" hangingPunct="1">
        <a:lnSpc>
          <a:spcPts val="195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>
            <a:extLst>
              <a:ext uri="{FF2B5EF4-FFF2-40B4-BE49-F238E27FC236}">
                <a16:creationId xmlns:a16="http://schemas.microsoft.com/office/drawing/2014/main" id="{D77A027E-619F-7CEC-1CB4-0E23AF3BB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07374BFE-3E1D-FC7F-4B21-989C24227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40C3-F758-2833-2DC2-BFF1C8082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72576C-79E8-D54B-9284-ED8F8BB18FF7}" type="datetime1">
              <a:rPr lang="en-US" altLang="zh-CN"/>
              <a:pPr>
                <a:defRPr/>
              </a:pPr>
              <a:t>2/13/24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2A08-5655-71CD-8120-289AA8913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6375-A3CE-6983-C40D-76456FB98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666F5A-BC62-894C-BE48-D3B305D0A9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8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7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4">
            <a:extLst>
              <a:ext uri="{FF2B5EF4-FFF2-40B4-BE49-F238E27FC236}">
                <a16:creationId xmlns:a16="http://schemas.microsoft.com/office/drawing/2014/main" id="{258F6D10-C49A-80F0-F2F4-32A6CC9FD7A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Didot HTF-B06--Ital" pitchFamily="50" charset="0"/>
              </a:rPr>
              <a:t>COMP3711: Design and Analysis of Algorithms</a:t>
            </a:r>
          </a:p>
        </p:txBody>
      </p:sp>
      <p:sp>
        <p:nvSpPr>
          <p:cNvPr id="39938" name="Subtitle 1">
            <a:extLst>
              <a:ext uri="{FF2B5EF4-FFF2-40B4-BE49-F238E27FC236}">
                <a16:creationId xmlns:a16="http://schemas.microsoft.com/office/drawing/2014/main" id="{582FF10D-0689-70CE-F1A5-2C9A2902B12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0" y="2671763"/>
            <a:ext cx="91440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pPr algn="ctr" eaLnBrk="1" hangingPunct="1"/>
            <a:endParaRPr lang="en-US" altLang="en-US" sz="2800" dirty="0">
              <a:latin typeface="Didot HTF-B06--Ital" pitchFamily="50" charset="0"/>
            </a:endParaRPr>
          </a:p>
          <a:p>
            <a:pPr algn="ctr" eaLnBrk="1" hangingPunct="1"/>
            <a:r>
              <a:rPr lang="en-US" altLang="en-US" sz="2800" dirty="0">
                <a:latin typeface="Didot HTF-B06--Ital" pitchFamily="50" charset="0"/>
              </a:rPr>
              <a:t>Tutorial </a:t>
            </a:r>
            <a:r>
              <a:rPr lang="en-US" altLang="zh-CN" sz="2800" dirty="0">
                <a:latin typeface="Didot HTF-B06--Ital" pitchFamily="50" charset="0"/>
                <a:ea typeface="宋体" panose="02010600030101010101" pitchFamily="2" charset="-122"/>
              </a:rPr>
              <a:t>2</a:t>
            </a:r>
            <a:r>
              <a:rPr lang="en-US" altLang="en-US" sz="2800" dirty="0">
                <a:latin typeface="Didot HTF-B06--Ital" pitchFamily="50" charset="0"/>
              </a:rPr>
              <a:t>: </a:t>
            </a:r>
            <a:r>
              <a:rPr lang="en-US" altLang="zh-CN" sz="2800" dirty="0">
                <a:latin typeface="Didot HTF-B06--Ital" pitchFamily="50" charset="0"/>
                <a:ea typeface="宋体" panose="02010600030101010101" pitchFamily="2" charset="-122"/>
              </a:rPr>
              <a:t>D&amp;C, </a:t>
            </a:r>
            <a:r>
              <a:rPr lang="en-US" altLang="en-US" sz="2800" dirty="0">
                <a:latin typeface="Didot HTF-B06--Ital" pitchFamily="50" charset="0"/>
              </a:rPr>
              <a:t>Sorting</a:t>
            </a:r>
          </a:p>
          <a:p>
            <a:pPr algn="ctr" eaLnBrk="1" hangingPunct="1"/>
            <a:endParaRPr lang="en-US" altLang="en-US" sz="2800" dirty="0"/>
          </a:p>
          <a:p>
            <a:pPr algn="ctr"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6AB0A587-755D-2D1C-0C12-CB8849D1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solidFill>
                  <a:srgbClr val="7030A0"/>
                </a:solidFill>
                <a:latin typeface="Didot HTF-B06--Ital" pitchFamily="50" charset="0"/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36755933-AB72-139E-715C-3CE19F8A16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rgbClr val="898989"/>
                </a:solidFill>
                <a:latin typeface="Comic Sans MS" panose="030F0902030302020204" pitchFamily="66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31B1769-E176-8349-91B1-D1BD8EEDFBDB}" type="slidenum">
              <a:rPr lang="en-US" altLang="zh-CN" smtClean="0"/>
              <a:pPr>
                <a:defRPr/>
              </a:pPr>
              <a:t>10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D59144-12DD-176C-09A6-D5EE22BC57C0}"/>
              </a:ext>
            </a:extLst>
          </p:cNvPr>
          <p:cNvSpPr txBox="1"/>
          <p:nvPr/>
        </p:nvSpPr>
        <p:spPr>
          <a:xfrm>
            <a:off x="484948" y="2413337"/>
            <a:ext cx="7661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+mn-lt"/>
              </a:rPr>
              <a:t>Describe a D&amp;Q algorithm to find the minimum of the array. Assume all numbers in A are distinct, some are positive, and some are negative.</a:t>
            </a:r>
            <a:endParaRPr kumimoji="1" lang="zh-CN" alt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A1D45-E4C3-AE14-8C51-BDC73F1F1F88}"/>
              </a:ext>
            </a:extLst>
          </p:cNvPr>
          <p:cNvSpPr txBox="1"/>
          <p:nvPr/>
        </p:nvSpPr>
        <p:spPr>
          <a:xfrm>
            <a:off x="565079" y="1119883"/>
            <a:ext cx="733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  <a:r>
              <a:rPr lang="en-CN" sz="1800" dirty="0"/>
              <a:t>ou are given an array A of size n. A starts with A[1] = 0, increases to maximum, then decrease to the minimum, and increases again and finally get back to A[n] = 0.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B95D9-F02F-7BE2-ACFF-6EC6002F5BA4}"/>
              </a:ext>
            </a:extLst>
          </p:cNvPr>
          <p:cNvSpPr txBox="1"/>
          <p:nvPr/>
        </p:nvSpPr>
        <p:spPr>
          <a:xfrm>
            <a:off x="565079" y="4212404"/>
            <a:ext cx="6996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Some example for A: = </a:t>
            </a:r>
            <a:r>
              <a:rPr lang="en-CN" b="0" i="0" u="none" strike="noStrike" dirty="0">
                <a:effectLst/>
                <a:latin typeface="Arial" panose="020B0604020202020204" pitchFamily="34" charset="0"/>
              </a:rPr>
              <a:t>[0; 2; 5; 8; 4; 3; 1;-3;-5;-2; 0] is such an array but </a:t>
            </a:r>
          </a:p>
          <a:p>
            <a:r>
              <a:rPr lang="en-CN" dirty="0">
                <a:latin typeface="Arial" panose="020B0604020202020204" pitchFamily="34" charset="0"/>
              </a:rPr>
              <a:t>	               </a:t>
            </a:r>
            <a:r>
              <a:rPr lang="en-CN" dirty="0"/>
              <a:t>A: = </a:t>
            </a:r>
            <a:r>
              <a:rPr lang="en-CN" b="0" i="0" u="none" strike="noStrike" dirty="0">
                <a:effectLst/>
                <a:latin typeface="Arial" panose="020B0604020202020204" pitchFamily="34" charset="0"/>
              </a:rPr>
              <a:t>[0; 3;-2; 6;-3; 0] is not</a:t>
            </a:r>
          </a:p>
          <a:p>
            <a:r>
              <a:rPr lang="en-CN" dirty="0">
                <a:latin typeface="Arial" panose="020B0604020202020204" pitchFamily="34" charset="0"/>
              </a:rPr>
              <a:t>	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6540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5C80-4B1A-D1D6-6A3E-5FD520D06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B3411D-8E80-7147-A9F4-37610FDEA63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062FFF-0A39-AE48-2EFD-6067FD984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769073"/>
              </p:ext>
            </p:extLst>
          </p:nvPr>
        </p:nvGraphicFramePr>
        <p:xfrm>
          <a:off x="1144952" y="564130"/>
          <a:ext cx="624118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7621">
                  <a:extLst>
                    <a:ext uri="{9D8B030D-6E8A-4147-A177-3AD203B41FA5}">
                      <a16:colId xmlns:a16="http://schemas.microsoft.com/office/drawing/2014/main" val="3951329526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3611238415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603698253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2388917899"/>
                    </a:ext>
                  </a:extLst>
                </a:gridCol>
              </a:tblGrid>
              <a:tr h="353613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3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ED57CE-98C7-5AD3-64E4-D045E57CD6C0}"/>
              </a:ext>
            </a:extLst>
          </p:cNvPr>
          <p:cNvSpPr txBox="1"/>
          <p:nvPr/>
        </p:nvSpPr>
        <p:spPr>
          <a:xfrm>
            <a:off x="691901" y="1969916"/>
            <a:ext cx="7147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The strategy:</a:t>
            </a:r>
          </a:p>
          <a:p>
            <a:endParaRPr lang="en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CN" dirty="0">
                <a:solidFill>
                  <a:srgbClr val="0070C0"/>
                </a:solidFill>
              </a:rPr>
              <a:t>ind the midpoint of the array, we can split the array into two subarray.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CN" dirty="0">
                <a:solidFill>
                  <a:srgbClr val="0070C0"/>
                </a:solidFill>
              </a:rPr>
              <a:t>iven the status of the midpoint, find the minimum of one of two small subarray.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CN" dirty="0">
                <a:solidFill>
                  <a:srgbClr val="0070C0"/>
                </a:solidFill>
              </a:rPr>
              <a:t>ecursively search the subarray until we get the result.</a:t>
            </a:r>
          </a:p>
        </p:txBody>
      </p:sp>
    </p:spTree>
    <p:extLst>
      <p:ext uri="{BB962C8B-B14F-4D97-AF65-F5344CB8AC3E}">
        <p14:creationId xmlns:p14="http://schemas.microsoft.com/office/powerpoint/2010/main" val="185545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40837-B1C6-29CC-DA3F-19F968B55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B3411D-8E80-7147-A9F4-37610FDEA63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907BE4B-4BF7-9101-F5B8-2264DBE94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709001"/>
              </p:ext>
            </p:extLst>
          </p:nvPr>
        </p:nvGraphicFramePr>
        <p:xfrm>
          <a:off x="1144952" y="564130"/>
          <a:ext cx="624118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7621">
                  <a:extLst>
                    <a:ext uri="{9D8B030D-6E8A-4147-A177-3AD203B41FA5}">
                      <a16:colId xmlns:a16="http://schemas.microsoft.com/office/drawing/2014/main" val="3951329526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5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3611238415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603698253"/>
                    </a:ext>
                  </a:extLst>
                </a:gridCol>
                <a:gridCol w="484876">
                  <a:extLst>
                    <a:ext uri="{9D8B030D-6E8A-4147-A177-3AD203B41FA5}">
                      <a16:colId xmlns:a16="http://schemas.microsoft.com/office/drawing/2014/main" val="2388917899"/>
                    </a:ext>
                  </a:extLst>
                </a:gridCol>
              </a:tblGrid>
              <a:tr h="353613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3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AE4084-D4BB-E5EB-A5F9-1B8AD5A2BA7A}"/>
                  </a:ext>
                </a:extLst>
              </p:cNvPr>
              <p:cNvSpPr txBox="1"/>
              <p:nvPr/>
            </p:nvSpPr>
            <p:spPr>
              <a:xfrm>
                <a:off x="664449" y="1910993"/>
                <a:ext cx="73596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Let m be some index, and consider the following cases:</a:t>
                </a:r>
              </a:p>
              <a:p>
                <a:endParaRPr lang="en-CN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min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increase</a:t>
                </a: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max</a:t>
                </a: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decrease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AE4084-D4BB-E5EB-A5F9-1B8AD5A2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49" y="1910993"/>
                <a:ext cx="7359668" cy="1569660"/>
              </a:xfrm>
              <a:prstGeom prst="rect">
                <a:avLst/>
              </a:prstGeom>
              <a:blipFill>
                <a:blip r:embed="rId2"/>
                <a:stretch>
                  <a:fillRect l="-517" t="-800" b="-32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58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D535D-BDA0-2389-B414-701DDF28A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B3411D-8E80-7147-A9F4-37610FDEA63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2F596-C420-B9DC-36D8-6DDE7B4C9B5A}"/>
                  </a:ext>
                </a:extLst>
              </p:cNvPr>
              <p:cNvSpPr txBox="1"/>
              <p:nvPr/>
            </p:nvSpPr>
            <p:spPr>
              <a:xfrm>
                <a:off x="705545" y="2281449"/>
                <a:ext cx="7202185" cy="1515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450"/>
                  </a:spcBef>
                </a:pPr>
                <a:r>
                  <a:rPr lang="en-US" dirty="0">
                    <a:solidFill>
                      <a:srgbClr val="0070C0"/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  </a:t>
                </a:r>
              </a:p>
              <a:p>
                <a:pPr>
                  <a:lnSpc>
                    <a:spcPct val="100000"/>
                  </a:lnSpc>
                  <a:spcBef>
                    <a:spcPts val="450"/>
                  </a:spcBef>
                </a:pPr>
                <a:r>
                  <a:rPr lang="en-US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450"/>
                  </a:spcBef>
                </a:pPr>
                <a:r>
                  <a:rPr lang="en-US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recursively  search 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   </a:t>
                </a:r>
              </a:p>
              <a:p>
                <a:pPr>
                  <a:lnSpc>
                    <a:spcPct val="100000"/>
                  </a:lnSpc>
                  <a:spcBef>
                    <a:spcPts val="450"/>
                  </a:spcBef>
                </a:pPr>
                <a:r>
                  <a:rPr lang="en-US" dirty="0">
                    <a:solidFill>
                      <a:srgbClr val="0070C0"/>
                    </a:solidFill>
                  </a:rPr>
                  <a:t>Otherwise,  recursively  search 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2F596-C420-B9DC-36D8-6DDE7B4C9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5" y="2281449"/>
                <a:ext cx="7202185" cy="1515800"/>
              </a:xfrm>
              <a:prstGeom prst="rect">
                <a:avLst/>
              </a:prstGeom>
              <a:blipFill>
                <a:blip r:embed="rId2"/>
                <a:stretch>
                  <a:fillRect l="-528" t="-24793" b="-330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68328FD-77B7-9726-D375-58A000B72115}"/>
              </a:ext>
            </a:extLst>
          </p:cNvPr>
          <p:cNvSpPr txBox="1"/>
          <p:nvPr/>
        </p:nvSpPr>
        <p:spPr>
          <a:xfrm>
            <a:off x="705545" y="4387065"/>
            <a:ext cx="681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>
                <a:solidFill>
                  <a:srgbClr val="FF0000"/>
                </a:solidFill>
              </a:rPr>
              <a:t>Running time on </a:t>
            </a:r>
            <a:r>
              <a:rPr lang="en-CN" dirty="0">
                <a:solidFill>
                  <a:srgbClr val="FF0000"/>
                </a:solidFill>
              </a:rPr>
              <a:t>Recurrence: T(n) = T(n/2), which is O(logn)</a:t>
            </a:r>
          </a:p>
        </p:txBody>
      </p:sp>
    </p:spTree>
    <p:extLst>
      <p:ext uri="{BB962C8B-B14F-4D97-AF65-F5344CB8AC3E}">
        <p14:creationId xmlns:p14="http://schemas.microsoft.com/office/powerpoint/2010/main" val="330685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C36C6C-91EF-0BC2-D88A-47E5D76F3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1C45A98-FCFA-364B-8B36-2533A1F8A129}" type="slidenum">
              <a:rPr kumimoji="0" lang="en-US" altLang="en-US">
                <a:solidFill>
                  <a:srgbClr val="000000"/>
                </a:solidFill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kumimoji="0" lang="en-US" altLang="en-US" sz="1050">
              <a:solidFill>
                <a:srgbClr val="000000"/>
              </a:solidFill>
            </a:endParaRPr>
          </a:p>
        </p:txBody>
      </p:sp>
      <p:sp>
        <p:nvSpPr>
          <p:cNvPr id="58370" name="Subtitle 1">
            <a:extLst>
              <a:ext uri="{FF2B5EF4-FFF2-40B4-BE49-F238E27FC236}">
                <a16:creationId xmlns:a16="http://schemas.microsoft.com/office/drawing/2014/main" id="{4EC7BFD8-D93E-7709-302B-49AD839E7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1" y="2852738"/>
            <a:ext cx="6486524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defTabSz="685800">
              <a:lnSpc>
                <a:spcPts val="1950"/>
              </a:lnSpc>
              <a:spcAft>
                <a:spcPts val="900"/>
              </a:spcAft>
              <a:buClr>
                <a:srgbClr val="003399"/>
              </a:buClr>
              <a:buSzPct val="50000"/>
              <a:buFont typeface="Monotype Sorts" pitchFamily="2" charset="2"/>
              <a:defRPr kumimoji="1">
                <a:solidFill>
                  <a:srgbClr val="003399"/>
                </a:solidFill>
                <a:latin typeface="Calibri Regular"/>
              </a:defRPr>
            </a:lvl1pPr>
            <a:lvl2pPr marL="346075" indent="-231775" defTabSz="685800">
              <a:lnSpc>
                <a:spcPts val="1950"/>
              </a:lnSpc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Calibri Regular"/>
              </a:defRPr>
            </a:lvl2pPr>
            <a:lvl3pPr marL="627063" indent="-166688" defTabSz="685800">
              <a:lnSpc>
                <a:spcPts val="195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3pPr>
            <a:lvl4pPr marL="1147763" indent="-404813" defTabSz="685800">
              <a:lnSpc>
                <a:spcPts val="195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alibri Regular"/>
              </a:defRPr>
            </a:lvl4pPr>
            <a:lvl5pPr marL="1539875" indent="-169863" defTabSz="685800">
              <a:lnSpc>
                <a:spcPts val="195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5pPr>
            <a:lvl6pPr marL="1997075" indent="-169863" defTabSz="685800" eaLnBrk="0" fontAlgn="base" hangingPunct="0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6pPr>
            <a:lvl7pPr marL="2454275" indent="-169863" defTabSz="685800" eaLnBrk="0" fontAlgn="base" hangingPunct="0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7pPr>
            <a:lvl8pPr marL="2911475" indent="-169863" defTabSz="685800" eaLnBrk="0" fontAlgn="base" hangingPunct="0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8pPr>
            <a:lvl9pPr marL="3368675" indent="-169863" defTabSz="685800" eaLnBrk="0" fontAlgn="base" hangingPunct="0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9pPr>
          </a:lstStyle>
          <a:p>
            <a:pPr algn="ctr" eaLnBrk="1" hangingPunct="1">
              <a:spcBef>
                <a:spcPts val="900"/>
              </a:spcBef>
              <a:spcAft>
                <a:spcPct val="0"/>
              </a:spcAft>
            </a:pPr>
            <a:endParaRPr lang="en-US" altLang="zh-CN" sz="2100" dirty="0">
              <a:latin typeface="Didot HTF-B06--Ital" pitchFamily="50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ts val="900"/>
              </a:spcBef>
              <a:spcAft>
                <a:spcPct val="0"/>
              </a:spcAft>
            </a:pPr>
            <a:r>
              <a:rPr lang="en-US" altLang="zh-CN" sz="2800" dirty="0">
                <a:latin typeface="Didot HTF-B06--Ital" pitchFamily="50" charset="0"/>
                <a:ea typeface="宋体" panose="02010600030101010101" pitchFamily="2" charset="-122"/>
              </a:rPr>
              <a:t>Using Black Box Median Algorithms </a:t>
            </a:r>
            <a:endParaRPr lang="en-US" altLang="en-US" sz="2800" dirty="0">
              <a:latin typeface="Didot HTF-B06--Ital" pitchFamily="5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3DDD99-1ACD-3B9D-83DC-F774F0E246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>
          <a:xfrm>
            <a:off x="497541" y="1413444"/>
            <a:ext cx="8505265" cy="707831"/>
          </a:xfrm>
          <a:blipFill>
            <a:blip r:embed="rId2"/>
            <a:stretch>
              <a:fillRect l="-860" t="-9483" b="-11207"/>
            </a:stretch>
          </a:blipFill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59394" name="Slide Number Placeholder 6">
            <a:extLst>
              <a:ext uri="{FF2B5EF4-FFF2-40B4-BE49-F238E27FC236}">
                <a16:creationId xmlns:a16="http://schemas.microsoft.com/office/drawing/2014/main" id="{9C299C65-B7C7-D346-CFF8-3D20C3D2F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CA8548E-ED56-8844-86A2-58B3FD940B26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59395" name="Subtitle 2">
            <a:extLst>
              <a:ext uri="{FF2B5EF4-FFF2-40B4-BE49-F238E27FC236}">
                <a16:creationId xmlns:a16="http://schemas.microsoft.com/office/drawing/2014/main" id="{34D2765C-265A-1A7E-9B42-59E85BB1B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3709988"/>
            <a:ext cx="6858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en-US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7B841-0EA2-3760-C61A-AB15811DA90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7541" y="3422186"/>
            <a:ext cx="6844553" cy="738664"/>
          </a:xfrm>
          <a:prstGeom prst="rect">
            <a:avLst/>
          </a:prstGeom>
          <a:blipFill>
            <a:blip r:embed="rId3"/>
            <a:stretch>
              <a:fillRect l="-1070" t="-4918" b="-1557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59397" name="Subtitle 2">
            <a:extLst>
              <a:ext uri="{FF2B5EF4-FFF2-40B4-BE49-F238E27FC236}">
                <a16:creationId xmlns:a16="http://schemas.microsoft.com/office/drawing/2014/main" id="{282AF5D0-CCDB-91A6-F7A5-52DA3ACC8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2311400"/>
            <a:ext cx="85058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i="1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Black-box</a:t>
            </a:r>
            <a:r>
              <a:rPr kumimoji="0" lang="en-US" altLang="zh-CN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 means that you can call the algorithm and use its result,</a:t>
            </a:r>
            <a:br>
              <a:rPr kumimoji="0" lang="en-US" altLang="zh-CN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</a:br>
            <a:r>
              <a:rPr kumimoji="0" lang="en-US" altLang="zh-CN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but can’t peer inside </a:t>
            </a:r>
            <a:r>
              <a:rPr kumimoji="0" lang="en-US" altLang="zh-CN" sz="1800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of it.</a:t>
            </a:r>
            <a:endParaRPr kumimoji="0" lang="en-US" altLang="zh-CN" dirty="0">
              <a:solidFill>
                <a:srgbClr val="000000"/>
              </a:solidFill>
              <a:latin typeface="Didot HTF-B06--Ital" pitchFamily="5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6AB0A587-755D-2D1C-0C12-CB8849D1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solidFill>
                  <a:srgbClr val="7030A0"/>
                </a:solidFill>
                <a:latin typeface="Didot HTF-B06--Ital" pitchFamily="50" charset="0"/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36755933-AB72-139E-715C-3CE19F8A16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C4EBF15-5A75-4C4B-A930-4E7C5E84759A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D25DB9-AFFF-968D-C0B5-7C0AB24114C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427" y="2119654"/>
            <a:ext cx="7169876" cy="707831"/>
          </a:xfrm>
          <a:prstGeom prst="rect">
            <a:avLst/>
          </a:prstGeom>
          <a:blipFill>
            <a:blip r:embed="rId2"/>
            <a:stretch>
              <a:fillRect l="-1274" t="-11207" b="-948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D59144-12DD-176C-09A6-D5EE22BC57C0}"/>
                  </a:ext>
                </a:extLst>
              </p:cNvPr>
              <p:cNvSpPr txBox="1"/>
              <p:nvPr/>
            </p:nvSpPr>
            <p:spPr>
              <a:xfrm>
                <a:off x="402755" y="3394228"/>
                <a:ext cx="766152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(a)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Give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a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simple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linear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-time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algorithm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that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solves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the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selection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problem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for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an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arbitrary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order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lt"/>
                  </a:rPr>
                  <a:t>statistic.</a:t>
                </a:r>
              </a:p>
              <a:p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(b)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Solve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the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weighted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median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problem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in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time.</a:t>
                </a:r>
                <a:endParaRPr kumimoji="1" lang="zh-CN" altLang="en-US" sz="2200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D59144-12DD-176C-09A6-D5EE22BC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55" y="3394228"/>
                <a:ext cx="7661526" cy="1107996"/>
              </a:xfrm>
              <a:prstGeom prst="rect">
                <a:avLst/>
              </a:prstGeom>
              <a:blipFill>
                <a:blip r:embed="rId3"/>
                <a:stretch>
                  <a:fillRect l="-992" t="-3409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Content Placeholder 2">
            <a:extLst>
              <a:ext uri="{FF2B5EF4-FFF2-40B4-BE49-F238E27FC236}">
                <a16:creationId xmlns:a16="http://schemas.microsoft.com/office/drawing/2014/main" id="{4F438C5B-1759-C924-D9FC-BA485C1704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9413" y="1177925"/>
            <a:ext cx="7886700" cy="68738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70C0"/>
                </a:solidFill>
                <a:latin typeface="Didot HTF-B06--Ital" pitchFamily="50" charset="0"/>
                <a:ea typeface="宋体" panose="02010600030101010101" pitchFamily="2" charset="-122"/>
              </a:rPr>
              <a:t>(a) Give a simple linear-time algorithm that solves the selection</a:t>
            </a:r>
            <a:br>
              <a:rPr lang="en-US" altLang="zh-CN" dirty="0">
                <a:solidFill>
                  <a:srgbClr val="0070C0"/>
                </a:solidFill>
                <a:latin typeface="Didot HTF-B06--Ital" pitchFamily="50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70C0"/>
                </a:solidFill>
                <a:latin typeface="Didot HTF-B06--Ital" pitchFamily="50" charset="0"/>
                <a:ea typeface="宋体" panose="02010600030101010101" pitchFamily="2" charset="-122"/>
              </a:rPr>
              <a:t>problem for an arbitrary order statistic.</a:t>
            </a:r>
            <a:endParaRPr lang="en-US" altLang="zh-CN" dirty="0">
              <a:latin typeface="Didot HTF-B06--Ital" pitchFamily="50" charset="0"/>
              <a:ea typeface="宋体" panose="02010600030101010101" pitchFamily="2" charset="-122"/>
            </a:endParaRPr>
          </a:p>
        </p:txBody>
      </p:sp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0EA2990B-AF72-FE08-E79C-4F612A136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58331B4-E2E1-5543-81B3-BA6D62EE8F91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B55918-F14F-CDC5-836C-B0AADB6BCB0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879" y="1865780"/>
            <a:ext cx="7886700" cy="701628"/>
          </a:xfrm>
          <a:prstGeom prst="rect">
            <a:avLst/>
          </a:prstGeom>
          <a:blipFill>
            <a:blip r:embed="rId2"/>
            <a:stretch>
              <a:fillRect l="-1159" t="-11304" b="-1130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54466-D997-0228-A25F-72F48AA25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2762250"/>
            <a:ext cx="86566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Solution: Modify the randomized selection algorithm so that it is deterministic.</a:t>
            </a:r>
            <a:br>
              <a:rPr kumimoji="0" lang="en-US" altLang="zh-CN" sz="1800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</a:br>
            <a:r>
              <a:rPr kumimoji="0" lang="en-US" altLang="zh-CN" sz="1800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At every step, instead of choosing the pivot at random from the current subarray, it uses the </a:t>
            </a:r>
            <a:r>
              <a:rPr kumimoji="0" lang="en-US" altLang="zh-CN" sz="1800" i="1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O</a:t>
            </a:r>
            <a:r>
              <a:rPr kumimoji="0" lang="en-US" altLang="zh-CN" sz="1800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(</a:t>
            </a:r>
            <a:r>
              <a:rPr kumimoji="0" lang="en-US" altLang="zh-CN" sz="1800" i="1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n</a:t>
            </a:r>
            <a:r>
              <a:rPr kumimoji="0" lang="en-US" altLang="zh-CN" sz="1800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) median finding algorithm to find the median and then uses the median as pivot.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25AD8-830E-6DB2-8C29-D277EEAABE7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879" y="3865171"/>
            <a:ext cx="8468285" cy="369332"/>
          </a:xfrm>
          <a:prstGeom prst="rect">
            <a:avLst/>
          </a:prstGeom>
          <a:blipFill>
            <a:blip r:embed="rId3"/>
            <a:stretch>
              <a:fillRect l="-576" t="-8197" b="-2459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FAE90-8486-AEAF-8836-8581B704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4375150"/>
            <a:ext cx="8469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Didot HTF-B06--Ital" pitchFamily="50" charset="0"/>
                <a:ea typeface="宋体" panose="02010600030101010101" pitchFamily="2" charset="-122"/>
              </a:rPr>
              <a:t>At each step, the algorithm will reduce the size of the array in which it is searching by at least one- half so the running time satisfies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738A8-F327-30AC-1F57-649F492A4C2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32112" y="5077446"/>
            <a:ext cx="3629347" cy="323165"/>
          </a:xfrm>
          <a:prstGeom prst="rect">
            <a:avLst/>
          </a:prstGeom>
          <a:blipFill>
            <a:blip r:embed="rId4"/>
            <a:stretch>
              <a:fillRect l="-3523" t="-26415" b="-5094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F608E-EA4B-7853-3A2C-A29B371DBBF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5003" y="5516652"/>
            <a:ext cx="4669604" cy="415498"/>
          </a:xfrm>
          <a:prstGeom prst="rect">
            <a:avLst/>
          </a:prstGeom>
          <a:blipFill>
            <a:blip r:embed="rId5"/>
            <a:stretch>
              <a:fillRect l="-1567" t="-8824" b="-2794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591B37A0-CE95-EDC7-157F-2A41E61B0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solidFill>
                  <a:srgbClr val="7030A0"/>
                </a:solidFill>
                <a:latin typeface="Didot HTF-B06--Ital" pitchFamily="50" charset="0"/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B06EA269-2F20-CC32-7265-A1D5D712F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BC40E5C-5F66-1A41-B91A-4F50ED1F338B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92E988E-E430-211F-C439-329096149D1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427" y="2119654"/>
            <a:ext cx="7169876" cy="707831"/>
          </a:xfrm>
          <a:prstGeom prst="rect">
            <a:avLst/>
          </a:prstGeom>
          <a:blipFill>
            <a:blip r:embed="rId2"/>
            <a:stretch>
              <a:fillRect l="-1274" t="-11207" b="-948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A1B29A-9A41-2C8E-2874-93E5305C969A}"/>
                  </a:ext>
                </a:extLst>
              </p:cNvPr>
              <p:cNvSpPr txBox="1"/>
              <p:nvPr/>
            </p:nvSpPr>
            <p:spPr>
              <a:xfrm>
                <a:off x="478427" y="3429000"/>
                <a:ext cx="766152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(a)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Give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a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simple</a:t>
                </a:r>
                <a:r>
                  <a:rPr kumimoji="1"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0070C0"/>
                    </a:solidFill>
                    <a:latin typeface="+mn-lt"/>
                  </a:rPr>
                  <a:t>linear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-time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algorithm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that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solves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the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selection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problem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for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an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arbitrary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order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+mn-lt"/>
                  </a:rPr>
                  <a:t>statistic.</a:t>
                </a:r>
              </a:p>
              <a:p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(b)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Solve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the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weighted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median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problem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in</a:t>
                </a:r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kumimoji="1" lang="en-US" altLang="zh-CN" sz="2200" dirty="0">
                    <a:solidFill>
                      <a:srgbClr val="FF0000"/>
                    </a:solidFill>
                    <a:latin typeface="+mn-lt"/>
                  </a:rPr>
                  <a:t>time.</a:t>
                </a:r>
                <a:endParaRPr kumimoji="1" lang="zh-CN" altLang="en-US" sz="22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A1B29A-9A41-2C8E-2874-93E5305C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7" y="3429000"/>
                <a:ext cx="7661526" cy="1107996"/>
              </a:xfrm>
              <a:prstGeom prst="rect">
                <a:avLst/>
              </a:prstGeom>
              <a:blipFill>
                <a:blip r:embed="rId3"/>
                <a:stretch>
                  <a:fillRect l="-993" t="-454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C377E0-A85D-65B7-DB2E-9CC0C90B931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2574" y="2623695"/>
            <a:ext cx="7069791" cy="76065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5538" name="Slide Number Placeholder 7">
            <a:extLst>
              <a:ext uri="{FF2B5EF4-FFF2-40B4-BE49-F238E27FC236}">
                <a16:creationId xmlns:a16="http://schemas.microsoft.com/office/drawing/2014/main" id="{E7EC41B0-7536-3C49-9503-F075B68A1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5F58453-1D96-B04A-A20C-13BF626B387B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63EFB-2922-31DB-197B-92D087B9312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729" y="1986751"/>
            <a:ext cx="8192621" cy="415498"/>
          </a:xfrm>
          <a:prstGeom prst="rect">
            <a:avLst/>
          </a:prstGeom>
          <a:blipFill>
            <a:blip r:embed="rId3"/>
            <a:stretch>
              <a:fillRect l="-893" t="-8824" b="-2794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5108DF-8183-E56F-1580-16A7C75B54FC}"/>
              </a:ext>
            </a:extLst>
          </p:cNvPr>
          <p:cNvGraphicFramePr>
            <a:graphicFrameLocks noGrp="1"/>
          </p:cNvGraphicFramePr>
          <p:nvPr/>
        </p:nvGraphicFramePr>
        <p:xfrm>
          <a:off x="268941" y="4386312"/>
          <a:ext cx="3291840" cy="8121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502">
                <a:tc>
                  <a:txBody>
                    <a:bodyPr/>
                    <a:lstStyle/>
                    <a:p>
                      <a:endParaRPr lang="zh-CN" sz="1200"/>
                    </a:p>
                  </a:txBody>
                  <a:tcPr marL="68580" marR="68580" marT="30938" marB="30938">
                    <a:blipFill>
                      <a:blip r:embed="rId4"/>
                      <a:stretch>
                        <a:fillRect l="-1667" t="-2703" r="-808333" b="-2675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 marL="68580" marR="68580" marT="30938" marB="309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02">
                <a:tc>
                  <a:txBody>
                    <a:bodyPr/>
                    <a:lstStyle/>
                    <a:p>
                      <a:endParaRPr lang="zh-CN" sz="1200"/>
                    </a:p>
                  </a:txBody>
                  <a:tcPr marL="68580" marR="68580" marT="30938" marB="30938">
                    <a:blipFill>
                      <a:blip r:embed="rId4"/>
                      <a:stretch>
                        <a:fillRect l="-1667" t="-97436" r="-808333" b="-15384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marL="68580" marR="68580" marT="30938" marB="309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17">
                <a:tc>
                  <a:txBody>
                    <a:bodyPr/>
                    <a:lstStyle/>
                    <a:p>
                      <a:endParaRPr lang="zh-CN" sz="1200"/>
                    </a:p>
                  </a:txBody>
                  <a:tcPr marL="68580" marR="68580" marT="30938" marB="30938">
                    <a:blipFill>
                      <a:blip r:embed="rId4"/>
                      <a:stretch>
                        <a:fillRect l="-1667" t="-132759" r="-808333" b="-344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.05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.15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.1</a:t>
                      </a:r>
                    </a:p>
                  </a:txBody>
                  <a:tcPr marL="68580" marR="68580" marT="30938" marB="309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.2</a:t>
                      </a:r>
                    </a:p>
                  </a:txBody>
                  <a:tcPr marL="68580" marR="68580" marT="30938" marB="309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A2736B-FB2D-8ACC-D9DF-8715E3BA062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86819" y="4957943"/>
            <a:ext cx="3400803" cy="36933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11956-057F-763E-169D-89F0F70621C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9040" y="4214012"/>
            <a:ext cx="1624163" cy="369332"/>
          </a:xfrm>
          <a:prstGeom prst="rect">
            <a:avLst/>
          </a:prstGeom>
          <a:blipFill>
            <a:blip r:embed="rId6"/>
            <a:stretch>
              <a:fillRect t="-8197" r="-2632" b="-2459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7A7B3-4697-F07B-DB83-B46A040C799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86818" y="5410965"/>
            <a:ext cx="2725618" cy="36933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E8AEE-D87C-E661-DBE7-FA8499D6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3867150"/>
            <a:ext cx="103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Example: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95ECF-B73E-7735-8C09-9721398ADE31}"/>
              </a:ext>
            </a:extLst>
          </p:cNvPr>
          <p:cNvCxnSpPr/>
          <p:nvPr/>
        </p:nvCxnSpPr>
        <p:spPr>
          <a:xfrm flipV="1">
            <a:off x="0" y="35496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CAD97-9038-5ACA-C341-3EA1D709C7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86819" y="4539856"/>
            <a:ext cx="1935915" cy="3693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B8B6A-44CC-27D7-64E0-6C4407634CB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11440" y="4529915"/>
            <a:ext cx="1648593" cy="369332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9CA2D1-D541-9F56-DF61-0FE4899239EC}"/>
                  </a:ext>
                </a:extLst>
              </p:cNvPr>
              <p:cNvSpPr txBox="1"/>
              <p:nvPr/>
            </p:nvSpPr>
            <p:spPr>
              <a:xfrm>
                <a:off x="322729" y="1133372"/>
                <a:ext cx="76289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…,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200" i="1" baseline="-25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distinct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(unsorted)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weights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…,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200" i="1" baseline="-25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200" i="1" baseline="-25000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</a:t>
                </a:r>
                <a:endParaRPr kumimoji="1" lang="zh-CN" alt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9CA2D1-D541-9F56-DF61-0FE48992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" y="1133372"/>
                <a:ext cx="7628965" cy="769441"/>
              </a:xfrm>
              <a:prstGeom prst="rect">
                <a:avLst/>
              </a:prstGeom>
              <a:blipFill>
                <a:blip r:embed="rId10"/>
                <a:stretch>
                  <a:fillRect l="-998" t="-655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</a:t>
            </a:r>
            <a:r>
              <a:rPr lang="en-US" altLang="zh-CN" dirty="0"/>
              <a:t>Revision</a:t>
            </a:r>
            <a:r>
              <a:rPr lang="en-US" dirty="0"/>
              <a:t>: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60448"/>
                <a:ext cx="8763000" cy="4839630"/>
              </a:xfrm>
            </p:spPr>
            <p:txBody>
              <a:bodyPr/>
              <a:lstStyle/>
              <a:p>
                <a:r>
                  <a:rPr lang="en-US" dirty="0"/>
                  <a:t>Main idea of D</a:t>
                </a:r>
                <a:r>
                  <a:rPr lang="en-US" altLang="zh-CN" dirty="0"/>
                  <a:t>&amp;</a:t>
                </a:r>
                <a:r>
                  <a:rPr lang="en-US" dirty="0"/>
                  <a:t>C: </a:t>
                </a:r>
                <a:r>
                  <a:rPr lang="en-US" dirty="0">
                    <a:solidFill>
                      <a:schemeClr val="tx1"/>
                    </a:solidFill>
                  </a:rPr>
                  <a:t>Solve a problem of size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by breaking it into one or more smaller problems of size less than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. Solve the smaller problems </a:t>
                </a:r>
                <a:r>
                  <a:rPr lang="en-US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dirty="0">
                    <a:solidFill>
                      <a:schemeClr val="tx1"/>
                    </a:solidFill>
                  </a:rPr>
                  <a:t> and combine their solutions, to solve the large problem</a:t>
                </a:r>
              </a:p>
              <a:p>
                <a:endParaRPr lang="en-US" dirty="0">
                  <a:solidFill>
                    <a:srgbClr val="006600"/>
                  </a:solidFill>
                </a:endParaRPr>
              </a:p>
              <a:p>
                <a:endParaRPr lang="en-US" dirty="0">
                  <a:solidFill>
                    <a:srgbClr val="006600"/>
                  </a:solidFill>
                </a:endParaRPr>
              </a:p>
              <a:p>
                <a:endParaRPr lang="en-US" dirty="0">
                  <a:solidFill>
                    <a:srgbClr val="006600"/>
                  </a:solidFill>
                </a:endParaRPr>
              </a:p>
              <a:p>
                <a:endParaRPr lang="en-US" dirty="0">
                  <a:solidFill>
                    <a:srgbClr val="006600"/>
                  </a:solidFill>
                </a:endParaRPr>
              </a:p>
              <a:p>
                <a:r>
                  <a:rPr lang="en-US" dirty="0">
                    <a:solidFill>
                      <a:srgbClr val="006600"/>
                    </a:solidFill>
                  </a:rPr>
                  <a:t>Idea of binary search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Set q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middle of the array.   If x = A[q], return q.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If x &lt; A[q], search A[1..q-1]. If x &gt; A[q], search A[q+1..n]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60448"/>
                <a:ext cx="8763000" cy="4839630"/>
              </a:xfrm>
              <a:blipFill>
                <a:blip r:embed="rId2"/>
                <a:stretch>
                  <a:fillRect l="-870" t="-785" r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4722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B79A6-1F95-6205-A442-01EB33FEB7D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2574" y="2623695"/>
            <a:ext cx="7069791" cy="76065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91035-2005-6051-B093-4EE4FB0963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730" y="3816130"/>
            <a:ext cx="8585711" cy="1222642"/>
          </a:xfrm>
          <a:prstGeom prst="rect">
            <a:avLst/>
          </a:prstGeom>
          <a:blipFill>
            <a:blip r:embed="rId3"/>
            <a:stretch>
              <a:fillRect l="-639" t="-199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F942B-55E8-57BC-1DB4-6630ABD86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349875"/>
            <a:ext cx="8467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solidFill>
                  <a:srgbClr val="FF0000"/>
                </a:solidFill>
                <a:latin typeface="Didot HTF-B06--Ital" pitchFamily="50" charset="0"/>
                <a:ea typeface="宋体" panose="02010600030101010101" pitchFamily="2" charset="-122"/>
              </a:rPr>
              <a:t>Intuition: We will develop a linear time test (using the black box) that reduces the size of the problem by a half each step. This immediately implies a linear time algorithm</a:t>
            </a:r>
            <a:endParaRPr kumimoji="0" lang="en-US" altLang="zh-CN" sz="1800" dirty="0">
              <a:solidFill>
                <a:srgbClr val="000000"/>
              </a:solidFill>
              <a:latin typeface="Didot HTF-B06--Ital" pitchFamily="50" charset="0"/>
              <a:ea typeface="宋体" panose="02010600030101010101" pitchFamily="2" charset="-122"/>
            </a:endParaRPr>
          </a:p>
        </p:txBody>
      </p:sp>
      <p:sp>
        <p:nvSpPr>
          <p:cNvPr id="66564" name="Slide Number Placeholder 7">
            <a:extLst>
              <a:ext uri="{FF2B5EF4-FFF2-40B4-BE49-F238E27FC236}">
                <a16:creationId xmlns:a16="http://schemas.microsoft.com/office/drawing/2014/main" id="{494645F2-075E-FBEB-02F3-827133CD3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F66D16E-1DB2-484F-8520-B0D075C58665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2D16C-5B6F-B8F0-B358-D0B01157968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729" y="1986751"/>
            <a:ext cx="8192621" cy="415498"/>
          </a:xfrm>
          <a:prstGeom prst="rect">
            <a:avLst/>
          </a:prstGeom>
          <a:blipFill>
            <a:blip r:embed="rId4"/>
            <a:stretch>
              <a:fillRect l="-893" t="-8824" b="-2794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6567" name="TextBox 11">
            <a:extLst>
              <a:ext uri="{FF2B5EF4-FFF2-40B4-BE49-F238E27FC236}">
                <a16:creationId xmlns:a16="http://schemas.microsoft.com/office/drawing/2014/main" id="{EEE15BE2-0777-5A98-9D3F-07CE4A59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583113"/>
            <a:ext cx="8201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solidFill>
                  <a:srgbClr val="0000FF"/>
                </a:solidFill>
                <a:latin typeface="Didot HTF-B06--Ital" pitchFamily="50" charset="0"/>
                <a:ea typeface="宋体" panose="02010600030101010101" pitchFamily="2" charset="-122"/>
              </a:rPr>
              <a:t>Show that if the items are </a:t>
            </a:r>
            <a:r>
              <a:rPr kumimoji="0" lang="en-US" altLang="zh-CN" sz="1800" i="1" dirty="0">
                <a:solidFill>
                  <a:srgbClr val="0000FF"/>
                </a:solidFill>
                <a:latin typeface="Didot HTF-B06--Ital" pitchFamily="50" charset="0"/>
                <a:ea typeface="宋体" panose="02010600030101010101" pitchFamily="2" charset="-122"/>
              </a:rPr>
              <a:t>not </a:t>
            </a:r>
            <a:r>
              <a:rPr kumimoji="0" lang="en-US" altLang="zh-CN" sz="1800" dirty="0">
                <a:solidFill>
                  <a:srgbClr val="0000FF"/>
                </a:solidFill>
                <a:latin typeface="Didot HTF-B06--Ital" pitchFamily="50" charset="0"/>
                <a:ea typeface="宋体" panose="02010600030101010101" pitchFamily="2" charset="-122"/>
              </a:rPr>
              <a:t>sorted you can still solve the problem in linear time using the linear –time black box median finding algorithm as a subroutine.</a:t>
            </a:r>
            <a:endParaRPr kumimoji="0" lang="en-US" altLang="zh-CN" sz="1800" dirty="0">
              <a:solidFill>
                <a:srgbClr val="000000"/>
              </a:solidFill>
              <a:latin typeface="Didot HTF-B06--Ital" pitchFamily="50" charset="0"/>
              <a:ea typeface="宋体" panose="02010600030101010101" pitchFamily="2" charset="-122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D5317-9355-CADF-ECF9-63EA7ACC693A}"/>
              </a:ext>
            </a:extLst>
          </p:cNvPr>
          <p:cNvCxnSpPr/>
          <p:nvPr/>
        </p:nvCxnSpPr>
        <p:spPr>
          <a:xfrm flipV="1">
            <a:off x="0" y="35496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8148CF-5A4D-2241-B39F-4FF0B66EDA01}"/>
                  </a:ext>
                </a:extLst>
              </p:cNvPr>
              <p:cNvSpPr txBox="1"/>
              <p:nvPr/>
            </p:nvSpPr>
            <p:spPr>
              <a:xfrm>
                <a:off x="322729" y="1133372"/>
                <a:ext cx="76289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…,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200" i="1" baseline="-25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distinct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(unsorted)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weights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…,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200" i="1" baseline="-25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200" i="1" baseline="-25000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zh-CN" alt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</a:t>
                </a:r>
                <a:endParaRPr kumimoji="1" lang="zh-CN" alt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8148CF-5A4D-2241-B39F-4FF0B66E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" y="1133372"/>
                <a:ext cx="7628965" cy="769441"/>
              </a:xfrm>
              <a:prstGeom prst="rect">
                <a:avLst/>
              </a:prstGeom>
              <a:blipFill>
                <a:blip r:embed="rId5"/>
                <a:stretch>
                  <a:fillRect l="-998" t="-655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3">
            <a:extLst>
              <a:ext uri="{FF2B5EF4-FFF2-40B4-BE49-F238E27FC236}">
                <a16:creationId xmlns:a16="http://schemas.microsoft.com/office/drawing/2014/main" id="{EBD4004F-0258-ECCE-8E00-31D757380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FAE919C-92B3-B643-9196-A09165C8C4FF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37F0-09EF-6DDF-7747-3FEC19ADD7C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965" y="1852790"/>
            <a:ext cx="8192621" cy="738664"/>
          </a:xfrm>
          <a:prstGeom prst="rect">
            <a:avLst/>
          </a:prstGeom>
          <a:blipFill>
            <a:blip r:embed="rId3"/>
            <a:stretch>
              <a:fillRect l="-893" t="-4959" r="-1116" b="-1487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B7D67-B2AA-E033-48A9-0E8FA74A015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965" y="2740510"/>
            <a:ext cx="8192621" cy="415498"/>
          </a:xfrm>
          <a:prstGeom prst="rect">
            <a:avLst/>
          </a:prstGeom>
          <a:blipFill>
            <a:blip r:embed="rId4"/>
            <a:stretch>
              <a:fillRect l="-893" t="-10294" b="-2794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C8E1E-2E2E-1BE9-15A7-B95E5A94C88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0526" y="3478568"/>
            <a:ext cx="7069791" cy="76065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00444-BE19-F24B-C1DA-E9EA6539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4581525"/>
            <a:ext cx="81915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Major observation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E064AD-5834-4A0E-29B2-235CB03247E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47365" y="5176709"/>
            <a:ext cx="4524935" cy="548612"/>
          </a:xfrm>
          <a:prstGeom prst="rect">
            <a:avLst/>
          </a:prstGeom>
          <a:blipFill>
            <a:blip r:embed="rId6"/>
            <a:stretch>
              <a:fillRect b="-8696"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33EB2-B4CF-2372-B4B3-44F73295D66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9965" y="1202905"/>
            <a:ext cx="8192621" cy="415498"/>
          </a:xfrm>
          <a:prstGeom prst="rect">
            <a:avLst/>
          </a:prstGeom>
          <a:blipFill>
            <a:blip r:embed="rId7"/>
            <a:stretch>
              <a:fillRect l="-893" t="-8824" b="-2941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>
            <a:extLst>
              <a:ext uri="{FF2B5EF4-FFF2-40B4-BE49-F238E27FC236}">
                <a16:creationId xmlns:a16="http://schemas.microsoft.com/office/drawing/2014/main" id="{1F4B6931-0340-C482-4405-29BA319A7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DB4D405-9524-A948-B284-C800D85B9DE4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C932E-089F-E961-5E29-C3BE931A34F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000" y="1076553"/>
            <a:ext cx="5128517" cy="63389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7D280-07CE-B40A-4103-0133B1742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09888"/>
            <a:ext cx="16303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Observation: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CF09C-9BA3-2C69-5D49-28E9808D4FA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70629" y="2865260"/>
            <a:ext cx="4524935" cy="548612"/>
          </a:xfrm>
          <a:prstGeom prst="rect">
            <a:avLst/>
          </a:prstGeom>
          <a:blipFill>
            <a:blip r:embed="rId3"/>
            <a:stretch>
              <a:fillRect b="-8696"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478B6-BD72-792F-79C7-DD468246D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7413"/>
            <a:ext cx="8207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Proof: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DDB2A-AE79-1FCA-E674-6B9C282379C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40" y="4271908"/>
            <a:ext cx="4104874" cy="291939"/>
          </a:xfrm>
          <a:prstGeom prst="rect">
            <a:avLst/>
          </a:prstGeom>
          <a:blipFill>
            <a:blip r:embed="rId4"/>
            <a:stretch>
              <a:fillRect b="-25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BEC77-35F5-DA68-0430-1449253266A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8822" y="4755046"/>
            <a:ext cx="3861000" cy="63389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54052-02ED-467A-740E-966A06F6FCF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0800" y="3832640"/>
            <a:ext cx="1074600" cy="253916"/>
          </a:xfrm>
          <a:prstGeom prst="rect">
            <a:avLst/>
          </a:prstGeom>
          <a:blipFill>
            <a:blip r:embed="rId6"/>
            <a:stretch>
              <a:fillRect b="-1707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B4E73-FCB3-C3A0-B9B2-65D47E9710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41804" y="4749117"/>
            <a:ext cx="3861000" cy="63389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93CB1-9C80-C7F4-045D-C708CD46BCF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41804" y="5466219"/>
            <a:ext cx="2226574" cy="432170"/>
          </a:xfrm>
          <a:prstGeom prst="rect">
            <a:avLst/>
          </a:prstGeom>
          <a:blipFill>
            <a:blip r:embed="rId8"/>
            <a:stretch>
              <a:fillRect t="-1408" b="-1408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0B526-4891-0D56-D92F-1DC39D63A10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40" y="3884985"/>
            <a:ext cx="931461" cy="253916"/>
          </a:xfrm>
          <a:prstGeom prst="rect">
            <a:avLst/>
          </a:prstGeom>
          <a:blipFill>
            <a:blip r:embed="rId9"/>
            <a:stretch>
              <a:fillRect l="-658" b="-1428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4F103-4419-D553-9863-BA038274CAF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93600" y="4271907"/>
            <a:ext cx="3124800" cy="291939"/>
          </a:xfrm>
          <a:prstGeom prst="rect">
            <a:avLst/>
          </a:prstGeom>
          <a:blipFill>
            <a:blip r:embed="rId10"/>
            <a:stretch>
              <a:fillRect l="-390" b="-25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92446-DE4B-7604-56FA-5861154308F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00574" y="1873520"/>
            <a:ext cx="5014826" cy="633891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31AD25-BDB3-1713-FF06-D69E446E00F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6156" y="2045778"/>
            <a:ext cx="1334171" cy="415498"/>
          </a:xfrm>
          <a:prstGeom prst="rect">
            <a:avLst/>
          </a:prstGeom>
          <a:blipFill>
            <a:blip r:embed="rId12"/>
            <a:stretch>
              <a:fillRect l="-457" t="-10294" r="-457" b="-2794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4A2A65-F827-398B-C093-8E45DB3C6595}"/>
              </a:ext>
            </a:extLst>
          </p:cNvPr>
          <p:cNvCxnSpPr/>
          <p:nvPr/>
        </p:nvCxnSpPr>
        <p:spPr>
          <a:xfrm flipV="1">
            <a:off x="41275" y="26908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38BA-2319-03F0-DDC9-E36247CAE6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28069" y="921329"/>
            <a:ext cx="8446990" cy="724276"/>
          </a:xfrm>
          <a:blipFill>
            <a:blip r:embed="rId2"/>
            <a:stretch>
              <a:fillRect t="-15966" b="-90756"/>
            </a:stretch>
          </a:blipFill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44626-F570-8633-BFE2-AF25493547C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1448" y="1196880"/>
            <a:ext cx="2905411" cy="391133"/>
          </a:xfrm>
          <a:prstGeom prst="rect">
            <a:avLst/>
          </a:prstGeom>
          <a:blipFill>
            <a:blip r:embed="rId3"/>
            <a:stretch>
              <a:fillRect l="-2725" t="-4615" b="-2153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0659" name="Slide Number Placeholder 6">
            <a:extLst>
              <a:ext uri="{FF2B5EF4-FFF2-40B4-BE49-F238E27FC236}">
                <a16:creationId xmlns:a16="http://schemas.microsoft.com/office/drawing/2014/main" id="{6C32446F-035F-681A-0529-8999B1F22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975657C-8A0F-FB40-A4D9-0D3B85D64A95}" type="slidenum">
              <a:rPr kumimoji="0" lang="en-US" altLang="zh-CN" sz="900" smtClean="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900">
              <a:solidFill>
                <a:srgbClr val="898989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B29BCD-F08F-CDA1-50D6-0D3CF64737B9}"/>
              </a:ext>
            </a:extLst>
          </p:cNvPr>
          <p:cNvCxnSpPr/>
          <p:nvPr/>
        </p:nvCxnSpPr>
        <p:spPr>
          <a:xfrm flipV="1">
            <a:off x="0" y="21351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27E724-11B2-5EE1-21E6-5079E10BD5E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4048297"/>
            <a:ext cx="8941523" cy="646844"/>
          </a:xfrm>
          <a:prstGeom prst="rect">
            <a:avLst/>
          </a:prstGeom>
          <a:blipFill>
            <a:blip r:embed="rId4"/>
            <a:stretch>
              <a:fillRect l="-545" t="-68868" b="-6320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D60D61-B6C2-9B07-50CA-71DCD67DBA8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2366010"/>
            <a:ext cx="1323567" cy="483466"/>
          </a:xfrm>
          <a:prstGeom prst="rect">
            <a:avLst/>
          </a:prstGeom>
          <a:blipFill>
            <a:blip r:embed="rId5"/>
            <a:stretch>
              <a:fillRect l="-3687" b="-886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446A93-26D8-48C3-204E-458A7CE25C7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1601" y="2228850"/>
            <a:ext cx="3603551" cy="710194"/>
          </a:xfrm>
          <a:prstGeom prst="rect">
            <a:avLst/>
          </a:prstGeom>
          <a:blipFill>
            <a:blip r:embed="rId6"/>
            <a:stretch>
              <a:fillRect l="-135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91FB3BD-6138-FDE3-931E-86EC8FA2A05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368" y="1796827"/>
            <a:ext cx="8715932" cy="362138"/>
          </a:xfrm>
          <a:prstGeom prst="rect">
            <a:avLst/>
          </a:prstGeom>
          <a:blipFill>
            <a:blip r:embed="rId7"/>
            <a:stretch>
              <a:fillRect l="-839" t="-20339" r="-559" b="-1864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F3FE50-6AE8-9B10-9471-D4BA4A91260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3014611"/>
            <a:ext cx="3182637" cy="362138"/>
          </a:xfrm>
          <a:prstGeom prst="rect">
            <a:avLst/>
          </a:prstGeom>
          <a:blipFill>
            <a:blip r:embed="rId8"/>
            <a:stretch>
              <a:fillRect l="-2299" t="-20339" b="-1864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FDA7D80-9E8D-210A-D09F-72E64FE9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4888"/>
            <a:ext cx="89725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From observation, none of the removed items were  solution to the weighted median problem.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20A50-E803-0C5C-F536-F53B598D775E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54680" y="2983230"/>
            <a:ext cx="2117952" cy="369332"/>
          </a:xfrm>
          <a:prstGeom prst="rect">
            <a:avLst/>
          </a:prstGeom>
          <a:blipFill>
            <a:blip r:embed="rId9"/>
            <a:stretch>
              <a:fillRect l="-865" t="-8197" r="-2017" b="-2459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A00BF-A0D3-58A3-3EAE-38A97701045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4746843"/>
            <a:ext cx="8941523" cy="369332"/>
          </a:xfrm>
          <a:prstGeom prst="rect">
            <a:avLst/>
          </a:prstGeom>
          <a:blipFill>
            <a:blip r:embed="rId10"/>
            <a:stretch>
              <a:fillRect t="-10000" b="-26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3">
            <a:extLst>
              <a:ext uri="{FF2B5EF4-FFF2-40B4-BE49-F238E27FC236}">
                <a16:creationId xmlns:a16="http://schemas.microsoft.com/office/drawing/2014/main" id="{AF8FA63D-D84E-AE33-80BC-165561512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67D0534-DF2F-B946-BE16-CBE933C465B8}" type="slidenum">
              <a:rPr lang="en-US" altLang="en-US" sz="1000" smtClean="0"/>
              <a:pPr/>
              <a:t>3</a:t>
            </a:fld>
            <a:endParaRPr lang="en-US" altLang="en-US" sz="1000"/>
          </a:p>
        </p:txBody>
      </p:sp>
      <p:sp>
        <p:nvSpPr>
          <p:cNvPr id="71682" name="Subtitle 1">
            <a:extLst>
              <a:ext uri="{FF2B5EF4-FFF2-40B4-BE49-F238E27FC236}">
                <a16:creationId xmlns:a16="http://schemas.microsoft.com/office/drawing/2014/main" id="{18EDD7BE-C180-F6DA-8650-B1F0E43C9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71763"/>
            <a:ext cx="914400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ts val="2600"/>
              </a:lnSpc>
              <a:spcAft>
                <a:spcPts val="1200"/>
              </a:spcAft>
              <a:buClr>
                <a:srgbClr val="003399"/>
              </a:buClr>
              <a:buSzPct val="50000"/>
              <a:buFont typeface="Monotype Sorts" pitchFamily="2" charset="2"/>
              <a:defRPr kumimoji="1" sz="2200">
                <a:solidFill>
                  <a:srgbClr val="003399"/>
                </a:solidFill>
                <a:latin typeface="Comic Sans MS" panose="030F0902030302020204" pitchFamily="66" charset="0"/>
              </a:defRPr>
            </a:lvl1pPr>
            <a:lvl2pPr marL="346075" indent="-231775">
              <a:lnSpc>
                <a:spcPts val="2600"/>
              </a:lnSpc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 sz="22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627063" indent="-166688">
              <a:lnSpc>
                <a:spcPts val="2600"/>
              </a:lnSpc>
              <a:buClr>
                <a:schemeClr val="tx1"/>
              </a:buClr>
              <a:buSzPct val="80000"/>
              <a:buChar char="–"/>
              <a:defRPr kumimoji="1" sz="22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147763" indent="-404813">
              <a:lnSpc>
                <a:spcPts val="2600"/>
              </a:lnSpc>
              <a:buClr>
                <a:schemeClr val="tx1"/>
              </a:buClr>
              <a:buFont typeface="Wingdings" pitchFamily="2" charset="2"/>
              <a:buChar char="!"/>
              <a:defRPr kumimoji="1" sz="22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539875" indent="-169863">
              <a:lnSpc>
                <a:spcPts val="2600"/>
              </a:lnSpc>
              <a:buClr>
                <a:schemeClr val="tx1"/>
              </a:buClr>
              <a:buSzPct val="100000"/>
              <a:buChar char="–"/>
              <a:defRPr kumimoji="1" sz="22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1997075" indent="-169863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54275" indent="-169863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911475" indent="-169863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368675" indent="-169863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2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Didot HTF-B06--Ital" pitchFamily="50" charset="0"/>
            </a:endParaRPr>
          </a:p>
          <a:p>
            <a:pPr algn="ctr" eaLnBrk="1" hangingPunct="1"/>
            <a:r>
              <a:rPr lang="en-US" altLang="zh-CN" sz="2800" dirty="0">
                <a:latin typeface="Didot HTF-B06--Ital" pitchFamily="50" charset="0"/>
                <a:ea typeface="宋体" panose="02010600030101010101" pitchFamily="2" charset="-122"/>
              </a:rPr>
              <a:t>Finding</a:t>
            </a:r>
            <a:r>
              <a:rPr lang="zh-CN" altLang="en-US" sz="2800" dirty="0">
                <a:latin typeface="Didot HTF-B06--Ital" pitchFamily="50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Didot HTF-B06--Ital" pitchFamily="50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Didot HTF-B06--Ital" pitchFamily="50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Didot HTF-B06--Ital" pitchFamily="50" charset="0"/>
                <a:ea typeface="宋体" panose="02010600030101010101" pitchFamily="2" charset="-122"/>
              </a:rPr>
              <a:t>“fixed</a:t>
            </a:r>
            <a:r>
              <a:rPr lang="zh-CN" altLang="en-US" sz="2800" dirty="0">
                <a:latin typeface="Didot HTF-B06--Ital" pitchFamily="50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Didot HTF-B06--Ital" pitchFamily="50" charset="0"/>
                <a:ea typeface="宋体" panose="02010600030101010101" pitchFamily="2" charset="-122"/>
              </a:rPr>
              <a:t>point”</a:t>
            </a:r>
            <a:endParaRPr lang="en-US" altLang="en-US" sz="2800" dirty="0">
              <a:latin typeface="Didot HTF-B06--Ital" pitchFamily="50" charset="0"/>
            </a:endParaRPr>
          </a:p>
          <a:p>
            <a:pPr algn="ctr" eaLnBrk="1" hangingPunct="1"/>
            <a:endParaRPr lang="en-US" altLang="en-US" sz="2800" dirty="0">
              <a:solidFill>
                <a:schemeClr val="tx1"/>
              </a:solidFill>
              <a:latin typeface="Didot HTF-B06--Ital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7993" y="762000"/>
                <a:ext cx="7848600" cy="1120011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Input: a sorted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[1..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distinct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integers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i="1" dirty="0">
                    <a:solidFill>
                      <a:schemeClr val="tx1"/>
                    </a:solidFill>
                  </a:rPr>
                  <a:t>(Distinct means that there are no repetitions among the integers. </a:t>
                </a:r>
                <a:br>
                  <a:rPr lang="en-US" i="1" dirty="0">
                    <a:solidFill>
                      <a:schemeClr val="tx1"/>
                    </a:solidFill>
                  </a:rPr>
                </a:br>
                <a:r>
                  <a:rPr lang="en-US" i="1" dirty="0">
                    <a:solidFill>
                      <a:schemeClr val="tx1"/>
                    </a:solidFill>
                  </a:rPr>
                  <a:t>The integers can be positive, negative or both).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993" y="762000"/>
                <a:ext cx="7848600" cy="1120011"/>
              </a:xfrm>
              <a:blipFill>
                <a:blip r:embed="rId2"/>
                <a:stretch>
                  <a:fillRect l="-646" t="-2273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4</a:t>
            </a:fld>
            <a:endParaRPr lang="en-US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27993" y="3888434"/>
            <a:ext cx="819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Regular"/>
              </a:rPr>
              <a:t>As an example, in the array immediately below, the algorithm returns  </a:t>
            </a:r>
            <a:r>
              <a:rPr lang="en-US" sz="2000" dirty="0">
                <a:solidFill>
                  <a:srgbClr val="FF0000"/>
                </a:solidFill>
                <a:latin typeface="Calibri Regular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504294" y="4481474"/>
              <a:ext cx="6095997" cy="741680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FF000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FF000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346381"/>
                  </p:ext>
                </p:extLst>
              </p:nvPr>
            </p:nvGraphicFramePr>
            <p:xfrm>
              <a:off x="1504294" y="4481474"/>
              <a:ext cx="6095997" cy="741680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1" t="-1639" r="-803604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901" t="-1639" r="-703604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107" t="-1639" r="-597321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802" t="-1639" r="-50270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802" t="-1639" r="-40270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802" t="-1639" r="-30270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6429" t="-1639" r="-200000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2703" t="-1639" r="-101802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2703" t="-1639" r="-1802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1" t="-101639" r="-80360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901" t="-101639" r="-70360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107" t="-101639" r="-597321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802" t="-101639" r="-50270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802" t="-101639" r="-40270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802" t="-101639" r="-30270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6429" t="-101639" r="-2000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2703" t="-101639" r="-101802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2703" t="-101639" r="-1802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703864" y="5423219"/>
            <a:ext cx="82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Regular"/>
              </a:rPr>
              <a:t>while in the array below, the algorithm returns that </a:t>
            </a:r>
            <a:r>
              <a:rPr lang="en-US" sz="2000" dirty="0">
                <a:solidFill>
                  <a:srgbClr val="FF0000"/>
                </a:solidFill>
                <a:latin typeface="Calibri Regular"/>
              </a:rPr>
              <a:t>no such index exists</a:t>
            </a:r>
            <a:r>
              <a:rPr lang="en-US" sz="2000" dirty="0">
                <a:latin typeface="Calibri Regular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504293" y="6020874"/>
              <a:ext cx="6095997" cy="741680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Times" charset="0"/>
                                    <a:cs typeface="Times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rgbClr val="0070C0"/>
                            </a:solidFill>
                            <a:latin typeface="Calibri Regular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83516"/>
                  </p:ext>
                </p:extLst>
              </p:nvPr>
            </p:nvGraphicFramePr>
            <p:xfrm>
              <a:off x="1504293" y="6020874"/>
              <a:ext cx="6095997" cy="741680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1613" r="-803604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1613" r="-703604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1613" r="-597321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1613" r="-502703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613" r="-402703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1613" r="-302703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6429" t="-1613" r="-20000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2703" t="-1613" r="-101802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2703" t="-1613" r="-1802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103279" r="-80360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103279" r="-70360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103279" r="-597321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103279" r="-50270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03279" r="-40270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103279" r="-30270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6429" t="-103279" r="-2000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2703" t="-103279" r="-101802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2703" t="-103279" r="-1802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1F3E112-2822-0F47-9B3B-5EA384788CD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69331" y="1909714"/>
                <a:ext cx="5584254" cy="1726406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000" b="1" kern="0" dirty="0">
                    <a:solidFill>
                      <a:schemeClr val="tx1"/>
                    </a:solidFill>
                  </a:rPr>
                  <a:t>Problem:</a:t>
                </a:r>
                <a:br>
                  <a:rPr lang="en-US" sz="2000" b="1" kern="0" dirty="0">
                    <a:solidFill>
                      <a:schemeClr val="tx1"/>
                    </a:solidFill>
                  </a:rPr>
                </a:br>
                <a:r>
                  <a:rPr lang="en-US" sz="2000" b="1" kern="0" dirty="0">
                    <a:solidFill>
                      <a:schemeClr val="tx1"/>
                    </a:solidFill>
                  </a:rPr>
                  <a:t>Design an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chemeClr val="tx1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𝑂</m:t>
                    </m:r>
                    <m:r>
                      <a:rPr lang="en-US" sz="2000" i="1" kern="0">
                        <a:solidFill>
                          <a:schemeClr val="tx1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(</m:t>
                    </m:r>
                    <m:func>
                      <m:funcPr>
                        <m:ctrlPr>
                          <a:rPr lang="en-US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kern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log</m:t>
                        </m:r>
                      </m:fName>
                      <m:e>
                        <m:r>
                          <a:rPr lang="en-US" sz="2000" i="1" kern="0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func>
                    <m:r>
                      <a:rPr lang="en-US" sz="2000" i="1" kern="0">
                        <a:solidFill>
                          <a:schemeClr val="tx1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) </m:t>
                    </m:r>
                  </m:oMath>
                </a14:m>
                <a:r>
                  <a:rPr lang="en-US" sz="2000" b="1" kern="0" dirty="0">
                    <a:solidFill>
                      <a:schemeClr val="tx1"/>
                    </a:solidFill>
                  </a:rPr>
                  <a:t> algorithm to return an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b="1" kern="0" dirty="0">
                    <a:solidFill>
                      <a:srgbClr val="FF0000"/>
                    </a:solidFill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000" b="1" kern="0" dirty="0">
                    <a:solidFill>
                      <a:srgbClr val="FF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FF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e>
                    </m:d>
                    <m:r>
                      <a:rPr lang="en-US" sz="2000" i="1" kern="0" smtClean="0">
                        <a:solidFill>
                          <a:srgbClr val="FF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lang="en-US" sz="2000" i="1" kern="0" smtClean="0">
                        <a:solidFill>
                          <a:srgbClr val="FF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</m:oMath>
                </a14:m>
                <a:r>
                  <a:rPr lang="en-US" sz="2000" b="1" kern="0" dirty="0">
                    <a:solidFill>
                      <a:srgbClr val="FF0000"/>
                    </a:solidFill>
                  </a:rPr>
                  <a:t>,</a:t>
                </a:r>
                <a:r>
                  <a:rPr lang="en-US" sz="2000" b="1" kern="0" dirty="0">
                    <a:solidFill>
                      <a:schemeClr val="tx1"/>
                    </a:solidFill>
                  </a:rPr>
                  <a:t> if such an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chemeClr val="tx1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000" b="1" kern="0" dirty="0">
                    <a:solidFill>
                      <a:schemeClr val="tx1"/>
                    </a:solidFill>
                  </a:rPr>
                  <a:t> exists.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b="1" kern="0" dirty="0">
                    <a:solidFill>
                      <a:schemeClr val="tx1"/>
                    </a:solidFill>
                  </a:rPr>
                  <a:t>Otherwise, report that no such index exists.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1F3E112-2822-0F47-9B3B-5EA384788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9331" y="1909714"/>
                <a:ext cx="5584254" cy="1726406"/>
              </a:xfrm>
              <a:prstGeom prst="rect">
                <a:avLst/>
              </a:prstGeom>
              <a:blipFill>
                <a:blip r:embed="rId5"/>
                <a:stretch>
                  <a:fillRect l="-980" t="-1053" r="-218"/>
                </a:stretch>
              </a:blip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6504"/>
            <a:ext cx="9196300" cy="38995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main observation is that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5</a:t>
            </a:fld>
            <a:endParaRPr lang="en-US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-52300" y="2505195"/>
            <a:ext cx="5034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Regular"/>
              </a:rPr>
              <a:t>More specifically, those two facts imply that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0" y="3084884"/>
                <a:ext cx="6885009" cy="432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200" kern="0" dirty="0">
                    <a:solidFill>
                      <a:schemeClr val="tx1"/>
                    </a:solidFill>
                    <a:ea typeface="Times" charset="0"/>
                    <a:cs typeface="Times" charset="0"/>
                  </a:rPr>
                  <a:t>So,  </a:t>
                </a:r>
                <a:r>
                  <a:rPr lang="en-US" sz="2200" kern="0" dirty="0">
                    <a:solidFill>
                      <a:srgbClr val="C00000"/>
                    </a:solidFill>
                    <a:ea typeface="Times" charset="0"/>
                    <a:cs typeface="Times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i="1" kern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&gt;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   =&gt;  </a:t>
                </a:r>
                <a14:m>
                  <m:oMath xmlns:m="http://schemas.openxmlformats.org/officeDocument/2006/math">
                    <m:r>
                      <a:rPr lang="en-US" sz="2200" b="0" i="0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 </m:t>
                    </m:r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i="1" ker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  <m: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+1</m:t>
                        </m:r>
                      </m:e>
                    </m:d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charset="0"/>
                      </a:rPr>
                      <m:t>≥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i="1" ker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+1&gt;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𝑚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+1</m:t>
                    </m:r>
                  </m:oMath>
                </a14:m>
                <a:endParaRPr lang="en-US" sz="2000" kern="0" dirty="0">
                  <a:solidFill>
                    <a:srgbClr val="0070C0"/>
                  </a:solidFill>
                </a:endParaRPr>
              </a:p>
              <a:p>
                <a:r>
                  <a:rPr lang="en-US" sz="2000" b="1" kern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084884"/>
                <a:ext cx="6885009" cy="432122"/>
              </a:xfrm>
              <a:prstGeom prst="rect">
                <a:avLst/>
              </a:prstGeom>
              <a:blipFill>
                <a:blip r:embed="rId2"/>
                <a:stretch>
                  <a:fillRect l="-1151" t="-9859" b="-281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5266962" y="2454582"/>
                <a:ext cx="2924538" cy="383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i="1" kern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  <m: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+1</m:t>
                        </m:r>
                      </m:e>
                    </m:d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charset="0"/>
                      </a:rPr>
                      <m:t>≥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+1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6962" y="2454582"/>
                <a:ext cx="2924538" cy="383893"/>
              </a:xfrm>
              <a:prstGeom prst="rect">
                <a:avLst/>
              </a:prstGeom>
              <a:blipFill>
                <a:blip r:embed="rId3"/>
                <a:stretch>
                  <a:fillRect l="-208" t="-11111" b="-42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3751389"/>
            <a:ext cx="846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Regular"/>
              </a:rPr>
              <a:t>Statement  (*)  follows by mathematical induction.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0" y="4799291"/>
            <a:ext cx="8935656" cy="4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kern="0" dirty="0">
                <a:solidFill>
                  <a:schemeClr val="tx1"/>
                </a:solidFill>
                <a:ea typeface="Times" charset="0"/>
                <a:cs typeface="Times" charset="0"/>
              </a:rPr>
              <a:t>A similar proof shows that                     </a:t>
            </a:r>
          </a:p>
          <a:p>
            <a:r>
              <a:rPr lang="en-US" sz="2000" b="1" kern="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1733630" y="1257060"/>
                <a:ext cx="6021408" cy="4483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200" kern="0" dirty="0">
                    <a:solidFill>
                      <a:srgbClr val="C00000"/>
                    </a:solidFill>
                    <a:ea typeface="Times" charset="0"/>
                    <a:cs typeface="Times" charset="0"/>
                  </a:rPr>
                  <a:t>(*)   If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&gt;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,    then 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e>
                    </m:d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&gt;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&gt;</m:t>
                    </m:r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.</a:t>
                </a:r>
                <a:endParaRPr lang="en-US" sz="2000" kern="0" dirty="0">
                  <a:solidFill>
                    <a:srgbClr val="0070C0"/>
                  </a:solidFill>
                </a:endParaRPr>
              </a:p>
              <a:p>
                <a:r>
                  <a:rPr lang="en-US" sz="2000" b="1" kern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630" y="1257060"/>
                <a:ext cx="6021408" cy="448368"/>
              </a:xfrm>
              <a:prstGeom prst="rect">
                <a:avLst/>
              </a:prstGeom>
              <a:blipFill>
                <a:blip r:embed="rId4"/>
                <a:stretch>
                  <a:fillRect l="-1212" t="-5263" b="-2236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1733630" y="5633208"/>
                <a:ext cx="6021408" cy="4483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200" kern="0" dirty="0">
                    <a:solidFill>
                      <a:srgbClr val="C00000"/>
                    </a:solidFill>
                    <a:ea typeface="Times" charset="0"/>
                    <a:cs typeface="Times" charset="0"/>
                  </a:rPr>
                  <a:t>(**)  If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[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𝑚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]&lt;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,    then 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[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𝑖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]&lt;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&lt;</m:t>
                    </m:r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.</a:t>
                </a:r>
                <a:endParaRPr lang="en-US" sz="2000" kern="0" dirty="0">
                  <a:solidFill>
                    <a:srgbClr val="0070C0"/>
                  </a:solidFill>
                </a:endParaRPr>
              </a:p>
              <a:p>
                <a:r>
                  <a:rPr lang="en-US" sz="2000" b="1" kern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630" y="5633208"/>
                <a:ext cx="6021408" cy="448368"/>
              </a:xfrm>
              <a:prstGeom prst="rect">
                <a:avLst/>
              </a:prstGeom>
              <a:blipFill>
                <a:blip r:embed="rId5"/>
                <a:stretch>
                  <a:fillRect l="-1212" t="-6579" b="-2236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-52300" y="1884794"/>
            <a:ext cx="9196300" cy="34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kern="0" dirty="0">
                <a:solidFill>
                  <a:schemeClr val="tx1"/>
                </a:solidFill>
              </a:rPr>
              <a:t>Follows directly from facts that the array is </a:t>
            </a:r>
            <a:r>
              <a:rPr lang="en-US" sz="2000" b="1" kern="0" dirty="0">
                <a:solidFill>
                  <a:schemeClr val="tx1"/>
                </a:solidFill>
              </a:rPr>
              <a:t>sorted</a:t>
            </a:r>
            <a:r>
              <a:rPr lang="en-US" sz="2000" kern="0" dirty="0">
                <a:solidFill>
                  <a:schemeClr val="tx1"/>
                </a:solidFill>
              </a:rPr>
              <a:t> and all integers are </a:t>
            </a:r>
            <a:r>
              <a:rPr lang="en-US" sz="2000" b="1" kern="0" dirty="0">
                <a:solidFill>
                  <a:schemeClr val="tx1"/>
                </a:solidFill>
              </a:rPr>
              <a:t>distinct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  <a:endParaRPr lang="en-US" sz="2000" kern="0" dirty="0">
              <a:solidFill>
                <a:srgbClr val="0070C0"/>
              </a:solidFill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7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71" y="638895"/>
            <a:ext cx="9196300" cy="332168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ea typeface="Times" charset="0"/>
                <a:cs typeface="Times" charset="0"/>
              </a:rPr>
              <a:t>Use observations that </a:t>
            </a:r>
            <a:endParaRPr lang="en-US" sz="2000" dirty="0">
              <a:solidFill>
                <a:schemeClr val="tx1"/>
              </a:solidFill>
              <a:ea typeface="Times" charset="0"/>
              <a:cs typeface="Times" charset="0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6</a:t>
            </a:fld>
            <a:endParaRPr lang="en-US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871" y="4800953"/>
                <a:ext cx="868425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 Regular"/>
                  </a:rPr>
                  <a:t>So, </a:t>
                </a:r>
                <a:r>
                  <a:rPr lang="en-US" sz="2000" dirty="0">
                    <a:solidFill>
                      <a:srgbClr val="C00000"/>
                    </a:solidFill>
                    <a:latin typeface="Calibri Regular"/>
                  </a:rPr>
                  <a:t>after checking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libri Regular"/>
                  </a:rPr>
                  <a:t> against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 Regular"/>
                  </a:rPr>
                  <a:t> (choose</a:t>
                </a:r>
                <a:r>
                  <a:rPr lang="en-US" sz="2000" i="1" dirty="0">
                    <a:latin typeface="Calibri Regular"/>
                  </a:rPr>
                  <a:t> m </a:t>
                </a:r>
                <a:r>
                  <a:rPr lang="en-US" sz="2000" dirty="0">
                    <a:latin typeface="Calibri Regular"/>
                  </a:rPr>
                  <a:t>to be middle item),  can either </a:t>
                </a:r>
                <a:br>
                  <a:rPr lang="en-US" sz="2000" dirty="0">
                    <a:latin typeface="Calibri Regular"/>
                  </a:rPr>
                </a:br>
                <a:r>
                  <a:rPr lang="en-US" sz="2000" dirty="0">
                    <a:latin typeface="Calibri Regular"/>
                  </a:rPr>
                  <a:t>(</a:t>
                </a:r>
                <a:r>
                  <a:rPr lang="en-US" sz="2000" dirty="0" err="1">
                    <a:latin typeface="Calibri Regular"/>
                  </a:rPr>
                  <a:t>i</a:t>
                </a:r>
                <a:r>
                  <a:rPr lang="en-US" sz="2000" dirty="0">
                    <a:latin typeface="Calibri Regular"/>
                  </a:rPr>
                  <a:t>) stop or</a:t>
                </a:r>
                <a:br>
                  <a:rPr lang="en-US" sz="2000" dirty="0">
                    <a:latin typeface="Calibri Regular"/>
                  </a:rPr>
                </a:br>
                <a:r>
                  <a:rPr lang="en-US" sz="2000" dirty="0">
                    <a:latin typeface="Calibri Regular"/>
                  </a:rPr>
                  <a:t>(ii) throw away half of the array and solve the problem on the other half. </a:t>
                </a:r>
              </a:p>
              <a:p>
                <a:endParaRPr lang="en-US" sz="2000" dirty="0">
                  <a:latin typeface="Calibri Regular"/>
                </a:endParaRPr>
              </a:p>
              <a:p>
                <a:r>
                  <a:rPr lang="en-US" sz="2000" dirty="0">
                    <a:latin typeface="Calibri Regular"/>
                  </a:rPr>
                  <a:t>The running time of the algorithm has the recurrence</a:t>
                </a:r>
                <a:br>
                  <a:rPr lang="en-US" sz="2000" dirty="0">
                    <a:latin typeface="Calibri Regular"/>
                  </a:rPr>
                </a:br>
                <a:r>
                  <a:rPr lang="en-US" sz="2000" dirty="0">
                    <a:latin typeface="Calibri Regular"/>
                    <a:ea typeface="Times" charset="0"/>
                    <a:cs typeface="Time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2)+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𝑂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(1)</m:t>
                        </m:r>
                      </m:den>
                    </m:f>
                  </m:oMath>
                </a14:m>
                <a:r>
                  <a:rPr lang="en-US" sz="2000" dirty="0">
                    <a:latin typeface="Calibri Regular"/>
                  </a:rPr>
                  <a:t>, which solves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Times" charset="0"/>
                        <a:cs typeface="Times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  <a:ea typeface="Times" charset="0"/>
                        <a:cs typeface="Times" charset="0"/>
                      </a:rPr>
                      <m:t>𝑂</m:t>
                    </m:r>
                    <m:r>
                      <a:rPr lang="en-US" sz="2000" b="0" i="1" smtClean="0">
                        <a:latin typeface="Cambria Math" charset="0"/>
                        <a:ea typeface="Times" charset="0"/>
                        <a:cs typeface="Times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  <a:ea typeface="Times" charset="0"/>
                            <a:cs typeface="Times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charset="0"/>
                        <a:ea typeface="Times" charset="0"/>
                        <a:cs typeface="Times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Regular"/>
                  </a:rPr>
                  <a:t>.</a:t>
                </a:r>
              </a:p>
              <a:p>
                <a:endParaRPr lang="en-US" sz="2000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" y="4800953"/>
                <a:ext cx="8684258" cy="2246769"/>
              </a:xfrm>
              <a:prstGeom prst="rect">
                <a:avLst/>
              </a:prstGeom>
              <a:blipFill>
                <a:blip r:embed="rId2"/>
                <a:stretch>
                  <a:fillRect l="-772" t="-1359" r="-1475" b="-18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8F10E7-2980-9241-B69B-F76BA020997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47507" y="2467495"/>
                <a:ext cx="6169577" cy="1954098"/>
              </a:xfrm>
              <a:prstGeom prst="rect">
                <a:avLst/>
              </a:prstGeom>
              <a:noFill/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kern="0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i="1" kern="0">
                            <a:solidFill>
                              <a:srgbClr val="0070C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  <m:r>
                      <a:rPr lang="en-US" sz="2000" i="1" kern="0" smtClea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lang="en-US" sz="2000" i="1" ker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000" kern="0" dirty="0">
                    <a:solidFill>
                      <a:schemeClr val="tx1"/>
                    </a:solidFill>
                  </a:rPr>
                  <a:t>, we have found solution and can </a:t>
                </a:r>
                <a:r>
                  <a:rPr lang="en-US" sz="2000" kern="0" dirty="0">
                    <a:solidFill>
                      <a:srgbClr val="0070C0"/>
                    </a:solidFill>
                  </a:rPr>
                  <a:t>stop</a:t>
                </a:r>
              </a:p>
              <a:p>
                <a:pPr marL="3429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kern="0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i="1" kern="0">
                            <a:solidFill>
                              <a:srgbClr val="0070C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  <m:r>
                      <a:rPr lang="en-US" sz="2000" i="1" kern="0" smtClea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&gt;</m:t>
                    </m:r>
                    <m:r>
                      <a:rPr lang="en-US" sz="2000" i="1" ker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000" kern="0" dirty="0">
                    <a:solidFill>
                      <a:schemeClr val="tx1"/>
                    </a:solidFill>
                  </a:rPr>
                  <a:t>, from first observation, </a:t>
                </a:r>
                <a:br>
                  <a:rPr lang="en-US" sz="2000" kern="0" dirty="0">
                    <a:solidFill>
                      <a:schemeClr val="tx1"/>
                    </a:solidFill>
                  </a:rPr>
                </a:br>
                <a:r>
                  <a:rPr lang="en-US" sz="2000" kern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kern="0" dirty="0">
                    <a:solidFill>
                      <a:srgbClr val="0070C0"/>
                    </a:solidFill>
                  </a:rPr>
                  <a:t>if solution exists, it must be in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1,</m:t>
                        </m:r>
                        <m:r>
                          <a:rPr lang="en-US" sz="2000" b="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𝑚</m:t>
                        </m:r>
                        <m:r>
                          <a:rPr lang="en-US" sz="2000" b="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kern="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000" kern="0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i="1" kern="0">
                            <a:solidFill>
                              <a:srgbClr val="0070C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  <m:r>
                      <a:rPr lang="en-US" sz="2000" i="1" kern="0" smtClea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&lt;</m:t>
                    </m:r>
                    <m:r>
                      <a:rPr lang="en-US" sz="2000" i="1" ker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000" kern="0" dirty="0">
                    <a:solidFill>
                      <a:schemeClr val="tx1"/>
                    </a:solidFill>
                  </a:rPr>
                  <a:t>, from second observation</a:t>
                </a:r>
                <a:br>
                  <a:rPr lang="en-US" sz="2000" kern="0" dirty="0">
                    <a:solidFill>
                      <a:schemeClr val="tx1"/>
                    </a:solidFill>
                  </a:rPr>
                </a:br>
                <a:r>
                  <a:rPr lang="en-US" sz="2000" kern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kern="0" dirty="0">
                    <a:solidFill>
                      <a:srgbClr val="0070C0"/>
                    </a:solidFill>
                  </a:rPr>
                  <a:t>if solution exists, it must be in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0070C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000" i="1" kern="0">
                            <a:solidFill>
                              <a:srgbClr val="0070C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𝑚</m:t>
                        </m:r>
                        <m:r>
                          <a:rPr lang="en-US" sz="2000" i="1" kern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+1..</m:t>
                        </m:r>
                        <m:r>
                          <a:rPr lang="en-US" sz="2000" i="1" kern="0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kern="0" dirty="0">
                  <a:solidFill>
                    <a:srgbClr val="0070C0"/>
                  </a:solidFill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8F10E7-2980-9241-B69B-F76BA020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507" y="2467495"/>
                <a:ext cx="6169577" cy="1954098"/>
              </a:xfrm>
              <a:prstGeom prst="rect">
                <a:avLst/>
              </a:prstGeom>
              <a:blipFill>
                <a:blip r:embed="rId3"/>
                <a:stretch>
                  <a:fillRect l="-789" t="-1242" b="-4037"/>
                </a:stretch>
              </a:blipFill>
              <a:ln w="9525">
                <a:solidFill>
                  <a:srgbClr val="0033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1747507" y="1122391"/>
                <a:ext cx="6169576" cy="4483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200" kern="0" dirty="0">
                    <a:solidFill>
                      <a:srgbClr val="C00000"/>
                    </a:solidFill>
                    <a:ea typeface="Times" charset="0"/>
                    <a:cs typeface="Times" charset="0"/>
                  </a:rPr>
                  <a:t>(*)   If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𝑚</m:t>
                        </m:r>
                      </m:e>
                    </m:d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&gt;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,    then 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e>
                    </m:d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&gt;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&gt;</m:t>
                    </m:r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.</a:t>
                </a:r>
                <a:endParaRPr lang="en-US" sz="2000" kern="0" dirty="0">
                  <a:solidFill>
                    <a:srgbClr val="0070C0"/>
                  </a:solidFill>
                </a:endParaRPr>
              </a:p>
              <a:p>
                <a:r>
                  <a:rPr lang="en-US" sz="2000" b="1" kern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507" y="1122391"/>
                <a:ext cx="6169576" cy="448368"/>
              </a:xfrm>
              <a:prstGeom prst="rect">
                <a:avLst/>
              </a:prstGeom>
              <a:blipFill>
                <a:blip r:embed="rId4"/>
                <a:stretch>
                  <a:fillRect l="-1183" t="-6579" b="-2236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747506" y="1570759"/>
                <a:ext cx="6169577" cy="4483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200" kern="0" dirty="0">
                    <a:solidFill>
                      <a:srgbClr val="C00000"/>
                    </a:solidFill>
                    <a:ea typeface="Times" charset="0"/>
                    <a:cs typeface="Times" charset="0"/>
                  </a:rPr>
                  <a:t>(**)  If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[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𝑚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]&lt;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,    then  </a:t>
                </a:r>
                <a14:m>
                  <m:oMath xmlns:m="http://schemas.openxmlformats.org/officeDocument/2006/math"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𝐴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[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𝑖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]&lt;</m:t>
                    </m:r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200" i="1" kern="0" smtClea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𝑖</m:t>
                    </m:r>
                    <m:r>
                      <a:rPr lang="en-US" sz="22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&lt;</m:t>
                    </m:r>
                    <m:r>
                      <a:rPr lang="en-US" sz="2200" i="1" kern="0">
                        <a:solidFill>
                          <a:srgbClr val="C00000"/>
                        </a:solidFill>
                        <a:latin typeface="Cambria Math" charset="0"/>
                        <a:ea typeface="Times" charset="0"/>
                        <a:cs typeface="Times" charset="0"/>
                      </a:rPr>
                      <m:t>𝑚</m:t>
                    </m:r>
                  </m:oMath>
                </a14:m>
                <a:r>
                  <a:rPr lang="en-US" sz="2200" kern="0" dirty="0">
                    <a:solidFill>
                      <a:srgbClr val="C00000"/>
                    </a:solidFill>
                  </a:rPr>
                  <a:t>.</a:t>
                </a:r>
                <a:endParaRPr lang="en-US" sz="2000" kern="0" dirty="0">
                  <a:solidFill>
                    <a:srgbClr val="0070C0"/>
                  </a:solidFill>
                </a:endParaRPr>
              </a:p>
              <a:p>
                <a:r>
                  <a:rPr lang="en-US" sz="2000" b="1" kern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506" y="1570759"/>
                <a:ext cx="6169577" cy="448368"/>
              </a:xfrm>
              <a:prstGeom prst="rect">
                <a:avLst/>
              </a:prstGeom>
              <a:blipFill>
                <a:blip r:embed="rId5"/>
                <a:stretch>
                  <a:fillRect l="-1183" t="-6667" b="-2266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16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>
            <a:extLst>
              <a:ext uri="{FF2B5EF4-FFF2-40B4-BE49-F238E27FC236}">
                <a16:creationId xmlns:a16="http://schemas.microsoft.com/office/drawing/2014/main" id="{0135BFBB-12BC-ACF8-8116-E36D482BE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27353"/>
            <a:ext cx="9144000" cy="457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Didot HTF-B06--Ital" pitchFamily="50" charset="0"/>
                <a:ea typeface="宋体" panose="02010600030101010101" pitchFamily="2" charset="-122"/>
              </a:rPr>
              <a:t>Solution</a:t>
            </a:r>
            <a:r>
              <a:rPr lang="zh-CN" altLang="en-US" dirty="0">
                <a:latin typeface="Didot HTF-B06--Ital" pitchFamily="50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Didot HTF-B06--Ital" pitchFamily="50" charset="0"/>
                <a:ea typeface="宋体" panose="02010600030101010101" pitchFamily="2" charset="-122"/>
              </a:rPr>
              <a:t>from</a:t>
            </a:r>
            <a:r>
              <a:rPr lang="zh-CN" altLang="en-US" dirty="0">
                <a:latin typeface="Didot HTF-B06--Ital" pitchFamily="50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Didot HTF-B06--Ital" pitchFamily="50" charset="0"/>
                <a:ea typeface="宋体" panose="02010600030101010101" pitchFamily="2" charset="-122"/>
              </a:rPr>
              <a:t>another</a:t>
            </a:r>
            <a:r>
              <a:rPr lang="zh-CN" altLang="en-US" dirty="0">
                <a:latin typeface="Didot HTF-B06--Ital" pitchFamily="50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Didot HTF-B06--Ital" pitchFamily="50" charset="0"/>
                <a:ea typeface="宋体" panose="02010600030101010101" pitchFamily="2" charset="-122"/>
              </a:rPr>
              <a:t>perspective</a:t>
            </a:r>
            <a:endParaRPr lang="zh-CN" altLang="en-US" dirty="0">
              <a:latin typeface="Didot HTF-B06--Ital" pitchFamily="50" charset="0"/>
              <a:ea typeface="宋体" panose="02010600030101010101" pitchFamily="2" charset="-122"/>
            </a:endParaRPr>
          </a:p>
        </p:txBody>
      </p:sp>
      <p:sp>
        <p:nvSpPr>
          <p:cNvPr id="73730" name="灯片编号占位符 3">
            <a:extLst>
              <a:ext uri="{FF2B5EF4-FFF2-40B4-BE49-F238E27FC236}">
                <a16:creationId xmlns:a16="http://schemas.microsoft.com/office/drawing/2014/main" id="{19C4B446-FB35-9C16-8D06-87D5D49E6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CF983D7-20AF-C646-A816-1A7AF68AA9FD}" type="slidenum">
              <a:rPr lang="en-US" altLang="en-US" sz="1000" smtClean="0">
                <a:solidFill>
                  <a:srgbClr val="000000"/>
                </a:solidFill>
              </a:rPr>
              <a:pPr/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77BA40-BFBB-ED5E-86EB-633E713234DE}"/>
                  </a:ext>
                </a:extLst>
              </p:cNvPr>
              <p:cNvSpPr txBox="1"/>
              <p:nvPr/>
            </p:nvSpPr>
            <p:spPr>
              <a:xfrm>
                <a:off x="896645" y="1257955"/>
                <a:ext cx="7785716" cy="252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array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[1 .. </m:t>
                    </m:r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setting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HK" altLang="zh-CN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= 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HK" altLang="zh-CN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− </m:t>
                    </m:r>
                    <m:r>
                      <a:rPr lang="en-HK" altLang="zh-CN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index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have </a:t>
                </a:r>
              </a:p>
              <a:p>
                <a:endParaRPr lang="en-US" altLang="zh-CN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HK" altLang="zh-CN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HK" altLang="zh-CN" sz="18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e>
                      </m:d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HK" altLang="zh-CN" sz="18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e>
                      </m:d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 </m:t>
                      </m:r>
                      <m:r>
                        <a:rPr lang="en-HK" altLang="zh-CN" sz="1800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≤ </m:t>
                      </m:r>
                      <m:d>
                        <m:dPr>
                          <m:ctrlP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HK" altLang="zh-CN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HK" altLang="zh-CN" sz="18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HK" altLang="zh-CN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+ 1</m:t>
                              </m:r>
                            </m:e>
                          </m:d>
                          <m: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− 1</m:t>
                          </m:r>
                        </m:e>
                      </m:d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 </m:t>
                      </m:r>
                      <m:r>
                        <a:rPr lang="en-HK" altLang="zh-CN" sz="1800" i="1" dirty="0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HK" altLang="zh-CN" sz="18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+ 1</m:t>
                          </m:r>
                        </m:e>
                      </m:d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 </m:t>
                      </m:r>
                      <m:d>
                        <m:dPr>
                          <m:ctrlP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HK" altLang="zh-CN" sz="18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+ 1</m:t>
                          </m:r>
                        </m:e>
                      </m:d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HK" altLang="zh-CN" sz="18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HK" altLang="zh-CN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+ 1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HK" altLang="zh-CN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18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HK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increasing order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HK" altLang="zh-CN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learly</a:t>
                </a:r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HK" altLang="zh-CN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= </m:t>
                    </m:r>
                    <m:r>
                      <a:rPr lang="en-HK" altLang="zh-CN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HK" altLang="zh-CN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= 0</m:t>
                    </m:r>
                  </m:oMath>
                </a14:m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doing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convert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HK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HK" altLang="zh-CN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= </m:t>
                    </m:r>
                    <m:r>
                      <a:rPr lang="en-HK" altLang="zh-CN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HK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performing a binary search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HK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B.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77BA40-BFBB-ED5E-86EB-633E71323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5" y="1257955"/>
                <a:ext cx="7785716" cy="2523768"/>
              </a:xfrm>
              <a:prstGeom prst="rect">
                <a:avLst/>
              </a:prstGeom>
              <a:blipFill>
                <a:blip r:embed="rId3"/>
                <a:stretch>
                  <a:fillRect l="-814" t="-1000" r="-326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10">
                <a:extLst>
                  <a:ext uri="{FF2B5EF4-FFF2-40B4-BE49-F238E27FC236}">
                    <a16:creationId xmlns:a16="http://schemas.microsoft.com/office/drawing/2014/main" id="{E03ACB13-184F-2D3D-A410-009E12E8BB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92347"/>
                  </p:ext>
                </p:extLst>
              </p:nvPr>
            </p:nvGraphicFramePr>
            <p:xfrm>
              <a:off x="1518847" y="4343400"/>
              <a:ext cx="6106305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641">
                      <a:extLst>
                        <a:ext uri="{9D8B030D-6E8A-4147-A177-3AD203B41FA5}">
                          <a16:colId xmlns:a16="http://schemas.microsoft.com/office/drawing/2014/main" val="289623711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7156224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0631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4818624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0784507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3030608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9496259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49097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70453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dirty="0">
                            <a:latin typeface="Didot HTF-B06-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500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-3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929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10">
                <a:extLst>
                  <a:ext uri="{FF2B5EF4-FFF2-40B4-BE49-F238E27FC236}">
                    <a16:creationId xmlns:a16="http://schemas.microsoft.com/office/drawing/2014/main" id="{E03ACB13-184F-2D3D-A410-009E12E8BB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92347"/>
                  </p:ext>
                </p:extLst>
              </p:nvPr>
            </p:nvGraphicFramePr>
            <p:xfrm>
              <a:off x="1518847" y="4343400"/>
              <a:ext cx="6106305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641">
                      <a:extLst>
                        <a:ext uri="{9D8B030D-6E8A-4147-A177-3AD203B41FA5}">
                          <a16:colId xmlns:a16="http://schemas.microsoft.com/office/drawing/2014/main" val="289623711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7156224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0631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4818624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07845071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3030608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9496259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3490971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70453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0345" r="-79629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35008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62745" r="-796296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-3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</a:t>
                          </a:r>
                        </a:p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92954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CB4C-C12B-494B-A196-90288349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87" y="264607"/>
            <a:ext cx="9144000" cy="457200"/>
          </a:xfrm>
        </p:spPr>
        <p:txBody>
          <a:bodyPr/>
          <a:lstStyle/>
          <a:p>
            <a:r>
              <a:rPr lang="en-US" sz="2400" dirty="0"/>
              <a:t>Solution (Code)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17F73-54CB-6542-8AAF-69C74F4E2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899" y="721806"/>
                <a:ext cx="8338113" cy="4671997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INDEX-SEARCH(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A,s,t</a:t>
                </a:r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\\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first call is INDEX-SEARCH(A,1,n)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\\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</a:t>
                </a:r>
                <a:r>
                  <a:rPr lang="en-US" sz="2000" b="0" dirty="0"/>
                  <a:t>termination condition (empty subarray) 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	return “no such index exists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else   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\\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:r>
                  <a:rPr lang="en-US" sz="2000" dirty="0" err="1"/>
                  <a:t>recurse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	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     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               	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\\ 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only one item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       else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\\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go left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	return INDEX-SEARCH(A,s,m-1)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   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\\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       else	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\\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go right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	return INDEX-SEARCH(A,m+1,t);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\\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317F73-54CB-6542-8AAF-69C74F4E2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721806"/>
                <a:ext cx="8338113" cy="4671997"/>
              </a:xfrm>
              <a:blipFill>
                <a:blip r:embed="rId2"/>
                <a:stretch>
                  <a:fillRect l="-731" t="-522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7CAF8-A02D-D247-9EDC-810EFC38D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8</a:t>
            </a:fld>
            <a:endParaRPr lang="en-US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899" y="5912703"/>
                <a:ext cx="8544924" cy="830997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solidFill>
                  <a:srgbClr val="00339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 Regular"/>
                  </a:rPr>
                  <a:t>Note that algorithm ``assumes’’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Calibri Regular"/>
                  </a:rPr>
                  <a:t> i.e., that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libri Regular"/>
                  </a:rPr>
                  <a:t> is nonempty. Termination condition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 Regular"/>
                  </a:rPr>
                  <a:t>  implies that search has ended without finding solution.  Convince yourself  that this is valid by working through 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dirty="0">
                    <a:latin typeface="Calibri Regular"/>
                  </a:rPr>
                  <a:t> in both successful and unsuccessful cases.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5912703"/>
                <a:ext cx="8544924" cy="830997"/>
              </a:xfrm>
              <a:prstGeom prst="rect">
                <a:avLst/>
              </a:prstGeom>
              <a:blipFill>
                <a:blip r:embed="rId3"/>
                <a:stretch>
                  <a:fillRect l="-296" t="-1493" b="-5970"/>
                </a:stretch>
              </a:blipFill>
              <a:ln>
                <a:solidFill>
                  <a:srgbClr val="0033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41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C36C6C-91EF-0BC2-D88A-47E5D76F3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1C45A98-FCFA-364B-8B36-2533A1F8A129}" type="slidenum">
              <a:rPr kumimoji="0" lang="en-US" altLang="en-US">
                <a:solidFill>
                  <a:srgbClr val="000000"/>
                </a:solidFill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en-US" altLang="en-US" sz="1050">
              <a:solidFill>
                <a:srgbClr val="000000"/>
              </a:solidFill>
            </a:endParaRPr>
          </a:p>
        </p:txBody>
      </p:sp>
      <p:sp>
        <p:nvSpPr>
          <p:cNvPr id="58370" name="Subtitle 1">
            <a:extLst>
              <a:ext uri="{FF2B5EF4-FFF2-40B4-BE49-F238E27FC236}">
                <a16:creationId xmlns:a16="http://schemas.microsoft.com/office/drawing/2014/main" id="{4EC7BFD8-D93E-7709-302B-49AD839E7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1" y="2852738"/>
            <a:ext cx="6486524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defTabSz="685800">
              <a:lnSpc>
                <a:spcPts val="1950"/>
              </a:lnSpc>
              <a:spcAft>
                <a:spcPts val="900"/>
              </a:spcAft>
              <a:buClr>
                <a:srgbClr val="003399"/>
              </a:buClr>
              <a:buSzPct val="50000"/>
              <a:buFont typeface="Monotype Sorts" pitchFamily="2" charset="2"/>
              <a:defRPr kumimoji="1">
                <a:solidFill>
                  <a:srgbClr val="003399"/>
                </a:solidFill>
                <a:latin typeface="Calibri Regular"/>
              </a:defRPr>
            </a:lvl1pPr>
            <a:lvl2pPr marL="346075" indent="-231775" defTabSz="685800">
              <a:lnSpc>
                <a:spcPts val="1950"/>
              </a:lnSpc>
              <a:buClr>
                <a:schemeClr val="tx1"/>
              </a:buClr>
              <a:buSzPct val="35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Calibri Regular"/>
              </a:defRPr>
            </a:lvl2pPr>
            <a:lvl3pPr marL="627063" indent="-166688" defTabSz="685800">
              <a:lnSpc>
                <a:spcPts val="1950"/>
              </a:lnSpc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3pPr>
            <a:lvl4pPr marL="1147763" indent="-404813" defTabSz="685800">
              <a:lnSpc>
                <a:spcPts val="1950"/>
              </a:lnSpc>
              <a:buClr>
                <a:schemeClr val="tx1"/>
              </a:buClr>
              <a:buFont typeface="Wingdings" pitchFamily="2" charset="2"/>
              <a:buChar char="!"/>
              <a:defRPr kumimoji="1">
                <a:solidFill>
                  <a:schemeClr val="tx1"/>
                </a:solidFill>
                <a:latin typeface="Calibri Regular"/>
              </a:defRPr>
            </a:lvl4pPr>
            <a:lvl5pPr marL="1539875" indent="-169863" defTabSz="685800">
              <a:lnSpc>
                <a:spcPts val="1950"/>
              </a:lnSpc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5pPr>
            <a:lvl6pPr marL="1997075" indent="-169863" defTabSz="685800" eaLnBrk="0" fontAlgn="base" hangingPunct="0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6pPr>
            <a:lvl7pPr marL="2454275" indent="-169863" defTabSz="685800" eaLnBrk="0" fontAlgn="base" hangingPunct="0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7pPr>
            <a:lvl8pPr marL="2911475" indent="-169863" defTabSz="685800" eaLnBrk="0" fontAlgn="base" hangingPunct="0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8pPr>
            <a:lvl9pPr marL="3368675" indent="-169863" defTabSz="685800" eaLnBrk="0" fontAlgn="base" hangingPunct="0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Calibri Regular"/>
              </a:defRPr>
            </a:lvl9pPr>
          </a:lstStyle>
          <a:p>
            <a:pPr algn="ctr" eaLnBrk="1" hangingPunct="1">
              <a:spcBef>
                <a:spcPts val="900"/>
              </a:spcBef>
              <a:spcAft>
                <a:spcPct val="0"/>
              </a:spcAft>
            </a:pPr>
            <a:endParaRPr lang="en-US" altLang="zh-CN" sz="2100" dirty="0">
              <a:latin typeface="Didot HTF-B06--Ital" pitchFamily="50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ts val="900"/>
              </a:spcBef>
              <a:spcAft>
                <a:spcPct val="0"/>
              </a:spcAft>
            </a:pPr>
            <a:r>
              <a:rPr lang="en-US" altLang="zh-CN" sz="2800" dirty="0">
                <a:latin typeface="Didot HTF-B06--Ital" pitchFamily="50" charset="0"/>
                <a:ea typeface="宋体" panose="02010600030101010101" pitchFamily="2" charset="-122"/>
              </a:rPr>
              <a:t>Minimum of the wave</a:t>
            </a:r>
            <a:endParaRPr lang="en-US" altLang="en-US" sz="2800" dirty="0">
              <a:latin typeface="Didot HTF-B06--Ital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698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ptx" id="{AA307B08-B0FC-4A26-B9FC-0617943E04F9}" vid="{10C92630-FE6C-4CC0-8A49-508ECFFFA094}"/>
    </a:ext>
  </a:extLst>
</a:theme>
</file>

<file path=ppt/theme/theme2.xml><?xml version="1.0" encoding="utf-8"?>
<a:theme xmlns:a="http://schemas.openxmlformats.org/drawingml/2006/main" name="2_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11082</TotalTime>
  <Words>1753</Words>
  <Application>Microsoft Macintosh PowerPoint</Application>
  <PresentationFormat>On-screen Show (4:3)</PresentationFormat>
  <Paragraphs>319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Calibri Regular</vt:lpstr>
      <vt:lpstr>Arial</vt:lpstr>
      <vt:lpstr>Calibri</vt:lpstr>
      <vt:lpstr>Calibri Light</vt:lpstr>
      <vt:lpstr>Cambria Math</vt:lpstr>
      <vt:lpstr>Comic Sans MS</vt:lpstr>
      <vt:lpstr>Didot HTF-B06-</vt:lpstr>
      <vt:lpstr>Didot HTF-B06--Ital</vt:lpstr>
      <vt:lpstr>Monotype Sorts</vt:lpstr>
      <vt:lpstr>Wingdings</vt:lpstr>
      <vt:lpstr>Theme1</vt:lpstr>
      <vt:lpstr>2_Theme1</vt:lpstr>
      <vt:lpstr>1_Office Theme</vt:lpstr>
      <vt:lpstr>COMP3711: Design and Analysis of Algorithms</vt:lpstr>
      <vt:lpstr>Divide-and-Conquer Revision: Binary search</vt:lpstr>
      <vt:lpstr>PowerPoint Presentation</vt:lpstr>
      <vt:lpstr>Question</vt:lpstr>
      <vt:lpstr>Solution</vt:lpstr>
      <vt:lpstr>Solution</vt:lpstr>
      <vt:lpstr>Solution from another perspective</vt:lpstr>
      <vt:lpstr>Solution (Code)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Yilei WANG</dc:creator>
  <cp:lastModifiedBy>YU Jianzhe</cp:lastModifiedBy>
  <cp:revision>261</cp:revision>
  <cp:lastPrinted>2005-06-06T18:11:37Z</cp:lastPrinted>
  <dcterms:created xsi:type="dcterms:W3CDTF">2018-02-04T08:10:11Z</dcterms:created>
  <dcterms:modified xsi:type="dcterms:W3CDTF">2024-02-14T12:19:54Z</dcterms:modified>
</cp:coreProperties>
</file>