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p:sldMasterIdLst>
    <p:sldMasterId id="2147483648" r:id="rId1"/>
  </p:sldMasterIdLst>
  <p:notesMasterIdLst>
    <p:notesMasterId r:id="rId4"/>
  </p:notesMasterIdLst>
  <p:handoutMasterIdLst>
    <p:handoutMasterId r:id="rId41"/>
  </p:handoutMasterIdLst>
  <p:sldIdLst>
    <p:sldId id="490" r:id="rId3"/>
    <p:sldId id="511" r:id="rId5"/>
    <p:sldId id="512" r:id="rId6"/>
    <p:sldId id="513" r:id="rId7"/>
    <p:sldId id="515" r:id="rId8"/>
    <p:sldId id="516" r:id="rId9"/>
    <p:sldId id="517" r:id="rId10"/>
    <p:sldId id="518" r:id="rId11"/>
    <p:sldId id="519" r:id="rId12"/>
    <p:sldId id="520" r:id="rId13"/>
    <p:sldId id="500" r:id="rId14"/>
    <p:sldId id="446" r:id="rId15"/>
    <p:sldId id="455" r:id="rId16"/>
    <p:sldId id="456" r:id="rId17"/>
    <p:sldId id="457" r:id="rId18"/>
    <p:sldId id="465" r:id="rId19"/>
    <p:sldId id="462" r:id="rId20"/>
    <p:sldId id="466" r:id="rId21"/>
    <p:sldId id="467" r:id="rId22"/>
    <p:sldId id="464"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572" r:id="rId36"/>
    <p:sldId id="573" r:id="rId37"/>
    <p:sldId id="574" r:id="rId38"/>
    <p:sldId id="575" r:id="rId39"/>
    <p:sldId id="576" r:id="rId40"/>
  </p:sldIdLst>
  <p:sldSz cx="9144000" cy="6858000" type="screen4x3"/>
  <p:notesSz cx="7315200" cy="9601200"/>
  <p:custShowLst>
    <p:custShow name="handout" id="0">
      <p:sldLst>
        <p:sld r:id="rId3"/>
      </p:sldLst>
    </p:custShow>
  </p:custShowLst>
  <p:defaultTextStyle>
    <a:defPPr>
      <a:defRPr lang="en-US"/>
    </a:defPPr>
    <a:lvl1pPr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anose="030F0702030302020204" pitchFamily="66" charset="0"/>
        <a:ea typeface="+mn-ea"/>
        <a:cs typeface="+mn-cs"/>
      </a:defRPr>
    </a:lvl5pPr>
    <a:lvl6pPr marL="2286000" algn="l" defTabSz="914400" rtl="0" eaLnBrk="1" latinLnBrk="0" hangingPunct="1">
      <a:defRPr kumimoji="1" sz="1600" kern="1200">
        <a:solidFill>
          <a:schemeClr val="tx1"/>
        </a:solidFill>
        <a:latin typeface="Comic Sans MS" panose="030F0702030302020204" pitchFamily="66" charset="0"/>
        <a:ea typeface="+mn-ea"/>
        <a:cs typeface="+mn-cs"/>
      </a:defRPr>
    </a:lvl6pPr>
    <a:lvl7pPr marL="2743200" algn="l" defTabSz="914400" rtl="0" eaLnBrk="1" latinLnBrk="0" hangingPunct="1">
      <a:defRPr kumimoji="1" sz="1600" kern="1200">
        <a:solidFill>
          <a:schemeClr val="tx1"/>
        </a:solidFill>
        <a:latin typeface="Comic Sans MS" panose="030F0702030302020204" pitchFamily="66" charset="0"/>
        <a:ea typeface="+mn-ea"/>
        <a:cs typeface="+mn-cs"/>
      </a:defRPr>
    </a:lvl7pPr>
    <a:lvl8pPr marL="3200400" algn="l" defTabSz="914400" rtl="0" eaLnBrk="1" latinLnBrk="0" hangingPunct="1">
      <a:defRPr kumimoji="1" sz="1600" kern="1200">
        <a:solidFill>
          <a:schemeClr val="tx1"/>
        </a:solidFill>
        <a:latin typeface="Comic Sans MS" panose="030F0702030302020204" pitchFamily="66" charset="0"/>
        <a:ea typeface="+mn-ea"/>
        <a:cs typeface="+mn-cs"/>
      </a:defRPr>
    </a:lvl8pPr>
    <a:lvl9pPr marL="3657600" algn="l" defTabSz="914400" rtl="0" eaLnBrk="1" latinLnBrk="0" hangingPunct="1">
      <a:defRPr kumimoji="1" sz="16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336699"/>
    <a:srgbClr val="003399"/>
    <a:srgbClr val="006600"/>
    <a:srgbClr val="CC0000"/>
    <a:srgbClr val="990033"/>
    <a:srgbClr val="FF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62" autoAdjust="0"/>
    <p:restoredTop sz="91517" autoAdjust="0"/>
  </p:normalViewPr>
  <p:slideViewPr>
    <p:cSldViewPr showGuides="1">
      <p:cViewPr varScale="1">
        <p:scale>
          <a:sx n="69" d="100"/>
          <a:sy n="69" d="100"/>
        </p:scale>
        <p:origin x="2025"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818" y="-90"/>
      </p:cViewPr>
      <p:guideLst>
        <p:guide orient="horz" pos="3024"/>
        <p:guide pos="230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3169627" cy="47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t" anchorCtr="0" compatLnSpc="1"/>
          <a:lstStyle>
            <a:lvl1pPr defTabSz="967105">
              <a:defRPr kumimoji="0" sz="1200"/>
            </a:lvl1pPr>
          </a:lstStyle>
          <a:p>
            <a:endParaRPr lang="en-US" altLang="en-US"/>
          </a:p>
        </p:txBody>
      </p:sp>
      <p:sp>
        <p:nvSpPr>
          <p:cNvPr id="14339" name="Rectangle 3"/>
          <p:cNvSpPr>
            <a:spLocks noGrp="1" noChangeArrowheads="1"/>
          </p:cNvSpPr>
          <p:nvPr>
            <p:ph type="dt" sz="quarter" idx="1"/>
          </p:nvPr>
        </p:nvSpPr>
        <p:spPr bwMode="auto">
          <a:xfrm>
            <a:off x="4145574" y="1"/>
            <a:ext cx="3169627" cy="47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t" anchorCtr="0" compatLnSpc="1"/>
          <a:lstStyle>
            <a:lvl1pPr algn="r" defTabSz="967105">
              <a:defRPr kumimoji="0" sz="1200"/>
            </a:lvl1pPr>
          </a:lstStyle>
          <a:p>
            <a:fld id="{2DBEAF58-4143-447C-A37C-6FCC3ED3C111}" type="datetime1">
              <a:rPr lang="en-US" altLang="en-US"/>
            </a:fld>
            <a:endParaRPr lang="en-US" altLang="en-US"/>
          </a:p>
        </p:txBody>
      </p:sp>
      <p:sp>
        <p:nvSpPr>
          <p:cNvPr id="14340" name="Rectangle 4"/>
          <p:cNvSpPr>
            <a:spLocks noGrp="1" noChangeArrowheads="1"/>
          </p:cNvSpPr>
          <p:nvPr>
            <p:ph type="ftr" sz="quarter" idx="2"/>
          </p:nvPr>
        </p:nvSpPr>
        <p:spPr bwMode="auto">
          <a:xfrm>
            <a:off x="0" y="9121361"/>
            <a:ext cx="3169627" cy="47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b" anchorCtr="0" compatLnSpc="1"/>
          <a:lstStyle>
            <a:lvl1pPr defTabSz="967105">
              <a:defRPr kumimoji="0" sz="1200"/>
            </a:lvl1pPr>
          </a:lstStyle>
          <a:p>
            <a:r>
              <a:rPr lang="en-US" altLang="en-US"/>
              <a:t>Copyright 2000, Kevin Wayne</a:t>
            </a:r>
            <a:endParaRPr lang="en-US" altLang="en-US"/>
          </a:p>
        </p:txBody>
      </p:sp>
      <p:sp>
        <p:nvSpPr>
          <p:cNvPr id="14341" name="Rectangle 5"/>
          <p:cNvSpPr>
            <a:spLocks noGrp="1" noChangeArrowheads="1"/>
          </p:cNvSpPr>
          <p:nvPr>
            <p:ph type="sldNum" sz="quarter" idx="3"/>
          </p:nvPr>
        </p:nvSpPr>
        <p:spPr bwMode="auto">
          <a:xfrm>
            <a:off x="4145574" y="9121361"/>
            <a:ext cx="3169627" cy="47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b" anchorCtr="0" compatLnSpc="1"/>
          <a:lstStyle>
            <a:lvl1pPr algn="r" defTabSz="967105">
              <a:defRPr kumimoji="0" sz="1200"/>
            </a:lvl1pPr>
          </a:lstStyle>
          <a:p>
            <a:fld id="{19DDE171-BD90-40CE-A80F-3F571CF88320}"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1"/>
            <a:ext cx="3169627" cy="47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t" anchorCtr="0" compatLnSpc="1"/>
          <a:lstStyle>
            <a:lvl1pPr defTabSz="967105">
              <a:defRPr kumimoji="0" sz="1200"/>
            </a:lvl1pPr>
          </a:lstStyle>
          <a:p>
            <a:endParaRPr lang="en-US" altLang="en-US"/>
          </a:p>
        </p:txBody>
      </p:sp>
      <p:sp>
        <p:nvSpPr>
          <p:cNvPr id="2057" name="Rectangle 9"/>
          <p:cNvSpPr>
            <a:spLocks noGrp="1" noRot="1" noChangeAspect="1" noChangeArrowheads="1"/>
          </p:cNvSpPr>
          <p:nvPr>
            <p:ph type="sldImg" idx="2"/>
          </p:nvPr>
        </p:nvSpPr>
        <p:spPr bwMode="auto">
          <a:xfrm>
            <a:off x="1257300" y="720725"/>
            <a:ext cx="4800600" cy="3600450"/>
          </a:xfrm>
          <a:prstGeom prst="rect">
            <a:avLst/>
          </a:prstGeom>
          <a:noFill/>
          <a:ln w="9525">
            <a:solidFill>
              <a:srgbClr val="000000"/>
            </a:solidFill>
            <a:miter lim="800000"/>
          </a:ln>
        </p:spPr>
      </p:sp>
      <p:sp>
        <p:nvSpPr>
          <p:cNvPr id="2058" name="Rectangle 10"/>
          <p:cNvSpPr>
            <a:spLocks noGrp="1" noChangeArrowheads="1"/>
          </p:cNvSpPr>
          <p:nvPr>
            <p:ph type="body" sz="quarter" idx="3"/>
          </p:nvPr>
        </p:nvSpPr>
        <p:spPr bwMode="auto">
          <a:xfrm>
            <a:off x="977199" y="4561765"/>
            <a:ext cx="5360805" cy="431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2059" name="Rectangle 11"/>
          <p:cNvSpPr>
            <a:spLocks noGrp="1" noChangeArrowheads="1"/>
          </p:cNvSpPr>
          <p:nvPr>
            <p:ph type="dt" idx="1"/>
          </p:nvPr>
        </p:nvSpPr>
        <p:spPr bwMode="auto">
          <a:xfrm>
            <a:off x="4145574" y="1"/>
            <a:ext cx="3169627" cy="47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t" anchorCtr="0" compatLnSpc="1"/>
          <a:lstStyle>
            <a:lvl1pPr algn="r" defTabSz="967105">
              <a:defRPr kumimoji="0" sz="1200"/>
            </a:lvl1pPr>
          </a:lstStyle>
          <a:p>
            <a:fld id="{BA73110B-55C5-4C6B-8043-722EB9987963}" type="datetime1">
              <a:rPr lang="en-US" altLang="en-US"/>
            </a:fld>
            <a:endParaRPr lang="en-US" altLang="en-US"/>
          </a:p>
        </p:txBody>
      </p:sp>
      <p:sp>
        <p:nvSpPr>
          <p:cNvPr id="2060" name="Rectangle 12"/>
          <p:cNvSpPr>
            <a:spLocks noGrp="1" noChangeArrowheads="1"/>
          </p:cNvSpPr>
          <p:nvPr>
            <p:ph type="ftr" sz="quarter" idx="4"/>
          </p:nvPr>
        </p:nvSpPr>
        <p:spPr bwMode="auto">
          <a:xfrm>
            <a:off x="0" y="9121361"/>
            <a:ext cx="3169627" cy="47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b" anchorCtr="0" compatLnSpc="1"/>
          <a:lstStyle>
            <a:lvl1pPr defTabSz="967105">
              <a:defRPr kumimoji="0" sz="1200"/>
            </a:lvl1pPr>
          </a:lstStyle>
          <a:p>
            <a:r>
              <a:rPr lang="en-US" altLang="en-US"/>
              <a:t>Copyright 2000, Kevin Wayne</a:t>
            </a:r>
            <a:endParaRPr lang="en-US" altLang="en-US"/>
          </a:p>
        </p:txBody>
      </p:sp>
      <p:sp>
        <p:nvSpPr>
          <p:cNvPr id="2061" name="Rectangle 13"/>
          <p:cNvSpPr>
            <a:spLocks noGrp="1" noChangeArrowheads="1"/>
          </p:cNvSpPr>
          <p:nvPr>
            <p:ph type="sldNum" sz="quarter" idx="5"/>
          </p:nvPr>
        </p:nvSpPr>
        <p:spPr bwMode="auto">
          <a:xfrm>
            <a:off x="4145574" y="9121361"/>
            <a:ext cx="3169627" cy="47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6781" tIns="48390" rIns="96781" bIns="48390" numCol="1" anchor="b" anchorCtr="0" compatLnSpc="1"/>
          <a:lstStyle>
            <a:lvl1pPr algn="r" defTabSz="967105">
              <a:defRPr kumimoji="0" sz="1200"/>
            </a:lvl1pPr>
          </a:lstStyle>
          <a:p>
            <a:fld id="{CAB9A8D4-1A30-47CD-8979-992FBF3DACE0}"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567299" name="Rectangle 3"/>
          <p:cNvSpPr>
            <a:spLocks noGrp="1" noChangeArrowheads="1"/>
          </p:cNvSpPr>
          <p:nvPr>
            <p:ph type="body" idx="1"/>
          </p:nvPr>
        </p:nvSpPr>
        <p:spPr bwMode="auto">
          <a:xfrm>
            <a:off x="977199" y="4561765"/>
            <a:ext cx="5360805" cy="4318585"/>
          </a:xfrm>
          <a:prstGeom prst="rect">
            <a:avLst/>
          </a:prstGeom>
          <a:solidFill>
            <a:srgbClr val="FFFFFF"/>
          </a:solidFill>
          <a:ln>
            <a:solidFill>
              <a:srgbClr val="000000"/>
            </a:solidFill>
            <a:miter lim="800000"/>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B9A8D4-1A30-47CD-8979-992FBF3DACE0}"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29762"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9763"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en-US" altLang="en-US" noProof="0"/>
              <a:t>Click to edit Master title style</a:t>
            </a:r>
            <a:endParaRPr lang="en-US" altLang="en-US" noProof="0"/>
          </a:p>
        </p:txBody>
      </p:sp>
      <p:sp>
        <p:nvSpPr>
          <p:cNvPr id="629764"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6305">
              <a:defRPr sz="1600"/>
            </a:lvl1pPr>
          </a:lstStyle>
          <a:p>
            <a:pPr lvl="0"/>
            <a:r>
              <a:rPr lang="en-US" altLang="en-US" noProof="0"/>
              <a:t>Click to edit Master subtitle style</a:t>
            </a:r>
            <a:endParaRPr lang="en-US"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D9DE4FB1-77A1-4E4C-96CF-E15B3EAA1B6C}" type="slidenum">
              <a:rPr lang="en-US" altLang="en-US" smtClean="0"/>
            </a:fld>
            <a:endParaRPr lang="en-US" alt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lstStyle>
            <a:lvl1pPr>
              <a:defRPr/>
            </a:lvl1pPr>
          </a:lstStyle>
          <a:p>
            <a:fld id="{B1173354-FFC1-4911-9CB3-0BB1937E395D}" type="slidenum">
              <a:rPr lang="en-US" altLang="en-US" smtClean="0"/>
            </a:fld>
            <a:endParaRPr lang="en-US" alt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457200"/>
          </a:xfrm>
        </p:spPr>
        <p:txBody>
          <a:bodyPr/>
          <a:lstStyle/>
          <a:p>
            <a:r>
              <a:rPr lang="en-US"/>
              <a:t>Click to edit Master title style</a:t>
            </a:r>
            <a:endParaRPr lang="en-US"/>
          </a:p>
        </p:txBody>
      </p:sp>
      <p:sp>
        <p:nvSpPr>
          <p:cNvPr id="3" name="Content Placeholder 2"/>
          <p:cNvSpPr>
            <a:spLocks noGrp="1"/>
          </p:cNvSpPr>
          <p:nvPr>
            <p:ph idx="1"/>
          </p:nvPr>
        </p:nvSpPr>
        <p:spPr>
          <a:xfrm>
            <a:off x="609600" y="914400"/>
            <a:ext cx="7848600" cy="5410200"/>
          </a:xfrm>
        </p:spPr>
        <p:txBody>
          <a:bodyPr/>
          <a:lstStyle>
            <a:lvl1pPr>
              <a:spcBef>
                <a:spcPts val="1200"/>
              </a:spcBef>
              <a:spcAft>
                <a:spcPts val="0"/>
              </a:spcAft>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F93D95E9-3209-4078-99B3-F522B96C347E}" type="slidenum">
              <a:rPr lang="en-US" altLang="en-US" smtClean="0"/>
            </a:fld>
            <a:endParaRPr lang="en-US" alt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lvl1pPr>
              <a:defRPr/>
            </a:lvl1pPr>
          </a:lstStyle>
          <a:p>
            <a:fld id="{A05F51DE-802B-4F38-9D03-5C104D21296D}" type="slidenum">
              <a:rPr lang="en-US" altLang="en-US" smtClean="0"/>
            </a:fld>
            <a:endParaRPr lang="en-US" alt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lstStyle>
            <a:lvl1pPr>
              <a:defRPr/>
            </a:lvl1pPr>
          </a:lstStyle>
          <a:p>
            <a:fld id="{28B4470D-3FA5-4CAB-B853-833DEC7C923E}" type="slidenum">
              <a:rPr lang="en-US" altLang="en-US" smtClean="0"/>
            </a:fld>
            <a:endParaRPr lang="en-US" alt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lstStyle>
            <a:lvl1pPr>
              <a:defRPr/>
            </a:lvl1pPr>
          </a:lstStyle>
          <a:p>
            <a:fld id="{C0F914AA-CF24-4E7E-A850-8C5CC57B7B7A}" type="slidenum">
              <a:rPr lang="en-US" altLang="en-US" smtClean="0"/>
            </a:fld>
            <a:endParaRPr lang="en-US" alt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AB74BC72-1065-4605-B277-A438C99E978F}" type="slidenum">
              <a:rPr lang="en-US" altLang="en-US" smtClean="0"/>
            </a:fld>
            <a:endParaRPr lang="en-US" alt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9172A01-E83F-45B1-9551-BB0FF3175878}" type="slidenum">
              <a:rPr lang="en-US" altLang="en-US" smtClean="0"/>
            </a:fld>
            <a:endParaRPr lang="en-US" alt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8F34F22E-EDFC-4B46-BE74-62744BC38CFC}" type="slidenum">
              <a:rPr lang="en-US" altLang="en-US" smtClean="0"/>
            </a:fld>
            <a:endParaRPr lang="en-US" alt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lvl1pPr>
              <a:defRPr/>
            </a:lvl1pPr>
          </a:lstStyle>
          <a:p>
            <a:fld id="{6EDCC079-0E1B-44F1-A9FB-B808067B295A}" type="slidenum">
              <a:rPr lang="en-US" altLang="en-US" smtClean="0"/>
            </a:fld>
            <a:endParaRPr lang="en-US" altLang="en-US" sz="14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bwMode="auto">
          <a:xfrm>
            <a:off x="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628739"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dirty="0"/>
          </a:p>
        </p:txBody>
      </p:sp>
      <p:sp>
        <p:nvSpPr>
          <p:cNvPr id="628740"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lstStyle>
            <a:lvl1pPr algn="r">
              <a:defRPr sz="800"/>
            </a:lvl1pPr>
          </a:lstStyle>
          <a:p>
            <a:fld id="{4D384538-8301-4092-9796-FBBAAF6BC574}" type="slidenum">
              <a:rPr lang="en-US" altLang="en-US" smtClean="0"/>
            </a:fld>
            <a:endParaRPr lang="en-US" alt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lnSpc>
          <a:spcPct val="70000"/>
        </a:lnSpc>
        <a:spcBef>
          <a:spcPct val="0"/>
        </a:spcBef>
        <a:spcAft>
          <a:spcPct val="0"/>
        </a:spcAft>
        <a:defRPr kumimoji="1" sz="2000">
          <a:solidFill>
            <a:schemeClr val="folHlink"/>
          </a:solidFill>
          <a:latin typeface="+mj-lt"/>
          <a:ea typeface="+mj-ea"/>
          <a:cs typeface="+mj-cs"/>
        </a:defRPr>
      </a:lvl1pPr>
      <a:lvl2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9pPr>
    </p:titleStyle>
    <p:bodyStyle>
      <a:lvl1pPr algn="l" rtl="0" eaLnBrk="1" fontAlgn="base" hangingPunct="1">
        <a:lnSpc>
          <a:spcPts val="2600"/>
        </a:lnSpc>
        <a:spcBef>
          <a:spcPct val="0"/>
        </a:spcBef>
        <a:spcAft>
          <a:spcPts val="1200"/>
        </a:spcAft>
        <a:buClr>
          <a:srgbClr val="003399"/>
        </a:buClr>
        <a:buSzPct val="50000"/>
        <a:buFont typeface="Monotype Sorts" pitchFamily="92" charset="2"/>
        <a:defRPr kumimoji="1">
          <a:solidFill>
            <a:srgbClr val="003399"/>
          </a:solidFill>
          <a:latin typeface="+mn-lt"/>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380" indent="-167005" algn="l" rtl="0" eaLnBrk="1" fontAlgn="base" hangingPunct="1">
        <a:lnSpc>
          <a:spcPts val="2600"/>
        </a:lnSpc>
        <a:spcBef>
          <a:spcPct val="0"/>
        </a:spcBef>
        <a:spcAft>
          <a:spcPct val="0"/>
        </a:spcAft>
        <a:buClr>
          <a:schemeClr val="tx1"/>
        </a:buClr>
        <a:buSzPct val="80000"/>
        <a:buChar char="–"/>
        <a:defRPr kumimoji="1">
          <a:solidFill>
            <a:schemeClr val="tx1"/>
          </a:solidFill>
          <a:latin typeface="+mn-lt"/>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a:solidFill>
            <a:schemeClr val="tx1"/>
          </a:solidFill>
          <a:latin typeface="+mn-lt"/>
        </a:defRPr>
      </a:lvl4pPr>
      <a:lvl5pPr marL="15398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image" Target="../media/image3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25.png"/><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25.png"/><Relationship Id="rId10" Type="http://schemas.openxmlformats.org/officeDocument/2006/relationships/slideLayout" Target="../slideLayouts/slideLayout2.xml"/><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25.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25.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25.png"/><Relationship Id="rId1"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ctrTitle" sz="quarter"/>
          </p:nvPr>
        </p:nvSpPr>
        <p:spPr>
          <a:noFill/>
        </p:spPr>
        <p:txBody>
          <a:bodyPr/>
          <a:lstStyle/>
          <a:p>
            <a:r>
              <a:rPr lang="en-US" altLang="en-US" dirty="0"/>
              <a:t>COMP 3711 Design and Analysis of Algorithms</a:t>
            </a:r>
            <a:br>
              <a:rPr lang="en-US" altLang="en-US" dirty="0"/>
            </a:br>
            <a:endParaRPr lang="en-US" altLang="en-US" dirty="0"/>
          </a:p>
        </p:txBody>
      </p:sp>
      <p:sp>
        <p:nvSpPr>
          <p:cNvPr id="5" name="Rectangle 2"/>
          <p:cNvSpPr txBox="1">
            <a:spLocks noChangeArrowheads="1"/>
          </p:cNvSpPr>
          <p:nvPr/>
        </p:nvSpPr>
        <p:spPr bwMode="auto">
          <a:xfrm>
            <a:off x="76200" y="2057400"/>
            <a:ext cx="9144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lstStyle>
            <a:lvl1pPr algn="ctr" rtl="0" eaLnBrk="1" fontAlgn="base" hangingPunct="1">
              <a:lnSpc>
                <a:spcPct val="80000"/>
              </a:lnSpc>
              <a:spcBef>
                <a:spcPct val="0"/>
              </a:spcBef>
              <a:spcAft>
                <a:spcPct val="0"/>
              </a:spcAft>
              <a:defRPr kumimoji="1" sz="3200">
                <a:solidFill>
                  <a:schemeClr val="folHlink"/>
                </a:solidFill>
                <a:latin typeface="+mj-lt"/>
                <a:ea typeface="+mj-ea"/>
                <a:cs typeface="+mj-cs"/>
              </a:defRPr>
            </a:lvl1pPr>
            <a:lvl2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1" fontAlgn="base" hangingPunct="1">
              <a:lnSpc>
                <a:spcPct val="70000"/>
              </a:lnSpc>
              <a:spcBef>
                <a:spcPct val="0"/>
              </a:spcBef>
              <a:spcAft>
                <a:spcPct val="0"/>
              </a:spcAft>
              <a:defRPr kumimoji="1" sz="2000">
                <a:solidFill>
                  <a:schemeClr val="folHlink"/>
                </a:solidFill>
                <a:latin typeface="Comic Sans MS" panose="030F0702030302020204" pitchFamily="66" charset="0"/>
              </a:defRPr>
            </a:lvl9pPr>
          </a:lstStyle>
          <a:p>
            <a:r>
              <a:rPr lang="en-US" altLang="en-US" dirty="0">
                <a:solidFill>
                  <a:srgbClr val="00B0F0"/>
                </a:solidFill>
              </a:rPr>
              <a:t>Tutorial: </a:t>
            </a:r>
            <a:r>
              <a:rPr lang="en-US" dirty="0">
                <a:solidFill>
                  <a:srgbClr val="00B0F0"/>
                </a:solidFill>
              </a:rPr>
              <a:t>Dynamic Programming 2D</a:t>
            </a:r>
            <a:endParaRPr lang="en-US" altLang="en-US" kern="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3" name="TextBox 2"/>
              <p:cNvSpPr txBox="1"/>
              <p:nvPr/>
            </p:nvSpPr>
            <p:spPr>
              <a:xfrm>
                <a:off x="4456294" y="3115860"/>
                <a:ext cx="4075798" cy="526297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Stored values in hash map </a:t>
                </a:r>
                <a14:m>
                  <m:oMath xmlns:m="http://schemas.openxmlformats.org/officeDocument/2006/math">
                    <m:r>
                      <a:rPr lang="en-US" sz="2400" i="1">
                        <a:latin typeface="Cambria Math" panose="02040503050406030204" pitchFamily="18" charset="0"/>
                        <a:cs typeface="Calibri" panose="020F0502020204030204" pitchFamily="34" charset="0"/>
                      </a:rPr>
                      <m:t>𝑑</m:t>
                    </m:r>
                  </m:oMath>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e>
                          </m:d>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1</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i="1">
                                  <a:latin typeface="Cambria Math" panose="02040503050406030204" pitchFamily="18" charset="0"/>
                                  <a:cs typeface="Calibri" panose="020F0502020204030204" pitchFamily="34" charset="0"/>
                                </a:rPr>
                                <m:t>3</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6</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8</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4456294" y="3115860"/>
                <a:ext cx="4075798" cy="5262979"/>
              </a:xfrm>
              <a:prstGeom prst="rect">
                <a:avLst/>
              </a:prstGeom>
              <a:blipFill rotWithShape="1">
                <a:blip r:embed="rId1"/>
                <a:stretch>
                  <a:fillRect l="-12" t="-10" r="6"/>
                </a:stretch>
              </a:blipFill>
            </p:spPr>
            <p:txBody>
              <a:bodyPr/>
              <a:lstStyle/>
              <a:p>
                <a:r>
                  <a:rPr lang="zh-CN" altLang="en-US">
                    <a:noFill/>
                  </a:rPr>
                  <a:t> </a:t>
                </a:r>
              </a:p>
            </p:txBody>
          </p:sp>
        </mc:Fallback>
      </mc:AlternateContent>
      <p:cxnSp>
        <p:nvCxnSpPr>
          <p:cNvPr id="7" name="Straight Connector 6"/>
          <p:cNvCxnSpPr/>
          <p:nvPr/>
        </p:nvCxnSpPr>
        <p:spPr bwMode="auto">
          <a:xfrm>
            <a:off x="16838" y="3185641"/>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1"/>
          <p:cNvGrpSpPr/>
          <p:nvPr/>
        </p:nvGrpSpPr>
        <p:grpSpPr>
          <a:xfrm>
            <a:off x="184744" y="741846"/>
            <a:ext cx="8976094" cy="2374014"/>
            <a:chOff x="179412" y="3182219"/>
            <a:chExt cx="8976094" cy="2374014"/>
          </a:xfrm>
        </p:grpSpPr>
        <p:sp>
          <p:nvSpPr>
            <p:cNvPr id="6" name="Rounded Rectangle 5"/>
            <p:cNvSpPr/>
            <p:nvPr/>
          </p:nvSpPr>
          <p:spPr bwMode="auto">
            <a:xfrm>
              <a:off x="179412" y="3182219"/>
              <a:ext cx="8823974" cy="2374014"/>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dirty="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8" name="TextBox 7"/>
                <p:cNvSpPr txBox="1"/>
                <p:nvPr/>
              </p:nvSpPr>
              <p:spPr>
                <a:xfrm>
                  <a:off x="372139" y="3185224"/>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𝑗</m:t>
                          </m:r>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𝑗</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72139" y="3185224"/>
                  <a:ext cx="450671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93284" y="3182219"/>
                  <a:ext cx="5333476"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solidFill>
                              <a:srgbClr val="C00000"/>
                            </a:solidFill>
                            <a:latin typeface="Cambria Math" panose="02040503050406030204" pitchFamily="18" charset="0"/>
                          </a:rPr>
                          <m:t>for</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cs typeface="Calibri" panose="020F0502020204030204" pitchFamily="34" charset="0"/>
                          </a:rPr>
                          <m:t>𝑗</m:t>
                        </m:r>
                        <m:r>
                          <a:rPr lang="en-US" sz="2400" i="1">
                            <a:solidFill>
                              <a:srgbClr val="C00000"/>
                            </a:solidFill>
                            <a:latin typeface="Cambria Math" panose="02040503050406030204" pitchFamily="18" charset="0"/>
                            <a:cs typeface="Calibri" panose="020F0502020204030204" pitchFamily="34" charset="0"/>
                          </a:rPr>
                          <m:t>&gt;</m:t>
                        </m:r>
                        <m:r>
                          <a:rPr lang="en-US" sz="2400" i="1">
                            <a:solidFill>
                              <a:srgbClr val="C00000"/>
                            </a:solidFill>
                            <a:latin typeface="Cambria Math" panose="02040503050406030204" pitchFamily="18" charset="0"/>
                            <a:cs typeface="Calibri" panose="020F0502020204030204" pitchFamily="34" charset="0"/>
                          </a:rPr>
                          <m:t>1</m:t>
                        </m:r>
                      </m:oMath>
                    </m:oMathPara>
                  </a14:m>
                  <a:endParaRPr lang="en-US" sz="2400" dirty="0">
                    <a:solidFill>
                      <a:srgbClr val="C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93284" y="3182219"/>
                  <a:ext cx="5333476"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2138" y="3829870"/>
                  <a:ext cx="5253409"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m:t>
                      </m:r>
                      <m:r>
                        <a:rPr lang="en-US" sz="2400" b="0" i="0" smtClean="0">
                          <a:solidFill>
                            <a:srgbClr val="003399"/>
                          </a:solidFill>
                          <a:latin typeface="Cambria Math" panose="02040503050406030204" pitchFamily="18" charset="0"/>
                          <a:cs typeface="Calibri" panose="020F0502020204030204" pitchFamily="34" charset="0"/>
                        </a:rPr>
                        <m:t>1</m:t>
                      </m:r>
                      <m:r>
                        <a:rPr lang="en-US" sz="2400" b="0" i="0" smtClean="0">
                          <a:solidFill>
                            <a:srgbClr val="003399"/>
                          </a:solidFill>
                          <a:latin typeface="Cambria Math" panose="02040503050406030204" pitchFamily="18" charset="0"/>
                          <a:cs typeface="Calibri" panose="020F0502020204030204" pitchFamily="34" charset="0"/>
                        </a:rPr>
                        <m:t>,</m:t>
                      </m:r>
                    </m:oMath>
                  </a14:m>
                  <a:r>
                    <a:rPr lang="en-US" sz="2400" dirty="0">
                      <a:solidFill>
                        <a:srgbClr val="003399"/>
                      </a:solidFill>
                      <a:latin typeface="Cambria" panose="02040503050406030204" pitchFamily="18" charset="0"/>
                      <a:cs typeface="Calibri" panose="020F0502020204030204" pitchFamily="34" charset="0"/>
                    </a:rPr>
                    <a:t> and </a:t>
                  </a:r>
                  <a14:m>
                    <m:oMath xmlns:m="http://schemas.openxmlformats.org/officeDocument/2006/math">
                      <m:r>
                        <m:rPr>
                          <m:sty m:val="p"/>
                        </m:rPr>
                        <a:rPr lang="en-US" sz="2400" dirty="0" smtClean="0">
                          <a:solidFill>
                            <a:srgbClr val="003399"/>
                          </a:solidFill>
                          <a:latin typeface="Cambria Math" panose="02040503050406030204" pitchFamily="18" charset="0"/>
                          <a:cs typeface="Calibri" panose="020F0502020204030204" pitchFamily="34" charset="0"/>
                        </a:rPr>
                        <m:t>j</m:t>
                      </m:r>
                      <m:r>
                        <a:rPr lang="en-US" sz="2400">
                          <a:solidFill>
                            <a:srgbClr val="003399"/>
                          </a:solidFill>
                          <a:latin typeface="Cambria Math" panose="02040503050406030204" pitchFamily="18" charset="0"/>
                          <a:cs typeface="Calibri" panose="020F0502020204030204" pitchFamily="34" charset="0"/>
                        </a:rPr>
                        <m:t>&gt;</m:t>
                      </m:r>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m:t>
                      </m:r>
                      <m:r>
                        <a:rPr lang="en-US" sz="2400" b="0" i="0" smtClean="0">
                          <a:solidFill>
                            <a:srgbClr val="003399"/>
                          </a:solidFill>
                          <a:latin typeface="Cambria Math" panose="02040503050406030204" pitchFamily="18" charset="0"/>
                          <a:cs typeface="Calibri" panose="020F0502020204030204" pitchFamily="34" charset="0"/>
                        </a:rPr>
                        <m:t>1</m:t>
                      </m:r>
                    </m:oMath>
                  </a14:m>
                  <a:r>
                    <a:rPr lang="en-US" sz="2400" dirty="0">
                      <a:solidFill>
                        <a:srgbClr val="003399"/>
                      </a:solidFill>
                      <a:latin typeface="Cambria" panose="02040503050406030204" pitchFamily="18" charset="0"/>
                      <a:cs typeface="Calibri" panose="020F0502020204030204" pitchFamily="34" charset="0"/>
                    </a:rPr>
                    <a:t> </a:t>
                  </a:r>
                  <a:endParaRPr lang="en-US" sz="2400" dirty="0">
                    <a:solidFill>
                      <a:srgbClr val="003399"/>
                    </a:solidFill>
                    <a:latin typeface="Cambria" panose="02040503050406030204" pitchFamily="18" charset="0"/>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2138" y="3829870"/>
                  <a:ext cx="5253409"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728" y="4391058"/>
                  <a:ext cx="8947778" cy="916148"/>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𝑗</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𝑗</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                    </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i="1">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ea typeface="Cambria Math" panose="02040503050406030204" pitchFamily="18" charset="0"/>
                                    </a:rPr>
                                    <m:t>∉</m:t>
                                  </m:r>
                                  <m:r>
                                    <a:rPr lang="en-US" sz="2400" i="1">
                                      <a:solidFill>
                                        <a:srgbClr val="003399"/>
                                      </a:solidFill>
                                      <a:latin typeface="Cambria Math" panose="02040503050406030204" pitchFamily="18" charset="0"/>
                                    </a:rPr>
                                    <m:t>𝑑</m:t>
                                  </m:r>
                                </m:e>
                              </m:mr>
                              <m:mr>
                                <m:e>
                                  <m: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𝑑</m:t>
                                  </m:r>
                                  <m:d>
                                    <m:dPr>
                                      <m:begChr m:val="["/>
                                      <m:endChr m:val="]"/>
                                      <m:ctrlPr>
                                        <a:rPr lang="en-US" sz="2400" i="1">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07728" y="4391058"/>
                  <a:ext cx="8947778" cy="916148"/>
                </a:xfrm>
                <a:prstGeom prst="rect">
                  <a:avLst/>
                </a:prstGeom>
                <a:blipFill rotWithShape="1">
                  <a:blip r:embed="rId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8" name="TextBox 27"/>
              <p:cNvSpPr txBox="1"/>
              <p:nvPr/>
            </p:nvSpPr>
            <p:spPr>
              <a:xfrm>
                <a:off x="1023247" y="4181474"/>
                <a:ext cx="3663702" cy="156966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Finally, we find the largest value in the hash map </a:t>
                </a:r>
                <a14:m>
                  <m:oMath xmlns:m="http://schemas.openxmlformats.org/officeDocument/2006/math">
                    <m:r>
                      <m:rPr>
                        <m:sty m:val="p"/>
                      </m:rPr>
                      <a:rPr lang="en-US" sz="2400">
                        <a:latin typeface="Cambria Math" panose="02040503050406030204" pitchFamily="18" charset="0"/>
                        <a:cs typeface="Calibri" panose="020F0502020204030204" pitchFamily="34" charset="0"/>
                      </a:rPr>
                      <m:t>max</m:t>
                    </m:r>
                    <m:d>
                      <m:dPr>
                        <m:ctrlPr>
                          <a:rPr lang="en-US" sz="2400" i="1">
                            <a:latin typeface="Cambria Math" panose="02040503050406030204" pitchFamily="18" charset="0"/>
                            <a:cs typeface="Calibri" panose="020F0502020204030204" pitchFamily="34" charset="0"/>
                          </a:rPr>
                        </m:ctrlPr>
                      </m:dPr>
                      <m:e>
                        <m:r>
                          <a:rPr lang="en-US" sz="2400" i="1">
                            <a:latin typeface="Cambria Math" panose="02040503050406030204" pitchFamily="18" charset="0"/>
                            <a:cs typeface="Calibri" panose="020F0502020204030204" pitchFamily="34" charset="0"/>
                          </a:rPr>
                          <m:t>𝑑</m:t>
                        </m:r>
                      </m:e>
                    </m:d>
                    <m:r>
                      <a:rPr lang="en-US" sz="2400">
                        <a:latin typeface="Cambria Math" panose="02040503050406030204" pitchFamily="18" charset="0"/>
                        <a:cs typeface="Calibri" panose="020F0502020204030204" pitchFamily="34" charset="0"/>
                      </a:rPr>
                      <m:t>=</m:t>
                    </m:r>
                    <m:r>
                      <a:rPr lang="en-US" sz="240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 </m:t>
                    </m:r>
                  </m:oMath>
                </a14:m>
                <a:r>
                  <a:rPr lang="en-US" sz="2400" dirty="0">
                    <a:latin typeface="Calibri" panose="020F0502020204030204" pitchFamily="34" charset="0"/>
                    <a:cs typeface="Calibri" panose="020F0502020204030204" pitchFamily="34" charset="0"/>
                  </a:rPr>
                  <a:t> and return </a:t>
                </a:r>
                <a14:m>
                  <m:oMath xmlns:m="http://schemas.openxmlformats.org/officeDocument/2006/math">
                    <m:r>
                      <m:rPr>
                        <m:sty m:val="p"/>
                      </m:rPr>
                      <a:rPr lang="en-US" sz="2400">
                        <a:latin typeface="Cambria Math" panose="02040503050406030204" pitchFamily="18" charset="0"/>
                        <a:cs typeface="Calibri" panose="020F0502020204030204" pitchFamily="34" charset="0"/>
                      </a:rPr>
                      <m:t>max</m:t>
                    </m:r>
                    <m:d>
                      <m:dPr>
                        <m:ctrlPr>
                          <a:rPr lang="en-US" sz="2400" i="1">
                            <a:latin typeface="Cambria Math" panose="02040503050406030204" pitchFamily="18" charset="0"/>
                            <a:cs typeface="Calibri" panose="020F0502020204030204" pitchFamily="34" charset="0"/>
                          </a:rPr>
                        </m:ctrlPr>
                      </m:dPr>
                      <m:e>
                        <m:r>
                          <a:rPr lang="en-US" sz="2400" i="1">
                            <a:latin typeface="Cambria Math" panose="02040503050406030204" pitchFamily="18" charset="0"/>
                            <a:cs typeface="Calibri" panose="020F0502020204030204" pitchFamily="34" charset="0"/>
                          </a:rPr>
                          <m:t>𝑑</m:t>
                        </m:r>
                      </m:e>
                    </m:d>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3</m:t>
                    </m:r>
                  </m:oMath>
                </a14:m>
                <a:endParaRPr lang="en-US" sz="2400" dirty="0">
                  <a:latin typeface="Calibri" panose="020F0502020204030204" pitchFamily="34" charset="0"/>
                  <a:cs typeface="Calibri" panose="020F0502020204030204"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1023247" y="4181474"/>
                <a:ext cx="3663702" cy="1569660"/>
              </a:xfrm>
              <a:prstGeom prst="rect">
                <a:avLst/>
              </a:prstGeom>
              <a:blipFill rotWithShape="1">
                <a:blip r:embed="rId6"/>
                <a:stretch>
                  <a:fillRect l="-7" t="-40" b="37"/>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sz="quarter"/>
          </p:nvPr>
        </p:nvSpPr>
        <p:spPr/>
        <p:txBody>
          <a:bodyPr/>
          <a:lstStyle/>
          <a:p>
            <a:r>
              <a:rPr lang="en-US" altLang="en-US" sz="2800" dirty="0"/>
              <a:t>COMP3711: Design and Analysis of Algorithms</a:t>
            </a:r>
            <a:endParaRPr lang="en-US" altLang="en-US" sz="2800" dirty="0"/>
          </a:p>
        </p:txBody>
      </p:sp>
      <p:sp>
        <p:nvSpPr>
          <p:cNvPr id="3077" name="Subtitle 1"/>
          <p:cNvSpPr>
            <a:spLocks noGrp="1"/>
          </p:cNvSpPr>
          <p:nvPr>
            <p:ph type="subTitle" sz="quarter" idx="1"/>
          </p:nvPr>
        </p:nvSpPr>
        <p:spPr>
          <a:xfrm>
            <a:off x="0" y="2671763"/>
            <a:ext cx="9143999" cy="3094037"/>
          </a:xfrm>
        </p:spPr>
        <p:txBody>
          <a:bodyPr/>
          <a:lstStyle/>
          <a:p>
            <a:pPr algn="ctr"/>
            <a:endParaRPr lang="en-US" altLang="en-US" sz="2800" dirty="0"/>
          </a:p>
          <a:p>
            <a:pPr algn="ctr"/>
            <a:r>
              <a:rPr lang="en-US" altLang="en-US" sz="2800" dirty="0"/>
              <a:t>The Subset Sum Problem</a:t>
            </a:r>
            <a:endParaRPr lang="en-US" altLang="en-US" sz="2800" dirty="0"/>
          </a:p>
        </p:txBody>
      </p:sp>
      <p:sp>
        <p:nvSpPr>
          <p:cNvPr id="7" name="Subtitle 5"/>
          <p:cNvSpPr txBox="1"/>
          <p:nvPr/>
        </p:nvSpPr>
        <p:spPr bwMode="auto">
          <a:xfrm>
            <a:off x="1033463" y="4564063"/>
            <a:ext cx="716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defTabSz="916305" rtl="0" eaLnBrk="0" fontAlgn="base" hangingPunct="0">
              <a:lnSpc>
                <a:spcPts val="2600"/>
              </a:lnSpc>
              <a:spcBef>
                <a:spcPct val="0"/>
              </a:spcBef>
              <a:spcAft>
                <a:spcPct val="0"/>
              </a:spcAft>
              <a:buClr>
                <a:srgbClr val="003399"/>
              </a:buClr>
              <a:buSzPct val="50000"/>
              <a:buFont typeface="Monotype Sorts" pitchFamily="92" charset="2"/>
              <a:defRPr kumimoji="1" sz="16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380" indent="-167005"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8080" indent="-405130" algn="l" rtl="0" eaLnBrk="0" fontAlgn="base" hangingPunct="0">
              <a:lnSpc>
                <a:spcPts val="2600"/>
              </a:lnSpc>
              <a:spcBef>
                <a:spcPct val="0"/>
              </a:spcBef>
              <a:spcAft>
                <a:spcPct val="0"/>
              </a:spcAft>
              <a:buClr>
                <a:schemeClr val="tx1"/>
              </a:buClr>
              <a:buFont typeface="Wingdings" panose="05000000000000000000" pitchFamily="2" charset="2"/>
              <a:buChar char="!"/>
              <a:defRPr kumimoji="1">
                <a:solidFill>
                  <a:schemeClr val="tx1"/>
                </a:solidFill>
                <a:latin typeface="+mn-lt"/>
              </a:defRPr>
            </a:lvl4pPr>
            <a:lvl5pPr marL="15398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a:lstStyle>
          <a:p>
            <a:pPr algn="ctr">
              <a:defRPr/>
            </a:pPr>
            <a:endParaRPr lang="en-US" sz="1800" kern="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9600" y="1143000"/>
                <a:ext cx="7848600" cy="1514283"/>
              </a:xfrm>
            </p:spPr>
            <p:txBody>
              <a:bodyPr/>
              <a:lstStyle/>
              <a:p>
                <a:r>
                  <a:rPr lang="en-US" altLang="zh-CN" dirty="0"/>
                  <a:t>The </a:t>
                </a:r>
                <a:r>
                  <a:rPr lang="en-US" altLang="zh-CN" dirty="0">
                    <a:solidFill>
                      <a:srgbClr val="C00000"/>
                    </a:solidFill>
                  </a:rPr>
                  <a:t>subset sum problem </a:t>
                </a:r>
                <a:r>
                  <a:rPr lang="en-US" altLang="zh-CN" dirty="0"/>
                  <a:t>is: Given a set of </a:t>
                </a:r>
                <a14:m>
                  <m:oMath xmlns:m="http://schemas.openxmlformats.org/officeDocument/2006/math">
                    <m:r>
                      <a:rPr lang="en-US" altLang="zh-CN" i="1" dirty="0" smtClean="0">
                        <a:latin typeface="Cambria Math" panose="02040503050406030204" pitchFamily="18" charset="0"/>
                      </a:rPr>
                      <m:t>𝑛</m:t>
                    </m:r>
                  </m:oMath>
                </a14:m>
                <a:r>
                  <a:rPr lang="en-US" altLang="zh-CN" dirty="0"/>
                  <a:t> positive integers, </a:t>
                </a:r>
                <a:br>
                  <a:rPr lang="en-US" altLang="zh-CN" dirty="0"/>
                </a:br>
                <a14:m>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b="0" i="1" dirty="0" smtClean="0">
                        <a:latin typeface="Cambria Math" panose="02040503050406030204" pitchFamily="18" charset="0"/>
                      </a:rPr>
                      <m:t>}</m:t>
                    </m:r>
                  </m:oMath>
                </a14:m>
                <a:r>
                  <a:rPr lang="en-US" altLang="zh-CN" dirty="0"/>
                  <a:t> and an integer </a:t>
                </a:r>
                <a14:m>
                  <m:oMath xmlns:m="http://schemas.openxmlformats.org/officeDocument/2006/math">
                    <m:r>
                      <a:rPr lang="en-US" altLang="zh-CN" i="1" dirty="0" smtClean="0">
                        <a:latin typeface="Cambria Math" panose="02040503050406030204" pitchFamily="18" charset="0"/>
                      </a:rPr>
                      <m:t>𝑊</m:t>
                    </m:r>
                    <m:r>
                      <a:rPr lang="en-US" altLang="zh-CN" b="0" i="1" dirty="0" smtClean="0">
                        <a:latin typeface="Cambria Math" panose="02040503050406030204" pitchFamily="18" charset="0"/>
                      </a:rPr>
                      <m:t>,</m:t>
                    </m:r>
                  </m:oMath>
                </a14:m>
                <a:br>
                  <a:rPr lang="en-US" altLang="zh-CN" dirty="0"/>
                </a:br>
                <a:r>
                  <a:rPr lang="en-US" altLang="zh-CN" dirty="0"/>
                  <a:t>determine whether there is a subset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𝑆</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oMath>
                </a14:m>
                <a:r>
                  <a:rPr lang="en-US" altLang="zh-CN" dirty="0"/>
                  <a:t> is equal to </a:t>
                </a:r>
                <a14:m>
                  <m:oMath xmlns:m="http://schemas.openxmlformats.org/officeDocument/2006/math">
                    <m:r>
                      <a:rPr lang="en-US" altLang="zh-CN" i="1" dirty="0" smtClean="0">
                        <a:latin typeface="Cambria Math" panose="02040503050406030204" pitchFamily="18" charset="0"/>
                      </a:rPr>
                      <m:t>𝑊</m:t>
                    </m:r>
                  </m:oMath>
                </a14:m>
                <a:r>
                  <a:rPr lang="en-US" altLang="zh-CN" dirty="0"/>
                  <a:t>.</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9600" y="1143000"/>
                <a:ext cx="7848600" cy="1514283"/>
              </a:xfrm>
              <a:blipFill rotWithShape="1">
                <a:blip r:embed="rId1"/>
                <a:stretch>
                  <a:fillRect b="29"/>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5" name="内容占位符 2"/>
              <p:cNvSpPr txBox="1"/>
              <p:nvPr/>
            </p:nvSpPr>
            <p:spPr bwMode="auto">
              <a:xfrm>
                <a:off x="609600" y="2600773"/>
                <a:ext cx="7848600" cy="1656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For example, let </a:t>
                </a:r>
                <a14:m>
                  <m:oMath xmlns:m="http://schemas.openxmlformats.org/officeDocument/2006/math">
                    <m:r>
                      <a:rPr lang="en-US" altLang="zh-CN" i="1" kern="0" dirty="0" smtClean="0">
                        <a:latin typeface="Cambria Math" panose="02040503050406030204" pitchFamily="18" charset="0"/>
                      </a:rPr>
                      <m:t>𝑆</m:t>
                    </m:r>
                    <m:r>
                      <a:rPr lang="en-US" altLang="zh-CN" i="1" kern="0" dirty="0" smtClean="0">
                        <a:latin typeface="Cambria Math" panose="02040503050406030204" pitchFamily="18" charset="0"/>
                      </a:rPr>
                      <m:t>=</m:t>
                    </m:r>
                    <m:d>
                      <m:dPr>
                        <m:begChr m:val="{"/>
                        <m:endChr m:val="}"/>
                        <m:ctrlPr>
                          <a:rPr lang="en-US" altLang="zh-CN" i="1" kern="0" dirty="0" smtClean="0">
                            <a:latin typeface="Cambria Math" panose="02040503050406030204" pitchFamily="18" charset="0"/>
                          </a:rPr>
                        </m:ctrlPr>
                      </m:dPr>
                      <m:e>
                        <m:r>
                          <a:rPr lang="en-US" altLang="zh-CN" i="1" kern="0" dirty="0" smtClean="0">
                            <a:latin typeface="Cambria Math" panose="02040503050406030204" pitchFamily="18" charset="0"/>
                          </a:rPr>
                          <m:t>4</m:t>
                        </m:r>
                        <m:r>
                          <a:rPr lang="en-US" altLang="zh-CN" i="1" kern="0" dirty="0" smtClean="0">
                            <a:latin typeface="Cambria Math" panose="02040503050406030204" pitchFamily="18" charset="0"/>
                          </a:rPr>
                          <m:t>,</m:t>
                        </m:r>
                        <m:r>
                          <a:rPr lang="en-US" altLang="zh-CN" i="1" kern="0" dirty="0" smtClean="0">
                            <a:latin typeface="Cambria Math" panose="02040503050406030204" pitchFamily="18" charset="0"/>
                          </a:rPr>
                          <m:t>2</m:t>
                        </m:r>
                        <m:r>
                          <a:rPr lang="en-US" altLang="zh-CN" i="1" kern="0" dirty="0" smtClean="0">
                            <a:latin typeface="Cambria Math" panose="02040503050406030204" pitchFamily="18" charset="0"/>
                          </a:rPr>
                          <m:t>,</m:t>
                        </m:r>
                        <m:r>
                          <a:rPr lang="en-US" altLang="zh-CN" i="1" kern="0" dirty="0" smtClean="0">
                            <a:latin typeface="Cambria Math" panose="02040503050406030204" pitchFamily="18" charset="0"/>
                          </a:rPr>
                          <m:t>8</m:t>
                        </m:r>
                        <m:r>
                          <a:rPr lang="en-US" altLang="zh-CN" i="1" kern="0" dirty="0" smtClean="0">
                            <a:latin typeface="Cambria Math" panose="02040503050406030204" pitchFamily="18" charset="0"/>
                          </a:rPr>
                          <m:t>,</m:t>
                        </m:r>
                        <m:r>
                          <a:rPr lang="en-US" altLang="zh-CN" i="1" kern="0" dirty="0" smtClean="0">
                            <a:latin typeface="Cambria Math" panose="02040503050406030204" pitchFamily="18" charset="0"/>
                          </a:rPr>
                          <m:t>9</m:t>
                        </m:r>
                      </m:e>
                    </m:d>
                    <m:r>
                      <a:rPr lang="en-US" altLang="zh-CN" kern="0" dirty="0" smtClean="0">
                        <a:latin typeface="Cambria Math" panose="02040503050406030204" pitchFamily="18" charset="0"/>
                      </a:rPr>
                      <m:t>.</m:t>
                    </m:r>
                  </m:oMath>
                </a14:m>
                <a:endParaRPr lang="en-US" altLang="zh-CN" kern="0" dirty="0">
                  <a:latin typeface="Cambria Math" panose="02040503050406030204" pitchFamily="18" charset="0"/>
                </a:endParaRPr>
              </a:p>
              <a:p>
                <a:r>
                  <a:rPr lang="en-US" altLang="zh-CN" kern="0" dirty="0">
                    <a:solidFill>
                      <a:srgbClr val="003399"/>
                    </a:solidFill>
                    <a:latin typeface="Cambria Math" panose="02040503050406030204" pitchFamily="18" charset="0"/>
                  </a:rPr>
                  <a:t>If </a:t>
                </a:r>
                <a14:m>
                  <m:oMath xmlns:m="http://schemas.openxmlformats.org/officeDocument/2006/math">
                    <m:r>
                      <a:rPr lang="en-US" altLang="zh-CN" i="1" kern="0" dirty="0" smtClean="0">
                        <a:solidFill>
                          <a:srgbClr val="003399"/>
                        </a:solidFill>
                        <a:latin typeface="Cambria Math" panose="02040503050406030204" pitchFamily="18" charset="0"/>
                      </a:rPr>
                      <m:t>𝑊</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11</m:t>
                    </m:r>
                  </m:oMath>
                </a14:m>
                <a:r>
                  <a:rPr lang="en-US" altLang="zh-CN" kern="0" dirty="0">
                    <a:solidFill>
                      <a:srgbClr val="003399"/>
                    </a:solidFill>
                  </a:rPr>
                  <a:t>, then the answer is “yes” </a:t>
                </a:r>
                <a:br>
                  <a:rPr lang="en-US" altLang="zh-CN" kern="0" dirty="0">
                    <a:solidFill>
                      <a:srgbClr val="003399"/>
                    </a:solidFill>
                  </a:rPr>
                </a:br>
                <a:r>
                  <a:rPr lang="en-US" altLang="zh-CN" kern="0" dirty="0">
                    <a:solidFill>
                      <a:srgbClr val="003399"/>
                    </a:solidFill>
                  </a:rPr>
                  <a:t>       because  the elements of </a:t>
                </a:r>
                <a14:m>
                  <m:oMath xmlns:m="http://schemas.openxmlformats.org/officeDocument/2006/math">
                    <m:r>
                      <a:rPr lang="en-US" altLang="zh-CN" i="1" kern="0" dirty="0" smtClean="0">
                        <a:solidFill>
                          <a:srgbClr val="003399"/>
                        </a:solidFill>
                        <a:latin typeface="Cambria Math" panose="02040503050406030204" pitchFamily="18" charset="0"/>
                      </a:rPr>
                      <m:t>𝑆</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2</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9</m:t>
                    </m:r>
                    <m:r>
                      <a:rPr lang="en-US" altLang="zh-CN" i="1" kern="0" dirty="0" smtClean="0">
                        <a:solidFill>
                          <a:srgbClr val="003399"/>
                        </a:solidFill>
                        <a:latin typeface="Cambria Math" panose="02040503050406030204" pitchFamily="18" charset="0"/>
                      </a:rPr>
                      <m:t>}</m:t>
                    </m:r>
                  </m:oMath>
                </a14:m>
                <a:r>
                  <a:rPr lang="en-US" altLang="zh-CN" kern="0" dirty="0">
                    <a:solidFill>
                      <a:srgbClr val="003399"/>
                    </a:solidFill>
                  </a:rPr>
                  <a:t> sum to </a:t>
                </a:r>
                <a14:m>
                  <m:oMath xmlns:m="http://schemas.openxmlformats.org/officeDocument/2006/math">
                    <m:r>
                      <a:rPr lang="en-US" altLang="zh-CN" i="1" kern="0" dirty="0" smtClean="0">
                        <a:solidFill>
                          <a:srgbClr val="003399"/>
                        </a:solidFill>
                        <a:latin typeface="Cambria Math" panose="02040503050406030204" pitchFamily="18" charset="0"/>
                      </a:rPr>
                      <m:t>11</m:t>
                    </m:r>
                  </m:oMath>
                </a14:m>
                <a:r>
                  <a:rPr lang="en-US" altLang="zh-CN" kern="0" dirty="0">
                    <a:solidFill>
                      <a:srgbClr val="003399"/>
                    </a:solidFill>
                  </a:rPr>
                  <a:t>.</a:t>
                </a:r>
                <a:br>
                  <a:rPr lang="en-US" altLang="zh-CN" kern="0" dirty="0">
                    <a:solidFill>
                      <a:srgbClr val="003399"/>
                    </a:solidFill>
                  </a:rPr>
                </a:br>
                <a:r>
                  <a:rPr lang="en-US" altLang="zh-CN" kern="0" dirty="0">
                    <a:solidFill>
                      <a:srgbClr val="003399"/>
                    </a:solidFill>
                  </a:rPr>
                  <a:t>If </a:t>
                </a:r>
                <a14:m>
                  <m:oMath xmlns:m="http://schemas.openxmlformats.org/officeDocument/2006/math">
                    <m:r>
                      <a:rPr lang="en-US" altLang="zh-CN" i="1" kern="0" dirty="0" smtClean="0">
                        <a:solidFill>
                          <a:srgbClr val="003399"/>
                        </a:solidFill>
                        <a:latin typeface="Cambria Math" panose="02040503050406030204" pitchFamily="18" charset="0"/>
                      </a:rPr>
                      <m:t>𝑊</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7</m:t>
                    </m:r>
                  </m:oMath>
                </a14:m>
                <a:r>
                  <a:rPr lang="en-US" altLang="zh-CN" kern="0" dirty="0">
                    <a:solidFill>
                      <a:srgbClr val="003399"/>
                    </a:solidFill>
                    <a:latin typeface="+mj-lt"/>
                  </a:rPr>
                  <a:t>,</a:t>
                </a:r>
                <a:r>
                  <a:rPr lang="en-US" altLang="zh-CN" kern="0" dirty="0">
                    <a:solidFill>
                      <a:srgbClr val="003399"/>
                    </a:solidFill>
                  </a:rPr>
                  <a:t> the answer is “no”.</a:t>
                </a:r>
                <a:endParaRPr lang="en-US" altLang="zh-CN" kern="0" dirty="0">
                  <a:solidFill>
                    <a:srgbClr val="003399"/>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609600" y="2600773"/>
                <a:ext cx="7848600" cy="1656454"/>
              </a:xfrm>
              <a:prstGeom prst="rect">
                <a:avLst/>
              </a:prstGeom>
              <a:blipFill rotWithShape="1">
                <a:blip r:embed="rId2"/>
                <a:stretch>
                  <a:fillRect t="-27" b="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内容占位符 2"/>
              <p:cNvSpPr txBox="1"/>
              <p:nvPr/>
            </p:nvSpPr>
            <p:spPr bwMode="auto">
              <a:xfrm>
                <a:off x="609600" y="5282741"/>
                <a:ext cx="7848600" cy="112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C00000"/>
                    </a:solidFill>
                  </a:rPr>
                  <a:t>Give a dynamic programming solution to the subset sum problem that runs in </a:t>
                </a:r>
                <a14:m>
                  <m:oMath xmlns:m="http://schemas.openxmlformats.org/officeDocument/2006/math">
                    <m:r>
                      <a:rPr lang="en-US" altLang="zh-CN" i="1" kern="0" dirty="0" smtClean="0">
                        <a:solidFill>
                          <a:srgbClr val="C00000"/>
                        </a:solidFill>
                        <a:latin typeface="Cambria Math" panose="02040503050406030204" pitchFamily="18" charset="0"/>
                      </a:rPr>
                      <m:t>𝑂</m:t>
                    </m:r>
                    <m:r>
                      <a:rPr lang="en-US" altLang="zh-CN" i="1" kern="0" dirty="0" smtClean="0">
                        <a:solidFill>
                          <a:srgbClr val="C00000"/>
                        </a:solidFill>
                        <a:latin typeface="Cambria Math" panose="02040503050406030204" pitchFamily="18" charset="0"/>
                      </a:rPr>
                      <m:t>(</m:t>
                    </m:r>
                    <m:r>
                      <a:rPr lang="en-US" altLang="zh-CN" i="1" kern="0" dirty="0" err="1">
                        <a:solidFill>
                          <a:srgbClr val="C00000"/>
                        </a:solidFill>
                        <a:latin typeface="Cambria Math" panose="02040503050406030204" pitchFamily="18" charset="0"/>
                      </a:rPr>
                      <m:t>𝑛𝑊</m:t>
                    </m:r>
                    <m:r>
                      <a:rPr lang="en-US" altLang="zh-CN" i="1" kern="0" dirty="0">
                        <a:solidFill>
                          <a:srgbClr val="C00000"/>
                        </a:solidFill>
                        <a:latin typeface="Cambria Math" panose="02040503050406030204" pitchFamily="18" charset="0"/>
                      </a:rPr>
                      <m:t>)</m:t>
                    </m:r>
                  </m:oMath>
                </a14:m>
                <a:r>
                  <a:rPr lang="en-US" altLang="zh-CN" kern="0" dirty="0">
                    <a:solidFill>
                      <a:srgbClr val="C00000"/>
                    </a:solidFill>
                  </a:rPr>
                  <a:t> time.</a:t>
                </a:r>
                <a:br>
                  <a:rPr lang="en-US" altLang="zh-CN" kern="0" dirty="0">
                    <a:solidFill>
                      <a:srgbClr val="C00000"/>
                    </a:solidFill>
                  </a:rPr>
                </a:br>
                <a:r>
                  <a:rPr lang="en-US" altLang="zh-CN" kern="0" dirty="0">
                    <a:solidFill>
                      <a:srgbClr val="C00000"/>
                    </a:solidFill>
                  </a:rPr>
                  <a:t> Justify the correctness and running time of your algorithm.</a:t>
                </a:r>
                <a:endParaRPr lang="zh-CN" altLang="en-US" i="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609600" y="5282741"/>
                <a:ext cx="7848600" cy="1124196"/>
              </a:xfrm>
              <a:prstGeom prst="rect">
                <a:avLst/>
              </a:prstGeom>
              <a:blipFill rotWithShape="1">
                <a:blip r:embed="rId3"/>
                <a:stretch>
                  <a:fillRect t="-16" b="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57200" y="4352388"/>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57200" y="4352388"/>
                <a:ext cx="8408825" cy="907941"/>
              </a:xfrm>
              <a:prstGeom prst="rect">
                <a:avLst/>
              </a:prstGeom>
              <a:blipFill rotWithShape="1">
                <a:blip r:embed="rId4"/>
                <a:stretch>
                  <a:fillRect t="-11" r="2" b="6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6" y="88054"/>
            <a:ext cx="9144000" cy="457200"/>
          </a:xfrm>
        </p:spPr>
        <p:txBody>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10427" y="545254"/>
                <a:ext cx="7848600" cy="1297276"/>
              </a:xfrm>
            </p:spPr>
            <p:txBody>
              <a:bodyPr/>
              <a:lstStyle/>
              <a:p>
                <a:r>
                  <a:rPr lang="en-US" altLang="zh-CN" sz="2000" dirty="0"/>
                  <a:t>Define a Boolean array </a:t>
                </a:r>
                <a14:m>
                  <m:oMath xmlns:m="http://schemas.openxmlformats.org/officeDocument/2006/math">
                    <m:r>
                      <a:rPr lang="en-US" altLang="zh-CN" sz="2000" i="1" dirty="0" smtClean="0">
                        <a:latin typeface="Cambria Math" panose="02040503050406030204" pitchFamily="18" charset="0"/>
                      </a:rPr>
                      <m:t>𝐴</m:t>
                    </m:r>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𝑗</m:t>
                    </m:r>
                    <m:r>
                      <a:rPr lang="en-US" altLang="zh-CN" sz="2000" i="1" dirty="0" smtClean="0">
                        <a:latin typeface="Cambria Math" panose="02040503050406030204" pitchFamily="18" charset="0"/>
                      </a:rPr>
                      <m:t>]</m:t>
                    </m:r>
                  </m:oMath>
                </a14:m>
                <a:r>
                  <a:rPr lang="en-US" altLang="zh-CN" sz="2000" dirty="0"/>
                  <a:t>, </a:t>
                </a:r>
                <a14:m>
                  <m:oMath xmlns:m="http://schemas.openxmlformats.org/officeDocument/2006/math">
                    <m:r>
                      <a:rPr lang="en-US" altLang="zh-CN" sz="2000" b="0" i="1" dirty="0" smtClean="0">
                        <a:latin typeface="Cambria Math" panose="02040503050406030204" pitchFamily="18" charset="0"/>
                      </a:rPr>
                      <m:t>0</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𝑛</m:t>
                    </m:r>
                  </m:oMath>
                </a14:m>
                <a:r>
                  <a:rPr lang="en-US" altLang="zh-CN" sz="2000" dirty="0"/>
                  <a:t> and </a:t>
                </a:r>
                <a14:m>
                  <m:oMath xmlns:m="http://schemas.openxmlformats.org/officeDocument/2006/math">
                    <m:r>
                      <a:rPr lang="en-US" altLang="zh-CN" sz="2000" i="1" dirty="0" smtClean="0">
                        <a:latin typeface="Cambria Math" panose="02040503050406030204" pitchFamily="18" charset="0"/>
                      </a:rPr>
                      <m:t>0</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𝑗</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𝑊</m:t>
                    </m:r>
                  </m:oMath>
                </a14:m>
                <a:r>
                  <a:rPr lang="en-US" altLang="zh-CN" sz="2000" dirty="0"/>
                  <a:t> as follows:</a:t>
                </a:r>
                <a:endParaRPr lang="en-US" altLang="zh-CN" sz="2000" dirty="0"/>
              </a:p>
              <a:p>
                <a14:m>
                  <m:oMath xmlns:m="http://schemas.openxmlformats.org/officeDocument/2006/math">
                    <m:r>
                      <a:rPr lang="en-US" altLang="zh-CN" sz="2000" i="1" dirty="0" smtClean="0">
                        <a:latin typeface="Cambria Math" panose="02040503050406030204" pitchFamily="18" charset="0"/>
                      </a:rPr>
                      <m:t>𝐴</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𝑗</m:t>
                        </m:r>
                      </m:e>
                    </m:d>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𝑇</m:t>
                    </m:r>
                    <m:r>
                      <a:rPr lang="en-US" altLang="zh-CN" sz="2000" i="1" dirty="0" smtClean="0">
                        <a:latin typeface="Cambria Math" panose="02040503050406030204" pitchFamily="18" charset="0"/>
                      </a:rPr>
                      <m:t>𝑟𝑢𝑒</m:t>
                    </m:r>
                    <m:r>
                      <a:rPr lang="en-US" altLang="zh-CN" sz="2000" b="0" i="0" dirty="0" smtClean="0">
                        <a:latin typeface="Cambria Math" panose="02040503050406030204" pitchFamily="18" charset="0"/>
                      </a:rPr>
                      <m:t>,</m:t>
                    </m:r>
                  </m:oMath>
                </a14:m>
                <a:r>
                  <a:rPr lang="en-US" altLang="zh-CN" sz="2000" dirty="0"/>
                  <a:t>     if there is a subset of </a:t>
                </a:r>
                <a14:m>
                  <m:oMath xmlns:m="http://schemas.openxmlformats.org/officeDocument/2006/math">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b="0" i="1" dirty="0" smtClean="0">
                            <a:latin typeface="Cambria Math" panose="02040503050406030204" pitchFamily="18" charset="0"/>
                          </a:rPr>
                          <m:t>𝑖</m:t>
                        </m:r>
                      </m:sub>
                    </m:sSub>
                    <m:r>
                      <a:rPr lang="en-US" altLang="zh-CN" sz="2000" i="1" dirty="0">
                        <a:latin typeface="Cambria Math" panose="02040503050406030204" pitchFamily="18" charset="0"/>
                      </a:rPr>
                      <m:t>}</m:t>
                    </m:r>
                  </m:oMath>
                </a14:m>
                <a:r>
                  <a:rPr lang="en-US" altLang="zh-CN" sz="2000" dirty="0"/>
                  <a:t> that sums to </a:t>
                </a:r>
                <a14:m>
                  <m:oMath xmlns:m="http://schemas.openxmlformats.org/officeDocument/2006/math">
                    <m:r>
                      <a:rPr lang="en-US" altLang="zh-CN" sz="2000" i="1" dirty="0" smtClean="0">
                        <a:latin typeface="Cambria Math" panose="02040503050406030204" pitchFamily="18" charset="0"/>
                      </a:rPr>
                      <m:t>𝑗</m:t>
                    </m:r>
                  </m:oMath>
                </a14:m>
                <a:r>
                  <a:rPr lang="en-US" altLang="zh-CN" sz="2000" dirty="0"/>
                  <a:t>, </a:t>
                </a:r>
                <a14:m>
                  <m:oMath xmlns:m="http://schemas.openxmlformats.org/officeDocument/2006/math">
                    <m:r>
                      <a:rPr lang="en-US" altLang="zh-CN" sz="2000" i="1" dirty="0" smtClean="0">
                        <a:latin typeface="Cambria Math" panose="02040503050406030204" pitchFamily="18" charset="0"/>
                      </a:rPr>
                      <m:t>𝐴</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r>
                          <a:rPr lang="en-US" altLang="zh-CN" sz="2000" i="1" dirty="0">
                            <a:latin typeface="Cambria Math" panose="02040503050406030204" pitchFamily="18" charset="0"/>
                          </a:rPr>
                          <m:t>,</m:t>
                        </m:r>
                        <m:r>
                          <a:rPr lang="en-US" altLang="zh-CN" sz="2000" i="1" dirty="0" smtClean="0">
                            <a:latin typeface="Cambria Math" panose="02040503050406030204" pitchFamily="18" charset="0"/>
                          </a:rPr>
                          <m:t>𝑗</m:t>
                        </m:r>
                      </m:e>
                    </m:d>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𝐹</m:t>
                    </m:r>
                    <m:r>
                      <a:rPr lang="en-US" altLang="zh-CN" sz="2000" i="1" dirty="0" smtClean="0">
                        <a:latin typeface="Cambria Math" panose="02040503050406030204" pitchFamily="18" charset="0"/>
                      </a:rPr>
                      <m:t>𝑎𝑙𝑠𝑒</m:t>
                    </m:r>
                    <m:r>
                      <a:rPr lang="en-US" altLang="zh-CN" sz="2000" b="0" i="0" dirty="0" smtClean="0">
                        <a:latin typeface="Cambria Math" panose="02040503050406030204" pitchFamily="18" charset="0"/>
                      </a:rPr>
                      <m:t>,</m:t>
                    </m:r>
                  </m:oMath>
                </a14:m>
                <a:r>
                  <a:rPr lang="en-US" altLang="zh-CN" sz="2000" dirty="0"/>
                  <a:t>   otherwise</a:t>
                </a:r>
                <a:endParaRPr lang="en-US"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10427" y="545254"/>
                <a:ext cx="7848600" cy="1297276"/>
              </a:xfrm>
              <a:blipFill rotWithShape="1">
                <a:blip r:embed="rId1"/>
                <a:stretch>
                  <a:fillRect l="-7" t="-33" r="7" b="30"/>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5" name="内容占位符 2"/>
              <p:cNvSpPr txBox="1"/>
              <p:nvPr/>
            </p:nvSpPr>
            <p:spPr bwMode="auto">
              <a:xfrm>
                <a:off x="450784" y="2015860"/>
                <a:ext cx="7762716" cy="124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lvl="1">
                  <a:spcBef>
                    <a:spcPts val="700"/>
                  </a:spcBef>
                  <a:buSzPct val="50000"/>
                  <a:buFont typeface="Wingdings" panose="05000000000000000000" pitchFamily="2" charset="2"/>
                  <a:buChar char="l"/>
                </a:pPr>
                <a:r>
                  <a:rPr lang="en-US" altLang="zh-CN" sz="1800" kern="0" dirty="0"/>
                  <a:t>For all </a:t>
                </a:r>
                <a14:m>
                  <m:oMath xmlns:m="http://schemas.openxmlformats.org/officeDocument/2006/math">
                    <m:r>
                      <a:rPr lang="en-US" altLang="zh-CN" sz="1800" i="1" kern="0" smtClean="0">
                        <a:latin typeface="Cambria Math" panose="02040503050406030204" pitchFamily="18" charset="0"/>
                      </a:rPr>
                      <m:t>𝑖</m:t>
                    </m:r>
                  </m:oMath>
                </a14:m>
                <a:r>
                  <a:rPr lang="en-US" altLang="zh-CN" sz="1800" kern="0" dirty="0"/>
                  <a:t>,            </a:t>
                </a:r>
                <a14:m>
                  <m:oMath xmlns:m="http://schemas.openxmlformats.org/officeDocument/2006/math">
                    <m:r>
                      <a:rPr lang="en-US" altLang="zh-CN" sz="1800" i="1" kern="0" dirty="0" smtClean="0">
                        <a:solidFill>
                          <a:srgbClr val="003399"/>
                        </a:solidFill>
                        <a:latin typeface="Cambria Math" panose="02040503050406030204" pitchFamily="18" charset="0"/>
                      </a:rPr>
                      <m:t>𝐴</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𝑖</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0</m:t>
                    </m:r>
                    <m:r>
                      <a:rPr lang="en-US" altLang="zh-CN" sz="1800" i="1" kern="0" dirty="0" smtClean="0">
                        <a:solidFill>
                          <a:srgbClr val="003399"/>
                        </a:solidFill>
                        <a:latin typeface="Cambria Math" panose="02040503050406030204" pitchFamily="18" charset="0"/>
                      </a:rPr>
                      <m:t>]=</m:t>
                    </m:r>
                    <m:r>
                      <a:rPr lang="en-US" altLang="zh-CN" sz="1800" b="0" i="1" kern="0" dirty="0" smtClean="0">
                        <a:solidFill>
                          <a:srgbClr val="003399"/>
                        </a:solidFill>
                        <a:latin typeface="Cambria Math" panose="02040503050406030204" pitchFamily="18" charset="0"/>
                      </a:rPr>
                      <m:t>𝑇</m:t>
                    </m:r>
                    <m:r>
                      <a:rPr lang="en-US" altLang="zh-CN" sz="1800" i="1" kern="0" dirty="0" smtClean="0">
                        <a:solidFill>
                          <a:srgbClr val="003399"/>
                        </a:solidFill>
                        <a:latin typeface="Cambria Math" panose="02040503050406030204" pitchFamily="18" charset="0"/>
                      </a:rPr>
                      <m:t>𝑟𝑢𝑒</m:t>
                    </m:r>
                  </m:oMath>
                </a14:m>
                <a:r>
                  <a:rPr lang="en-US" altLang="zh-CN" sz="1800" kern="0" dirty="0">
                    <a:solidFill>
                      <a:srgbClr val="003399"/>
                    </a:solidFill>
                  </a:rPr>
                  <a:t> </a:t>
                </a:r>
                <a:r>
                  <a:rPr lang="en-US" altLang="zh-CN" sz="1800" kern="0" dirty="0"/>
                  <a:t>(choosing no items equals </a:t>
                </a:r>
                <a14:m>
                  <m:oMath xmlns:m="http://schemas.openxmlformats.org/officeDocument/2006/math">
                    <m:r>
                      <a:rPr lang="en-US" altLang="zh-CN" sz="1800" i="1" kern="0" dirty="0" smtClean="0">
                        <a:latin typeface="Cambria Math" panose="02040503050406030204" pitchFamily="18" charset="0"/>
                      </a:rPr>
                      <m:t>0</m:t>
                    </m:r>
                  </m:oMath>
                </a14:m>
                <a:r>
                  <a:rPr lang="en-US" altLang="zh-CN" sz="1800" kern="0" dirty="0"/>
                  <a:t>)</a:t>
                </a:r>
                <a:endParaRPr lang="en-US" altLang="zh-CN" sz="1800" kern="0" dirty="0"/>
              </a:p>
              <a:p>
                <a:pPr lvl="1">
                  <a:spcBef>
                    <a:spcPts val="700"/>
                  </a:spcBef>
                  <a:buSzPct val="50000"/>
                  <a:buFont typeface="Wingdings" panose="05000000000000000000" pitchFamily="2" charset="2"/>
                  <a:buChar char="l"/>
                </a:pPr>
                <a:r>
                  <a:rPr lang="en-US" altLang="zh-CN" sz="1800" dirty="0">
                    <a:solidFill>
                      <a:schemeClr val="tx1"/>
                    </a:solidFill>
                  </a:rPr>
                  <a:t>For all </a:t>
                </a:r>
                <a14:m>
                  <m:oMath xmlns:m="http://schemas.openxmlformats.org/officeDocument/2006/math">
                    <m:r>
                      <a:rPr lang="en-US" altLang="zh-CN" sz="1800" b="0" i="1" smtClean="0">
                        <a:solidFill>
                          <a:schemeClr val="tx1"/>
                        </a:solidFill>
                        <a:latin typeface="Cambria Math" panose="02040503050406030204" pitchFamily="18" charset="0"/>
                      </a:rPr>
                      <m:t>𝑗</m:t>
                    </m:r>
                    <m:r>
                      <a:rPr lang="en-US" altLang="zh-CN" sz="1800" b="0" i="1" smtClean="0">
                        <a:solidFill>
                          <a:schemeClr val="tx1"/>
                        </a:solidFill>
                        <a:latin typeface="Cambria Math" panose="02040503050406030204" pitchFamily="18" charset="0"/>
                      </a:rPr>
                      <m:t>&gt;</m:t>
                    </m:r>
                    <m:r>
                      <a:rPr lang="en-US" altLang="zh-CN" sz="1800" b="0" i="1" smtClean="0">
                        <a:solidFill>
                          <a:schemeClr val="tx1"/>
                        </a:solidFill>
                        <a:latin typeface="Cambria Math" panose="02040503050406030204" pitchFamily="18" charset="0"/>
                      </a:rPr>
                      <m:t>0</m:t>
                    </m:r>
                    <m:r>
                      <a:rPr lang="en-US" altLang="zh-CN" sz="1800" b="0" i="1" smtClean="0">
                        <a:solidFill>
                          <a:schemeClr val="tx1"/>
                        </a:solidFill>
                        <a:latin typeface="Cambria Math" panose="02040503050406030204" pitchFamily="18" charset="0"/>
                      </a:rPr>
                      <m:t>,</m:t>
                    </m:r>
                  </m:oMath>
                </a14:m>
                <a:r>
                  <a:rPr lang="en-US" altLang="zh-CN" sz="1800" dirty="0">
                    <a:solidFill>
                      <a:srgbClr val="003399"/>
                    </a:solidFill>
                  </a:rPr>
                  <a:t>    </a:t>
                </a:r>
                <a14:m>
                  <m:oMath xmlns:m="http://schemas.openxmlformats.org/officeDocument/2006/math">
                    <m:r>
                      <a:rPr lang="en-US" altLang="zh-CN" sz="1800" i="1" dirty="0" smtClean="0">
                        <a:solidFill>
                          <a:srgbClr val="003399"/>
                        </a:solidFill>
                        <a:latin typeface="Cambria Math" panose="02040503050406030204" pitchFamily="18" charset="0"/>
                      </a:rPr>
                      <m:t>𝐴</m:t>
                    </m:r>
                    <m:d>
                      <m:dPr>
                        <m:begChr m:val="["/>
                        <m:endChr m:val="]"/>
                        <m:ctrlPr>
                          <a:rPr lang="en-US" altLang="zh-CN" sz="1800" i="1" dirty="0" smtClean="0">
                            <a:solidFill>
                              <a:srgbClr val="003399"/>
                            </a:solidFill>
                            <a:latin typeface="Cambria Math" panose="02040503050406030204" pitchFamily="18" charset="0"/>
                          </a:rPr>
                        </m:ctrlPr>
                      </m:dPr>
                      <m:e>
                        <m:r>
                          <a:rPr lang="en-US" altLang="zh-CN" sz="1800" i="1" dirty="0" smtClean="0">
                            <a:solidFill>
                              <a:srgbClr val="003399"/>
                            </a:solidFill>
                            <a:latin typeface="Cambria Math" panose="02040503050406030204" pitchFamily="18" charset="0"/>
                          </a:rPr>
                          <m:t>0</m:t>
                        </m:r>
                        <m:r>
                          <a:rPr lang="en-US" altLang="zh-CN" sz="1800" i="1" dirty="0" smtClean="0">
                            <a:solidFill>
                              <a:srgbClr val="003399"/>
                            </a:solidFill>
                            <a:latin typeface="Cambria Math" panose="02040503050406030204" pitchFamily="18" charset="0"/>
                          </a:rPr>
                          <m:t>,</m:t>
                        </m:r>
                        <m:r>
                          <a:rPr lang="en-US" altLang="zh-CN" sz="1800" i="1" dirty="0">
                            <a:solidFill>
                              <a:srgbClr val="003399"/>
                            </a:solidFill>
                            <a:latin typeface="Cambria Math" panose="02040503050406030204" pitchFamily="18" charset="0"/>
                          </a:rPr>
                          <m:t>𝑗</m:t>
                        </m:r>
                      </m:e>
                    </m:d>
                    <m:r>
                      <a:rPr lang="en-US" altLang="zh-CN" sz="1800" i="1" dirty="0">
                        <a:solidFill>
                          <a:srgbClr val="003399"/>
                        </a:solidFill>
                        <a:latin typeface="Cambria Math" panose="02040503050406030204" pitchFamily="18" charset="0"/>
                      </a:rPr>
                      <m:t>=</m:t>
                    </m:r>
                    <m:r>
                      <a:rPr lang="en-US" altLang="zh-CN" sz="1800" i="1" dirty="0">
                        <a:solidFill>
                          <a:srgbClr val="003399"/>
                        </a:solidFill>
                        <a:latin typeface="Cambria Math" panose="02040503050406030204" pitchFamily="18" charset="0"/>
                      </a:rPr>
                      <m:t>𝐹𝑎𝑙𝑠𝑒</m:t>
                    </m:r>
                    <m:r>
                      <a:rPr lang="en-US" altLang="zh-CN" sz="1800" b="0" i="0" dirty="0" smtClean="0">
                        <a:solidFill>
                          <a:srgbClr val="003399"/>
                        </a:solidFill>
                        <a:latin typeface="Cambria Math" panose="02040503050406030204" pitchFamily="18" charset="0"/>
                      </a:rPr>
                      <m:t>.</m:t>
                    </m:r>
                  </m:oMath>
                </a14:m>
                <a:endParaRPr lang="en-US" altLang="zh-CN" sz="1800" b="0" dirty="0">
                  <a:solidFill>
                    <a:srgbClr val="003399"/>
                  </a:solidFill>
                </a:endParaRPr>
              </a:p>
              <a:p>
                <a:pPr lvl="1">
                  <a:spcBef>
                    <a:spcPts val="700"/>
                  </a:spcBef>
                  <a:buSzPct val="50000"/>
                  <a:buFont typeface="Wingdings" panose="05000000000000000000" pitchFamily="2" charset="2"/>
                  <a:buChar char="l"/>
                </a:pPr>
                <a:r>
                  <a:rPr lang="en-US" altLang="zh-CN" sz="1800" kern="0" dirty="0">
                    <a:solidFill>
                      <a:schemeClr val="tx1"/>
                    </a:solidFill>
                  </a:rPr>
                  <a:t>If  </a:t>
                </a:r>
                <a14:m>
                  <m:oMath xmlns:m="http://schemas.openxmlformats.org/officeDocument/2006/math">
                    <m:sSub>
                      <m:sSubPr>
                        <m:ctrlPr>
                          <a:rPr lang="en-US" altLang="zh-CN" sz="1800" i="1" kern="0" dirty="0" smtClean="0">
                            <a:solidFill>
                              <a:schemeClr val="tx1"/>
                            </a:solidFill>
                            <a:latin typeface="Cambria Math" panose="02040503050406030204" pitchFamily="18" charset="0"/>
                          </a:rPr>
                        </m:ctrlPr>
                      </m:sSubPr>
                      <m:e>
                        <m:r>
                          <a:rPr lang="en-US" altLang="zh-CN" sz="1800" i="1" kern="0" dirty="0" smtClean="0">
                            <a:solidFill>
                              <a:schemeClr val="tx1"/>
                            </a:solidFill>
                            <a:latin typeface="Cambria Math" panose="02040503050406030204" pitchFamily="18" charset="0"/>
                          </a:rPr>
                          <m:t>𝑥</m:t>
                        </m:r>
                      </m:e>
                      <m:sub>
                        <m:r>
                          <a:rPr lang="en-US" altLang="zh-CN" sz="1800" i="1" kern="0" dirty="0" smtClean="0">
                            <a:solidFill>
                              <a:schemeClr val="tx1"/>
                            </a:solidFill>
                            <a:latin typeface="Cambria Math" panose="02040503050406030204" pitchFamily="18" charset="0"/>
                          </a:rPr>
                          <m:t>𝑖</m:t>
                        </m:r>
                      </m:sub>
                    </m:sSub>
                    <m:r>
                      <a:rPr lang="en-US" altLang="zh-CN" sz="1800" i="1" kern="0" dirty="0" smtClean="0">
                        <a:solidFill>
                          <a:schemeClr val="tx1"/>
                        </a:solidFill>
                        <a:latin typeface="Cambria Math" panose="02040503050406030204" pitchFamily="18" charset="0"/>
                      </a:rPr>
                      <m:t>&gt;</m:t>
                    </m:r>
                    <m:r>
                      <a:rPr lang="en-US" altLang="zh-CN" sz="1800" i="1" kern="0" dirty="0" smtClean="0">
                        <a:solidFill>
                          <a:schemeClr val="tx1"/>
                        </a:solidFill>
                        <a:latin typeface="Cambria Math" panose="02040503050406030204" pitchFamily="18" charset="0"/>
                      </a:rPr>
                      <m:t>𝑗</m:t>
                    </m:r>
                  </m:oMath>
                </a14:m>
                <a:r>
                  <a:rPr lang="en-US" altLang="zh-CN" sz="1800" kern="0" dirty="0">
                    <a:solidFill>
                      <a:schemeClr val="tx1"/>
                    </a:solidFill>
                  </a:rPr>
                  <a:t>           </a:t>
                </a:r>
                <a14:m>
                  <m:oMath xmlns:m="http://schemas.openxmlformats.org/officeDocument/2006/math">
                    <m:r>
                      <a:rPr lang="en-US" altLang="zh-CN" sz="1800" i="1" kern="0" dirty="0">
                        <a:solidFill>
                          <a:srgbClr val="003399"/>
                        </a:solidFill>
                        <a:latin typeface="Cambria Math" panose="02040503050406030204" pitchFamily="18" charset="0"/>
                      </a:rPr>
                      <m:t>𝐴</m:t>
                    </m:r>
                    <m:d>
                      <m:dPr>
                        <m:begChr m:val="["/>
                        <m:endChr m:val="]"/>
                        <m:ctrlPr>
                          <a:rPr lang="en-US" altLang="zh-CN" sz="1800" i="1" kern="0" dirty="0">
                            <a:solidFill>
                              <a:srgbClr val="003399"/>
                            </a:solidFill>
                            <a:latin typeface="Cambria Math" panose="02040503050406030204" pitchFamily="18" charset="0"/>
                          </a:rPr>
                        </m:ctrlPr>
                      </m:dPr>
                      <m:e>
                        <m:r>
                          <a:rPr lang="en-US" altLang="zh-CN" sz="1800" i="1" kern="0" dirty="0" err="1">
                            <a:solidFill>
                              <a:srgbClr val="003399"/>
                            </a:solidFill>
                            <a:latin typeface="Cambria Math" panose="02040503050406030204" pitchFamily="18" charset="0"/>
                          </a:rPr>
                          <m:t>𝑖</m:t>
                        </m:r>
                        <m:r>
                          <a:rPr lang="en-US" altLang="zh-CN" sz="1800" i="1" kern="0" dirty="0">
                            <a:solidFill>
                              <a:srgbClr val="003399"/>
                            </a:solidFill>
                            <a:latin typeface="Cambria Math" panose="02040503050406030204" pitchFamily="18" charset="0"/>
                          </a:rPr>
                          <m:t> ,</m:t>
                        </m:r>
                        <m:r>
                          <a:rPr lang="en-US" altLang="zh-CN" sz="1800" i="1" kern="0" dirty="0">
                            <a:solidFill>
                              <a:srgbClr val="003399"/>
                            </a:solidFill>
                            <a:latin typeface="Cambria Math" panose="02040503050406030204" pitchFamily="18" charset="0"/>
                          </a:rPr>
                          <m:t>𝑗</m:t>
                        </m:r>
                      </m:e>
                    </m:d>
                    <m:r>
                      <a:rPr lang="en-US" altLang="zh-CN" sz="1800" i="1" kern="0" dirty="0">
                        <a:solidFill>
                          <a:srgbClr val="003399"/>
                        </a:solidFill>
                        <a:latin typeface="Cambria Math" panose="02040503050406030204" pitchFamily="18" charset="0"/>
                      </a:rPr>
                      <m:t>=</m:t>
                    </m:r>
                    <m:r>
                      <a:rPr lang="en-US" altLang="zh-CN" sz="1800" i="1" kern="0" dirty="0">
                        <a:solidFill>
                          <a:srgbClr val="003399"/>
                        </a:solidFill>
                        <a:latin typeface="Cambria Math" panose="02040503050406030204" pitchFamily="18" charset="0"/>
                      </a:rPr>
                      <m:t>𝐴</m:t>
                    </m:r>
                    <m:r>
                      <a:rPr lang="en-US" altLang="zh-CN" sz="1800" i="1" kern="0" dirty="0">
                        <a:solidFill>
                          <a:srgbClr val="003399"/>
                        </a:solidFill>
                        <a:latin typeface="Cambria Math" panose="02040503050406030204" pitchFamily="18" charset="0"/>
                      </a:rPr>
                      <m:t>[</m:t>
                    </m:r>
                    <m:r>
                      <a:rPr lang="en-US" altLang="zh-CN" sz="1800" i="1" kern="0" dirty="0">
                        <a:solidFill>
                          <a:srgbClr val="003399"/>
                        </a:solidFill>
                        <a:latin typeface="Cambria Math" panose="02040503050406030204" pitchFamily="18" charset="0"/>
                      </a:rPr>
                      <m:t>𝑖</m:t>
                    </m:r>
                    <m:r>
                      <a:rPr lang="en-US" altLang="zh-CN" sz="1800" i="1" kern="0" dirty="0">
                        <a:solidFill>
                          <a:srgbClr val="003399"/>
                        </a:solidFill>
                        <a:latin typeface="Cambria Math" panose="02040503050406030204" pitchFamily="18" charset="0"/>
                      </a:rPr>
                      <m:t>−</m:t>
                    </m:r>
                    <m:r>
                      <a:rPr lang="en-US" altLang="zh-CN" sz="1800" i="1" kern="0" dirty="0">
                        <a:solidFill>
                          <a:srgbClr val="003399"/>
                        </a:solidFill>
                        <a:latin typeface="Cambria Math" panose="02040503050406030204" pitchFamily="18" charset="0"/>
                      </a:rPr>
                      <m:t>1</m:t>
                    </m:r>
                    <m:r>
                      <a:rPr lang="en-US" altLang="zh-CN" sz="1800" i="1" kern="0" dirty="0">
                        <a:solidFill>
                          <a:srgbClr val="003399"/>
                        </a:solidFill>
                        <a:latin typeface="Cambria Math" panose="02040503050406030204" pitchFamily="18" charset="0"/>
                      </a:rPr>
                      <m:t>,</m:t>
                    </m:r>
                    <m:r>
                      <a:rPr lang="en-US" altLang="zh-CN" sz="1800" i="1" kern="0" dirty="0">
                        <a:solidFill>
                          <a:srgbClr val="003399"/>
                        </a:solidFill>
                        <a:latin typeface="Cambria Math" panose="02040503050406030204" pitchFamily="18" charset="0"/>
                      </a:rPr>
                      <m:t>𝑗</m:t>
                    </m:r>
                    <m:r>
                      <a:rPr lang="en-US" altLang="zh-CN" sz="1800" i="1" kern="0" dirty="0">
                        <a:solidFill>
                          <a:srgbClr val="003399"/>
                        </a:solidFill>
                        <a:latin typeface="Cambria Math" panose="02040503050406030204" pitchFamily="18" charset="0"/>
                      </a:rPr>
                      <m:t>]</m:t>
                    </m:r>
                  </m:oMath>
                </a14:m>
                <a:r>
                  <a:rPr lang="en-US" altLang="zh-CN" sz="1800" kern="0" dirty="0">
                    <a:solidFill>
                      <a:srgbClr val="003399"/>
                    </a:solidFill>
                  </a:rPr>
                  <a:t>,  because </a:t>
                </a:r>
                <a:r>
                  <a:rPr lang="en-US" altLang="zh-CN" sz="1800" kern="0" dirty="0"/>
                  <a:t>item </a:t>
                </a:r>
                <a14:m>
                  <m:oMath xmlns:m="http://schemas.openxmlformats.org/officeDocument/2006/math">
                    <m:r>
                      <a:rPr lang="en-US" altLang="zh-CN" sz="1800" i="1" kern="0" dirty="0">
                        <a:latin typeface="Cambria Math" panose="02040503050406030204" pitchFamily="18" charset="0"/>
                      </a:rPr>
                      <m:t>𝑖</m:t>
                    </m:r>
                  </m:oMath>
                </a14:m>
                <a:r>
                  <a:rPr lang="en-US" altLang="zh-CN" sz="1800" kern="0" dirty="0"/>
                  <a:t> is too large to use </a:t>
                </a:r>
                <a:endParaRPr lang="en-US" altLang="zh-CN" sz="1800" kern="0" dirty="0">
                  <a:solidFill>
                    <a:srgbClr val="003399"/>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450784" y="2015860"/>
                <a:ext cx="7762716" cy="1247563"/>
              </a:xfrm>
              <a:prstGeom prst="rect">
                <a:avLst/>
              </a:prstGeom>
              <a:blipFill rotWithShape="1">
                <a:blip r:embed="rId2"/>
                <a:stretch>
                  <a:fillRect l="-7" t="-30" r="5" b="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内容占位符 2"/>
              <p:cNvSpPr txBox="1"/>
              <p:nvPr/>
            </p:nvSpPr>
            <p:spPr bwMode="auto">
              <a:xfrm>
                <a:off x="907143" y="5381848"/>
                <a:ext cx="6849999" cy="14249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b="0" i="0" kern="0" smtClean="0">
                          <a:solidFill>
                            <a:srgbClr val="C00000"/>
                          </a:solidFill>
                          <a:latin typeface="Cambria Math" panose="02040503050406030204" pitchFamily="18" charset="0"/>
                        </a:rPr>
                        <m:t>A</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i="1" kern="0" smtClean="0">
                              <a:solidFill>
                                <a:srgbClr val="C00000"/>
                              </a:solidFill>
                              <a:latin typeface="Cambria Math" panose="02040503050406030204" pitchFamily="18" charset="0"/>
                            </a:rPr>
                          </m:ctrlPr>
                        </m:dPr>
                        <m:e>
                          <m:m>
                            <m:mPr>
                              <m:mcs>
                                <m:mc>
                                  <m:mcPr>
                                    <m:count m:val="2"/>
                                    <m:mcJc m:val="center"/>
                                  </m:mcPr>
                                </m:mc>
                              </m:mcs>
                              <m:ctrlPr>
                                <a:rPr lang="en-US" altLang="zh-CN" sz="2000" b="0" i="1" kern="0" smtClean="0">
                                  <a:solidFill>
                                    <a:srgbClr val="C00000"/>
                                  </a:solidFill>
                                  <a:latin typeface="Cambria Math" panose="02040503050406030204" pitchFamily="18" charset="0"/>
                                </a:rPr>
                              </m:ctrlPr>
                            </m:mPr>
                            <m:mr>
                              <m:e>
                                <m:r>
                                  <m:rPr>
                                    <m:sty m:val="p"/>
                                    <m:brk m:alnAt="7"/>
                                  </m:rPr>
                                  <a:rPr lang="en-US" altLang="zh-CN" sz="2000" b="0" i="0" kern="0" smtClean="0">
                                    <a:solidFill>
                                      <a:srgbClr val="C00000"/>
                                    </a:solidFill>
                                    <a:latin typeface="Cambria Math" panose="02040503050406030204" pitchFamily="18" charset="0"/>
                                  </a:rPr>
                                  <m:t>T</m:t>
                                </m:r>
                                <m:r>
                                  <m:rPr>
                                    <m:sty m:val="p"/>
                                  </m:rPr>
                                  <a:rPr lang="en-US" altLang="zh-CN" sz="2000" b="0" i="0" kern="0" smtClean="0">
                                    <a:solidFill>
                                      <a:srgbClr val="C00000"/>
                                    </a:solidFill>
                                    <a:latin typeface="Cambria Math" panose="02040503050406030204" pitchFamily="18" charset="0"/>
                                  </a:rPr>
                                  <m:t>rue</m:t>
                                </m:r>
                                <m:r>
                                  <a:rPr lang="en-US" altLang="zh-CN" sz="2000" b="0" i="0" kern="0" smtClean="0">
                                    <a:solidFill>
                                      <a:srgbClr val="C00000"/>
                                    </a:solidFill>
                                    <a:latin typeface="Cambria Math" panose="02040503050406030204" pitchFamily="18" charset="0"/>
                                  </a:rPr>
                                  <m:t> </m:t>
                                </m:r>
                                <m:r>
                                  <m:rPr>
                                    <m:brk m:alnAt="7"/>
                                  </m:rP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                                               </m:t>
                                </m:r>
                              </m:e>
                              <m:e>
                                <m:r>
                                  <m:rPr>
                                    <m:sty m:val="p"/>
                                  </m:rPr>
                                  <a:rPr lang="en-US" altLang="zh-CN" sz="2000" b="0" i="0" kern="0" smtClean="0">
                                    <a:solidFill>
                                      <a:srgbClr val="C00000"/>
                                    </a:solidFill>
                                    <a:latin typeface="Cambria Math" panose="02040503050406030204" pitchFamily="18" charset="0"/>
                                  </a:rPr>
                                  <m:t>if</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𝑗</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r>
                                  <a:rPr lang="en-US" altLang="zh-CN" sz="2000" b="0" i="1" kern="0" smtClean="0">
                                    <a:solidFill>
                                      <a:srgbClr val="C00000"/>
                                    </a:solidFill>
                                    <a:latin typeface="Cambria Math" panose="02040503050406030204" pitchFamily="18" charset="0"/>
                                  </a:rPr>
                                  <m:t>                      </m:t>
                                </m:r>
                              </m:e>
                            </m:mr>
                            <m:mr>
                              <m:e>
                                <m:r>
                                  <m:rPr>
                                    <m:sty m:val="p"/>
                                  </m:rPr>
                                  <a:rPr lang="en-US" altLang="zh-CN" sz="2000" b="0" i="0" kern="0" smtClean="0">
                                    <a:solidFill>
                                      <a:srgbClr val="C00000"/>
                                    </a:solidFill>
                                    <a:latin typeface="Cambria Math" panose="02040503050406030204" pitchFamily="18" charset="0"/>
                                  </a:rPr>
                                  <m:t>False</m:t>
                                </m:r>
                                <m:r>
                                  <a:rPr lang="en-US" altLang="zh-CN" sz="2000" b="0" i="1" kern="0" smtClean="0">
                                    <a:solidFill>
                                      <a:srgbClr val="C00000"/>
                                    </a:solidFill>
                                    <a:latin typeface="Cambria Math" panose="02040503050406030204" pitchFamily="18" charset="0"/>
                                  </a:rPr>
                                  <m:t>                                               </m:t>
                                </m:r>
                              </m:e>
                              <m:e>
                                <m:r>
                                  <m:rPr>
                                    <m:sty m:val="p"/>
                                  </m:rPr>
                                  <a:rPr lang="en-US" altLang="zh-CN" sz="2000" kern="0">
                                    <a:solidFill>
                                      <a:srgbClr val="C00000"/>
                                    </a:solidFill>
                                    <a:latin typeface="Cambria Math" panose="02040503050406030204" pitchFamily="18" charset="0"/>
                                  </a:rPr>
                                  <m:t>if</m:t>
                                </m:r>
                                <m:r>
                                  <a:rPr lang="en-US" altLang="zh-CN" sz="2000" i="1" ker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r>
                                  <a:rPr lang="en-US" altLang="zh-CN" sz="2000" b="0" i="1" kern="0" smtClean="0">
                                    <a:solidFill>
                                      <a:srgbClr val="C00000"/>
                                    </a:solidFill>
                                    <a:latin typeface="Cambria Math" panose="02040503050406030204" pitchFamily="18" charset="0"/>
                                  </a:rPr>
                                  <m:t>  </m:t>
                                </m:r>
                                <m:r>
                                  <m:rPr>
                                    <m:sty m:val="p"/>
                                  </m:rPr>
                                  <a:rPr lang="en-US" altLang="zh-CN" sz="2000" b="0" i="0" kern="0" smtClean="0">
                                    <a:solidFill>
                                      <a:srgbClr val="C00000"/>
                                    </a:solidFill>
                                    <a:latin typeface="Cambria Math" panose="02040503050406030204" pitchFamily="18" charset="0"/>
                                  </a:rPr>
                                  <m:t>and</m:t>
                                </m:r>
                                <m:r>
                                  <a:rPr lang="en-US" altLang="zh-CN" sz="2000" b="0" i="1" kern="0" smtClean="0">
                                    <a:solidFill>
                                      <a:srgbClr val="C00000"/>
                                    </a:solidFill>
                                    <a:latin typeface="Cambria Math" panose="02040503050406030204" pitchFamily="18" charset="0"/>
                                  </a:rPr>
                                  <m:t>  </m:t>
                                </m:r>
                                <m:r>
                                  <a:rPr lang="en-US" altLang="zh-CN" sz="2000" i="1" kern="0">
                                    <a:solidFill>
                                      <a:srgbClr val="C00000"/>
                                    </a:solidFill>
                                    <a:latin typeface="Cambria Math" panose="02040503050406030204" pitchFamily="18" charset="0"/>
                                  </a:rPr>
                                  <m:t>𝑗</m:t>
                                </m:r>
                                <m:r>
                                  <a:rPr lang="en-US" altLang="zh-CN" sz="2000" b="0" i="1" kern="0" smtClean="0">
                                    <a:solidFill>
                                      <a:srgbClr val="C00000"/>
                                    </a:solidFill>
                                    <a:latin typeface="Cambria Math" panose="02040503050406030204" pitchFamily="18" charset="0"/>
                                  </a:rPr>
                                  <m:t>&gt;</m:t>
                                </m:r>
                                <m:r>
                                  <a:rPr lang="en-US" altLang="zh-CN" sz="2000" i="1" kern="0" smtClean="0">
                                    <a:solidFill>
                                      <a:srgbClr val="C00000"/>
                                    </a:solidFill>
                                    <a:latin typeface="Cambria Math" panose="02040503050406030204" pitchFamily="18" charset="0"/>
                                  </a:rPr>
                                  <m:t>0</m:t>
                                </m:r>
                              </m:e>
                            </m:mr>
                            <m:mr>
                              <m:e>
                                <m:r>
                                  <a:rPr lang="en-US" altLang="zh-CN" sz="2000" i="1" kern="0">
                                    <a:solidFill>
                                      <a:srgbClr val="C00000"/>
                                    </a:solidFill>
                                    <a:latin typeface="Cambria Math" panose="02040503050406030204" pitchFamily="18" charset="0"/>
                                  </a:rPr>
                                  <m:t>𝐴</m:t>
                                </m:r>
                                <m:d>
                                  <m:dPr>
                                    <m:begChr m:val="["/>
                                    <m:endChr m:val="]"/>
                                    <m:ctrlPr>
                                      <a:rPr lang="en-US" altLang="zh-CN" sz="2000" i="1" kern="0">
                                        <a:solidFill>
                                          <a:srgbClr val="C00000"/>
                                        </a:solidFill>
                                        <a:latin typeface="Cambria Math" panose="02040503050406030204" pitchFamily="18" charset="0"/>
                                      </a:rPr>
                                    </m:ctrlPr>
                                  </m:dPr>
                                  <m:e>
                                    <m:r>
                                      <a:rPr lang="en-US" altLang="zh-CN" sz="2000" i="1" kern="0">
                                        <a:solidFill>
                                          <a:srgbClr val="C00000"/>
                                        </a:solidFill>
                                        <a:latin typeface="Cambria Math" panose="02040503050406030204" pitchFamily="18" charset="0"/>
                                      </a:rPr>
                                      <m:t>𝑖</m:t>
                                    </m:r>
                                    <m:r>
                                      <a:rPr lang="en-US" altLang="zh-CN" sz="2000" i="1" kern="0">
                                        <a:solidFill>
                                          <a:srgbClr val="C00000"/>
                                        </a:solidFill>
                                        <a:latin typeface="Cambria Math" panose="02040503050406030204" pitchFamily="18" charset="0"/>
                                      </a:rPr>
                                      <m:t>−</m:t>
                                    </m:r>
                                    <m:r>
                                      <a:rPr lang="en-US" altLang="zh-CN" sz="2000" i="1" kern="0">
                                        <a:solidFill>
                                          <a:srgbClr val="C00000"/>
                                        </a:solidFill>
                                        <a:latin typeface="Cambria Math" panose="02040503050406030204" pitchFamily="18" charset="0"/>
                                      </a:rPr>
                                      <m:t>1</m:t>
                                    </m:r>
                                    <m:r>
                                      <a:rPr lang="en-US" altLang="zh-CN" sz="2000" i="1" kern="0">
                                        <a:solidFill>
                                          <a:srgbClr val="C00000"/>
                                        </a:solidFill>
                                        <a:latin typeface="Cambria Math" panose="02040503050406030204" pitchFamily="18" charset="0"/>
                                      </a:rPr>
                                      <m:t>,</m:t>
                                    </m:r>
                                    <m:r>
                                      <a:rPr lang="en-US" altLang="zh-CN" sz="2000" i="1" ker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e>
                              <m:e>
                                <m:r>
                                  <m:rPr>
                                    <m:sty m:val="p"/>
                                  </m:rPr>
                                  <a:rPr lang="en-US" altLang="zh-CN" sz="2000" b="0" i="0" kern="0" smtClean="0">
                                    <a:solidFill>
                                      <a:srgbClr val="C00000"/>
                                    </a:solidFill>
                                    <a:latin typeface="Cambria Math" panose="02040503050406030204" pitchFamily="18" charset="0"/>
                                  </a:rPr>
                                  <m:t>if</m:t>
                                </m:r>
                                <m:sSub>
                                  <m:sSubPr>
                                    <m:ctrlPr>
                                      <a:rPr lang="en-US" altLang="zh-CN" sz="2000" i="1" kern="0" dirty="0">
                                        <a:solidFill>
                                          <a:srgbClr val="C00000"/>
                                        </a:solidFill>
                                        <a:latin typeface="Cambria Math" panose="02040503050406030204" pitchFamily="18" charset="0"/>
                                      </a:rPr>
                                    </m:ctrlPr>
                                  </m:sSubPr>
                                  <m:e>
                                    <m:r>
                                      <a:rPr lang="en-US" altLang="zh-CN" sz="2000" i="1" kern="0" dirty="0">
                                        <a:solidFill>
                                          <a:srgbClr val="C00000"/>
                                        </a:solidFill>
                                        <a:latin typeface="Cambria Math" panose="02040503050406030204" pitchFamily="18" charset="0"/>
                                      </a:rPr>
                                      <m:t>   </m:t>
                                    </m:r>
                                    <m:r>
                                      <a:rPr lang="en-US" altLang="zh-CN" sz="2000" i="1" kern="0" dirty="0">
                                        <a:solidFill>
                                          <a:srgbClr val="C00000"/>
                                        </a:solidFill>
                                        <a:latin typeface="Cambria Math" panose="02040503050406030204" pitchFamily="18" charset="0"/>
                                      </a:rPr>
                                      <m:t>𝑥</m:t>
                                    </m:r>
                                  </m:e>
                                  <m:sub>
                                    <m:r>
                                      <a:rPr lang="en-US" altLang="zh-CN" sz="2000" i="1" kern="0" dirty="0">
                                        <a:solidFill>
                                          <a:srgbClr val="C00000"/>
                                        </a:solidFill>
                                        <a:latin typeface="Cambria Math" panose="02040503050406030204" pitchFamily="18" charset="0"/>
                                      </a:rPr>
                                      <m:t>𝑖</m:t>
                                    </m:r>
                                  </m:sub>
                                </m:sSub>
                                <m:r>
                                  <a:rPr lang="en-US" altLang="zh-CN" sz="2000" i="1" kern="0" dirty="0">
                                    <a:solidFill>
                                      <a:srgbClr val="C00000"/>
                                    </a:solidFill>
                                    <a:latin typeface="Cambria Math" panose="02040503050406030204" pitchFamily="18" charset="0"/>
                                  </a:rPr>
                                  <m:t>&gt;</m:t>
                                </m:r>
                                <m:r>
                                  <a:rPr lang="en-US" altLang="zh-CN" sz="2000" i="1" kern="0" dirty="0">
                                    <a:solidFill>
                                      <a:srgbClr val="C00000"/>
                                    </a:solidFill>
                                    <a:latin typeface="Cambria Math" panose="02040503050406030204" pitchFamily="18" charset="0"/>
                                  </a:rPr>
                                  <m:t>𝑗</m:t>
                                </m:r>
                                <m:r>
                                  <a:rPr lang="en-US" altLang="zh-CN" sz="2000" b="0" i="1" kern="0" dirty="0" smtClean="0">
                                    <a:solidFill>
                                      <a:srgbClr val="C00000"/>
                                    </a:solidFill>
                                    <a:latin typeface="Cambria Math" panose="02040503050406030204" pitchFamily="18" charset="0"/>
                                  </a:rPr>
                                  <m:t>                 </m:t>
                                </m:r>
                              </m:e>
                            </m:mr>
                            <m:mr>
                              <m:e>
                                <m:r>
                                  <a:rPr lang="en-US" altLang="zh-CN" sz="2000" i="1" kern="0" dirty="0" smtClean="0">
                                    <a:solidFill>
                                      <a:srgbClr val="C00000"/>
                                    </a:solidFill>
                                    <a:latin typeface="Cambria Math" panose="02040503050406030204" pitchFamily="18" charset="0"/>
                                  </a:rPr>
                                  <m:t>𝐴</m:t>
                                </m:r>
                                <m:d>
                                  <m:dPr>
                                    <m:begChr m:val="["/>
                                    <m:endChr m:val="]"/>
                                    <m:ctrlPr>
                                      <a:rPr lang="en-US" altLang="zh-CN" sz="2000" i="1" kern="0" dirty="0" smtClean="0">
                                        <a:solidFill>
                                          <a:srgbClr val="C00000"/>
                                        </a:solidFill>
                                        <a:latin typeface="Cambria Math" panose="02040503050406030204" pitchFamily="18" charset="0"/>
                                      </a:rPr>
                                    </m:ctrlPr>
                                  </m:dPr>
                                  <m:e>
                                    <m:r>
                                      <a:rPr lang="en-US" altLang="zh-CN" sz="2000" i="1" kern="0" dirty="0" smtClean="0">
                                        <a:solidFill>
                                          <a:srgbClr val="C00000"/>
                                        </a:solidFill>
                                        <a:latin typeface="Cambria Math" panose="02040503050406030204" pitchFamily="18" charset="0"/>
                                      </a:rPr>
                                      <m:t>𝑖</m:t>
                                    </m:r>
                                    <m:r>
                                      <a:rPr lang="en-US" altLang="zh-CN" sz="2000" i="1" kern="0" dirty="0" smtClean="0">
                                        <a:solidFill>
                                          <a:srgbClr val="C00000"/>
                                        </a:solidFill>
                                        <a:latin typeface="Cambria Math" panose="02040503050406030204" pitchFamily="18" charset="0"/>
                                      </a:rPr>
                                      <m:t>−</m:t>
                                    </m:r>
                                    <m:r>
                                      <a:rPr lang="en-US" altLang="zh-CN" sz="2000" i="1" kern="0" dirty="0" smtClean="0">
                                        <a:solidFill>
                                          <a:srgbClr val="C00000"/>
                                        </a:solidFill>
                                        <a:latin typeface="Cambria Math" panose="02040503050406030204" pitchFamily="18" charset="0"/>
                                      </a:rPr>
                                      <m:t>1</m:t>
                                    </m:r>
                                    <m:r>
                                      <a:rPr lang="en-US" altLang="zh-CN" sz="2000" i="1" kern="0" dirty="0" smtClean="0">
                                        <a:solidFill>
                                          <a:srgbClr val="C00000"/>
                                        </a:solidFill>
                                        <a:latin typeface="Cambria Math" panose="02040503050406030204" pitchFamily="18" charset="0"/>
                                      </a:rPr>
                                      <m:t>,</m:t>
                                    </m:r>
                                    <m:r>
                                      <a:rPr lang="en-US" altLang="zh-CN" sz="2000" i="1" kern="0" dirty="0" smtClean="0">
                                        <a:solidFill>
                                          <a:srgbClr val="C00000"/>
                                        </a:solidFill>
                                        <a:latin typeface="Cambria Math" panose="02040503050406030204" pitchFamily="18" charset="0"/>
                                      </a:rPr>
                                      <m:t>𝑗</m:t>
                                    </m:r>
                                    <m:r>
                                      <a:rPr lang="en-US" altLang="zh-CN" sz="2000" i="1" kern="0" dirty="0" smtClean="0">
                                        <a:solidFill>
                                          <a:srgbClr val="C00000"/>
                                        </a:solidFill>
                                        <a:latin typeface="Cambria Math" panose="02040503050406030204" pitchFamily="18" charset="0"/>
                                      </a:rPr>
                                      <m:t>−</m:t>
                                    </m:r>
                                    <m:sSub>
                                      <m:sSubPr>
                                        <m:ctrlPr>
                                          <a:rPr lang="en-US" altLang="zh-CN" sz="2000" i="1" kern="0" dirty="0">
                                            <a:solidFill>
                                              <a:srgbClr val="C00000"/>
                                            </a:solidFill>
                                            <a:latin typeface="Cambria Math" panose="02040503050406030204" pitchFamily="18" charset="0"/>
                                          </a:rPr>
                                        </m:ctrlPr>
                                      </m:sSubPr>
                                      <m:e>
                                        <m:r>
                                          <a:rPr lang="en-US" altLang="zh-CN" sz="2000" i="1" kern="0" dirty="0">
                                            <a:solidFill>
                                              <a:srgbClr val="C00000"/>
                                            </a:solidFill>
                                            <a:latin typeface="Cambria Math" panose="02040503050406030204" pitchFamily="18" charset="0"/>
                                          </a:rPr>
                                          <m:t>𝑥</m:t>
                                        </m:r>
                                      </m:e>
                                      <m:sub>
                                        <m:r>
                                          <a:rPr lang="en-US" altLang="zh-CN" sz="2000" i="1" kern="0" dirty="0">
                                            <a:solidFill>
                                              <a:srgbClr val="C00000"/>
                                            </a:solidFill>
                                            <a:latin typeface="Cambria Math" panose="02040503050406030204" pitchFamily="18" charset="0"/>
                                          </a:rPr>
                                          <m:t>𝑖</m:t>
                                        </m:r>
                                      </m:sub>
                                    </m:sSub>
                                  </m:e>
                                </m:d>
                                <m:r>
                                  <a:rPr lang="en-US" altLang="zh-CN" sz="2000" b="0" i="1" kern="0" dirty="0" smtClean="0">
                                    <a:solidFill>
                                      <a:srgbClr val="C00000"/>
                                    </a:solidFill>
                                    <a:latin typeface="Cambria Math" panose="02040503050406030204" pitchFamily="18" charset="0"/>
                                  </a:rPr>
                                  <m:t> </m:t>
                                </m:r>
                                <m:r>
                                  <a:rPr lang="en-US" altLang="zh-CN" sz="2000" b="1" i="1" kern="0" dirty="0" smtClean="0">
                                    <a:solidFill>
                                      <a:srgbClr val="C00000"/>
                                    </a:solidFill>
                                    <a:latin typeface="Cambria Math" panose="02040503050406030204" pitchFamily="18" charset="0"/>
                                  </a:rPr>
                                  <m:t> </m:t>
                                </m:r>
                                <m:r>
                                  <m:rPr>
                                    <m:sty m:val="p"/>
                                  </m:rPr>
                                  <a:rPr lang="en-US" altLang="zh-CN" sz="2000" b="0" i="0" kern="0" dirty="0" smtClean="0">
                                    <a:solidFill>
                                      <a:srgbClr val="C00000"/>
                                    </a:solidFill>
                                    <a:latin typeface="Cambria Math" panose="02040503050406030204" pitchFamily="18" charset="0"/>
                                  </a:rPr>
                                  <m:t>OR</m:t>
                                </m:r>
                                <m:r>
                                  <a:rPr lang="en-US" altLang="zh-CN" sz="2000" b="0" i="1" kern="0" dirty="0" smtClean="0">
                                    <a:solidFill>
                                      <a:srgbClr val="C00000"/>
                                    </a:solidFill>
                                    <a:latin typeface="Cambria Math" panose="02040503050406030204" pitchFamily="18" charset="0"/>
                                  </a:rPr>
                                  <m:t>  </m:t>
                                </m:r>
                                <m:r>
                                  <a:rPr lang="en-US" altLang="zh-CN" sz="2000" i="1" kern="0" dirty="0" smtClean="0">
                                    <a:solidFill>
                                      <a:srgbClr val="C00000"/>
                                    </a:solidFill>
                                    <a:latin typeface="Cambria Math" panose="02040503050406030204" pitchFamily="18" charset="0"/>
                                  </a:rPr>
                                  <m:t>𝐴</m:t>
                                </m:r>
                                <m:d>
                                  <m:dPr>
                                    <m:begChr m:val="["/>
                                    <m:endChr m:val="]"/>
                                    <m:ctrlPr>
                                      <a:rPr lang="en-US" altLang="zh-CN" sz="2000" i="1" kern="0" dirty="0" smtClean="0">
                                        <a:solidFill>
                                          <a:srgbClr val="C00000"/>
                                        </a:solidFill>
                                        <a:latin typeface="Cambria Math" panose="02040503050406030204" pitchFamily="18" charset="0"/>
                                      </a:rPr>
                                    </m:ctrlPr>
                                  </m:dPr>
                                  <m:e>
                                    <m:r>
                                      <a:rPr lang="en-US" altLang="zh-CN" sz="2000" i="1" kern="0" dirty="0" smtClean="0">
                                        <a:solidFill>
                                          <a:srgbClr val="C00000"/>
                                        </a:solidFill>
                                        <a:latin typeface="Cambria Math" panose="02040503050406030204" pitchFamily="18" charset="0"/>
                                      </a:rPr>
                                      <m:t>𝑖</m:t>
                                    </m:r>
                                    <m:r>
                                      <a:rPr lang="en-US" altLang="zh-CN" sz="2000" i="1" kern="0" dirty="0" smtClean="0">
                                        <a:solidFill>
                                          <a:srgbClr val="C00000"/>
                                        </a:solidFill>
                                        <a:latin typeface="Cambria Math" panose="02040503050406030204" pitchFamily="18" charset="0"/>
                                      </a:rPr>
                                      <m:t>−</m:t>
                                    </m:r>
                                    <m:r>
                                      <a:rPr lang="en-US" altLang="zh-CN" sz="2000" i="1" kern="0" dirty="0" smtClean="0">
                                        <a:solidFill>
                                          <a:srgbClr val="C00000"/>
                                        </a:solidFill>
                                        <a:latin typeface="Cambria Math" panose="02040503050406030204" pitchFamily="18" charset="0"/>
                                      </a:rPr>
                                      <m:t>1</m:t>
                                    </m:r>
                                    <m:r>
                                      <a:rPr lang="en-US" altLang="zh-CN" sz="2000" i="1" kern="0" dirty="0" smtClean="0">
                                        <a:solidFill>
                                          <a:srgbClr val="C00000"/>
                                        </a:solidFill>
                                        <a:latin typeface="Cambria Math" panose="02040503050406030204" pitchFamily="18" charset="0"/>
                                      </a:rPr>
                                      <m:t>,</m:t>
                                    </m:r>
                                    <m:r>
                                      <a:rPr lang="en-US" altLang="zh-CN" sz="2000" i="1" kern="0" dirty="0" smtClean="0">
                                        <a:solidFill>
                                          <a:srgbClr val="C00000"/>
                                        </a:solidFill>
                                        <a:latin typeface="Cambria Math" panose="02040503050406030204" pitchFamily="18" charset="0"/>
                                      </a:rPr>
                                      <m:t>𝑗</m:t>
                                    </m:r>
                                  </m:e>
                                </m:d>
                              </m:e>
                              <m:e>
                                <m:r>
                                  <m:rPr>
                                    <m:sty m:val="p"/>
                                  </m:rPr>
                                  <a:rPr lang="en-US" altLang="zh-CN" sz="2000" b="0" i="0" kern="0" smtClean="0">
                                    <a:solidFill>
                                      <a:srgbClr val="C00000"/>
                                    </a:solidFill>
                                    <a:latin typeface="Cambria Math" panose="02040503050406030204" pitchFamily="18" charset="0"/>
                                  </a:rPr>
                                  <m:t>Otherwise</m:t>
                                </m:r>
                                <m:r>
                                  <a:rPr lang="en-US" altLang="zh-CN" sz="2000" b="0" i="1" kern="0" smtClean="0">
                                    <a:solidFill>
                                      <a:srgbClr val="C00000"/>
                                    </a:solidFill>
                                    <a:latin typeface="Cambria Math" panose="02040503050406030204" pitchFamily="18" charset="0"/>
                                  </a:rPr>
                                  <m:t>               </m:t>
                                </m:r>
                              </m:e>
                            </m:mr>
                          </m:m>
                        </m:e>
                      </m:d>
                    </m:oMath>
                  </m:oMathPara>
                </a14:m>
                <a:endParaRPr lang="en-US" altLang="zh-CN" sz="2000" kern="0" dirty="0">
                  <a:solidFill>
                    <a:srgbClr val="C00000"/>
                  </a:solidFill>
                </a:endParaRPr>
              </a:p>
            </p:txBody>
          </p:sp>
        </mc:Choice>
        <mc:Fallback>
          <p:sp>
            <p:nvSpPr>
              <p:cNvPr id="10" name="内容占位符 2"/>
              <p:cNvSpPr txBox="1">
                <a:spLocks noRot="1" noChangeAspect="1" noMove="1" noResize="1" noEditPoints="1" noAdjustHandles="1" noChangeArrowheads="1" noChangeShapeType="1" noTextEdit="1"/>
              </p:cNvSpPr>
              <p:nvPr/>
            </p:nvSpPr>
            <p:spPr bwMode="auto">
              <a:xfrm>
                <a:off x="907143" y="5381848"/>
                <a:ext cx="6849999" cy="1424927"/>
              </a:xfrm>
              <a:prstGeom prst="rect">
                <a:avLst/>
              </a:prstGeom>
              <a:blipFill rotWithShape="1">
                <a:blip r:embed="rId3"/>
                <a:stretch>
                  <a:fillRect l="-70" t="-372" r="-65" b="-297"/>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内容占位符 2"/>
              <p:cNvSpPr txBox="1"/>
              <p:nvPr/>
            </p:nvSpPr>
            <p:spPr bwMode="auto">
              <a:xfrm>
                <a:off x="683384" y="3475840"/>
                <a:ext cx="7502685" cy="1712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marL="114300" lvl="1" indent="0">
                  <a:spcBef>
                    <a:spcPts val="700"/>
                  </a:spcBef>
                  <a:buSzPct val="50000"/>
                  <a:buNone/>
                </a:pPr>
                <a:r>
                  <a:rPr lang="en-US" altLang="zh-CN" sz="1800" kern="0" dirty="0"/>
                  <a:t>Otherwise,           </a:t>
                </a:r>
                <a14:m>
                  <m:oMath xmlns:m="http://schemas.openxmlformats.org/officeDocument/2006/math">
                    <m:r>
                      <a:rPr lang="en-US" altLang="zh-CN" sz="1800" i="1" kern="0" dirty="0" smtClean="0">
                        <a:solidFill>
                          <a:srgbClr val="003399"/>
                        </a:solidFill>
                        <a:latin typeface="Cambria Math" panose="02040503050406030204" pitchFamily="18" charset="0"/>
                      </a:rPr>
                      <m:t>𝐴</m:t>
                    </m:r>
                    <m:r>
                      <a:rPr lang="en-US" altLang="zh-CN" sz="1800" i="1" kern="0" dirty="0" smtClean="0">
                        <a:solidFill>
                          <a:srgbClr val="003399"/>
                        </a:solidFill>
                        <a:latin typeface="Cambria Math" panose="02040503050406030204" pitchFamily="18" charset="0"/>
                      </a:rPr>
                      <m:t>[</m:t>
                    </m:r>
                    <m:r>
                      <a:rPr lang="en-US" altLang="zh-CN" sz="1800" i="1" kern="0" dirty="0" err="1" smtClean="0">
                        <a:solidFill>
                          <a:srgbClr val="003399"/>
                        </a:solidFill>
                        <a:latin typeface="Cambria Math" panose="02040503050406030204" pitchFamily="18" charset="0"/>
                      </a:rPr>
                      <m:t>𝑖</m:t>
                    </m:r>
                    <m:r>
                      <a:rPr lang="en-US" altLang="zh-CN" sz="1800" i="1" kern="0" dirty="0" err="1" smtClean="0">
                        <a:solidFill>
                          <a:srgbClr val="003399"/>
                        </a:solidFill>
                        <a:latin typeface="Cambria Math" panose="02040503050406030204" pitchFamily="18" charset="0"/>
                      </a:rPr>
                      <m:t>,</m:t>
                    </m:r>
                    <m:r>
                      <a:rPr lang="en-US" altLang="zh-CN" sz="1800" i="1" kern="0" dirty="0" err="1" smtClean="0">
                        <a:solidFill>
                          <a:srgbClr val="003399"/>
                        </a:solidFill>
                        <a:latin typeface="Cambria Math" panose="02040503050406030204" pitchFamily="18" charset="0"/>
                      </a:rPr>
                      <m:t>𝑗</m:t>
                    </m:r>
                    <m:r>
                      <a:rPr lang="en-US" altLang="zh-CN" sz="1800" i="1" kern="0" dirty="0" smtClean="0">
                        <a:solidFill>
                          <a:srgbClr val="003399"/>
                        </a:solidFill>
                        <a:latin typeface="Cambria Math" panose="02040503050406030204" pitchFamily="18" charset="0"/>
                      </a:rPr>
                      <m:t>]=(</m:t>
                    </m:r>
                    <m:r>
                      <a:rPr lang="en-US" altLang="zh-CN" sz="1800" i="1" kern="0" dirty="0">
                        <a:solidFill>
                          <a:srgbClr val="003399"/>
                        </a:solidFill>
                        <a:latin typeface="Cambria Math" panose="02040503050406030204" pitchFamily="18" charset="0"/>
                      </a:rPr>
                      <m:t>𝐴</m:t>
                    </m:r>
                    <m:r>
                      <a:rPr lang="en-US" altLang="zh-CN" sz="1800" i="1" kern="0" dirty="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𝑖</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1</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𝑗</m:t>
                    </m:r>
                    <m:r>
                      <a:rPr lang="en-US" altLang="zh-CN" sz="1800" i="1" kern="0" dirty="0" smtClean="0">
                        <a:solidFill>
                          <a:srgbClr val="003399"/>
                        </a:solidFill>
                        <a:latin typeface="Cambria Math" panose="02040503050406030204" pitchFamily="18" charset="0"/>
                      </a:rPr>
                      <m:t>−</m:t>
                    </m:r>
                    <m:sSub>
                      <m:sSubPr>
                        <m:ctrlPr>
                          <a:rPr lang="en-US" altLang="zh-CN" sz="1800" i="1" kern="0" dirty="0" smtClean="0">
                            <a:solidFill>
                              <a:srgbClr val="003399"/>
                            </a:solidFill>
                            <a:latin typeface="Cambria Math" panose="02040503050406030204" pitchFamily="18" charset="0"/>
                          </a:rPr>
                        </m:ctrlPr>
                      </m:sSubPr>
                      <m:e>
                        <m:r>
                          <a:rPr lang="en-US" altLang="zh-CN" sz="1800" i="1" kern="0" dirty="0" smtClean="0">
                            <a:solidFill>
                              <a:srgbClr val="003399"/>
                            </a:solidFill>
                            <a:latin typeface="Cambria Math" panose="02040503050406030204" pitchFamily="18" charset="0"/>
                          </a:rPr>
                          <m:t>𝑥</m:t>
                        </m:r>
                      </m:e>
                      <m:sub>
                        <m:r>
                          <a:rPr lang="en-US" altLang="zh-CN" sz="1800" i="1" kern="0" dirty="0" smtClean="0">
                            <a:solidFill>
                              <a:srgbClr val="003399"/>
                            </a:solidFill>
                            <a:latin typeface="Cambria Math" panose="02040503050406030204" pitchFamily="18" charset="0"/>
                          </a:rPr>
                          <m:t>𝑖</m:t>
                        </m:r>
                      </m:sub>
                    </m:sSub>
                    <m:r>
                      <a:rPr lang="en-US" altLang="zh-CN" sz="1800" i="1" kern="0" dirty="0" smtClean="0">
                        <a:solidFill>
                          <a:srgbClr val="003399"/>
                        </a:solidFill>
                        <a:latin typeface="Cambria Math" panose="02040503050406030204" pitchFamily="18" charset="0"/>
                      </a:rPr>
                      <m:t>]</m:t>
                    </m:r>
                  </m:oMath>
                </a14:m>
                <a:r>
                  <a:rPr lang="en-US" altLang="zh-CN" sz="1800" kern="0" dirty="0">
                    <a:solidFill>
                      <a:srgbClr val="003399"/>
                    </a:solidFill>
                  </a:rPr>
                  <a:t> OR </a:t>
                </a:r>
                <a14:m>
                  <m:oMath xmlns:m="http://schemas.openxmlformats.org/officeDocument/2006/math">
                    <m:r>
                      <a:rPr lang="en-US" altLang="zh-CN" sz="1800" i="1" kern="0" dirty="0" smtClean="0">
                        <a:solidFill>
                          <a:srgbClr val="003399"/>
                        </a:solidFill>
                        <a:latin typeface="Cambria Math" panose="02040503050406030204" pitchFamily="18" charset="0"/>
                      </a:rPr>
                      <m:t>𝐴</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𝑖</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1</m:t>
                    </m:r>
                    <m:r>
                      <a:rPr lang="en-US" altLang="zh-CN" sz="1800" i="1" kern="0" dirty="0" smtClean="0">
                        <a:solidFill>
                          <a:srgbClr val="003399"/>
                        </a:solidFill>
                        <a:latin typeface="Cambria Math" panose="02040503050406030204" pitchFamily="18" charset="0"/>
                      </a:rPr>
                      <m:t>,</m:t>
                    </m:r>
                    <m:r>
                      <a:rPr lang="en-US" altLang="zh-CN" sz="1800" i="1" kern="0" dirty="0" smtClean="0">
                        <a:solidFill>
                          <a:srgbClr val="003399"/>
                        </a:solidFill>
                        <a:latin typeface="Cambria Math" panose="02040503050406030204" pitchFamily="18" charset="0"/>
                      </a:rPr>
                      <m:t>𝑗</m:t>
                    </m:r>
                    <m:r>
                      <a:rPr lang="en-US" altLang="zh-CN" sz="1800" i="1" kern="0" dirty="0" smtClean="0">
                        <a:solidFill>
                          <a:srgbClr val="003399"/>
                        </a:solidFill>
                        <a:latin typeface="Cambria Math" panose="02040503050406030204" pitchFamily="18" charset="0"/>
                      </a:rPr>
                      <m:t>]</m:t>
                    </m:r>
                  </m:oMath>
                </a14:m>
                <a:r>
                  <a:rPr lang="en-US" altLang="zh-CN" sz="1800" kern="0" dirty="0">
                    <a:solidFill>
                      <a:srgbClr val="003399"/>
                    </a:solidFill>
                  </a:rPr>
                  <a:t>)</a:t>
                </a:r>
                <a:br>
                  <a:rPr lang="en-US" altLang="zh-CN" sz="1800" kern="0" dirty="0"/>
                </a:br>
                <a:r>
                  <a:rPr lang="en-US" altLang="zh-CN" sz="1800" kern="0" dirty="0"/>
                  <a:t>    (</a:t>
                </a:r>
                <a:r>
                  <a:rPr lang="en-US" altLang="zh-CN" sz="1800" kern="0" dirty="0" err="1"/>
                  <a:t>i</a:t>
                </a:r>
                <a:r>
                  <a:rPr lang="en-US" altLang="zh-CN" sz="1800" kern="0" dirty="0"/>
                  <a:t>) because either solution uses </a:t>
                </a:r>
                <a14:m>
                  <m:oMath xmlns:m="http://schemas.openxmlformats.org/officeDocument/2006/math">
                    <m:sSub>
                      <m:sSubPr>
                        <m:ctrlPr>
                          <a:rPr lang="en-US" altLang="zh-CN" sz="1800" i="1" kern="0" dirty="0">
                            <a:solidFill>
                              <a:srgbClr val="003399"/>
                            </a:solidFill>
                            <a:latin typeface="Cambria Math" panose="02040503050406030204" pitchFamily="18" charset="0"/>
                          </a:rPr>
                        </m:ctrlPr>
                      </m:sSubPr>
                      <m:e>
                        <m:r>
                          <a:rPr lang="en-US" altLang="zh-CN" sz="1800" i="1" kern="0" dirty="0">
                            <a:solidFill>
                              <a:srgbClr val="003399"/>
                            </a:solidFill>
                            <a:latin typeface="Cambria Math" panose="02040503050406030204" pitchFamily="18" charset="0"/>
                          </a:rPr>
                          <m:t>𝑥</m:t>
                        </m:r>
                      </m:e>
                      <m:sub>
                        <m:r>
                          <a:rPr lang="en-US" altLang="zh-CN" sz="1800" i="1" kern="0" dirty="0">
                            <a:solidFill>
                              <a:srgbClr val="003399"/>
                            </a:solidFill>
                            <a:latin typeface="Cambria Math" panose="02040503050406030204" pitchFamily="18" charset="0"/>
                          </a:rPr>
                          <m:t>𝑖</m:t>
                        </m:r>
                      </m:sub>
                    </m:sSub>
                  </m:oMath>
                </a14:m>
                <a:r>
                  <a:rPr lang="en-US" altLang="zh-CN" sz="1800" kern="0" dirty="0"/>
                  <a:t>.</a:t>
                </a:r>
                <a:br>
                  <a:rPr lang="en-US" altLang="zh-CN" sz="1800" kern="0" dirty="0"/>
                </a:br>
                <a:r>
                  <a:rPr lang="en-US" altLang="zh-CN" sz="1800" kern="0" dirty="0"/>
                  <a:t>           This can only happen if </a:t>
                </a:r>
                <a14:m>
                  <m:oMath xmlns:m="http://schemas.openxmlformats.org/officeDocument/2006/math">
                    <m:r>
                      <a:rPr lang="en-US" altLang="zh-CN" sz="1800" i="1" kern="0" dirty="0" smtClean="0">
                        <a:latin typeface="Cambria Math" panose="02040503050406030204" pitchFamily="18" charset="0"/>
                      </a:rPr>
                      <m:t>𝑗</m:t>
                    </m:r>
                    <m:r>
                      <a:rPr lang="en-US" altLang="zh-CN" sz="1800" i="1" kern="0" dirty="0" smtClean="0">
                        <a:latin typeface="Cambria Math" panose="02040503050406030204" pitchFamily="18" charset="0"/>
                      </a:rPr>
                      <m:t>−</m:t>
                    </m:r>
                    <m:sSub>
                      <m:sSubPr>
                        <m:ctrlPr>
                          <a:rPr lang="en-US" altLang="zh-CN" sz="1800" i="1" kern="0" dirty="0" smtClean="0">
                            <a:latin typeface="Cambria Math" panose="02040503050406030204" pitchFamily="18" charset="0"/>
                          </a:rPr>
                        </m:ctrlPr>
                      </m:sSubPr>
                      <m:e>
                        <m:r>
                          <a:rPr lang="en-US" altLang="zh-CN" sz="1800" i="1" kern="0" dirty="0" smtClean="0">
                            <a:latin typeface="Cambria Math" panose="02040503050406030204" pitchFamily="18" charset="0"/>
                          </a:rPr>
                          <m:t>𝑥</m:t>
                        </m:r>
                      </m:e>
                      <m:sub>
                        <m:r>
                          <a:rPr lang="en-US" altLang="zh-CN" sz="1800" i="1" kern="0" dirty="0" smtClean="0">
                            <a:latin typeface="Cambria Math" panose="02040503050406030204" pitchFamily="18" charset="0"/>
                          </a:rPr>
                          <m:t>𝑖</m:t>
                        </m:r>
                      </m:sub>
                    </m:sSub>
                  </m:oMath>
                </a14:m>
                <a:r>
                  <a:rPr lang="en-US" altLang="zh-CN" sz="1800" kern="0" dirty="0"/>
                  <a:t> can be solved with first </a:t>
                </a:r>
                <a14:m>
                  <m:oMath xmlns:m="http://schemas.openxmlformats.org/officeDocument/2006/math">
                    <m:r>
                      <a:rPr lang="en-US" altLang="zh-CN" sz="1800" i="1" kern="0" dirty="0" smtClean="0">
                        <a:latin typeface="Cambria Math" panose="02040503050406030204" pitchFamily="18" charset="0"/>
                      </a:rPr>
                      <m:t>𝑖</m:t>
                    </m:r>
                    <m:r>
                      <a:rPr lang="en-US" altLang="zh-CN" sz="1800" i="1" kern="0" dirty="0" smtClean="0">
                        <a:latin typeface="Cambria Math" panose="02040503050406030204" pitchFamily="18" charset="0"/>
                      </a:rPr>
                      <m:t>−</m:t>
                    </m:r>
                    <m:r>
                      <a:rPr lang="en-US" altLang="zh-CN" sz="1800" i="1" kern="0" dirty="0" smtClean="0">
                        <a:latin typeface="Cambria Math" panose="02040503050406030204" pitchFamily="18" charset="0"/>
                      </a:rPr>
                      <m:t>1</m:t>
                    </m:r>
                  </m:oMath>
                </a14:m>
                <a:r>
                  <a:rPr lang="en-US" altLang="zh-CN" sz="1800" kern="0" dirty="0"/>
                  <a:t> items  </a:t>
                </a:r>
                <a:br>
                  <a:rPr lang="en-US" altLang="zh-CN" sz="1800" kern="0" dirty="0"/>
                </a:br>
                <a:r>
                  <a:rPr lang="en-US" altLang="zh-CN" sz="1800" kern="0" dirty="0"/>
                  <a:t>    (ii) or solution does not use </a:t>
                </a:r>
                <a14:m>
                  <m:oMath xmlns:m="http://schemas.openxmlformats.org/officeDocument/2006/math">
                    <m:sSub>
                      <m:sSubPr>
                        <m:ctrlPr>
                          <a:rPr lang="en-US" altLang="zh-CN" sz="1800" i="1" kern="0" dirty="0" smtClean="0">
                            <a:latin typeface="Cambria Math" panose="02040503050406030204" pitchFamily="18" charset="0"/>
                          </a:rPr>
                        </m:ctrlPr>
                      </m:sSubPr>
                      <m:e>
                        <m:r>
                          <a:rPr lang="en-US" altLang="zh-CN" sz="1800" i="1" kern="0" dirty="0" smtClean="0">
                            <a:latin typeface="Cambria Math" panose="02040503050406030204" pitchFamily="18" charset="0"/>
                          </a:rPr>
                          <m:t>𝑥</m:t>
                        </m:r>
                      </m:e>
                      <m:sub>
                        <m:r>
                          <a:rPr lang="en-US" altLang="zh-CN" sz="1800" i="1" kern="0" dirty="0" smtClean="0">
                            <a:latin typeface="Cambria Math" panose="02040503050406030204" pitchFamily="18" charset="0"/>
                          </a:rPr>
                          <m:t>𝑖</m:t>
                        </m:r>
                      </m:sub>
                    </m:sSub>
                  </m:oMath>
                </a14:m>
                <a:r>
                  <a:rPr lang="en-US" altLang="zh-CN" sz="1800" kern="0" dirty="0"/>
                  <a:t> </a:t>
                </a:r>
                <a:br>
                  <a:rPr lang="en-US" altLang="zh-CN" sz="1800" kern="0" dirty="0"/>
                </a:br>
                <a:r>
                  <a:rPr lang="en-US" altLang="zh-CN" sz="1800" kern="0" dirty="0"/>
                  <a:t>         in which case </a:t>
                </a:r>
                <a14:m>
                  <m:oMath xmlns:m="http://schemas.openxmlformats.org/officeDocument/2006/math">
                    <m:r>
                      <a:rPr lang="en-US" altLang="zh-CN" sz="1800" i="1" kern="0" dirty="0" smtClean="0">
                        <a:latin typeface="Cambria Math" panose="02040503050406030204" pitchFamily="18" charset="0"/>
                      </a:rPr>
                      <m:t>𝑗</m:t>
                    </m:r>
                  </m:oMath>
                </a14:m>
                <a:r>
                  <a:rPr lang="en-US" altLang="zh-CN" sz="1800" kern="0" dirty="0"/>
                  <a:t> can be solved with first </a:t>
                </a:r>
                <a14:m>
                  <m:oMath xmlns:m="http://schemas.openxmlformats.org/officeDocument/2006/math">
                    <m:r>
                      <a:rPr lang="en-US" altLang="zh-CN" sz="1800" i="1" kern="0" dirty="0" smtClean="0">
                        <a:latin typeface="Cambria Math" panose="02040503050406030204" pitchFamily="18" charset="0"/>
                      </a:rPr>
                      <m:t>𝑖</m:t>
                    </m:r>
                    <m:r>
                      <a:rPr lang="en-US" altLang="zh-CN" sz="1800" i="1" kern="0" dirty="0" smtClean="0">
                        <a:latin typeface="Cambria Math" panose="02040503050406030204" pitchFamily="18" charset="0"/>
                      </a:rPr>
                      <m:t>−</m:t>
                    </m:r>
                    <m:r>
                      <a:rPr lang="en-US" altLang="zh-CN" sz="1800" i="1" kern="0" dirty="0" smtClean="0">
                        <a:latin typeface="Cambria Math" panose="02040503050406030204" pitchFamily="18" charset="0"/>
                      </a:rPr>
                      <m:t>1</m:t>
                    </m:r>
                  </m:oMath>
                </a14:m>
                <a:r>
                  <a:rPr lang="en-US" altLang="zh-CN" sz="1800" kern="0" dirty="0"/>
                  <a:t> items</a:t>
                </a:r>
                <a:endParaRPr lang="en-US" altLang="zh-CN" sz="1800" kern="0" dirty="0"/>
              </a:p>
            </p:txBody>
          </p:sp>
        </mc:Choice>
        <mc:Fallback>
          <p:sp>
            <p:nvSpPr>
              <p:cNvPr id="7" name="内容占位符 2"/>
              <p:cNvSpPr txBox="1">
                <a:spLocks noRot="1" noChangeAspect="1" noMove="1" noResize="1" noEditPoints="1" noAdjustHandles="1" noChangeArrowheads="1" noChangeShapeType="1" noTextEdit="1"/>
              </p:cNvSpPr>
              <p:nvPr/>
            </p:nvSpPr>
            <p:spPr bwMode="auto">
              <a:xfrm>
                <a:off x="683384" y="3475840"/>
                <a:ext cx="7502685" cy="1712330"/>
              </a:xfrm>
              <a:prstGeom prst="rect">
                <a:avLst/>
              </a:prstGeom>
              <a:blipFill rotWithShape="1">
                <a:blip r:embed="rId4"/>
                <a:stretch>
                  <a:fillRect l="-2" t="-28" r="4" b="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8" name="内容占位符 2"/>
          <p:cNvSpPr txBox="1"/>
          <p:nvPr/>
        </p:nvSpPr>
        <p:spPr bwMode="auto">
          <a:xfrm>
            <a:off x="395985" y="1730382"/>
            <a:ext cx="1765753" cy="45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pPr marL="114300" lvl="1" indent="0">
              <a:spcBef>
                <a:spcPts val="700"/>
              </a:spcBef>
              <a:buSzPct val="50000"/>
              <a:buNone/>
            </a:pPr>
            <a:r>
              <a:rPr lang="en-US" altLang="zh-CN" sz="1800" kern="0" dirty="0"/>
              <a:t>Easy Cases:</a:t>
            </a:r>
            <a:endParaRPr lang="en-US" altLang="zh-CN" sz="1800" kern="0" dirty="0">
              <a:solidFill>
                <a:srgbClr val="00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30315" y="2673680"/>
                <a:ext cx="7114298" cy="3918012"/>
              </a:xfrm>
            </p:spPr>
            <p:txBody>
              <a:bodyPr/>
              <a:lstStyle/>
              <a:p>
                <a:pPr>
                  <a:spcBef>
                    <a:spcPts val="200"/>
                  </a:spcBef>
                </a:pPr>
                <a:r>
                  <a:rPr lang="en-US" altLang="zh-CN" dirty="0"/>
                  <a:t>Dynamic-</a:t>
                </a:r>
                <a:r>
                  <a:rPr lang="en-US" altLang="zh-CN" dirty="0" err="1"/>
                  <a:t>SubsetSum</a:t>
                </a:r>
                <a:r>
                  <a:rPr lang="en-US" altLang="zh-CN" dirty="0"/>
                  <a:t>(</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𝑊</m:t>
                    </m:r>
                  </m:oMath>
                </a14:m>
                <a:r>
                  <a:rPr lang="en-US" altLang="zh-CN" dirty="0"/>
                  <a:t>)</a:t>
                </a:r>
                <a:endParaRPr lang="en-US" altLang="zh-CN" dirty="0"/>
              </a:p>
              <a:p>
                <a:pPr>
                  <a:spcBef>
                    <a:spcPts val="200"/>
                  </a:spcBef>
                </a:pPr>
                <a:r>
                  <a:rPr lang="en-US" altLang="zh-CN" dirty="0"/>
                  <a:t>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𝑇</m:t>
                    </m:r>
                    <m:r>
                      <a:rPr lang="en-US" altLang="zh-CN" i="1" dirty="0" smtClean="0">
                        <a:latin typeface="Cambria Math" panose="02040503050406030204" pitchFamily="18" charset="0"/>
                      </a:rPr>
                      <m:t>𝑟𝑢𝑒</m:t>
                    </m:r>
                  </m:oMath>
                </a14:m>
                <a:endParaRPr lang="en-US" altLang="zh-CN" dirty="0"/>
              </a:p>
              <a:p>
                <a:pPr>
                  <a:spcBef>
                    <a:spcPts val="200"/>
                  </a:spcBef>
                </a:pPr>
                <a:r>
                  <a:rPr lang="en-US" altLang="zh-CN" dirty="0"/>
                  <a:t>        for </a:t>
                </a:r>
                <a14:m>
                  <m:oMath xmlns:m="http://schemas.openxmlformats.org/officeDocument/2006/math">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1</m:t>
                    </m:r>
                  </m:oMath>
                </a14:m>
                <a:r>
                  <a:rPr lang="en-US" altLang="zh-CN" dirty="0"/>
                  <a:t> to </a:t>
                </a:r>
                <a14:m>
                  <m:oMath xmlns:m="http://schemas.openxmlformats.org/officeDocument/2006/math">
                    <m:r>
                      <a:rPr lang="en-US" altLang="zh-CN" i="1" dirty="0" smtClean="0">
                        <a:latin typeface="Cambria Math" panose="02040503050406030204" pitchFamily="18" charset="0"/>
                      </a:rPr>
                      <m:t>𝑊</m:t>
                    </m:r>
                  </m:oMath>
                </a14:m>
                <a:r>
                  <a:rPr lang="en-US" altLang="zh-CN" dirty="0"/>
                  <a:t> do</a:t>
                </a:r>
                <a:endParaRPr lang="en-US" altLang="zh-CN" dirty="0"/>
              </a:p>
              <a:p>
                <a:pPr>
                  <a:spcBef>
                    <a:spcPts val="200"/>
                  </a:spcBef>
                </a:pPr>
                <a:r>
                  <a:rPr lang="en-US" altLang="zh-CN" dirty="0"/>
                  <a:t>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𝐹</m:t>
                    </m:r>
                    <m:r>
                      <a:rPr lang="en-US" altLang="zh-CN" i="1" dirty="0" smtClean="0">
                        <a:latin typeface="Cambria Math" panose="02040503050406030204" pitchFamily="18" charset="0"/>
                      </a:rPr>
                      <m:t>𝑎𝑙𝑠𝑒</m:t>
                    </m:r>
                  </m:oMath>
                </a14:m>
                <a:endParaRPr lang="en-US" altLang="zh-CN" dirty="0"/>
              </a:p>
              <a:p>
                <a:pPr>
                  <a:spcBef>
                    <a:spcPts val="200"/>
                  </a:spcBef>
                </a:pPr>
                <a:r>
                  <a:rPr lang="en-US" altLang="zh-CN" dirty="0"/>
                  <a:t>        for </a:t>
                </a:r>
                <a14:m>
                  <m:oMath xmlns:m="http://schemas.openxmlformats.org/officeDocument/2006/math">
                    <m:r>
                      <a:rPr lang="en-US" altLang="zh-CN" i="1" dirty="0" smtClean="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oMath>
                </a14:m>
                <a:r>
                  <a:rPr lang="en-US" altLang="zh-CN" dirty="0"/>
                  <a:t> to </a:t>
                </a:r>
                <a14:m>
                  <m:oMath xmlns:m="http://schemas.openxmlformats.org/officeDocument/2006/math">
                    <m:r>
                      <a:rPr lang="en-US" altLang="zh-CN" i="1" dirty="0" smtClean="0">
                        <a:latin typeface="Cambria Math" panose="02040503050406030204" pitchFamily="18" charset="0"/>
                      </a:rPr>
                      <m:t>𝑛</m:t>
                    </m:r>
                  </m:oMath>
                </a14:m>
                <a:r>
                  <a:rPr lang="en-US" altLang="zh-CN" dirty="0"/>
                  <a:t> do</a:t>
                </a:r>
                <a:endParaRPr lang="en-US" altLang="zh-CN" dirty="0"/>
              </a:p>
              <a:p>
                <a:pPr>
                  <a:spcBef>
                    <a:spcPts val="200"/>
                  </a:spcBef>
                </a:pPr>
                <a:r>
                  <a:rPr lang="en-US" altLang="zh-CN" dirty="0"/>
                  <a:t>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𝑇</m:t>
                    </m:r>
                    <m:r>
                      <a:rPr lang="en-US" altLang="zh-CN" i="1" dirty="0" smtClean="0">
                        <a:latin typeface="Cambria Math" panose="02040503050406030204" pitchFamily="18" charset="0"/>
                      </a:rPr>
                      <m:t>𝑟𝑢𝑒</m:t>
                    </m:r>
                  </m:oMath>
                </a14:m>
                <a:endParaRPr lang="en-US" altLang="zh-CN" dirty="0"/>
              </a:p>
              <a:p>
                <a:pPr>
                  <a:spcBef>
                    <a:spcPts val="200"/>
                  </a:spcBef>
                </a:pPr>
                <a:r>
                  <a:rPr lang="en-US" altLang="zh-CN" dirty="0"/>
                  <a:t>                for </a:t>
                </a:r>
                <a14:m>
                  <m:oMath xmlns:m="http://schemas.openxmlformats.org/officeDocument/2006/math">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1</m:t>
                    </m:r>
                  </m:oMath>
                </a14:m>
                <a:r>
                  <a:rPr lang="en-US" altLang="zh-CN" dirty="0"/>
                  <a:t> to </a:t>
                </a:r>
                <a14:m>
                  <m:oMath xmlns:m="http://schemas.openxmlformats.org/officeDocument/2006/math">
                    <m:r>
                      <a:rPr lang="en-US" altLang="zh-CN" i="1" dirty="0" smtClean="0">
                        <a:latin typeface="Cambria Math" panose="02040503050406030204" pitchFamily="18" charset="0"/>
                      </a:rPr>
                      <m:t>𝑊</m:t>
                    </m:r>
                  </m:oMath>
                </a14:m>
                <a:r>
                  <a:rPr lang="en-US" altLang="zh-CN" dirty="0"/>
                  <a:t> do</a:t>
                </a:r>
                <a:endParaRPr lang="en-US" altLang="zh-CN" dirty="0"/>
              </a:p>
              <a:p>
                <a:pPr>
                  <a:spcBef>
                    <a:spcPts val="200"/>
                  </a:spcBef>
                </a:pPr>
                <a:r>
                  <a:rPr lang="en-US" altLang="zh-CN" dirty="0"/>
                  <a:t>                        if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𝑗</m:t>
                    </m:r>
                  </m:oMath>
                </a14:m>
                <a:r>
                  <a:rPr lang="en-US" altLang="zh-CN" dirty="0"/>
                  <a:t> then</a:t>
                </a:r>
                <a:endParaRPr lang="en-US" altLang="zh-CN" dirty="0"/>
              </a:p>
              <a:p>
                <a:pPr>
                  <a:spcBef>
                    <a:spcPts val="200"/>
                  </a:spcBef>
                </a:pPr>
                <a:r>
                  <a:rPr lang="en-US" altLang="zh-CN" dirty="0"/>
                  <a:t>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err="1">
                        <a:latin typeface="Cambria Math" panose="02040503050406030204" pitchFamily="18" charset="0"/>
                      </a:rPr>
                      <m:t>,</m:t>
                    </m:r>
                    <m:r>
                      <a:rPr lang="en-US" altLang="zh-CN" i="1" dirty="0" err="1">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oMath>
                </a14:m>
                <a:endParaRPr lang="en-US" altLang="zh-CN" dirty="0"/>
              </a:p>
              <a:p>
                <a:pPr>
                  <a:spcBef>
                    <a:spcPts val="200"/>
                  </a:spcBef>
                </a:pPr>
                <a:r>
                  <a:rPr lang="en-US" altLang="zh-CN" dirty="0"/>
                  <a:t>                        else </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err="1">
                        <a:latin typeface="Cambria Math" panose="02040503050406030204" pitchFamily="18" charset="0"/>
                      </a:rPr>
                      <m:t>,</m:t>
                    </m:r>
                    <m:r>
                      <a:rPr lang="en-US" altLang="zh-CN" i="1" dirty="0" err="1">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 </m:t>
                    </m:r>
                    <m:r>
                      <m:rPr>
                        <m:nor/>
                      </m:rPr>
                      <a:rPr lang="en-US" altLang="zh-CN" i="0" dirty="0">
                        <a:latin typeface="Cambria Math" panose="02040503050406030204" pitchFamily="18" charset="0"/>
                      </a:rPr>
                      <m:t>OR</m:t>
                    </m:r>
                    <m:r>
                      <a:rPr lang="en-US" altLang="zh-CN" i="1" dirty="0">
                        <a:latin typeface="Cambria Math" panose="02040503050406030204" pitchFamily="18" charset="0"/>
                      </a:rPr>
                      <m:t> </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oMath>
                </a14:m>
                <a:endParaRPr lang="en-US" altLang="zh-CN" dirty="0"/>
              </a:p>
              <a:p>
                <a:pPr>
                  <a:spcBef>
                    <a:spcPts val="200"/>
                  </a:spcBef>
                </a:pPr>
                <a:endParaRPr lang="en-US" altLang="zh-CN" dirty="0"/>
              </a:p>
              <a:p>
                <a:r>
                  <a:rPr lang="en-US" altLang="zh-CN" dirty="0"/>
                  <a:t>.</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230315" y="2673680"/>
                <a:ext cx="7114298" cy="3918012"/>
              </a:xfrm>
              <a:blipFill rotWithShape="1">
                <a:blip r:embed="rId1"/>
                <a:stretch>
                  <a:fillRect l="-6" t="-8" r="3" b="-1266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740229" y="782265"/>
                <a:ext cx="7774488"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C00000"/>
                                    </a:solidFill>
                                    <a:latin typeface="Cambria Math" panose="02040503050406030204" pitchFamily="18" charset="0"/>
                                  </a:rPr>
                                  <m:t>T</m:t>
                                </m:r>
                                <m:r>
                                  <m:rPr>
                                    <m:sty m:val="p"/>
                                  </m:rPr>
                                  <a:rPr lang="en-US" altLang="zh-CN" b="0" i="0" kern="0" smtClean="0">
                                    <a:solidFill>
                                      <a:srgbClr val="C00000"/>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e>
                            </m:mr>
                            <m:mr>
                              <m:e>
                                <m:r>
                                  <m:rPr>
                                    <m:sty m:val="p"/>
                                  </m:rPr>
                                  <a:rPr lang="en-US" altLang="zh-CN" b="0" i="0" kern="0" smtClean="0">
                                    <a:solidFill>
                                      <a:srgbClr val="C00000"/>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a:solidFill>
                                      <a:srgbClr val="C00000"/>
                                    </a:solidFill>
                                    <a:latin typeface="Cambria Math" panose="02040503050406030204" pitchFamily="18" charset="0"/>
                                  </a:rPr>
                                  <m:t>if</m:t>
                                </m:r>
                                <m:r>
                                  <a:rPr lang="en-US" altLang="zh-CN" i="1" ker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r>
                                  <m:rPr>
                                    <m:sty m:val="p"/>
                                  </m:rPr>
                                  <a:rPr lang="en-US" altLang="zh-CN" b="0" i="0" kern="0" smtClean="0">
                                    <a:solidFill>
                                      <a:srgbClr val="C00000"/>
                                    </a:solidFill>
                                    <a:latin typeface="Cambria Math" panose="02040503050406030204" pitchFamily="18" charset="0"/>
                                  </a:rPr>
                                  <m:t>and</m:t>
                                </m:r>
                                <m:r>
                                  <a:rPr lang="en-US" altLang="zh-CN" b="0" i="1" kern="0" smtClean="0">
                                    <a:solidFill>
                                      <a:srgbClr val="C00000"/>
                                    </a:solidFill>
                                    <a:latin typeface="Cambria Math" panose="02040503050406030204" pitchFamily="18" charset="0"/>
                                  </a:rPr>
                                  <m:t>  </m:t>
                                </m:r>
                                <m:r>
                                  <a:rPr lang="en-US" altLang="zh-CN" i="1" ker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&gt;</m:t>
                                </m:r>
                                <m:r>
                                  <a:rPr lang="en-US" altLang="zh-CN" i="1" kern="0" smtClean="0">
                                    <a:solidFill>
                                      <a:srgbClr val="C00000"/>
                                    </a:solidFill>
                                    <a:latin typeface="Cambria Math" panose="02040503050406030204" pitchFamily="18" charset="0"/>
                                  </a:rPr>
                                  <m:t>0</m:t>
                                </m:r>
                              </m:e>
                            </m:mr>
                            <m:mr>
                              <m:e>
                                <m:r>
                                  <a:rPr lang="en-US" altLang="zh-CN" i="1" kern="0">
                                    <a:solidFill>
                                      <a:srgbClr val="C00000"/>
                                    </a:solidFill>
                                    <a:latin typeface="Cambria Math" panose="02040503050406030204" pitchFamily="18" charset="0"/>
                                  </a:rPr>
                                  <m:t>𝐴</m:t>
                                </m:r>
                                <m:d>
                                  <m:dPr>
                                    <m:begChr m:val="["/>
                                    <m:endChr m:val="]"/>
                                    <m:ctrlPr>
                                      <a:rPr lang="en-US" altLang="zh-CN" i="1" kern="0">
                                        <a:solidFill>
                                          <a:srgbClr val="C00000"/>
                                        </a:solidFill>
                                        <a:latin typeface="Cambria Math" panose="02040503050406030204" pitchFamily="18" charset="0"/>
                                      </a:rPr>
                                    </m:ctrlPr>
                                  </m:dPr>
                                  <m:e>
                                    <m:r>
                                      <a:rPr lang="en-US" altLang="zh-CN" i="1" kern="0">
                                        <a:solidFill>
                                          <a:srgbClr val="C00000"/>
                                        </a:solidFill>
                                        <a:latin typeface="Cambria Math" panose="02040503050406030204" pitchFamily="18" charset="0"/>
                                      </a:rPr>
                                      <m:t>𝑖</m:t>
                                    </m:r>
                                    <m:r>
                                      <a:rPr lang="en-US" altLang="zh-CN" i="1" kern="0">
                                        <a:solidFill>
                                          <a:srgbClr val="C00000"/>
                                        </a:solidFill>
                                        <a:latin typeface="Cambria Math" panose="02040503050406030204" pitchFamily="18" charset="0"/>
                                      </a:rPr>
                                      <m:t>−</m:t>
                                    </m:r>
                                    <m:r>
                                      <a:rPr lang="en-US" altLang="zh-CN" i="1" kern="0">
                                        <a:solidFill>
                                          <a:srgbClr val="C00000"/>
                                        </a:solidFill>
                                        <a:latin typeface="Cambria Math" panose="02040503050406030204" pitchFamily="18" charset="0"/>
                                      </a:rPr>
                                      <m:t>1</m:t>
                                    </m:r>
                                    <m:r>
                                      <a:rPr lang="en-US" altLang="zh-CN" i="1" kern="0">
                                        <a:solidFill>
                                          <a:srgbClr val="C00000"/>
                                        </a:solidFill>
                                        <a:latin typeface="Cambria Math" panose="02040503050406030204" pitchFamily="18" charset="0"/>
                                      </a:rPr>
                                      <m:t>,</m:t>
                                    </m:r>
                                    <m:r>
                                      <a:rPr lang="en-US" altLang="zh-CN" i="1" kern="0">
                                        <a:solidFill>
                                          <a:srgbClr val="C00000"/>
                                        </a:solidFill>
                                        <a:latin typeface="Cambria Math" panose="02040503050406030204" pitchFamily="18" charset="0"/>
                                      </a:rPr>
                                      <m:t>𝑗</m:t>
                                    </m:r>
                                  </m:e>
                                </m:d>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   </m:t>
                                    </m:r>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r>
                                  <a:rPr lang="en-US" altLang="zh-CN" i="1" kern="0" dirty="0">
                                    <a:solidFill>
                                      <a:srgbClr val="C00000"/>
                                    </a:solidFill>
                                    <a:latin typeface="Cambria Math" panose="02040503050406030204" pitchFamily="18" charset="0"/>
                                  </a:rPr>
                                  <m:t>&gt;</m:t>
                                </m:r>
                                <m:r>
                                  <a:rPr lang="en-US" altLang="zh-CN" i="1" kern="0" dirty="0">
                                    <a:solidFill>
                                      <a:srgbClr val="C00000"/>
                                    </a:solidFill>
                                    <a:latin typeface="Cambria Math" panose="02040503050406030204" pitchFamily="18" charset="0"/>
                                  </a:rPr>
                                  <m:t>𝑗</m:t>
                                </m:r>
                                <m:r>
                                  <a:rPr lang="en-US" altLang="zh-CN" b="0" i="1" kern="0" dirty="0" smtClean="0">
                                    <a:solidFill>
                                      <a:srgbClr val="C00000"/>
                                    </a:solidFill>
                                    <a:latin typeface="Cambria Math" panose="02040503050406030204" pitchFamily="18" charset="0"/>
                                  </a:rPr>
                                  <m:t>                 </m:t>
                                </m:r>
                              </m:e>
                            </m:mr>
                            <m:mr>
                              <m:e>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r>
                                      <a:rPr lang="en-US" altLang="zh-CN" i="1" kern="0" dirty="0" smtClean="0">
                                        <a:solidFill>
                                          <a:srgbClr val="C00000"/>
                                        </a:solidFill>
                                        <a:latin typeface="Cambria Math" panose="02040503050406030204" pitchFamily="18" charset="0"/>
                                      </a:rPr>
                                      <m:t>−</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e>
                                </m:d>
                                <m:r>
                                  <a:rPr lang="en-US" altLang="zh-CN" b="0" i="1" kern="0" dirty="0" smtClean="0">
                                    <a:solidFill>
                                      <a:srgbClr val="C00000"/>
                                    </a:solidFill>
                                    <a:latin typeface="Cambria Math" panose="02040503050406030204" pitchFamily="18" charset="0"/>
                                  </a:rPr>
                                  <m:t> </m:t>
                                </m:r>
                                <m:r>
                                  <a:rPr lang="en-US" altLang="zh-CN" b="1" i="1" kern="0" dirty="0" smtClean="0">
                                    <a:solidFill>
                                      <a:srgbClr val="C00000"/>
                                    </a:solidFill>
                                    <a:latin typeface="Cambria Math" panose="02040503050406030204" pitchFamily="18" charset="0"/>
                                  </a:rPr>
                                  <m:t> </m:t>
                                </m:r>
                                <m:r>
                                  <m:rPr>
                                    <m:sty m:val="p"/>
                                  </m:rPr>
                                  <a:rPr lang="en-US" altLang="zh-CN" b="0" i="0" kern="0" dirty="0" smtClean="0">
                                    <a:solidFill>
                                      <a:srgbClr val="C00000"/>
                                    </a:solidFill>
                                    <a:latin typeface="Cambria Math" panose="02040503050406030204" pitchFamily="18" charset="0"/>
                                  </a:rPr>
                                  <m:t>OR</m:t>
                                </m:r>
                                <m:r>
                                  <a:rPr lang="en-US" altLang="zh-CN" b="0" i="1" kern="0" dirty="0" smtClean="0">
                                    <a:solidFill>
                                      <a:srgbClr val="C00000"/>
                                    </a:solidFill>
                                    <a:latin typeface="Cambria Math" panose="02040503050406030204" pitchFamily="18" charset="0"/>
                                  </a:rPr>
                                  <m:t>  </m:t>
                                </m:r>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e>
                                </m:d>
                              </m:e>
                              <m:e>
                                <m:r>
                                  <m:rPr>
                                    <m:sty m:val="p"/>
                                  </m:rPr>
                                  <a:rPr lang="en-US" altLang="zh-CN" b="0" i="0" kern="0" smtClean="0">
                                    <a:solidFill>
                                      <a:srgbClr val="C00000"/>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740229" y="782265"/>
                <a:ext cx="7774488" cy="1609284"/>
              </a:xfrm>
              <a:prstGeom prst="rect">
                <a:avLst/>
              </a:prstGeom>
              <a:blipFill rotWithShape="1">
                <a:blip r:embed="rId2"/>
                <a:stretch>
                  <a:fillRect l="-63" t="-312" r="-57" b="-268"/>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222240" y="2817707"/>
                <a:ext cx="3572365" cy="1600438"/>
              </a:xfrm>
              <a:prstGeom prst="rect">
                <a:avLst/>
              </a:prstGeom>
              <a:noFill/>
            </p:spPr>
            <p:txBody>
              <a:bodyPr wrap="square" rtlCol="0">
                <a:spAutoFit/>
              </a:bodyPr>
              <a:lstStyle/>
              <a:p>
                <a:pPr lvl="0" eaLnBrk="1" hangingPunct="1">
                  <a:spcBef>
                    <a:spcPts val="1200"/>
                  </a:spcBef>
                  <a:spcAft>
                    <a:spcPts val="0"/>
                  </a:spcAft>
                  <a:buClr>
                    <a:srgbClr val="003399"/>
                  </a:buClr>
                  <a:buSzPct val="50000"/>
                </a:pPr>
                <a:r>
                  <a:rPr lang="en-US" altLang="zh-CN" sz="2200" kern="0" dirty="0">
                    <a:solidFill>
                      <a:srgbClr val="003399"/>
                    </a:solidFill>
                    <a:latin typeface="Calibri" panose="020F0502020204030204" pitchFamily="34" charset="0"/>
                  </a:rPr>
                  <a:t>It is easy to see that this runs in </a:t>
                </a:r>
                <a14:m>
                  <m:oMath xmlns:m="http://schemas.openxmlformats.org/officeDocument/2006/math">
                    <m:r>
                      <a:rPr lang="en-US" altLang="zh-CN" sz="2200" i="1" kern="0" dirty="0">
                        <a:solidFill>
                          <a:srgbClr val="003399"/>
                        </a:solidFill>
                        <a:latin typeface="Cambria Math" panose="02040503050406030204" pitchFamily="18" charset="0"/>
                      </a:rPr>
                      <m:t>𝑂</m:t>
                    </m:r>
                    <m:r>
                      <a:rPr lang="en-US" altLang="zh-CN" sz="2200" i="1" kern="0" dirty="0">
                        <a:solidFill>
                          <a:srgbClr val="003399"/>
                        </a:solidFill>
                        <a:latin typeface="Cambria Math" panose="02040503050406030204" pitchFamily="18" charset="0"/>
                      </a:rPr>
                      <m:t>(</m:t>
                    </m:r>
                    <m:r>
                      <a:rPr lang="en-US" altLang="zh-CN" sz="2200" i="1" kern="0" dirty="0" err="1">
                        <a:solidFill>
                          <a:srgbClr val="003399"/>
                        </a:solidFill>
                        <a:latin typeface="Cambria Math" panose="02040503050406030204" pitchFamily="18" charset="0"/>
                      </a:rPr>
                      <m:t>𝑛𝑊</m:t>
                    </m:r>
                    <m:r>
                      <a:rPr lang="en-US" altLang="zh-CN" sz="2200" i="1" kern="0" dirty="0">
                        <a:solidFill>
                          <a:srgbClr val="003399"/>
                        </a:solidFill>
                        <a:latin typeface="Cambria Math" panose="02040503050406030204" pitchFamily="18" charset="0"/>
                      </a:rPr>
                      <m:t>)</m:t>
                    </m:r>
                  </m:oMath>
                </a14:m>
                <a:r>
                  <a:rPr lang="en-US" altLang="zh-CN" sz="2200" kern="0" dirty="0">
                    <a:solidFill>
                      <a:srgbClr val="003399"/>
                    </a:solidFill>
                    <a:latin typeface="Calibri" panose="020F0502020204030204" pitchFamily="34" charset="0"/>
                  </a:rPr>
                  <a:t> time.</a:t>
                </a:r>
                <a:endParaRPr lang="en-US" altLang="zh-CN" sz="2200" kern="0" dirty="0">
                  <a:solidFill>
                    <a:srgbClr val="003399"/>
                  </a:solidFill>
                  <a:latin typeface="Calibri" panose="020F0502020204030204" pitchFamily="34" charset="0"/>
                </a:endParaRPr>
              </a:p>
              <a:p>
                <a:pPr lvl="0" eaLnBrk="1" hangingPunct="1">
                  <a:spcBef>
                    <a:spcPts val="1200"/>
                  </a:spcBef>
                  <a:spcAft>
                    <a:spcPts val="0"/>
                  </a:spcAft>
                  <a:buClr>
                    <a:srgbClr val="003399"/>
                  </a:buClr>
                  <a:buSzPct val="50000"/>
                </a:pPr>
                <a:r>
                  <a:rPr lang="en-US" altLang="zh-CN" sz="2200" kern="0" dirty="0">
                    <a:solidFill>
                      <a:srgbClr val="003399"/>
                    </a:solidFill>
                    <a:latin typeface="Calibri" panose="020F0502020204030204" pitchFamily="34" charset="0"/>
                  </a:rPr>
                  <a:t>There will be a solution if and only if </a:t>
                </a:r>
                <a14:m>
                  <m:oMath xmlns:m="http://schemas.openxmlformats.org/officeDocument/2006/math">
                    <m:r>
                      <a:rPr lang="en-US" altLang="zh-CN" sz="2200" i="1" kern="0" dirty="0">
                        <a:solidFill>
                          <a:srgbClr val="003399"/>
                        </a:solidFill>
                        <a:latin typeface="Cambria Math" panose="02040503050406030204" pitchFamily="18" charset="0"/>
                      </a:rPr>
                      <m:t>𝐴</m:t>
                    </m:r>
                    <m:d>
                      <m:dPr>
                        <m:begChr m:val="["/>
                        <m:endChr m:val="]"/>
                        <m:ctrlPr>
                          <a:rPr lang="en-US" altLang="zh-CN" sz="2200" i="1" kern="0" dirty="0" err="1">
                            <a:solidFill>
                              <a:srgbClr val="003399"/>
                            </a:solidFill>
                            <a:latin typeface="Cambria Math" panose="02040503050406030204" pitchFamily="18" charset="0"/>
                          </a:rPr>
                        </m:ctrlPr>
                      </m:dPr>
                      <m:e>
                        <m:r>
                          <a:rPr lang="en-US" altLang="zh-CN" sz="2200" i="1" kern="0" dirty="0" err="1">
                            <a:solidFill>
                              <a:srgbClr val="003399"/>
                            </a:solidFill>
                            <a:latin typeface="Cambria Math" panose="02040503050406030204" pitchFamily="18" charset="0"/>
                          </a:rPr>
                          <m:t>𝑛</m:t>
                        </m:r>
                        <m:r>
                          <a:rPr lang="en-US" altLang="zh-CN" sz="2200" i="1" kern="0" dirty="0" err="1">
                            <a:solidFill>
                              <a:srgbClr val="003399"/>
                            </a:solidFill>
                            <a:latin typeface="Cambria Math" panose="02040503050406030204" pitchFamily="18" charset="0"/>
                          </a:rPr>
                          <m:t>,</m:t>
                        </m:r>
                        <m:r>
                          <a:rPr lang="en-US" altLang="zh-CN" sz="2200" i="1" kern="0" dirty="0" err="1">
                            <a:solidFill>
                              <a:srgbClr val="003399"/>
                            </a:solidFill>
                            <a:latin typeface="Cambria Math" panose="02040503050406030204" pitchFamily="18" charset="0"/>
                          </a:rPr>
                          <m:t>𝑊</m:t>
                        </m:r>
                      </m:e>
                    </m:d>
                    <m:r>
                      <a:rPr lang="en-US" altLang="zh-CN" sz="2200" i="1" kern="0" dirty="0">
                        <a:solidFill>
                          <a:srgbClr val="003399"/>
                        </a:solidFill>
                        <a:latin typeface="Cambria Math" panose="02040503050406030204" pitchFamily="18" charset="0"/>
                      </a:rPr>
                      <m:t>=</m:t>
                    </m:r>
                    <m:r>
                      <a:rPr lang="en-US" altLang="zh-CN" sz="2200" b="0" i="1" kern="0" dirty="0" smtClean="0">
                        <a:solidFill>
                          <a:srgbClr val="003399"/>
                        </a:solidFill>
                        <a:latin typeface="Cambria Math" panose="02040503050406030204" pitchFamily="18" charset="0"/>
                      </a:rPr>
                      <m:t>𝑇</m:t>
                    </m:r>
                    <m:r>
                      <a:rPr lang="en-US" altLang="zh-CN" sz="2200" i="1" kern="0" dirty="0">
                        <a:solidFill>
                          <a:srgbClr val="003399"/>
                        </a:solidFill>
                        <a:latin typeface="Cambria Math" panose="02040503050406030204" pitchFamily="18" charset="0"/>
                      </a:rPr>
                      <m:t>𝑟𝑢𝑒</m:t>
                    </m:r>
                    <m:r>
                      <a:rPr lang="en-US" altLang="zh-CN" sz="2200" b="0" i="0" kern="0" dirty="0" smtClean="0">
                        <a:solidFill>
                          <a:srgbClr val="003399"/>
                        </a:solidFill>
                        <a:latin typeface="Cambria Math" panose="02040503050406030204" pitchFamily="18" charset="0"/>
                      </a:rPr>
                      <m:t>.</m:t>
                    </m:r>
                  </m:oMath>
                </a14:m>
                <a:endParaRPr lang="en-US" dirty="0">
                  <a:solidFill>
                    <a:srgbClr val="003399"/>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5222240" y="2817707"/>
                <a:ext cx="3572365" cy="1600438"/>
              </a:xfrm>
              <a:prstGeom prst="rect">
                <a:avLst/>
              </a:prstGeom>
              <a:blipFill rotWithShape="1">
                <a:blip r:embed="rId3"/>
                <a:stretch>
                  <a:fillRect t="-13" r="14" b="28"/>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230315" y="762000"/>
                <a:ext cx="8408825"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003399"/>
                                    </a:solidFill>
                                    <a:latin typeface="Cambria Math" panose="02040503050406030204" pitchFamily="18" charset="0"/>
                                  </a:rPr>
                                  <m:t>T</m:t>
                                </m:r>
                                <m:r>
                                  <m:rPr>
                                    <m:sty m:val="p"/>
                                  </m:rPr>
                                  <a:rPr lang="en-US" altLang="zh-CN" b="0" i="0" kern="0" smtClean="0">
                                    <a:solidFill>
                                      <a:srgbClr val="003399"/>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003399"/>
                                    </a:solidFill>
                                    <a:latin typeface="Cambria Math" panose="02040503050406030204" pitchFamily="18" charset="0"/>
                                  </a:rPr>
                                  <m:t>if</m:t>
                                </m:r>
                                <m:r>
                                  <a:rPr lang="en-US" altLang="zh-CN" b="0" i="1" kern="0" smtClean="0">
                                    <a:solidFill>
                                      <a:srgbClr val="003399"/>
                                    </a:solidFill>
                                    <a:latin typeface="Cambria Math" panose="02040503050406030204" pitchFamily="18" charset="0"/>
                                  </a:rPr>
                                  <m:t> </m:t>
                                </m:r>
                                <m:r>
                                  <a:rPr lang="en-US" altLang="zh-CN" b="0" i="1" kern="0" smtClean="0">
                                    <a:solidFill>
                                      <a:srgbClr val="003399"/>
                                    </a:solidFill>
                                    <a:latin typeface="Cambria Math" panose="02040503050406030204" pitchFamily="18" charset="0"/>
                                  </a:rPr>
                                  <m:t>𝑗</m:t>
                                </m:r>
                                <m:r>
                                  <a:rPr lang="en-US" altLang="zh-CN" b="0" i="1" kern="0" smtClean="0">
                                    <a:solidFill>
                                      <a:srgbClr val="003399"/>
                                    </a:solidFill>
                                    <a:latin typeface="Cambria Math" panose="02040503050406030204" pitchFamily="18" charset="0"/>
                                  </a:rPr>
                                  <m:t>=</m:t>
                                </m:r>
                                <m:r>
                                  <a:rPr lang="en-US" altLang="zh-CN" b="0" i="1" kern="0" smtClean="0">
                                    <a:solidFill>
                                      <a:srgbClr val="003399"/>
                                    </a:solidFill>
                                    <a:latin typeface="Cambria Math" panose="02040503050406030204" pitchFamily="18" charset="0"/>
                                  </a:rPr>
                                  <m:t>0</m:t>
                                </m:r>
                                <m:r>
                                  <a:rPr lang="en-US" altLang="zh-CN" b="0" i="1" kern="0" smtClean="0">
                                    <a:solidFill>
                                      <a:srgbClr val="003399"/>
                                    </a:solidFill>
                                    <a:latin typeface="Cambria Math" panose="02040503050406030204" pitchFamily="18" charset="0"/>
                                  </a:rPr>
                                  <m:t>                      </m:t>
                                </m:r>
                              </m:e>
                            </m:mr>
                            <m:mr>
                              <m:e>
                                <m:r>
                                  <m:rPr>
                                    <m:sty m:val="p"/>
                                  </m:rPr>
                                  <a:rPr lang="en-US" altLang="zh-CN" b="0" i="0" kern="0" smtClean="0">
                                    <a:solidFill>
                                      <a:srgbClr val="003399"/>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smtClean="0">
                                    <a:solidFill>
                                      <a:srgbClr val="003399"/>
                                    </a:solidFill>
                                    <a:latin typeface="Cambria Math" panose="02040503050406030204" pitchFamily="18" charset="0"/>
                                  </a:rPr>
                                  <m:t>if</m:t>
                                </m:r>
                                <m:r>
                                  <a:rPr lang="en-US" altLang="zh-CN" i="1" kern="0">
                                    <a:solidFill>
                                      <a:srgbClr val="003399"/>
                                    </a:solidFill>
                                    <a:latin typeface="Cambria Math" panose="02040503050406030204" pitchFamily="18" charset="0"/>
                                  </a:rPr>
                                  <m:t> </m:t>
                                </m:r>
                                <m:r>
                                  <a:rPr lang="en-US" altLang="zh-CN" b="0" i="1" kern="0" smtClean="0">
                                    <a:solidFill>
                                      <a:srgbClr val="003399"/>
                                    </a:solidFill>
                                    <a:latin typeface="Cambria Math" panose="02040503050406030204" pitchFamily="18" charset="0"/>
                                  </a:rPr>
                                  <m:t>𝑖</m:t>
                                </m:r>
                                <m:r>
                                  <a:rPr lang="en-US" altLang="zh-CN" b="0" i="1" kern="0" smtClean="0">
                                    <a:solidFill>
                                      <a:srgbClr val="003399"/>
                                    </a:solidFill>
                                    <a:latin typeface="Cambria Math" panose="02040503050406030204" pitchFamily="18" charset="0"/>
                                  </a:rPr>
                                  <m:t>=</m:t>
                                </m:r>
                                <m:r>
                                  <a:rPr lang="en-US" altLang="zh-CN" b="0" i="1" kern="0" smtClean="0">
                                    <a:solidFill>
                                      <a:srgbClr val="003399"/>
                                    </a:solidFill>
                                    <a:latin typeface="Cambria Math" panose="02040503050406030204" pitchFamily="18" charset="0"/>
                                  </a:rPr>
                                  <m:t>0</m:t>
                                </m:r>
                                <m:r>
                                  <a:rPr lang="en-US" altLang="zh-CN" b="0" i="1" kern="0" smtClean="0">
                                    <a:solidFill>
                                      <a:srgbClr val="003399"/>
                                    </a:solidFill>
                                    <a:latin typeface="Cambria Math" panose="02040503050406030204" pitchFamily="18" charset="0"/>
                                  </a:rPr>
                                  <m:t>  </m:t>
                                </m:r>
                                <m:r>
                                  <m:rPr>
                                    <m:sty m:val="p"/>
                                  </m:rPr>
                                  <a:rPr lang="en-US" altLang="zh-CN" b="0" i="0" kern="0" smtClean="0">
                                    <a:solidFill>
                                      <a:srgbClr val="003399"/>
                                    </a:solidFill>
                                    <a:latin typeface="Cambria Math" panose="02040503050406030204" pitchFamily="18" charset="0"/>
                                  </a:rPr>
                                  <m:t>and</m:t>
                                </m:r>
                                <m:r>
                                  <a:rPr lang="en-US" altLang="zh-CN" b="0" i="1" kern="0" smtClean="0">
                                    <a:solidFill>
                                      <a:srgbClr val="003399"/>
                                    </a:solidFill>
                                    <a:latin typeface="Cambria Math" panose="02040503050406030204" pitchFamily="18" charset="0"/>
                                  </a:rPr>
                                  <m:t>  </m:t>
                                </m:r>
                                <m:r>
                                  <a:rPr lang="en-US" altLang="zh-CN" i="1" kern="0">
                                    <a:solidFill>
                                      <a:srgbClr val="003399"/>
                                    </a:solidFill>
                                    <a:latin typeface="Cambria Math" panose="02040503050406030204" pitchFamily="18" charset="0"/>
                                  </a:rPr>
                                  <m:t>𝑗</m:t>
                                </m:r>
                                <m:r>
                                  <a:rPr lang="en-US" altLang="zh-CN" b="0" i="1" kern="0" smtClean="0">
                                    <a:solidFill>
                                      <a:srgbClr val="003399"/>
                                    </a:solidFill>
                                    <a:latin typeface="Cambria Math" panose="02040503050406030204" pitchFamily="18" charset="0"/>
                                  </a:rPr>
                                  <m:t>&gt;</m:t>
                                </m:r>
                                <m:r>
                                  <a:rPr lang="en-US" altLang="zh-CN" i="1" kern="0" smtClean="0">
                                    <a:solidFill>
                                      <a:srgbClr val="003399"/>
                                    </a:solidFill>
                                    <a:latin typeface="Cambria Math" panose="02040503050406030204" pitchFamily="18" charset="0"/>
                                  </a:rPr>
                                  <m:t>0</m:t>
                                </m:r>
                              </m:e>
                            </m:mr>
                            <m:mr>
                              <m:e>
                                <m:r>
                                  <a:rPr lang="en-US" altLang="zh-CN" i="1" kern="0">
                                    <a:solidFill>
                                      <a:srgbClr val="C00000"/>
                                    </a:solidFill>
                                    <a:latin typeface="Cambria Math" panose="02040503050406030204" pitchFamily="18" charset="0"/>
                                  </a:rPr>
                                  <m:t>𝐴</m:t>
                                </m:r>
                                <m:d>
                                  <m:dPr>
                                    <m:begChr m:val="["/>
                                    <m:endChr m:val="]"/>
                                    <m:ctrlPr>
                                      <a:rPr lang="en-US" altLang="zh-CN" i="1" kern="0">
                                        <a:solidFill>
                                          <a:srgbClr val="C00000"/>
                                        </a:solidFill>
                                        <a:latin typeface="Cambria Math" panose="02040503050406030204" pitchFamily="18" charset="0"/>
                                      </a:rPr>
                                    </m:ctrlPr>
                                  </m:dPr>
                                  <m:e>
                                    <m:r>
                                      <a:rPr lang="en-US" altLang="zh-CN" i="1" kern="0">
                                        <a:solidFill>
                                          <a:srgbClr val="C00000"/>
                                        </a:solidFill>
                                        <a:latin typeface="Cambria Math" panose="02040503050406030204" pitchFamily="18" charset="0"/>
                                      </a:rPr>
                                      <m:t>𝑖</m:t>
                                    </m:r>
                                    <m:r>
                                      <a:rPr lang="en-US" altLang="zh-CN" i="1" kern="0">
                                        <a:solidFill>
                                          <a:srgbClr val="C00000"/>
                                        </a:solidFill>
                                        <a:latin typeface="Cambria Math" panose="02040503050406030204" pitchFamily="18" charset="0"/>
                                      </a:rPr>
                                      <m:t>−</m:t>
                                    </m:r>
                                    <m:r>
                                      <a:rPr lang="en-US" altLang="zh-CN" i="1" kern="0">
                                        <a:solidFill>
                                          <a:srgbClr val="C00000"/>
                                        </a:solidFill>
                                        <a:latin typeface="Cambria Math" panose="02040503050406030204" pitchFamily="18" charset="0"/>
                                      </a:rPr>
                                      <m:t>1</m:t>
                                    </m:r>
                                    <m:r>
                                      <a:rPr lang="en-US" altLang="zh-CN" i="1" kern="0">
                                        <a:solidFill>
                                          <a:srgbClr val="C00000"/>
                                        </a:solidFill>
                                        <a:latin typeface="Cambria Math" panose="02040503050406030204" pitchFamily="18" charset="0"/>
                                      </a:rPr>
                                      <m:t>,</m:t>
                                    </m:r>
                                    <m:r>
                                      <a:rPr lang="en-US" altLang="zh-CN" i="1" kern="0">
                                        <a:solidFill>
                                          <a:srgbClr val="C00000"/>
                                        </a:solidFill>
                                        <a:latin typeface="Cambria Math" panose="02040503050406030204" pitchFamily="18" charset="0"/>
                                      </a:rPr>
                                      <m:t>𝑗</m:t>
                                    </m:r>
                                  </m:e>
                                </m:d>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   </m:t>
                                    </m:r>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r>
                                  <a:rPr lang="en-US" altLang="zh-CN" i="1" kern="0" dirty="0">
                                    <a:solidFill>
                                      <a:srgbClr val="C00000"/>
                                    </a:solidFill>
                                    <a:latin typeface="Cambria Math" panose="02040503050406030204" pitchFamily="18" charset="0"/>
                                  </a:rPr>
                                  <m:t>&gt;</m:t>
                                </m:r>
                                <m:r>
                                  <a:rPr lang="en-US" altLang="zh-CN" i="1" kern="0" dirty="0">
                                    <a:solidFill>
                                      <a:srgbClr val="C00000"/>
                                    </a:solidFill>
                                    <a:latin typeface="Cambria Math" panose="02040503050406030204" pitchFamily="18" charset="0"/>
                                  </a:rPr>
                                  <m:t>𝑗</m:t>
                                </m:r>
                                <m:r>
                                  <a:rPr lang="en-US" altLang="zh-CN" b="0" i="1" kern="0" dirty="0" smtClean="0">
                                    <a:solidFill>
                                      <a:srgbClr val="C00000"/>
                                    </a:solidFill>
                                    <a:latin typeface="Cambria Math" panose="02040503050406030204" pitchFamily="18" charset="0"/>
                                  </a:rPr>
                                  <m:t>                 </m:t>
                                </m:r>
                              </m:e>
                            </m:mr>
                            <m:mr>
                              <m:e>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r>
                                      <a:rPr lang="en-US" altLang="zh-CN" i="1" kern="0" dirty="0" smtClean="0">
                                        <a:solidFill>
                                          <a:srgbClr val="C00000"/>
                                        </a:solidFill>
                                        <a:latin typeface="Cambria Math" panose="02040503050406030204" pitchFamily="18" charset="0"/>
                                      </a:rPr>
                                      <m:t>−</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e>
                                </m:d>
                                <m:r>
                                  <a:rPr lang="en-US" altLang="zh-CN" b="0" i="1" kern="0" dirty="0" smtClean="0">
                                    <a:solidFill>
                                      <a:srgbClr val="C00000"/>
                                    </a:solidFill>
                                    <a:latin typeface="Cambria Math" panose="02040503050406030204" pitchFamily="18" charset="0"/>
                                  </a:rPr>
                                  <m:t> </m:t>
                                </m:r>
                                <m:r>
                                  <a:rPr lang="en-US" altLang="zh-CN" b="1" i="1" kern="0" dirty="0" smtClean="0">
                                    <a:solidFill>
                                      <a:srgbClr val="C00000"/>
                                    </a:solidFill>
                                    <a:latin typeface="Cambria Math" panose="02040503050406030204" pitchFamily="18" charset="0"/>
                                  </a:rPr>
                                  <m:t> </m:t>
                                </m:r>
                                <m:r>
                                  <m:rPr>
                                    <m:sty m:val="p"/>
                                  </m:rPr>
                                  <a:rPr lang="en-US" altLang="zh-CN" b="0" i="0" kern="0" dirty="0" smtClean="0">
                                    <a:solidFill>
                                      <a:srgbClr val="C00000"/>
                                    </a:solidFill>
                                    <a:latin typeface="Cambria Math" panose="02040503050406030204" pitchFamily="18" charset="0"/>
                                  </a:rPr>
                                  <m:t>OR</m:t>
                                </m:r>
                                <m:r>
                                  <a:rPr lang="en-US" altLang="zh-CN" b="0" i="1" kern="0" dirty="0" smtClean="0">
                                    <a:solidFill>
                                      <a:srgbClr val="C00000"/>
                                    </a:solidFill>
                                    <a:latin typeface="Cambria Math" panose="02040503050406030204" pitchFamily="18" charset="0"/>
                                  </a:rPr>
                                  <m:t>  </m:t>
                                </m:r>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e>
                                </m:d>
                              </m:e>
                              <m:e>
                                <m:r>
                                  <m:rPr>
                                    <m:sty m:val="p"/>
                                  </m:rPr>
                                  <a:rPr lang="en-US" altLang="zh-CN" b="0" i="0" kern="0" smtClean="0">
                                    <a:solidFill>
                                      <a:srgbClr val="C00000"/>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230315" y="762000"/>
                <a:ext cx="8408825" cy="1609284"/>
              </a:xfrm>
              <a:prstGeom prst="rect">
                <a:avLst/>
              </a:prstGeom>
              <a:blipFill rotWithShape="1">
                <a:blip r:embed="rId1"/>
                <a:stretch>
                  <a:fillRect l="-58" t="-316" r="-53" b="-264"/>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30315" y="2623990"/>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30315" y="2623990"/>
                <a:ext cx="8408825" cy="907941"/>
              </a:xfrm>
              <a:prstGeom prst="rect">
                <a:avLst/>
              </a:prstGeom>
              <a:blipFill rotWithShape="1">
                <a:blip r:embed="rId2"/>
                <a:stretch>
                  <a:fillRect l="-5" t="-19" r="7" b="7"/>
                </a:stretch>
              </a:blipFill>
            </p:spPr>
            <p:txBody>
              <a:bodyPr/>
              <a:lstStyle/>
              <a:p>
                <a:r>
                  <a:rPr lang="zh-CN" altLang="en-US">
                    <a:noFill/>
                  </a:rPr>
                  <a:t> </a:t>
                </a:r>
              </a:p>
            </p:txBody>
          </p:sp>
        </mc:Fallback>
      </mc:AlternateContent>
      <p:graphicFrame>
        <p:nvGraphicFramePr>
          <p:cNvPr id="9" name="Table 8"/>
          <p:cNvGraphicFramePr>
            <a:graphicFrameLocks noGrp="1"/>
          </p:cNvGraphicFramePr>
          <p:nvPr/>
        </p:nvGraphicFramePr>
        <p:xfrm>
          <a:off x="1283262" y="4153292"/>
          <a:ext cx="4216992" cy="2438400"/>
        </p:xfrm>
        <a:graphic>
          <a:graphicData uri="http://schemas.openxmlformats.org/drawingml/2006/table">
            <a:tbl>
              <a:tblPr firstRow="1" bandRow="1">
                <a:tableStyleId>{5C22544A-7EE6-4342-B048-85BDC9FD1C3A}</a:tableStyleId>
              </a:tblPr>
              <a:tblGrid>
                <a:gridCol w="573249"/>
                <a:gridCol w="480999"/>
                <a:gridCol w="527124"/>
                <a:gridCol w="527124"/>
                <a:gridCol w="527124"/>
                <a:gridCol w="527124"/>
                <a:gridCol w="527124"/>
                <a:gridCol w="527124"/>
              </a:tblGrid>
              <a:tr h="276648">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p:sp>
        <p:nvSpPr>
          <p:cNvPr id="13" name="TextBox 12"/>
          <p:cNvSpPr txBox="1"/>
          <p:nvPr/>
        </p:nvSpPr>
        <p:spPr>
          <a:xfrm>
            <a:off x="230314" y="3669121"/>
            <a:ext cx="8408825" cy="338554"/>
          </a:xfrm>
          <a:prstGeom prst="rect">
            <a:avLst/>
          </a:prstGeom>
          <a:noFill/>
        </p:spPr>
        <p:txBody>
          <a:bodyPr wrap="square" rtlCol="0">
            <a:spAutoFit/>
          </a:bodyPr>
          <a:lstStyle/>
          <a:p>
            <a:pPr>
              <a:spcAft>
                <a:spcPts val="600"/>
              </a:spcAft>
            </a:pPr>
            <a:r>
              <a:rPr lang="en-US" b="1" i="1" dirty="0">
                <a:solidFill>
                  <a:srgbClr val="C00000"/>
                </a:solidFill>
              </a:rPr>
              <a:t>Solution: </a:t>
            </a:r>
            <a:r>
              <a:rPr lang="en-US" dirty="0"/>
              <a:t>we use a table to store A</a:t>
            </a:r>
            <a:endParaRPr lang="en-US" dirty="0"/>
          </a:p>
        </p:txBody>
      </p:sp>
      <p:cxnSp>
        <p:nvCxnSpPr>
          <p:cNvPr id="15" name="Straight Arrow Connector 14"/>
          <p:cNvCxnSpPr/>
          <p:nvPr/>
        </p:nvCxnSpPr>
        <p:spPr bwMode="auto">
          <a:xfrm>
            <a:off x="5500254" y="4608135"/>
            <a:ext cx="60960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Rectangle 19"/>
          <p:cNvSpPr/>
          <p:nvPr/>
        </p:nvSpPr>
        <p:spPr bwMode="auto">
          <a:xfrm>
            <a:off x="1745679" y="4455736"/>
            <a:ext cx="595739" cy="2144382"/>
          </a:xfrm>
          <a:prstGeom prst="rect">
            <a:avLst/>
          </a:prstGeom>
          <a:noFill/>
          <a:ln>
            <a:headEnd type="none" w="med" len="med"/>
            <a:tailEnd type="triangle" w="sm" len="s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21" name="TextBox 20"/>
              <p:cNvSpPr txBox="1"/>
              <p:nvPr/>
            </p:nvSpPr>
            <p:spPr>
              <a:xfrm>
                <a:off x="6310745" y="4438858"/>
                <a:ext cx="1461655"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r>
                      <a:rPr lang="en-US" b="1" i="1" smtClean="0">
                        <a:solidFill>
                          <a:srgbClr val="000000"/>
                        </a:solidFill>
                        <a:latin typeface="Cambria Math" panose="02040503050406030204" pitchFamily="18" charset="0"/>
                      </a:rPr>
                      <m:t>𝒊</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𝟎</m:t>
                    </m:r>
                    <m:r>
                      <a:rPr lang="en-US" b="1" i="1" smtClean="0">
                        <a:solidFill>
                          <a:srgbClr val="000000"/>
                        </a:solidFill>
                        <a:latin typeface="Cambria Math" panose="02040503050406030204" pitchFamily="18" charset="0"/>
                      </a:rPr>
                      <m:t>,  </m:t>
                    </m:r>
                    <m:r>
                      <a:rPr lang="en-US" b="1" i="1" smtClean="0">
                        <a:solidFill>
                          <a:srgbClr val="000000"/>
                        </a:solidFill>
                        <a:latin typeface="Cambria Math" panose="02040503050406030204" pitchFamily="18" charset="0"/>
                      </a:rPr>
                      <m:t>𝒋</m:t>
                    </m:r>
                    <m:r>
                      <a:rPr lang="en-US" b="1" i="1" smtClean="0">
                        <a:solidFill>
                          <a:srgbClr val="000000"/>
                        </a:solidFill>
                        <a:latin typeface="Cambria Math" panose="02040503050406030204" pitchFamily="18" charset="0"/>
                      </a:rPr>
                      <m:t>&gt;</m:t>
                    </m:r>
                    <m:r>
                      <a:rPr lang="en-US" b="1" i="1" smtClean="0">
                        <a:solidFill>
                          <a:srgbClr val="000000"/>
                        </a:solidFill>
                        <a:latin typeface="Cambria Math" panose="02040503050406030204" pitchFamily="18" charset="0"/>
                      </a:rPr>
                      <m:t>𝟎</m:t>
                    </m:r>
                  </m:oMath>
                </a14:m>
                <a:endParaRPr lang="en-US" dirty="0">
                  <a:solidFill>
                    <a:srgbClr val="000000"/>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6310745" y="4438858"/>
                <a:ext cx="1461655" cy="338554"/>
              </a:xfrm>
              <a:prstGeom prst="rect">
                <a:avLst/>
              </a:prstGeom>
              <a:blipFill rotWithShape="1">
                <a:blip r:embed="rId3"/>
                <a:stretch>
                  <a:fillRect l="-8" t="-61" b="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779776" y="5321808"/>
                <a:ext cx="764969" cy="415498"/>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1" i="1" smtClean="0">
                          <a:solidFill>
                            <a:srgbClr val="000000"/>
                          </a:solidFill>
                          <a:latin typeface="Cambria Math" panose="02040503050406030204" pitchFamily="18" charset="0"/>
                        </a:rPr>
                        <m:t>𝒋</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𝟎</m:t>
                      </m:r>
                    </m:oMath>
                  </m:oMathPara>
                </a14:m>
                <a:endParaRPr lang="en-US" dirty="0">
                  <a:solidFill>
                    <a:srgbClr val="00000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2779776" y="5321808"/>
                <a:ext cx="764969" cy="415498"/>
              </a:xfrm>
              <a:prstGeom prst="rect">
                <a:avLst/>
              </a:prstGeom>
              <a:blipFill rotWithShape="1">
                <a:blip r:embed="rId4"/>
                <a:stretch>
                  <a:fillRect l="-50" t="-122" r="23" b="19"/>
                </a:stretch>
              </a:blipFill>
            </p:spPr>
            <p:txBody>
              <a:bodyPr/>
              <a:lstStyle/>
              <a:p>
                <a:r>
                  <a:rPr lang="zh-CN" altLang="en-US">
                    <a:noFill/>
                  </a:rPr>
                  <a:t> </a:t>
                </a:r>
              </a:p>
            </p:txBody>
          </p:sp>
        </mc:Fallback>
      </mc:AlternateContent>
      <p:cxnSp>
        <p:nvCxnSpPr>
          <p:cNvPr id="14" name="Straight Arrow Connector 13"/>
          <p:cNvCxnSpPr/>
          <p:nvPr/>
        </p:nvCxnSpPr>
        <p:spPr bwMode="auto">
          <a:xfrm>
            <a:off x="2341418" y="5527927"/>
            <a:ext cx="54864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230315" y="762000"/>
                <a:ext cx="8408825"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C00000"/>
                                    </a:solidFill>
                                    <a:latin typeface="Cambria Math" panose="02040503050406030204" pitchFamily="18" charset="0"/>
                                  </a:rPr>
                                  <m:t>T</m:t>
                                </m:r>
                                <m:r>
                                  <m:rPr>
                                    <m:sty m:val="p"/>
                                  </m:rPr>
                                  <a:rPr lang="en-US" altLang="zh-CN" b="0" i="0" kern="0" smtClean="0">
                                    <a:solidFill>
                                      <a:srgbClr val="C00000"/>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e>
                            </m:mr>
                            <m:mr>
                              <m:e>
                                <m:r>
                                  <m:rPr>
                                    <m:sty m:val="p"/>
                                  </m:rPr>
                                  <a:rPr lang="en-US" altLang="zh-CN" b="0" i="0" kern="0" smtClean="0">
                                    <a:solidFill>
                                      <a:srgbClr val="C00000"/>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a:solidFill>
                                      <a:srgbClr val="C00000"/>
                                    </a:solidFill>
                                    <a:latin typeface="Cambria Math" panose="02040503050406030204" pitchFamily="18" charset="0"/>
                                  </a:rPr>
                                  <m:t>if</m:t>
                                </m:r>
                                <m:r>
                                  <a:rPr lang="en-US" altLang="zh-CN" i="1" ker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r>
                                  <m:rPr>
                                    <m:sty m:val="p"/>
                                  </m:rPr>
                                  <a:rPr lang="en-US" altLang="zh-CN" b="0" i="0" kern="0" smtClean="0">
                                    <a:solidFill>
                                      <a:srgbClr val="C00000"/>
                                    </a:solidFill>
                                    <a:latin typeface="Cambria Math" panose="02040503050406030204" pitchFamily="18" charset="0"/>
                                  </a:rPr>
                                  <m:t>and</m:t>
                                </m:r>
                                <m:r>
                                  <a:rPr lang="en-US" altLang="zh-CN" b="0" i="1" kern="0" smtClean="0">
                                    <a:solidFill>
                                      <a:srgbClr val="C00000"/>
                                    </a:solidFill>
                                    <a:latin typeface="Cambria Math" panose="02040503050406030204" pitchFamily="18" charset="0"/>
                                  </a:rPr>
                                  <m:t>  </m:t>
                                </m:r>
                                <m:r>
                                  <a:rPr lang="en-US" altLang="zh-CN" i="1" ker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&gt;</m:t>
                                </m:r>
                                <m:r>
                                  <a:rPr lang="en-US" altLang="zh-CN" i="1" kern="0" smtClean="0">
                                    <a:solidFill>
                                      <a:srgbClr val="C00000"/>
                                    </a:solidFill>
                                    <a:latin typeface="Cambria Math" panose="02040503050406030204" pitchFamily="18" charset="0"/>
                                  </a:rPr>
                                  <m:t>0</m:t>
                                </m:r>
                              </m:e>
                            </m:mr>
                            <m:mr>
                              <m:e>
                                <m:r>
                                  <a:rPr lang="en-US" altLang="zh-CN" i="1" kern="0" smtClean="0">
                                    <a:solidFill>
                                      <a:srgbClr val="003399"/>
                                    </a:solidFill>
                                    <a:latin typeface="Cambria Math" panose="02040503050406030204" pitchFamily="18" charset="0"/>
                                  </a:rPr>
                                  <m:t>𝐴</m:t>
                                </m:r>
                                <m:d>
                                  <m:dPr>
                                    <m:begChr m:val="["/>
                                    <m:endChr m:val="]"/>
                                    <m:ctrlPr>
                                      <a:rPr lang="en-US" altLang="zh-CN" i="1" kern="0">
                                        <a:solidFill>
                                          <a:srgbClr val="003399"/>
                                        </a:solidFill>
                                        <a:latin typeface="Cambria Math" panose="02040503050406030204" pitchFamily="18" charset="0"/>
                                      </a:rPr>
                                    </m:ctrlPr>
                                  </m:dPr>
                                  <m:e>
                                    <m:r>
                                      <a:rPr lang="en-US" altLang="zh-CN" i="1" kern="0">
                                        <a:solidFill>
                                          <a:srgbClr val="003399"/>
                                        </a:solidFill>
                                        <a:latin typeface="Cambria Math" panose="02040503050406030204" pitchFamily="18" charset="0"/>
                                      </a:rPr>
                                      <m:t>𝑖</m:t>
                                    </m:r>
                                    <m:r>
                                      <a:rPr lang="en-US" altLang="zh-CN" i="1" kern="0">
                                        <a:solidFill>
                                          <a:srgbClr val="003399"/>
                                        </a:solidFill>
                                        <a:latin typeface="Cambria Math" panose="02040503050406030204" pitchFamily="18" charset="0"/>
                                      </a:rPr>
                                      <m:t>−</m:t>
                                    </m:r>
                                    <m:r>
                                      <a:rPr lang="en-US" altLang="zh-CN" i="1" kern="0">
                                        <a:solidFill>
                                          <a:srgbClr val="003399"/>
                                        </a:solidFill>
                                        <a:latin typeface="Cambria Math" panose="02040503050406030204" pitchFamily="18" charset="0"/>
                                      </a:rPr>
                                      <m:t>1</m:t>
                                    </m:r>
                                    <m:r>
                                      <a:rPr lang="en-US" altLang="zh-CN" i="1" kern="0">
                                        <a:solidFill>
                                          <a:srgbClr val="003399"/>
                                        </a:solidFill>
                                        <a:latin typeface="Cambria Math" panose="02040503050406030204" pitchFamily="18" charset="0"/>
                                      </a:rPr>
                                      <m:t>,</m:t>
                                    </m:r>
                                    <m:r>
                                      <a:rPr lang="en-US" altLang="zh-CN" i="1" kern="0">
                                        <a:solidFill>
                                          <a:srgbClr val="003399"/>
                                        </a:solidFill>
                                        <a:latin typeface="Cambria Math" panose="02040503050406030204" pitchFamily="18" charset="0"/>
                                      </a:rPr>
                                      <m:t>𝑗</m:t>
                                    </m:r>
                                  </m:e>
                                </m:d>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003399"/>
                                    </a:solidFill>
                                    <a:latin typeface="Cambria Math" panose="02040503050406030204" pitchFamily="18" charset="0"/>
                                  </a:rPr>
                                  <m:t>if</m:t>
                                </m:r>
                                <m:sSub>
                                  <m:sSubPr>
                                    <m:ctrlPr>
                                      <a:rPr lang="en-US" altLang="zh-CN" i="1" kern="0" dirty="0">
                                        <a:solidFill>
                                          <a:srgbClr val="003399"/>
                                        </a:solidFill>
                                        <a:latin typeface="Cambria Math" panose="02040503050406030204" pitchFamily="18" charset="0"/>
                                      </a:rPr>
                                    </m:ctrlPr>
                                  </m:sSubPr>
                                  <m:e>
                                    <m:r>
                                      <a:rPr lang="en-US" altLang="zh-CN" i="1" kern="0" dirty="0">
                                        <a:solidFill>
                                          <a:srgbClr val="003399"/>
                                        </a:solidFill>
                                        <a:latin typeface="Cambria Math" panose="02040503050406030204" pitchFamily="18" charset="0"/>
                                      </a:rPr>
                                      <m:t>   </m:t>
                                    </m:r>
                                    <m:r>
                                      <a:rPr lang="en-US" altLang="zh-CN" i="1" kern="0" dirty="0">
                                        <a:solidFill>
                                          <a:srgbClr val="003399"/>
                                        </a:solidFill>
                                        <a:latin typeface="Cambria Math" panose="02040503050406030204" pitchFamily="18" charset="0"/>
                                      </a:rPr>
                                      <m:t>𝑥</m:t>
                                    </m:r>
                                  </m:e>
                                  <m:sub>
                                    <m:r>
                                      <a:rPr lang="en-US" altLang="zh-CN" i="1" kern="0" dirty="0">
                                        <a:solidFill>
                                          <a:srgbClr val="003399"/>
                                        </a:solidFill>
                                        <a:latin typeface="Cambria Math" panose="02040503050406030204" pitchFamily="18" charset="0"/>
                                      </a:rPr>
                                      <m:t>𝑖</m:t>
                                    </m:r>
                                  </m:sub>
                                </m:sSub>
                                <m:r>
                                  <a:rPr lang="en-US" altLang="zh-CN" i="1" kern="0" dirty="0">
                                    <a:solidFill>
                                      <a:srgbClr val="003399"/>
                                    </a:solidFill>
                                    <a:latin typeface="Cambria Math" panose="02040503050406030204" pitchFamily="18" charset="0"/>
                                  </a:rPr>
                                  <m:t>&gt;</m:t>
                                </m:r>
                                <m:r>
                                  <a:rPr lang="en-US" altLang="zh-CN" i="1" kern="0" dirty="0">
                                    <a:solidFill>
                                      <a:srgbClr val="003399"/>
                                    </a:solidFill>
                                    <a:latin typeface="Cambria Math" panose="02040503050406030204" pitchFamily="18" charset="0"/>
                                  </a:rPr>
                                  <m:t>𝑗</m:t>
                                </m:r>
                                <m:r>
                                  <a:rPr lang="en-US" altLang="zh-CN" b="0" i="1" kern="0" dirty="0" smtClean="0">
                                    <a:solidFill>
                                      <a:srgbClr val="003399"/>
                                    </a:solidFill>
                                    <a:latin typeface="Cambria Math" panose="02040503050406030204" pitchFamily="18" charset="0"/>
                                  </a:rPr>
                                  <m:t>                 </m:t>
                                </m:r>
                              </m:e>
                            </m:mr>
                            <m:mr>
                              <m:e>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r>
                                      <a:rPr lang="en-US" altLang="zh-CN" i="1" kern="0" dirty="0" smtClean="0">
                                        <a:solidFill>
                                          <a:srgbClr val="C00000"/>
                                        </a:solidFill>
                                        <a:latin typeface="Cambria Math" panose="02040503050406030204" pitchFamily="18" charset="0"/>
                                      </a:rPr>
                                      <m:t>−</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e>
                                </m:d>
                                <m:r>
                                  <a:rPr lang="en-US" altLang="zh-CN" b="0" i="1" kern="0" dirty="0" smtClean="0">
                                    <a:solidFill>
                                      <a:srgbClr val="C00000"/>
                                    </a:solidFill>
                                    <a:latin typeface="Cambria Math" panose="02040503050406030204" pitchFamily="18" charset="0"/>
                                  </a:rPr>
                                  <m:t> </m:t>
                                </m:r>
                                <m:r>
                                  <a:rPr lang="en-US" altLang="zh-CN" b="1" i="1" kern="0" dirty="0" smtClean="0">
                                    <a:solidFill>
                                      <a:srgbClr val="C00000"/>
                                    </a:solidFill>
                                    <a:latin typeface="Cambria Math" panose="02040503050406030204" pitchFamily="18" charset="0"/>
                                  </a:rPr>
                                  <m:t> </m:t>
                                </m:r>
                                <m:r>
                                  <m:rPr>
                                    <m:sty m:val="p"/>
                                  </m:rPr>
                                  <a:rPr lang="en-US" altLang="zh-CN" b="0" i="0" kern="0" dirty="0" smtClean="0">
                                    <a:solidFill>
                                      <a:srgbClr val="C00000"/>
                                    </a:solidFill>
                                    <a:latin typeface="Cambria Math" panose="02040503050406030204" pitchFamily="18" charset="0"/>
                                  </a:rPr>
                                  <m:t>OR</m:t>
                                </m:r>
                                <m:r>
                                  <a:rPr lang="en-US" altLang="zh-CN" b="0" i="1" kern="0" dirty="0" smtClean="0">
                                    <a:solidFill>
                                      <a:srgbClr val="C00000"/>
                                    </a:solidFill>
                                    <a:latin typeface="Cambria Math" panose="02040503050406030204" pitchFamily="18" charset="0"/>
                                  </a:rPr>
                                  <m:t>  </m:t>
                                </m:r>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e>
                                </m:d>
                              </m:e>
                              <m:e>
                                <m:r>
                                  <m:rPr>
                                    <m:sty m:val="p"/>
                                  </m:rPr>
                                  <a:rPr lang="en-US" altLang="zh-CN" b="0" i="0" kern="0" smtClean="0">
                                    <a:solidFill>
                                      <a:srgbClr val="C00000"/>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230315" y="762000"/>
                <a:ext cx="8408825" cy="1609284"/>
              </a:xfrm>
              <a:prstGeom prst="rect">
                <a:avLst/>
              </a:prstGeom>
              <a:blipFill rotWithShape="1">
                <a:blip r:embed="rId1"/>
                <a:stretch>
                  <a:fillRect l="-58" t="-316" r="-53" b="-264"/>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30315" y="2623990"/>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30315" y="2623990"/>
                <a:ext cx="8408825" cy="907941"/>
              </a:xfrm>
              <a:prstGeom prst="rect">
                <a:avLst/>
              </a:prstGeom>
              <a:blipFill rotWithShape="1">
                <a:blip r:embed="rId2"/>
                <a:stretch>
                  <a:fillRect l="-5" t="-19" r="7" b="7"/>
                </a:stretch>
              </a:blipFill>
            </p:spPr>
            <p:txBody>
              <a:bodyPr/>
              <a:lstStyle/>
              <a:p>
                <a:r>
                  <a:rPr lang="zh-CN" altLang="en-US">
                    <a:noFill/>
                  </a:rPr>
                  <a:t> </a:t>
                </a:r>
              </a:p>
            </p:txBody>
          </p:sp>
        </mc:Fallback>
      </mc:AlternateContent>
      <p:graphicFrame>
        <p:nvGraphicFramePr>
          <p:cNvPr id="11" name="Table 10"/>
          <p:cNvGraphicFramePr>
            <a:graphicFrameLocks noGrp="1"/>
          </p:cNvGraphicFramePr>
          <p:nvPr/>
        </p:nvGraphicFramePr>
        <p:xfrm>
          <a:off x="1272014" y="4144865"/>
          <a:ext cx="4216992" cy="2438400"/>
        </p:xfrm>
        <a:graphic>
          <a:graphicData uri="http://schemas.openxmlformats.org/drawingml/2006/table">
            <a:tbl>
              <a:tblPr firstRow="1" bandRow="1">
                <a:tableStyleId>{5C22544A-7EE6-4342-B048-85BDC9FD1C3A}</a:tableStyleId>
              </a:tblPr>
              <a:tblGrid>
                <a:gridCol w="573249"/>
                <a:gridCol w="480999"/>
                <a:gridCol w="527124"/>
                <a:gridCol w="527124"/>
                <a:gridCol w="527124"/>
                <a:gridCol w="527124"/>
                <a:gridCol w="527124"/>
                <a:gridCol w="527124"/>
              </a:tblGrid>
              <a:tr h="276648">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p:sp>
        <p:nvSpPr>
          <p:cNvPr id="13" name="TextBox 12"/>
          <p:cNvSpPr txBox="1"/>
          <p:nvPr/>
        </p:nvSpPr>
        <p:spPr>
          <a:xfrm>
            <a:off x="230314" y="3669121"/>
            <a:ext cx="8408825" cy="338554"/>
          </a:xfrm>
          <a:prstGeom prst="rect">
            <a:avLst/>
          </a:prstGeom>
          <a:noFill/>
        </p:spPr>
        <p:txBody>
          <a:bodyPr wrap="square" rtlCol="0">
            <a:spAutoFit/>
          </a:bodyPr>
          <a:lstStyle/>
          <a:p>
            <a:pPr>
              <a:spcAft>
                <a:spcPts val="600"/>
              </a:spcAft>
            </a:pPr>
            <a:r>
              <a:rPr lang="en-US" b="1" i="1" dirty="0">
                <a:solidFill>
                  <a:srgbClr val="C00000"/>
                </a:solidFill>
              </a:rPr>
              <a:t>Solution: </a:t>
            </a:r>
            <a:r>
              <a:rPr lang="en-US" dirty="0"/>
              <a:t>we use a table to store A</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5791200" y="4144865"/>
                <a:ext cx="2847939"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sSub>
                      <m:sSubPr>
                        <m:ctrlPr>
                          <a:rPr lang="en-US"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b="1" i="1" smtClean="0">
                            <a:solidFill>
                              <a:srgbClr val="000000"/>
                            </a:solidFill>
                            <a:latin typeface="Cambria Math" panose="02040503050406030204" pitchFamily="18" charset="0"/>
                          </a:rPr>
                          <m:t>𝟏</m:t>
                        </m:r>
                      </m:sub>
                    </m:sSub>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𝟕</m:t>
                    </m:r>
                    <m:r>
                      <a:rPr lang="en-US" b="1" i="1" smtClean="0">
                        <a:solidFill>
                          <a:srgbClr val="000000"/>
                        </a:solidFill>
                        <a:latin typeface="Cambria Math" panose="02040503050406030204" pitchFamily="18" charset="0"/>
                      </a:rPr>
                      <m:t>&gt;</m:t>
                    </m:r>
                    <m:r>
                      <a:rPr lang="en-US" b="1" i="1" smtClean="0">
                        <a:solidFill>
                          <a:srgbClr val="000000"/>
                        </a:solidFill>
                        <a:latin typeface="Cambria Math" panose="02040503050406030204" pitchFamily="18" charset="0"/>
                      </a:rPr>
                      <m:t>𝒋</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𝟏</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𝟔</m:t>
                    </m:r>
                  </m:oMath>
                </a14:m>
                <a:endParaRPr lang="en-US" dirty="0">
                  <a:solidFill>
                    <a:srgbClr val="00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791200" y="4144865"/>
                <a:ext cx="2847939" cy="338554"/>
              </a:xfrm>
              <a:prstGeom prst="rect">
                <a:avLst/>
              </a:prstGeom>
              <a:blipFill rotWithShape="1">
                <a:blip r:embed="rId3"/>
                <a:stretch>
                  <a:fillRect t="-65" r="21" b="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5863772" y="4849449"/>
                <a:ext cx="3084286" cy="338554"/>
              </a:xfrm>
              <a:prstGeom prst="rect">
                <a:avLst/>
              </a:prstGeom>
              <a:noFill/>
            </p:spPr>
            <p:txBody>
              <a:bodyPr wrap="square" rtlCol="0">
                <a:spAutoFit/>
              </a:bodyPr>
              <a:lstStyle/>
              <a:p>
                <a:pPr>
                  <a:spcAft>
                    <a:spcPts val="600"/>
                  </a:spcAft>
                </a:pPr>
                <a:r>
                  <a:rPr lang="en-US" b="0"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0</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r>
                      <a:rPr lang="en-US" b="0" i="1" smtClean="0">
                        <a:solidFill>
                          <a:srgbClr val="000000"/>
                        </a:solidFill>
                        <a:latin typeface="Cambria Math" panose="02040503050406030204" pitchFamily="18" charset="0"/>
                      </a:rPr>
                      <m:t>]</m:t>
                    </m:r>
                  </m:oMath>
                </a14:m>
                <a:endParaRPr lang="en-US" dirty="0">
                  <a:solidFill>
                    <a:srgbClr val="00000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5863772" y="4849449"/>
                <a:ext cx="3084286" cy="338554"/>
              </a:xfrm>
              <a:prstGeom prst="rect">
                <a:avLst/>
              </a:prstGeom>
              <a:blipFill rotWithShape="1">
                <a:blip r:embed="rId4"/>
                <a:stretch>
                  <a:fillRect l="-6" t="-174" r="9" b="16"/>
                </a:stretch>
              </a:blipFill>
            </p:spPr>
            <p:txBody>
              <a:bodyPr/>
              <a:lstStyle/>
              <a:p>
                <a:r>
                  <a:rPr lang="zh-CN" altLang="en-US">
                    <a:noFill/>
                  </a:rPr>
                  <a:t> </a:t>
                </a:r>
              </a:p>
            </p:txBody>
          </p:sp>
        </mc:Fallback>
      </mc:AlternateContent>
      <p:sp>
        <p:nvSpPr>
          <p:cNvPr id="14" name="TextBox 13"/>
          <p:cNvSpPr txBox="1"/>
          <p:nvPr/>
        </p:nvSpPr>
        <p:spPr>
          <a:xfrm>
            <a:off x="5863772" y="4507800"/>
            <a:ext cx="2847939" cy="338554"/>
          </a:xfrm>
          <a:prstGeom prst="rect">
            <a:avLst/>
          </a:prstGeom>
          <a:noFill/>
        </p:spPr>
        <p:txBody>
          <a:bodyPr wrap="square" rtlCol="0">
            <a:spAutoFit/>
          </a:bodyPr>
          <a:lstStyle/>
          <a:p>
            <a:pPr>
              <a:spcAft>
                <a:spcPts val="600"/>
              </a:spcAft>
            </a:pPr>
            <a:r>
              <a:rPr lang="en-US" dirty="0">
                <a:solidFill>
                  <a:srgbClr val="000000"/>
                </a:solidFill>
              </a:rPr>
              <a:t> so, for all j</a:t>
            </a:r>
            <a:endParaRPr lang="en-US"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230315" y="762000"/>
                <a:ext cx="8408825"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C00000"/>
                                    </a:solidFill>
                                    <a:latin typeface="Cambria Math" panose="02040503050406030204" pitchFamily="18" charset="0"/>
                                  </a:rPr>
                                  <m:t>T</m:t>
                                </m:r>
                                <m:r>
                                  <m:rPr>
                                    <m:sty m:val="p"/>
                                  </m:rPr>
                                  <a:rPr lang="en-US" altLang="zh-CN" b="0" i="0" kern="0" smtClean="0">
                                    <a:solidFill>
                                      <a:srgbClr val="C00000"/>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e>
                            </m:mr>
                            <m:mr>
                              <m:e>
                                <m:r>
                                  <m:rPr>
                                    <m:sty m:val="p"/>
                                  </m:rPr>
                                  <a:rPr lang="en-US" altLang="zh-CN" b="0" i="0" kern="0" smtClean="0">
                                    <a:solidFill>
                                      <a:srgbClr val="C00000"/>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a:solidFill>
                                      <a:srgbClr val="C00000"/>
                                    </a:solidFill>
                                    <a:latin typeface="Cambria Math" panose="02040503050406030204" pitchFamily="18" charset="0"/>
                                  </a:rPr>
                                  <m:t>if</m:t>
                                </m:r>
                                <m:r>
                                  <a:rPr lang="en-US" altLang="zh-CN" i="1" ker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r>
                                  <m:rPr>
                                    <m:sty m:val="p"/>
                                  </m:rPr>
                                  <a:rPr lang="en-US" altLang="zh-CN" b="0" i="0" kern="0" smtClean="0">
                                    <a:solidFill>
                                      <a:srgbClr val="C00000"/>
                                    </a:solidFill>
                                    <a:latin typeface="Cambria Math" panose="02040503050406030204" pitchFamily="18" charset="0"/>
                                  </a:rPr>
                                  <m:t>and</m:t>
                                </m:r>
                                <m:r>
                                  <a:rPr lang="en-US" altLang="zh-CN" b="0" i="1" kern="0" smtClean="0">
                                    <a:solidFill>
                                      <a:srgbClr val="C00000"/>
                                    </a:solidFill>
                                    <a:latin typeface="Cambria Math" panose="02040503050406030204" pitchFamily="18" charset="0"/>
                                  </a:rPr>
                                  <m:t>  </m:t>
                                </m:r>
                                <m:r>
                                  <a:rPr lang="en-US" altLang="zh-CN" i="1" ker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&gt;</m:t>
                                </m:r>
                                <m:r>
                                  <a:rPr lang="en-US" altLang="zh-CN" i="1" kern="0" smtClean="0">
                                    <a:solidFill>
                                      <a:srgbClr val="C00000"/>
                                    </a:solidFill>
                                    <a:latin typeface="Cambria Math" panose="02040503050406030204" pitchFamily="18" charset="0"/>
                                  </a:rPr>
                                  <m:t>0</m:t>
                                </m:r>
                              </m:e>
                            </m:mr>
                            <m:mr>
                              <m:e>
                                <m:r>
                                  <a:rPr lang="en-US" altLang="zh-CN" i="1" kern="0" smtClean="0">
                                    <a:solidFill>
                                      <a:srgbClr val="006600"/>
                                    </a:solidFill>
                                    <a:latin typeface="Cambria Math" panose="02040503050406030204" pitchFamily="18" charset="0"/>
                                  </a:rPr>
                                  <m:t>𝐴</m:t>
                                </m:r>
                                <m:d>
                                  <m:dPr>
                                    <m:begChr m:val="["/>
                                    <m:endChr m:val="]"/>
                                    <m:ctrlPr>
                                      <a:rPr lang="en-US" altLang="zh-CN" i="1" kern="0">
                                        <a:solidFill>
                                          <a:srgbClr val="006600"/>
                                        </a:solidFill>
                                        <a:latin typeface="Cambria Math" panose="02040503050406030204" pitchFamily="18" charset="0"/>
                                      </a:rPr>
                                    </m:ctrlPr>
                                  </m:dPr>
                                  <m:e>
                                    <m:r>
                                      <a:rPr lang="en-US" altLang="zh-CN" i="1" kern="0">
                                        <a:solidFill>
                                          <a:srgbClr val="006600"/>
                                        </a:solidFill>
                                        <a:latin typeface="Cambria Math" panose="02040503050406030204" pitchFamily="18" charset="0"/>
                                      </a:rPr>
                                      <m:t>𝑖</m:t>
                                    </m:r>
                                    <m:r>
                                      <a:rPr lang="en-US" altLang="zh-CN" i="1" kern="0">
                                        <a:solidFill>
                                          <a:srgbClr val="006600"/>
                                        </a:solidFill>
                                        <a:latin typeface="Cambria Math" panose="02040503050406030204" pitchFamily="18" charset="0"/>
                                      </a:rPr>
                                      <m:t>−</m:t>
                                    </m:r>
                                    <m:r>
                                      <a:rPr lang="en-US" altLang="zh-CN" i="1" kern="0">
                                        <a:solidFill>
                                          <a:srgbClr val="006600"/>
                                        </a:solidFill>
                                        <a:latin typeface="Cambria Math" panose="02040503050406030204" pitchFamily="18" charset="0"/>
                                      </a:rPr>
                                      <m:t>1</m:t>
                                    </m:r>
                                    <m:r>
                                      <a:rPr lang="en-US" altLang="zh-CN" i="1" kern="0">
                                        <a:solidFill>
                                          <a:srgbClr val="006600"/>
                                        </a:solidFill>
                                        <a:latin typeface="Cambria Math" panose="02040503050406030204" pitchFamily="18" charset="0"/>
                                      </a:rPr>
                                      <m:t>,</m:t>
                                    </m:r>
                                    <m:r>
                                      <a:rPr lang="en-US" altLang="zh-CN" i="1" kern="0">
                                        <a:solidFill>
                                          <a:srgbClr val="006600"/>
                                        </a:solidFill>
                                        <a:latin typeface="Cambria Math" panose="02040503050406030204" pitchFamily="18" charset="0"/>
                                      </a:rPr>
                                      <m:t>𝑗</m:t>
                                    </m:r>
                                  </m:e>
                                </m:d>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006600"/>
                                    </a:solidFill>
                                    <a:latin typeface="Cambria Math" panose="02040503050406030204" pitchFamily="18" charset="0"/>
                                  </a:rPr>
                                  <m:t>if</m:t>
                                </m:r>
                                <m:sSub>
                                  <m:sSubPr>
                                    <m:ctrlPr>
                                      <a:rPr lang="en-US" altLang="zh-CN" i="1" kern="0" dirty="0">
                                        <a:solidFill>
                                          <a:srgbClr val="006600"/>
                                        </a:solidFill>
                                        <a:latin typeface="Cambria Math" panose="02040503050406030204" pitchFamily="18" charset="0"/>
                                      </a:rPr>
                                    </m:ctrlPr>
                                  </m:sSubPr>
                                  <m:e>
                                    <m:r>
                                      <a:rPr lang="en-US" altLang="zh-CN" i="1" kern="0" dirty="0">
                                        <a:solidFill>
                                          <a:srgbClr val="006600"/>
                                        </a:solidFill>
                                        <a:latin typeface="Cambria Math" panose="02040503050406030204" pitchFamily="18" charset="0"/>
                                      </a:rPr>
                                      <m:t>   </m:t>
                                    </m:r>
                                    <m:r>
                                      <a:rPr lang="en-US" altLang="zh-CN" i="1" kern="0" dirty="0">
                                        <a:solidFill>
                                          <a:srgbClr val="006600"/>
                                        </a:solidFill>
                                        <a:latin typeface="Cambria Math" panose="02040503050406030204" pitchFamily="18" charset="0"/>
                                      </a:rPr>
                                      <m:t>𝑥</m:t>
                                    </m:r>
                                  </m:e>
                                  <m:sub>
                                    <m:r>
                                      <a:rPr lang="en-US" altLang="zh-CN" i="1" kern="0" dirty="0">
                                        <a:solidFill>
                                          <a:srgbClr val="006600"/>
                                        </a:solidFill>
                                        <a:latin typeface="Cambria Math" panose="02040503050406030204" pitchFamily="18" charset="0"/>
                                      </a:rPr>
                                      <m:t>𝑖</m:t>
                                    </m:r>
                                  </m:sub>
                                </m:sSub>
                                <m:r>
                                  <a:rPr lang="en-US" altLang="zh-CN" i="1" kern="0" dirty="0">
                                    <a:solidFill>
                                      <a:srgbClr val="006600"/>
                                    </a:solidFill>
                                    <a:latin typeface="Cambria Math" panose="02040503050406030204" pitchFamily="18" charset="0"/>
                                  </a:rPr>
                                  <m:t>&gt;</m:t>
                                </m:r>
                                <m:r>
                                  <a:rPr lang="en-US" altLang="zh-CN" i="1" kern="0" dirty="0">
                                    <a:solidFill>
                                      <a:srgbClr val="006600"/>
                                    </a:solidFill>
                                    <a:latin typeface="Cambria Math" panose="02040503050406030204" pitchFamily="18" charset="0"/>
                                  </a:rPr>
                                  <m:t>𝑗</m:t>
                                </m:r>
                                <m:r>
                                  <a:rPr lang="en-US" altLang="zh-CN" b="0" i="1" kern="0" dirty="0" smtClean="0">
                                    <a:solidFill>
                                      <a:srgbClr val="006600"/>
                                    </a:solidFill>
                                    <a:latin typeface="Cambria Math" panose="02040503050406030204" pitchFamily="18" charset="0"/>
                                  </a:rPr>
                                  <m:t>                 </m:t>
                                </m:r>
                              </m:e>
                            </m:mr>
                            <m:mr>
                              <m:e>
                                <m:r>
                                  <a:rPr lang="en-US" altLang="zh-CN" i="1" kern="0" dirty="0" smtClean="0">
                                    <a:solidFill>
                                      <a:srgbClr val="003399"/>
                                    </a:solidFill>
                                    <a:latin typeface="Cambria Math" panose="02040503050406030204" pitchFamily="18" charset="0"/>
                                  </a:rPr>
                                  <m:t>𝐴</m:t>
                                </m:r>
                                <m:d>
                                  <m:dPr>
                                    <m:begChr m:val="["/>
                                    <m:endChr m:val="]"/>
                                    <m:ctrlPr>
                                      <a:rPr lang="en-US" altLang="zh-CN" i="1" kern="0" dirty="0" smtClean="0">
                                        <a:solidFill>
                                          <a:srgbClr val="003399"/>
                                        </a:solidFill>
                                        <a:latin typeface="Cambria Math" panose="02040503050406030204" pitchFamily="18" charset="0"/>
                                      </a:rPr>
                                    </m:ctrlPr>
                                  </m:dPr>
                                  <m:e>
                                    <m:r>
                                      <a:rPr lang="en-US" altLang="zh-CN" i="1" kern="0" dirty="0" smtClean="0">
                                        <a:solidFill>
                                          <a:srgbClr val="003399"/>
                                        </a:solidFill>
                                        <a:latin typeface="Cambria Math" panose="02040503050406030204" pitchFamily="18" charset="0"/>
                                      </a:rPr>
                                      <m:t>𝑖</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1</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𝑗</m:t>
                                    </m:r>
                                    <m:r>
                                      <a:rPr lang="en-US" altLang="zh-CN" i="1" kern="0" dirty="0" smtClean="0">
                                        <a:solidFill>
                                          <a:srgbClr val="003399"/>
                                        </a:solidFill>
                                        <a:latin typeface="Cambria Math" panose="02040503050406030204" pitchFamily="18" charset="0"/>
                                      </a:rPr>
                                      <m:t>−</m:t>
                                    </m:r>
                                    <m:sSub>
                                      <m:sSubPr>
                                        <m:ctrlPr>
                                          <a:rPr lang="en-US" altLang="zh-CN" i="1" kern="0" dirty="0">
                                            <a:solidFill>
                                              <a:srgbClr val="003399"/>
                                            </a:solidFill>
                                            <a:latin typeface="Cambria Math" panose="02040503050406030204" pitchFamily="18" charset="0"/>
                                          </a:rPr>
                                        </m:ctrlPr>
                                      </m:sSubPr>
                                      <m:e>
                                        <m:r>
                                          <a:rPr lang="en-US" altLang="zh-CN" i="1" kern="0" dirty="0">
                                            <a:solidFill>
                                              <a:srgbClr val="003399"/>
                                            </a:solidFill>
                                            <a:latin typeface="Cambria Math" panose="02040503050406030204" pitchFamily="18" charset="0"/>
                                          </a:rPr>
                                          <m:t>𝑥</m:t>
                                        </m:r>
                                      </m:e>
                                      <m:sub>
                                        <m:r>
                                          <a:rPr lang="en-US" altLang="zh-CN" i="1" kern="0" dirty="0">
                                            <a:solidFill>
                                              <a:srgbClr val="003399"/>
                                            </a:solidFill>
                                            <a:latin typeface="Cambria Math" panose="02040503050406030204" pitchFamily="18" charset="0"/>
                                          </a:rPr>
                                          <m:t>𝑖</m:t>
                                        </m:r>
                                      </m:sub>
                                    </m:sSub>
                                  </m:e>
                                </m:d>
                                <m:r>
                                  <a:rPr lang="en-US" altLang="zh-CN" b="0" i="1" kern="0" dirty="0" smtClean="0">
                                    <a:solidFill>
                                      <a:srgbClr val="003399"/>
                                    </a:solidFill>
                                    <a:latin typeface="Cambria Math" panose="02040503050406030204" pitchFamily="18" charset="0"/>
                                  </a:rPr>
                                  <m:t> </m:t>
                                </m:r>
                                <m:r>
                                  <a:rPr lang="en-US" altLang="zh-CN" b="1" i="1" kern="0" dirty="0" smtClean="0">
                                    <a:solidFill>
                                      <a:srgbClr val="003399"/>
                                    </a:solidFill>
                                    <a:latin typeface="Cambria Math" panose="02040503050406030204" pitchFamily="18" charset="0"/>
                                  </a:rPr>
                                  <m:t> </m:t>
                                </m:r>
                                <m:r>
                                  <m:rPr>
                                    <m:sty m:val="p"/>
                                  </m:rPr>
                                  <a:rPr lang="en-US" altLang="zh-CN" b="0" i="0" kern="0" dirty="0" smtClean="0">
                                    <a:solidFill>
                                      <a:srgbClr val="003399"/>
                                    </a:solidFill>
                                    <a:latin typeface="Cambria Math" panose="02040503050406030204" pitchFamily="18" charset="0"/>
                                  </a:rPr>
                                  <m:t>OR</m:t>
                                </m:r>
                                <m:r>
                                  <a:rPr lang="en-US" altLang="zh-CN" b="0" i="1" kern="0" dirty="0" smtClean="0">
                                    <a:solidFill>
                                      <a:srgbClr val="003399"/>
                                    </a:solidFill>
                                    <a:latin typeface="Cambria Math" panose="02040503050406030204" pitchFamily="18" charset="0"/>
                                  </a:rPr>
                                  <m:t>  </m:t>
                                </m:r>
                                <m:r>
                                  <a:rPr lang="en-US" altLang="zh-CN" i="1" kern="0" dirty="0" smtClean="0">
                                    <a:solidFill>
                                      <a:srgbClr val="003399"/>
                                    </a:solidFill>
                                    <a:latin typeface="Cambria Math" panose="02040503050406030204" pitchFamily="18" charset="0"/>
                                  </a:rPr>
                                  <m:t>𝐴</m:t>
                                </m:r>
                                <m:d>
                                  <m:dPr>
                                    <m:begChr m:val="["/>
                                    <m:endChr m:val="]"/>
                                    <m:ctrlPr>
                                      <a:rPr lang="en-US" altLang="zh-CN" i="1" kern="0" dirty="0" smtClean="0">
                                        <a:solidFill>
                                          <a:srgbClr val="003399"/>
                                        </a:solidFill>
                                        <a:latin typeface="Cambria Math" panose="02040503050406030204" pitchFamily="18" charset="0"/>
                                      </a:rPr>
                                    </m:ctrlPr>
                                  </m:dPr>
                                  <m:e>
                                    <m:r>
                                      <a:rPr lang="en-US" altLang="zh-CN" i="1" kern="0" dirty="0" smtClean="0">
                                        <a:solidFill>
                                          <a:srgbClr val="003399"/>
                                        </a:solidFill>
                                        <a:latin typeface="Cambria Math" panose="02040503050406030204" pitchFamily="18" charset="0"/>
                                      </a:rPr>
                                      <m:t>𝑖</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1</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𝑗</m:t>
                                    </m:r>
                                  </m:e>
                                </m:d>
                              </m:e>
                              <m:e>
                                <m:r>
                                  <m:rPr>
                                    <m:sty m:val="p"/>
                                  </m:rPr>
                                  <a:rPr lang="en-US" altLang="zh-CN" b="0" i="0" kern="0" smtClean="0">
                                    <a:solidFill>
                                      <a:srgbClr val="003399"/>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230315" y="762000"/>
                <a:ext cx="8408825" cy="1609284"/>
              </a:xfrm>
              <a:prstGeom prst="rect">
                <a:avLst/>
              </a:prstGeom>
              <a:blipFill rotWithShape="1">
                <a:blip r:embed="rId1"/>
                <a:stretch>
                  <a:fillRect l="-58" t="-316" r="-53" b="-264"/>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30315" y="2623990"/>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30315" y="2623990"/>
                <a:ext cx="8408825" cy="907941"/>
              </a:xfrm>
              <a:prstGeom prst="rect">
                <a:avLst/>
              </a:prstGeom>
              <a:blipFill rotWithShape="1">
                <a:blip r:embed="rId2"/>
                <a:stretch>
                  <a:fillRect l="-5" t="-19" r="7" b="7"/>
                </a:stretch>
              </a:blipFill>
            </p:spPr>
            <p:txBody>
              <a:bodyPr/>
              <a:lstStyle/>
              <a:p>
                <a:r>
                  <a:rPr lang="zh-CN" altLang="en-US">
                    <a:noFill/>
                  </a:rPr>
                  <a:t> </a:t>
                </a:r>
              </a:p>
            </p:txBody>
          </p:sp>
        </mc:Fallback>
      </mc:AlternateContent>
      <p:sp>
        <p:nvSpPr>
          <p:cNvPr id="13" name="TextBox 12"/>
          <p:cNvSpPr txBox="1"/>
          <p:nvPr/>
        </p:nvSpPr>
        <p:spPr>
          <a:xfrm>
            <a:off x="230314" y="3669121"/>
            <a:ext cx="8408825" cy="338554"/>
          </a:xfrm>
          <a:prstGeom prst="rect">
            <a:avLst/>
          </a:prstGeom>
          <a:noFill/>
        </p:spPr>
        <p:txBody>
          <a:bodyPr wrap="square" rtlCol="0">
            <a:spAutoFit/>
          </a:bodyPr>
          <a:lstStyle/>
          <a:p>
            <a:pPr>
              <a:spcAft>
                <a:spcPts val="600"/>
              </a:spcAft>
            </a:pPr>
            <a:r>
              <a:rPr lang="en-US" b="1" i="1" dirty="0">
                <a:solidFill>
                  <a:srgbClr val="C00000"/>
                </a:solidFill>
              </a:rPr>
              <a:t>Solution: </a:t>
            </a:r>
            <a:r>
              <a:rPr lang="en-US" dirty="0"/>
              <a:t>we use a table to store A</a:t>
            </a:r>
            <a:endParaRPr lang="en-US" dirty="0"/>
          </a:p>
        </p:txBody>
      </p:sp>
      <p:graphicFrame>
        <p:nvGraphicFramePr>
          <p:cNvPr id="14" name="Table 13"/>
          <p:cNvGraphicFramePr>
            <a:graphicFrameLocks noGrp="1"/>
          </p:cNvGraphicFramePr>
          <p:nvPr/>
        </p:nvGraphicFramePr>
        <p:xfrm>
          <a:off x="1269404" y="4144865"/>
          <a:ext cx="4216992" cy="2438400"/>
        </p:xfrm>
        <a:graphic>
          <a:graphicData uri="http://schemas.openxmlformats.org/drawingml/2006/table">
            <a:tbl>
              <a:tblPr firstRow="1" bandRow="1">
                <a:tableStyleId>{5C22544A-7EE6-4342-B048-85BDC9FD1C3A}</a:tableStyleId>
              </a:tblPr>
              <a:tblGrid>
                <a:gridCol w="573249"/>
                <a:gridCol w="480999"/>
                <a:gridCol w="527124"/>
                <a:gridCol w="527124"/>
                <a:gridCol w="527124"/>
                <a:gridCol w="527124"/>
                <a:gridCol w="527124"/>
                <a:gridCol w="527124"/>
              </a:tblGrid>
              <a:tr h="276648">
                <a:tc>
                  <a:txBody>
                    <a:bodyPr/>
                    <a:lstStyle/>
                    <a:p>
                      <a:r>
                        <a:rPr lang="en-US" sz="1400" b="0" dirty="0">
                          <a:latin typeface="Cambria Math" panose="02040503050406030204" pitchFamily="18" charset="0"/>
                          <a:ea typeface="Cambria Math" panose="02040503050406030204" pitchFamily="18" charset="0"/>
                        </a:rPr>
                        <a:t>i \ j</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0</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1</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2</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3</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4</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5</a:t>
                      </a:r>
                      <a:endParaRPr lang="en-US" sz="1400" b="0" dirty="0">
                        <a:latin typeface="Cambria Math" panose="02040503050406030204" pitchFamily="18" charset="0"/>
                        <a:ea typeface="Cambria Math" panose="02040503050406030204" pitchFamily="18" charset="0"/>
                      </a:endParaRPr>
                    </a:p>
                  </a:txBody>
                  <a:tcPr/>
                </a:tc>
                <a:tc>
                  <a:txBody>
                    <a:bodyPr/>
                    <a:lstStyle/>
                    <a:p>
                      <a:r>
                        <a:rPr lang="en-US" sz="1400" b="0" dirty="0">
                          <a:latin typeface="Cambria Math" panose="02040503050406030204" pitchFamily="18" charset="0"/>
                          <a:ea typeface="Cambria Math" panose="02040503050406030204" pitchFamily="18" charset="0"/>
                        </a:rPr>
                        <a:t>6</a:t>
                      </a:r>
                      <a:endParaRPr lang="en-US" sz="1400" b="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solidFill>
                            <a:srgbClr val="006600"/>
                          </a:solidFill>
                          <a:latin typeface="Cambria Math" panose="02040503050406030204" pitchFamily="18" charset="0"/>
                          <a:ea typeface="Cambria Math" panose="02040503050406030204" pitchFamily="18" charset="0"/>
                        </a:rPr>
                        <a:t>F</a:t>
                      </a:r>
                      <a:endParaRPr lang="en-US" sz="1400" dirty="0">
                        <a:solidFill>
                          <a:srgbClr val="006600"/>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6600"/>
                          </a:solidFill>
                          <a:latin typeface="Cambria Math" panose="02040503050406030204" pitchFamily="18" charset="0"/>
                          <a:ea typeface="Cambria Math" panose="02040503050406030204" pitchFamily="18" charset="0"/>
                        </a:rPr>
                        <a:t>F</a:t>
                      </a:r>
                      <a:endParaRPr lang="en-US" sz="1400" dirty="0">
                        <a:solidFill>
                          <a:srgbClr val="006600"/>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6600"/>
                          </a:solidFill>
                          <a:latin typeface="Cambria Math" panose="02040503050406030204" pitchFamily="18" charset="0"/>
                          <a:ea typeface="Cambria Math" panose="02040503050406030204" pitchFamily="18" charset="0"/>
                        </a:rPr>
                        <a:t>F</a:t>
                      </a:r>
                      <a:endParaRPr lang="en-US" sz="1400" dirty="0">
                        <a:solidFill>
                          <a:srgbClr val="006600"/>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p:sp>
        <p:nvSpPr>
          <p:cNvPr id="16" name="Rectangle 15"/>
          <p:cNvSpPr/>
          <p:nvPr/>
        </p:nvSpPr>
        <p:spPr bwMode="auto">
          <a:xfrm>
            <a:off x="2244436" y="5036458"/>
            <a:ext cx="1565564" cy="408378"/>
          </a:xfrm>
          <a:prstGeom prst="rect">
            <a:avLst/>
          </a:prstGeom>
          <a:noFill/>
          <a:ln>
            <a:headEnd type="none" w="med" len="med"/>
            <a:tailEnd type="triangle" w="sm" len="s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17" name="TextBox 16"/>
              <p:cNvSpPr txBox="1"/>
              <p:nvPr/>
            </p:nvSpPr>
            <p:spPr>
              <a:xfrm>
                <a:off x="5820172" y="5834734"/>
                <a:ext cx="2972629"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sSub>
                      <m:sSubPr>
                        <m:ctrlPr>
                          <a:rPr lang="en-US"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b="1" i="1" smtClean="0">
                            <a:solidFill>
                              <a:srgbClr val="000000"/>
                            </a:solidFill>
                            <a:latin typeface="Cambria Math" panose="02040503050406030204" pitchFamily="18" charset="0"/>
                          </a:rPr>
                          <m:t>𝟐</m:t>
                        </m:r>
                      </m:sub>
                    </m:sSub>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𝟒</m:t>
                    </m:r>
                    <m:r>
                      <a:rPr lang="en-US" b="1" i="1" smtClean="0">
                        <a:solidFill>
                          <a:srgbClr val="000000"/>
                        </a:solidFill>
                        <a:latin typeface="Cambria Math" panose="02040503050406030204" pitchFamily="18" charset="0"/>
                      </a:rPr>
                      <m:t>&gt;</m:t>
                    </m:r>
                    <m:r>
                      <a:rPr lang="en-US" b="1" i="1" smtClean="0">
                        <a:solidFill>
                          <a:srgbClr val="000000"/>
                        </a:solidFill>
                        <a:latin typeface="Cambria Math" panose="02040503050406030204" pitchFamily="18" charset="0"/>
                      </a:rPr>
                      <m:t>𝒋</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𝟏</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𝟐</m:t>
                    </m:r>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𝟑</m:t>
                    </m:r>
                  </m:oMath>
                </a14:m>
                <a:endParaRPr lang="en-US" dirty="0">
                  <a:solidFill>
                    <a:srgbClr val="000000"/>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820172" y="5834734"/>
                <a:ext cx="2972629" cy="338554"/>
              </a:xfrm>
              <a:prstGeom prst="rect">
                <a:avLst/>
              </a:prstGeom>
              <a:blipFill rotWithShape="1">
                <a:blip r:embed="rId3"/>
                <a:stretch>
                  <a:fillRect l="-13" t="-105" r="20" b="1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875800" y="6484911"/>
                <a:ext cx="2972628" cy="338554"/>
              </a:xfrm>
              <a:prstGeom prst="rect">
                <a:avLst/>
              </a:prstGeom>
              <a:noFill/>
            </p:spPr>
            <p:txBody>
              <a:bodyPr wrap="square" rtlCol="0">
                <a:spAutoFit/>
              </a:bodyPr>
              <a:lstStyle/>
              <a:p>
                <a:pPr>
                  <a:spcAft>
                    <a:spcPts val="600"/>
                  </a:spcAft>
                </a:pPr>
                <a:r>
                  <a:rPr lang="en-US" b="0"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r>
                      <a:rPr lang="en-US" b="0" i="1" smtClean="0">
                        <a:solidFill>
                          <a:srgbClr val="000000"/>
                        </a:solidFill>
                        <a:latin typeface="Cambria Math" panose="02040503050406030204" pitchFamily="18" charset="0"/>
                      </a:rPr>
                      <m:t>]</m:t>
                    </m:r>
                  </m:oMath>
                </a14:m>
                <a:endParaRPr lang="en-US" dirty="0">
                  <a:solidFill>
                    <a:srgbClr val="000000"/>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5875800" y="6484911"/>
                <a:ext cx="2972628" cy="338554"/>
              </a:xfrm>
              <a:prstGeom prst="rect">
                <a:avLst/>
              </a:prstGeom>
              <a:blipFill rotWithShape="1">
                <a:blip r:embed="rId4"/>
                <a:stretch>
                  <a:fillRect l="-5" t="-86" r="11" b="115"/>
                </a:stretch>
              </a:blipFill>
            </p:spPr>
            <p:txBody>
              <a:bodyPr/>
              <a:lstStyle/>
              <a:p>
                <a:r>
                  <a:rPr lang="zh-CN" altLang="en-US">
                    <a:noFill/>
                  </a:rPr>
                  <a:t> </a:t>
                </a:r>
              </a:p>
            </p:txBody>
          </p:sp>
        </mc:Fallback>
      </mc:AlternateContent>
      <p:cxnSp>
        <p:nvCxnSpPr>
          <p:cNvPr id="6" name="Straight Arrow Connector 5"/>
          <p:cNvCxnSpPr>
            <a:stCxn id="16" idx="2"/>
            <a:endCxn id="20" idx="1"/>
          </p:cNvCxnSpPr>
          <p:nvPr/>
        </p:nvCxnSpPr>
        <p:spPr bwMode="auto">
          <a:xfrm>
            <a:off x="3027218" y="5444836"/>
            <a:ext cx="2848582" cy="8977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 name="Rectangle 20"/>
          <p:cNvSpPr/>
          <p:nvPr/>
        </p:nvSpPr>
        <p:spPr bwMode="auto">
          <a:xfrm>
            <a:off x="3920832" y="5034005"/>
            <a:ext cx="1565564" cy="408378"/>
          </a:xfrm>
          <a:prstGeom prst="rect">
            <a:avLst/>
          </a:prstGeom>
          <a:noFill/>
          <a:ln>
            <a:headEnd type="none" w="med" len="med"/>
            <a:tailEnd type="triangle" w="sm" len="s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cxnSp>
        <p:nvCxnSpPr>
          <p:cNvPr id="22" name="Straight Arrow Connector 21"/>
          <p:cNvCxnSpPr/>
          <p:nvPr/>
        </p:nvCxnSpPr>
        <p:spPr bwMode="auto">
          <a:xfrm flipV="1">
            <a:off x="5486396" y="4664514"/>
            <a:ext cx="449947" cy="58660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25" name="TextBox 24"/>
              <p:cNvSpPr txBox="1"/>
              <p:nvPr/>
            </p:nvSpPr>
            <p:spPr>
              <a:xfrm>
                <a:off x="5767895" y="3839841"/>
                <a:ext cx="2972629"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sSub>
                      <m:sSubPr>
                        <m:ctrlPr>
                          <a:rPr lang="en-US"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b="1" i="1" smtClean="0">
                            <a:solidFill>
                              <a:srgbClr val="000000"/>
                            </a:solidFill>
                            <a:latin typeface="Cambria Math" panose="02040503050406030204" pitchFamily="18" charset="0"/>
                          </a:rPr>
                          <m:t>𝟐</m:t>
                        </m:r>
                      </m:sub>
                    </m:sSub>
                    <m:r>
                      <a:rPr lang="en-US" b="1" i="1" smtClean="0">
                        <a:solidFill>
                          <a:srgbClr val="000000"/>
                        </a:solidFill>
                        <a:latin typeface="Cambria Math" panose="02040503050406030204" pitchFamily="18" charset="0"/>
                      </a:rPr>
                      <m:t>=</m:t>
                    </m:r>
                    <m:r>
                      <a:rPr lang="en-US" b="1" i="1" smtClean="0">
                        <a:solidFill>
                          <a:srgbClr val="000000"/>
                        </a:solidFill>
                        <a:latin typeface="Cambria Math" panose="02040503050406030204" pitchFamily="18" charset="0"/>
                      </a:rPr>
                      <m:t>𝟒</m:t>
                    </m:r>
                    <m:r>
                      <a:rPr lang="en-US" b="1" i="1" smtClean="0">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𝒋</m:t>
                    </m:r>
                    <m:r>
                      <a:rPr lang="en-US" b="1" i="1" smtClean="0">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𝟒</m:t>
                    </m:r>
                    <m:r>
                      <a:rPr lang="en-US" b="1" i="1" smtClean="0">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𝟓</m:t>
                    </m:r>
                    <m:r>
                      <a:rPr lang="en-US" b="1" i="1" smtClean="0">
                        <a:solidFill>
                          <a:srgbClr val="000000"/>
                        </a:solidFill>
                        <a:latin typeface="Cambria Math" panose="02040503050406030204" pitchFamily="18" charset="0"/>
                        <a:ea typeface="Cambria Math" panose="02040503050406030204" pitchFamily="18" charset="0"/>
                      </a:rPr>
                      <m:t>,</m:t>
                    </m:r>
                    <m:r>
                      <a:rPr lang="en-US" b="1" i="1" smtClean="0">
                        <a:solidFill>
                          <a:srgbClr val="000000"/>
                        </a:solidFill>
                        <a:latin typeface="Cambria Math" panose="02040503050406030204" pitchFamily="18" charset="0"/>
                        <a:ea typeface="Cambria Math" panose="02040503050406030204" pitchFamily="18" charset="0"/>
                      </a:rPr>
                      <m:t>𝟔</m:t>
                    </m:r>
                  </m:oMath>
                </a14:m>
                <a:endParaRPr lang="en-US" dirty="0">
                  <a:solidFill>
                    <a:srgbClr val="00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5767895" y="3839841"/>
                <a:ext cx="2972629" cy="338554"/>
              </a:xfrm>
              <a:prstGeom prst="rect">
                <a:avLst/>
              </a:prstGeom>
              <a:blipFill rotWithShape="1">
                <a:blip r:embed="rId5"/>
                <a:stretch>
                  <a:fillRect l="-6" t="-186" r="13"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773037" y="4495237"/>
                <a:ext cx="3323828" cy="338554"/>
              </a:xfrm>
              <a:prstGeom prst="rect">
                <a:avLst/>
              </a:prstGeom>
              <a:noFill/>
            </p:spPr>
            <p:txBody>
              <a:bodyPr wrap="square" rtlCol="0">
                <a:spAutoFit/>
              </a:bodyPr>
              <a:lstStyle/>
              <a:p>
                <a:pPr>
                  <a:spcAft>
                    <a:spcPts val="600"/>
                  </a:spcAft>
                </a:pPr>
                <a:r>
                  <a:rPr lang="en-US" b="0"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4</m:t>
                        </m:r>
                      </m:e>
                    </m:d>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𝑂𝑅</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b="0" i="1" smtClean="0">
                        <a:solidFill>
                          <a:srgbClr val="000000"/>
                        </a:solidFill>
                        <a:latin typeface="Cambria Math" panose="02040503050406030204" pitchFamily="18" charset="0"/>
                      </a:rPr>
                      <m:t>)</m:t>
                    </m:r>
                  </m:oMath>
                </a14:m>
                <a:endParaRPr lang="en-US" dirty="0">
                  <a:solidFill>
                    <a:srgbClr val="00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5773037" y="4495237"/>
                <a:ext cx="3323828" cy="338554"/>
              </a:xfrm>
              <a:prstGeom prst="rect">
                <a:avLst/>
              </a:prstGeom>
              <a:blipFill rotWithShape="1">
                <a:blip r:embed="rId6"/>
                <a:stretch>
                  <a:fillRect l="-8" t="-21" r="15"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820172" y="4849062"/>
                <a:ext cx="3323828" cy="661720"/>
              </a:xfrm>
              <a:prstGeom prst="rect">
                <a:avLst/>
              </a:prstGeom>
              <a:noFill/>
            </p:spPr>
            <p:txBody>
              <a:bodyPr wrap="square" rtlCol="0">
                <a:spAutoFit/>
              </a:bodyPr>
              <a:lstStyle/>
              <a:p>
                <a:pPr>
                  <a:spcAft>
                    <a:spcPts val="600"/>
                  </a:spcAft>
                </a:pPr>
                <a:r>
                  <a:rPr lang="en-US" dirty="0">
                    <a:solidFill>
                      <a:srgbClr val="000000"/>
                    </a:solidFill>
                  </a:rPr>
                  <a:t>e.g. </a:t>
                </a:r>
                <a14:m>
                  <m:oMath xmlns:m="http://schemas.openxmlformats.org/officeDocument/2006/math">
                    <m:r>
                      <a:rPr lang="en-US" i="1">
                        <a:solidFill>
                          <a:srgbClr val="000000"/>
                        </a:solidFill>
                        <a:latin typeface="Cambria Math" panose="02040503050406030204" pitchFamily="18" charset="0"/>
                      </a:rPr>
                      <m:t>𝐴</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4</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0</m:t>
                        </m:r>
                      </m:e>
                    </m:d>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𝑂𝑅</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𝐴</m:t>
                    </m:r>
                    <m:d>
                      <m:dPr>
                        <m:begChr m:val="["/>
                        <m:endChr m:val="]"/>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4</m:t>
                        </m:r>
                      </m:e>
                    </m:d>
                    <m:r>
                      <a:rPr lang="en-US" b="0" i="1" smtClean="0">
                        <a:solidFill>
                          <a:srgbClr val="000000"/>
                        </a:solidFill>
                        <a:latin typeface="Cambria Math" panose="02040503050406030204" pitchFamily="18" charset="0"/>
                      </a:rPr>
                      <m:t>)</m:t>
                    </m:r>
                  </m:oMath>
                </a14:m>
                <a:endParaRPr lang="en-US" dirty="0">
                  <a:solidFill>
                    <a:srgbClr val="000000"/>
                  </a:solidFill>
                </a:endParaRPr>
              </a:p>
              <a:p>
                <a:pPr>
                  <a:spcAft>
                    <a:spcPts val="600"/>
                  </a:spcAft>
                </a:pPr>
                <a:r>
                  <a:rPr lang="en-US" dirty="0">
                    <a:solidFill>
                      <a:srgbClr val="000000"/>
                    </a:solidFill>
                  </a:rPr>
                  <a:t>                 </a:t>
                </a:r>
                <a14:m>
                  <m:oMath xmlns:m="http://schemas.openxmlformats.org/officeDocument/2006/math">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𝑇</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𝑂𝑅</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𝐹</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𝑇</m:t>
                    </m:r>
                  </m:oMath>
                </a14:m>
                <a:endParaRPr lang="en-US" dirty="0">
                  <a:solidFill>
                    <a:srgbClr val="000000"/>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5820172" y="4849062"/>
                <a:ext cx="3323828" cy="661720"/>
              </a:xfrm>
              <a:prstGeom prst="rect">
                <a:avLst/>
              </a:prstGeom>
              <a:blipFill rotWithShape="1">
                <a:blip r:embed="rId7"/>
                <a:stretch>
                  <a:fillRect l="-12" t="-31" b="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820172" y="4141412"/>
                <a:ext cx="2847939" cy="338554"/>
              </a:xfrm>
              <a:prstGeom prst="rect">
                <a:avLst/>
              </a:prstGeom>
              <a:noFill/>
            </p:spPr>
            <p:txBody>
              <a:bodyPr wrap="square" rtlCol="0">
                <a:spAutoFit/>
              </a:bodyPr>
              <a:lstStyle/>
              <a:p>
                <a:pPr>
                  <a:spcAft>
                    <a:spcPts val="600"/>
                  </a:spcAft>
                </a:pPr>
                <a:r>
                  <a:rPr lang="en-US" dirty="0">
                    <a:solidFill>
                      <a:srgbClr val="000000"/>
                    </a:solidFill>
                  </a:rPr>
                  <a:t> so, when </a:t>
                </a:r>
                <a14:m>
                  <m:oMath xmlns:m="http://schemas.openxmlformats.org/officeDocument/2006/math">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4</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5</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6</m:t>
                    </m:r>
                  </m:oMath>
                </a14:m>
                <a:r>
                  <a:rPr lang="en-US" dirty="0">
                    <a:solidFill>
                      <a:srgbClr val="000000"/>
                    </a:solidFill>
                  </a:rPr>
                  <a:t> </a:t>
                </a:r>
                <a:endParaRPr lang="en-US" dirty="0">
                  <a:solidFill>
                    <a:srgbClr val="00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5820172" y="4141412"/>
                <a:ext cx="2847939" cy="338554"/>
              </a:xfrm>
              <a:prstGeom prst="rect">
                <a:avLst/>
              </a:prstGeom>
              <a:blipFill rotWithShape="1">
                <a:blip r:embed="rId8"/>
                <a:stretch>
                  <a:fillRect l="-14" t="-170" r="13"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875800" y="6173288"/>
                <a:ext cx="2847939" cy="338554"/>
              </a:xfrm>
              <a:prstGeom prst="rect">
                <a:avLst/>
              </a:prstGeom>
              <a:noFill/>
            </p:spPr>
            <p:txBody>
              <a:bodyPr wrap="square" rtlCol="0">
                <a:spAutoFit/>
              </a:bodyPr>
              <a:lstStyle/>
              <a:p>
                <a:pPr>
                  <a:spcAft>
                    <a:spcPts val="600"/>
                  </a:spcAft>
                </a:pPr>
                <a:r>
                  <a:rPr lang="en-US" dirty="0">
                    <a:solidFill>
                      <a:srgbClr val="000000"/>
                    </a:solidFill>
                  </a:rPr>
                  <a:t> so, when </a:t>
                </a:r>
                <a14:m>
                  <m:oMath xmlns:m="http://schemas.openxmlformats.org/officeDocument/2006/math">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3</m:t>
                    </m:r>
                  </m:oMath>
                </a14:m>
                <a:r>
                  <a:rPr lang="en-US" dirty="0">
                    <a:solidFill>
                      <a:srgbClr val="000000"/>
                    </a:solidFill>
                  </a:rPr>
                  <a:t> </a:t>
                </a:r>
                <a:endParaRPr lang="en-US" dirty="0">
                  <a:solidFill>
                    <a:srgbClr val="000000"/>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5875800" y="6173288"/>
                <a:ext cx="2847939" cy="338554"/>
              </a:xfrm>
              <a:prstGeom prst="rect">
                <a:avLst/>
              </a:prstGeom>
              <a:blipFill rotWithShape="1">
                <a:blip r:embed="rId9"/>
                <a:stretch>
                  <a:fillRect l="-5" t="-134" r="4" b="163"/>
                </a:stretch>
              </a:blipFill>
            </p:spPr>
            <p:txBody>
              <a:bodyPr/>
              <a:lstStyle/>
              <a:p>
                <a:r>
                  <a:rPr lang="zh-CN" altLang="en-US">
                    <a:noFill/>
                  </a:rPr>
                  <a:t> </a:t>
                </a:r>
              </a:p>
            </p:txBody>
          </p:sp>
        </mc:Fallback>
      </mc:AlternateContent>
      <p:cxnSp>
        <p:nvCxnSpPr>
          <p:cNvPr id="10" name="Straight Connector 9"/>
          <p:cNvCxnSpPr/>
          <p:nvPr/>
        </p:nvCxnSpPr>
        <p:spPr bwMode="auto">
          <a:xfrm flipV="1">
            <a:off x="5486396" y="5660571"/>
            <a:ext cx="3657604"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230315" y="762000"/>
                <a:ext cx="8408825"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C00000"/>
                                    </a:solidFill>
                                    <a:latin typeface="Cambria Math" panose="02040503050406030204" pitchFamily="18" charset="0"/>
                                  </a:rPr>
                                  <m:t>T</m:t>
                                </m:r>
                                <m:r>
                                  <m:rPr>
                                    <m:sty m:val="p"/>
                                  </m:rPr>
                                  <a:rPr lang="en-US" altLang="zh-CN" b="0" i="0" kern="0" smtClean="0">
                                    <a:solidFill>
                                      <a:srgbClr val="C00000"/>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e>
                            </m:mr>
                            <m:mr>
                              <m:e>
                                <m:r>
                                  <m:rPr>
                                    <m:sty m:val="p"/>
                                  </m:rPr>
                                  <a:rPr lang="en-US" altLang="zh-CN" b="0" i="0" kern="0" smtClean="0">
                                    <a:solidFill>
                                      <a:srgbClr val="C00000"/>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a:solidFill>
                                      <a:srgbClr val="C00000"/>
                                    </a:solidFill>
                                    <a:latin typeface="Cambria Math" panose="02040503050406030204" pitchFamily="18" charset="0"/>
                                  </a:rPr>
                                  <m:t>if</m:t>
                                </m:r>
                                <m:r>
                                  <a:rPr lang="en-US" altLang="zh-CN" i="1" ker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r>
                                  <m:rPr>
                                    <m:sty m:val="p"/>
                                  </m:rPr>
                                  <a:rPr lang="en-US" altLang="zh-CN" b="0" i="0" kern="0" smtClean="0">
                                    <a:solidFill>
                                      <a:srgbClr val="C00000"/>
                                    </a:solidFill>
                                    <a:latin typeface="Cambria Math" panose="02040503050406030204" pitchFamily="18" charset="0"/>
                                  </a:rPr>
                                  <m:t>and</m:t>
                                </m:r>
                                <m:r>
                                  <a:rPr lang="en-US" altLang="zh-CN" b="0" i="1" kern="0" smtClean="0">
                                    <a:solidFill>
                                      <a:srgbClr val="C00000"/>
                                    </a:solidFill>
                                    <a:latin typeface="Cambria Math" panose="02040503050406030204" pitchFamily="18" charset="0"/>
                                  </a:rPr>
                                  <m:t>  </m:t>
                                </m:r>
                                <m:r>
                                  <a:rPr lang="en-US" altLang="zh-CN" i="1" ker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&gt;</m:t>
                                </m:r>
                                <m:r>
                                  <a:rPr lang="en-US" altLang="zh-CN" i="1" kern="0" smtClean="0">
                                    <a:solidFill>
                                      <a:srgbClr val="C00000"/>
                                    </a:solidFill>
                                    <a:latin typeface="Cambria Math" panose="02040503050406030204" pitchFamily="18" charset="0"/>
                                  </a:rPr>
                                  <m:t>0</m:t>
                                </m:r>
                              </m:e>
                            </m:mr>
                            <m:mr>
                              <m:e>
                                <m:r>
                                  <a:rPr lang="en-US" altLang="zh-CN" i="1" kern="0" smtClean="0">
                                    <a:solidFill>
                                      <a:srgbClr val="003399"/>
                                    </a:solidFill>
                                    <a:latin typeface="Cambria Math" panose="02040503050406030204" pitchFamily="18" charset="0"/>
                                  </a:rPr>
                                  <m:t>𝐴</m:t>
                                </m:r>
                                <m:d>
                                  <m:dPr>
                                    <m:begChr m:val="["/>
                                    <m:endChr m:val="]"/>
                                    <m:ctrlPr>
                                      <a:rPr lang="en-US" altLang="zh-CN" i="1" kern="0">
                                        <a:solidFill>
                                          <a:srgbClr val="003399"/>
                                        </a:solidFill>
                                        <a:latin typeface="Cambria Math" panose="02040503050406030204" pitchFamily="18" charset="0"/>
                                      </a:rPr>
                                    </m:ctrlPr>
                                  </m:dPr>
                                  <m:e>
                                    <m:r>
                                      <a:rPr lang="en-US" altLang="zh-CN" i="1" kern="0">
                                        <a:solidFill>
                                          <a:srgbClr val="003399"/>
                                        </a:solidFill>
                                        <a:latin typeface="Cambria Math" panose="02040503050406030204" pitchFamily="18" charset="0"/>
                                      </a:rPr>
                                      <m:t>𝑖</m:t>
                                    </m:r>
                                    <m:r>
                                      <a:rPr lang="en-US" altLang="zh-CN" i="1" kern="0">
                                        <a:solidFill>
                                          <a:srgbClr val="003399"/>
                                        </a:solidFill>
                                        <a:latin typeface="Cambria Math" panose="02040503050406030204" pitchFamily="18" charset="0"/>
                                      </a:rPr>
                                      <m:t>−</m:t>
                                    </m:r>
                                    <m:r>
                                      <a:rPr lang="en-US" altLang="zh-CN" i="1" kern="0">
                                        <a:solidFill>
                                          <a:srgbClr val="003399"/>
                                        </a:solidFill>
                                        <a:latin typeface="Cambria Math" panose="02040503050406030204" pitchFamily="18" charset="0"/>
                                      </a:rPr>
                                      <m:t>1</m:t>
                                    </m:r>
                                    <m:r>
                                      <a:rPr lang="en-US" altLang="zh-CN" i="1" kern="0">
                                        <a:solidFill>
                                          <a:srgbClr val="003399"/>
                                        </a:solidFill>
                                        <a:latin typeface="Cambria Math" panose="02040503050406030204" pitchFamily="18" charset="0"/>
                                      </a:rPr>
                                      <m:t>,</m:t>
                                    </m:r>
                                    <m:r>
                                      <a:rPr lang="en-US" altLang="zh-CN" i="1" kern="0">
                                        <a:solidFill>
                                          <a:srgbClr val="003399"/>
                                        </a:solidFill>
                                        <a:latin typeface="Cambria Math" panose="02040503050406030204" pitchFamily="18" charset="0"/>
                                      </a:rPr>
                                      <m:t>𝑗</m:t>
                                    </m:r>
                                  </m:e>
                                </m:d>
                                <m:r>
                                  <a:rPr lang="en-US" altLang="zh-CN" b="0" i="1" kern="0" smtClean="0">
                                    <a:solidFill>
                                      <a:srgbClr val="003399"/>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003399"/>
                                    </a:solidFill>
                                    <a:latin typeface="Cambria Math" panose="02040503050406030204" pitchFamily="18" charset="0"/>
                                  </a:rPr>
                                  <m:t>if</m:t>
                                </m:r>
                                <m:sSub>
                                  <m:sSubPr>
                                    <m:ctrlPr>
                                      <a:rPr lang="en-US" altLang="zh-CN" i="1" kern="0" dirty="0">
                                        <a:solidFill>
                                          <a:srgbClr val="003399"/>
                                        </a:solidFill>
                                        <a:latin typeface="Cambria Math" panose="02040503050406030204" pitchFamily="18" charset="0"/>
                                      </a:rPr>
                                    </m:ctrlPr>
                                  </m:sSubPr>
                                  <m:e>
                                    <m:r>
                                      <a:rPr lang="en-US" altLang="zh-CN" i="1" kern="0" dirty="0">
                                        <a:solidFill>
                                          <a:srgbClr val="003399"/>
                                        </a:solidFill>
                                        <a:latin typeface="Cambria Math" panose="02040503050406030204" pitchFamily="18" charset="0"/>
                                      </a:rPr>
                                      <m:t>   </m:t>
                                    </m:r>
                                    <m:r>
                                      <a:rPr lang="en-US" altLang="zh-CN" i="1" kern="0" dirty="0">
                                        <a:solidFill>
                                          <a:srgbClr val="003399"/>
                                        </a:solidFill>
                                        <a:latin typeface="Cambria Math" panose="02040503050406030204" pitchFamily="18" charset="0"/>
                                      </a:rPr>
                                      <m:t>𝑥</m:t>
                                    </m:r>
                                  </m:e>
                                  <m:sub>
                                    <m:r>
                                      <a:rPr lang="en-US" altLang="zh-CN" i="1" kern="0" dirty="0">
                                        <a:solidFill>
                                          <a:srgbClr val="003399"/>
                                        </a:solidFill>
                                        <a:latin typeface="Cambria Math" panose="02040503050406030204" pitchFamily="18" charset="0"/>
                                      </a:rPr>
                                      <m:t>𝑖</m:t>
                                    </m:r>
                                  </m:sub>
                                </m:sSub>
                                <m:r>
                                  <a:rPr lang="en-US" altLang="zh-CN" i="1" kern="0" dirty="0">
                                    <a:solidFill>
                                      <a:srgbClr val="003399"/>
                                    </a:solidFill>
                                    <a:latin typeface="Cambria Math" panose="02040503050406030204" pitchFamily="18" charset="0"/>
                                  </a:rPr>
                                  <m:t>&gt;</m:t>
                                </m:r>
                                <m:r>
                                  <a:rPr lang="en-US" altLang="zh-CN" i="1" kern="0" dirty="0">
                                    <a:solidFill>
                                      <a:srgbClr val="003399"/>
                                    </a:solidFill>
                                    <a:latin typeface="Cambria Math" panose="02040503050406030204" pitchFamily="18" charset="0"/>
                                  </a:rPr>
                                  <m:t>𝑗</m:t>
                                </m:r>
                                <m:r>
                                  <a:rPr lang="en-US" altLang="zh-CN" b="0" i="1" kern="0" dirty="0" smtClean="0">
                                    <a:solidFill>
                                      <a:srgbClr val="003399"/>
                                    </a:solidFill>
                                    <a:latin typeface="Cambria Math" panose="02040503050406030204" pitchFamily="18" charset="0"/>
                                  </a:rPr>
                                  <m:t>                 </m:t>
                                </m:r>
                              </m:e>
                            </m:mr>
                            <m:mr>
                              <m:e>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r>
                                      <a:rPr lang="en-US" altLang="zh-CN" i="1" kern="0" dirty="0" smtClean="0">
                                        <a:solidFill>
                                          <a:srgbClr val="C00000"/>
                                        </a:solidFill>
                                        <a:latin typeface="Cambria Math" panose="02040503050406030204" pitchFamily="18" charset="0"/>
                                      </a:rPr>
                                      <m:t>−</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e>
                                </m:d>
                                <m:r>
                                  <a:rPr lang="en-US" altLang="zh-CN" b="0" i="1" kern="0" dirty="0" smtClean="0">
                                    <a:solidFill>
                                      <a:srgbClr val="C00000"/>
                                    </a:solidFill>
                                    <a:latin typeface="Cambria Math" panose="02040503050406030204" pitchFamily="18" charset="0"/>
                                  </a:rPr>
                                  <m:t> </m:t>
                                </m:r>
                                <m:r>
                                  <a:rPr lang="en-US" altLang="zh-CN" b="1" i="1" kern="0" dirty="0" smtClean="0">
                                    <a:solidFill>
                                      <a:srgbClr val="C00000"/>
                                    </a:solidFill>
                                    <a:latin typeface="Cambria Math" panose="02040503050406030204" pitchFamily="18" charset="0"/>
                                  </a:rPr>
                                  <m:t> </m:t>
                                </m:r>
                                <m:r>
                                  <m:rPr>
                                    <m:sty m:val="p"/>
                                  </m:rPr>
                                  <a:rPr lang="en-US" altLang="zh-CN" b="0" i="0" kern="0" dirty="0" smtClean="0">
                                    <a:solidFill>
                                      <a:srgbClr val="C00000"/>
                                    </a:solidFill>
                                    <a:latin typeface="Cambria Math" panose="02040503050406030204" pitchFamily="18" charset="0"/>
                                  </a:rPr>
                                  <m:t>OR</m:t>
                                </m:r>
                                <m:r>
                                  <a:rPr lang="en-US" altLang="zh-CN" b="0" i="1" kern="0" dirty="0" smtClean="0">
                                    <a:solidFill>
                                      <a:srgbClr val="C00000"/>
                                    </a:solidFill>
                                    <a:latin typeface="Cambria Math" panose="02040503050406030204" pitchFamily="18" charset="0"/>
                                  </a:rPr>
                                  <m:t>  </m:t>
                                </m:r>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e>
                                </m:d>
                              </m:e>
                              <m:e>
                                <m:r>
                                  <m:rPr>
                                    <m:sty m:val="p"/>
                                  </m:rPr>
                                  <a:rPr lang="en-US" altLang="zh-CN" b="0" i="0" kern="0" smtClean="0">
                                    <a:solidFill>
                                      <a:srgbClr val="C00000"/>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230315" y="762000"/>
                <a:ext cx="8408825" cy="1609284"/>
              </a:xfrm>
              <a:prstGeom prst="rect">
                <a:avLst/>
              </a:prstGeom>
              <a:blipFill rotWithShape="1">
                <a:blip r:embed="rId1"/>
                <a:stretch>
                  <a:fillRect l="-58" t="-316" r="-53" b="-264"/>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30315" y="2623990"/>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30315" y="2623990"/>
                <a:ext cx="8408825" cy="907941"/>
              </a:xfrm>
              <a:prstGeom prst="rect">
                <a:avLst/>
              </a:prstGeom>
              <a:blipFill rotWithShape="1">
                <a:blip r:embed="rId2"/>
                <a:stretch>
                  <a:fillRect l="-5" t="-19" r="7" b="7"/>
                </a:stretch>
              </a:blipFill>
            </p:spPr>
            <p:txBody>
              <a:bodyPr/>
              <a:lstStyle/>
              <a:p>
                <a:r>
                  <a:rPr lang="zh-CN" altLang="en-US">
                    <a:noFill/>
                  </a:rPr>
                  <a:t> </a:t>
                </a:r>
              </a:p>
            </p:txBody>
          </p:sp>
        </mc:Fallback>
      </mc:AlternateContent>
      <p:sp>
        <p:nvSpPr>
          <p:cNvPr id="13" name="TextBox 12"/>
          <p:cNvSpPr txBox="1"/>
          <p:nvPr/>
        </p:nvSpPr>
        <p:spPr>
          <a:xfrm>
            <a:off x="230314" y="3669121"/>
            <a:ext cx="8408825" cy="338554"/>
          </a:xfrm>
          <a:prstGeom prst="rect">
            <a:avLst/>
          </a:prstGeom>
          <a:noFill/>
        </p:spPr>
        <p:txBody>
          <a:bodyPr wrap="square" rtlCol="0">
            <a:spAutoFit/>
          </a:bodyPr>
          <a:lstStyle/>
          <a:p>
            <a:pPr>
              <a:spcAft>
                <a:spcPts val="600"/>
              </a:spcAft>
            </a:pPr>
            <a:r>
              <a:rPr lang="en-US" b="1" i="1" dirty="0">
                <a:solidFill>
                  <a:srgbClr val="C00000"/>
                </a:solidFill>
              </a:rPr>
              <a:t>Solution: </a:t>
            </a:r>
            <a:r>
              <a:rPr lang="en-US" dirty="0"/>
              <a:t>we use a table to store A</a:t>
            </a:r>
            <a:endParaRPr lang="en-US" dirty="0"/>
          </a:p>
        </p:txBody>
      </p:sp>
      <p:graphicFrame>
        <p:nvGraphicFramePr>
          <p:cNvPr id="14" name="Table 13"/>
          <p:cNvGraphicFramePr>
            <a:graphicFrameLocks noGrp="1"/>
          </p:cNvGraphicFramePr>
          <p:nvPr/>
        </p:nvGraphicFramePr>
        <p:xfrm>
          <a:off x="1269404" y="4144865"/>
          <a:ext cx="4216992" cy="2438400"/>
        </p:xfrm>
        <a:graphic>
          <a:graphicData uri="http://schemas.openxmlformats.org/drawingml/2006/table">
            <a:tbl>
              <a:tblPr firstRow="1" bandRow="1">
                <a:tableStyleId>{5C22544A-7EE6-4342-B048-85BDC9FD1C3A}</a:tableStyleId>
              </a:tblPr>
              <a:tblGrid>
                <a:gridCol w="573249"/>
                <a:gridCol w="480999"/>
                <a:gridCol w="527124"/>
                <a:gridCol w="527124"/>
                <a:gridCol w="527124"/>
                <a:gridCol w="527124"/>
                <a:gridCol w="527124"/>
                <a:gridCol w="527124"/>
              </a:tblGrid>
              <a:tr h="276648">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17" name="TextBox 16"/>
              <p:cNvSpPr txBox="1"/>
              <p:nvPr/>
            </p:nvSpPr>
            <p:spPr>
              <a:xfrm>
                <a:off x="5666510" y="4144865"/>
                <a:ext cx="2972629"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sSub>
                      <m:sSubPr>
                        <m:ctrlPr>
                          <a:rPr lang="en-US"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altLang="zh-CN" b="1" i="1" smtClean="0">
                            <a:solidFill>
                              <a:srgbClr val="000000"/>
                            </a:solidFill>
                            <a:latin typeface="Cambria Math" panose="02040503050406030204" pitchFamily="18" charset="0"/>
                          </a:rPr>
                          <m:t>𝟑</m:t>
                        </m:r>
                      </m:sub>
                    </m:sSub>
                    <m:r>
                      <a:rPr lang="en-US" altLang="zh-CN" b="1" i="1" smtClean="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𝟖</m:t>
                    </m:r>
                    <m:r>
                      <a:rPr lang="en-US" altLang="zh-CN" b="1" i="1" smtClean="0">
                        <a:solidFill>
                          <a:srgbClr val="000000"/>
                        </a:solidFill>
                        <a:latin typeface="Cambria Math" panose="02040503050406030204" pitchFamily="18" charset="0"/>
                      </a:rPr>
                      <m:t>&gt;</m:t>
                    </m:r>
                    <m:r>
                      <a:rPr lang="en-US" altLang="zh-CN" b="1" i="1" smtClean="0">
                        <a:solidFill>
                          <a:srgbClr val="000000"/>
                        </a:solidFill>
                        <a:latin typeface="Cambria Math" panose="02040503050406030204" pitchFamily="18" charset="0"/>
                      </a:rPr>
                      <m:t>𝒋</m:t>
                    </m:r>
                    <m:r>
                      <a:rPr lang="en-US" altLang="zh-CN" b="1" i="1" smtClean="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𝟏</m:t>
                    </m:r>
                    <m:r>
                      <a:rPr lang="en-US" altLang="zh-CN" b="1" i="1" smtClean="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𝟔</m:t>
                    </m:r>
                  </m:oMath>
                </a14:m>
                <a:endParaRPr lang="en-US" dirty="0">
                  <a:solidFill>
                    <a:srgbClr val="000000"/>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666510" y="4144865"/>
                <a:ext cx="2972629" cy="338554"/>
              </a:xfrm>
              <a:prstGeom prst="rect">
                <a:avLst/>
              </a:prstGeom>
              <a:blipFill rotWithShape="1">
                <a:blip r:embed="rId3"/>
                <a:stretch>
                  <a:fillRect l="-14" t="-65" r="20" b="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775367" y="4537380"/>
                <a:ext cx="2972628" cy="584775"/>
              </a:xfrm>
              <a:prstGeom prst="rect">
                <a:avLst/>
              </a:prstGeom>
              <a:noFill/>
            </p:spPr>
            <p:txBody>
              <a:bodyPr wrap="square" rtlCol="0">
                <a:spAutoFit/>
              </a:bodyPr>
              <a:lstStyle/>
              <a:p>
                <a:pPr>
                  <a:spcAft>
                    <a:spcPts val="600"/>
                  </a:spcAft>
                </a:pPr>
                <a:r>
                  <a:rPr lang="en-US" b="0" dirty="0">
                    <a:solidFill>
                      <a:srgbClr val="000000"/>
                    </a:solidFill>
                  </a:rPr>
                  <a:t>So, for all j</a:t>
                </a:r>
                <a:br>
                  <a:rPr lang="en-US" b="0" i="1" dirty="0">
                    <a:solidFill>
                      <a:srgbClr val="000000"/>
                    </a:solidFill>
                    <a:latin typeface="Cambria Math" panose="02040503050406030204" pitchFamily="18" charset="0"/>
                  </a:rPr>
                </a:br>
                <a:r>
                  <a:rPr lang="en-US" b="0" i="1" dirty="0">
                    <a:solidFill>
                      <a:srgbClr val="000000"/>
                    </a:solidFill>
                    <a:latin typeface="Cambria Math" panose="02040503050406030204" pitchFamily="18" charset="0"/>
                  </a:rPr>
                  <a:t> </a:t>
                </a:r>
                <a14:m>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r>
                      <a:rPr lang="en-US" b="0" i="1" smtClean="0">
                        <a:solidFill>
                          <a:srgbClr val="000000"/>
                        </a:solidFill>
                        <a:latin typeface="Cambria Math" panose="02040503050406030204" pitchFamily="18" charset="0"/>
                      </a:rPr>
                      <m:t>]</m:t>
                    </m:r>
                  </m:oMath>
                </a14:m>
                <a:endParaRPr lang="en-US" dirty="0">
                  <a:solidFill>
                    <a:srgbClr val="000000"/>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5775367" y="4537380"/>
                <a:ext cx="2972628" cy="584775"/>
              </a:xfrm>
              <a:prstGeom prst="rect">
                <a:avLst/>
              </a:prstGeom>
              <a:blipFill rotWithShape="1">
                <a:blip r:embed="rId4"/>
                <a:stretch>
                  <a:fillRect l="-1" t="-52" r="8" b="42"/>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230315" y="762000"/>
                <a:ext cx="8408825"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C00000"/>
                                    </a:solidFill>
                                    <a:latin typeface="Cambria Math" panose="02040503050406030204" pitchFamily="18" charset="0"/>
                                  </a:rPr>
                                  <m:t>T</m:t>
                                </m:r>
                                <m:r>
                                  <m:rPr>
                                    <m:sty m:val="p"/>
                                  </m:rPr>
                                  <a:rPr lang="en-US" altLang="zh-CN" b="0" i="0" kern="0" smtClean="0">
                                    <a:solidFill>
                                      <a:srgbClr val="C00000"/>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e>
                            </m:mr>
                            <m:mr>
                              <m:e>
                                <m:r>
                                  <m:rPr>
                                    <m:sty m:val="p"/>
                                  </m:rPr>
                                  <a:rPr lang="en-US" altLang="zh-CN" b="0" i="0" kern="0" smtClean="0">
                                    <a:solidFill>
                                      <a:srgbClr val="C00000"/>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a:solidFill>
                                      <a:srgbClr val="C00000"/>
                                    </a:solidFill>
                                    <a:latin typeface="Cambria Math" panose="02040503050406030204" pitchFamily="18" charset="0"/>
                                  </a:rPr>
                                  <m:t>if</m:t>
                                </m:r>
                                <m:r>
                                  <a:rPr lang="en-US" altLang="zh-CN" i="1" ker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r>
                                  <m:rPr>
                                    <m:sty m:val="p"/>
                                  </m:rPr>
                                  <a:rPr lang="en-US" altLang="zh-CN" b="0" i="0" kern="0" smtClean="0">
                                    <a:solidFill>
                                      <a:srgbClr val="C00000"/>
                                    </a:solidFill>
                                    <a:latin typeface="Cambria Math" panose="02040503050406030204" pitchFamily="18" charset="0"/>
                                  </a:rPr>
                                  <m:t>and</m:t>
                                </m:r>
                                <m:r>
                                  <a:rPr lang="en-US" altLang="zh-CN" b="0" i="1" kern="0" smtClean="0">
                                    <a:solidFill>
                                      <a:srgbClr val="C00000"/>
                                    </a:solidFill>
                                    <a:latin typeface="Cambria Math" panose="02040503050406030204" pitchFamily="18" charset="0"/>
                                  </a:rPr>
                                  <m:t>  </m:t>
                                </m:r>
                                <m:r>
                                  <a:rPr lang="en-US" altLang="zh-CN" i="1" ker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&gt;</m:t>
                                </m:r>
                                <m:r>
                                  <a:rPr lang="en-US" altLang="zh-CN" i="1" kern="0" smtClean="0">
                                    <a:solidFill>
                                      <a:srgbClr val="C00000"/>
                                    </a:solidFill>
                                    <a:latin typeface="Cambria Math" panose="02040503050406030204" pitchFamily="18" charset="0"/>
                                  </a:rPr>
                                  <m:t>0</m:t>
                                </m:r>
                              </m:e>
                            </m:mr>
                            <m:mr>
                              <m:e>
                                <m:r>
                                  <a:rPr lang="en-US" altLang="zh-CN" i="1" kern="0" smtClean="0">
                                    <a:solidFill>
                                      <a:srgbClr val="006600"/>
                                    </a:solidFill>
                                    <a:latin typeface="Cambria Math" panose="02040503050406030204" pitchFamily="18" charset="0"/>
                                  </a:rPr>
                                  <m:t>𝐴</m:t>
                                </m:r>
                                <m:d>
                                  <m:dPr>
                                    <m:begChr m:val="["/>
                                    <m:endChr m:val="]"/>
                                    <m:ctrlPr>
                                      <a:rPr lang="en-US" altLang="zh-CN" i="1" kern="0">
                                        <a:solidFill>
                                          <a:srgbClr val="006600"/>
                                        </a:solidFill>
                                        <a:latin typeface="Cambria Math" panose="02040503050406030204" pitchFamily="18" charset="0"/>
                                      </a:rPr>
                                    </m:ctrlPr>
                                  </m:dPr>
                                  <m:e>
                                    <m:r>
                                      <a:rPr lang="en-US" altLang="zh-CN" i="1" kern="0">
                                        <a:solidFill>
                                          <a:srgbClr val="006600"/>
                                        </a:solidFill>
                                        <a:latin typeface="Cambria Math" panose="02040503050406030204" pitchFamily="18" charset="0"/>
                                      </a:rPr>
                                      <m:t>𝑖</m:t>
                                    </m:r>
                                    <m:r>
                                      <a:rPr lang="en-US" altLang="zh-CN" i="1" kern="0">
                                        <a:solidFill>
                                          <a:srgbClr val="006600"/>
                                        </a:solidFill>
                                        <a:latin typeface="Cambria Math" panose="02040503050406030204" pitchFamily="18" charset="0"/>
                                      </a:rPr>
                                      <m:t>−</m:t>
                                    </m:r>
                                    <m:r>
                                      <a:rPr lang="en-US" altLang="zh-CN" i="1" kern="0">
                                        <a:solidFill>
                                          <a:srgbClr val="006600"/>
                                        </a:solidFill>
                                        <a:latin typeface="Cambria Math" panose="02040503050406030204" pitchFamily="18" charset="0"/>
                                      </a:rPr>
                                      <m:t>1</m:t>
                                    </m:r>
                                    <m:r>
                                      <a:rPr lang="en-US" altLang="zh-CN" i="1" kern="0">
                                        <a:solidFill>
                                          <a:srgbClr val="006600"/>
                                        </a:solidFill>
                                        <a:latin typeface="Cambria Math" panose="02040503050406030204" pitchFamily="18" charset="0"/>
                                      </a:rPr>
                                      <m:t>,</m:t>
                                    </m:r>
                                    <m:r>
                                      <a:rPr lang="en-US" altLang="zh-CN" i="1" kern="0">
                                        <a:solidFill>
                                          <a:srgbClr val="006600"/>
                                        </a:solidFill>
                                        <a:latin typeface="Cambria Math" panose="02040503050406030204" pitchFamily="18" charset="0"/>
                                      </a:rPr>
                                      <m:t>𝑗</m:t>
                                    </m:r>
                                  </m:e>
                                </m:d>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006600"/>
                                    </a:solidFill>
                                    <a:latin typeface="Cambria Math" panose="02040503050406030204" pitchFamily="18" charset="0"/>
                                  </a:rPr>
                                  <m:t>if</m:t>
                                </m:r>
                                <m:sSub>
                                  <m:sSubPr>
                                    <m:ctrlPr>
                                      <a:rPr lang="en-US" altLang="zh-CN" i="1" kern="0" dirty="0">
                                        <a:solidFill>
                                          <a:srgbClr val="006600"/>
                                        </a:solidFill>
                                        <a:latin typeface="Cambria Math" panose="02040503050406030204" pitchFamily="18" charset="0"/>
                                      </a:rPr>
                                    </m:ctrlPr>
                                  </m:sSubPr>
                                  <m:e>
                                    <m:r>
                                      <a:rPr lang="en-US" altLang="zh-CN" i="1" kern="0" dirty="0">
                                        <a:solidFill>
                                          <a:srgbClr val="006600"/>
                                        </a:solidFill>
                                        <a:latin typeface="Cambria Math" panose="02040503050406030204" pitchFamily="18" charset="0"/>
                                      </a:rPr>
                                      <m:t>   </m:t>
                                    </m:r>
                                    <m:r>
                                      <a:rPr lang="en-US" altLang="zh-CN" i="1" kern="0" dirty="0">
                                        <a:solidFill>
                                          <a:srgbClr val="006600"/>
                                        </a:solidFill>
                                        <a:latin typeface="Cambria Math" panose="02040503050406030204" pitchFamily="18" charset="0"/>
                                      </a:rPr>
                                      <m:t>𝑥</m:t>
                                    </m:r>
                                  </m:e>
                                  <m:sub>
                                    <m:r>
                                      <a:rPr lang="en-US" altLang="zh-CN" i="1" kern="0" dirty="0">
                                        <a:solidFill>
                                          <a:srgbClr val="006600"/>
                                        </a:solidFill>
                                        <a:latin typeface="Cambria Math" panose="02040503050406030204" pitchFamily="18" charset="0"/>
                                      </a:rPr>
                                      <m:t>𝑖</m:t>
                                    </m:r>
                                  </m:sub>
                                </m:sSub>
                                <m:r>
                                  <a:rPr lang="en-US" altLang="zh-CN" i="1" kern="0" dirty="0">
                                    <a:solidFill>
                                      <a:srgbClr val="006600"/>
                                    </a:solidFill>
                                    <a:latin typeface="Cambria Math" panose="02040503050406030204" pitchFamily="18" charset="0"/>
                                  </a:rPr>
                                  <m:t>&gt;</m:t>
                                </m:r>
                                <m:r>
                                  <a:rPr lang="en-US" altLang="zh-CN" i="1" kern="0" dirty="0">
                                    <a:solidFill>
                                      <a:srgbClr val="006600"/>
                                    </a:solidFill>
                                    <a:latin typeface="Cambria Math" panose="02040503050406030204" pitchFamily="18" charset="0"/>
                                  </a:rPr>
                                  <m:t>𝑗</m:t>
                                </m:r>
                                <m:r>
                                  <a:rPr lang="en-US" altLang="zh-CN" b="0" i="1" kern="0" dirty="0" smtClean="0">
                                    <a:solidFill>
                                      <a:srgbClr val="006600"/>
                                    </a:solidFill>
                                    <a:latin typeface="Cambria Math" panose="02040503050406030204" pitchFamily="18" charset="0"/>
                                  </a:rPr>
                                  <m:t>                 </m:t>
                                </m:r>
                              </m:e>
                            </m:mr>
                            <m:mr>
                              <m:e>
                                <m:r>
                                  <a:rPr lang="en-US" altLang="zh-CN" i="1" kern="0" dirty="0" smtClean="0">
                                    <a:solidFill>
                                      <a:srgbClr val="003399"/>
                                    </a:solidFill>
                                    <a:latin typeface="Cambria Math" panose="02040503050406030204" pitchFamily="18" charset="0"/>
                                  </a:rPr>
                                  <m:t>𝐴</m:t>
                                </m:r>
                                <m:d>
                                  <m:dPr>
                                    <m:begChr m:val="["/>
                                    <m:endChr m:val="]"/>
                                    <m:ctrlPr>
                                      <a:rPr lang="en-US" altLang="zh-CN" i="1" kern="0" dirty="0" smtClean="0">
                                        <a:solidFill>
                                          <a:srgbClr val="003399"/>
                                        </a:solidFill>
                                        <a:latin typeface="Cambria Math" panose="02040503050406030204" pitchFamily="18" charset="0"/>
                                      </a:rPr>
                                    </m:ctrlPr>
                                  </m:dPr>
                                  <m:e>
                                    <m:r>
                                      <a:rPr lang="en-US" altLang="zh-CN" i="1" kern="0" dirty="0" smtClean="0">
                                        <a:solidFill>
                                          <a:srgbClr val="003399"/>
                                        </a:solidFill>
                                        <a:latin typeface="Cambria Math" panose="02040503050406030204" pitchFamily="18" charset="0"/>
                                      </a:rPr>
                                      <m:t>𝑖</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1</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𝑗</m:t>
                                    </m:r>
                                    <m:r>
                                      <a:rPr lang="en-US" altLang="zh-CN" i="1" kern="0" dirty="0" smtClean="0">
                                        <a:solidFill>
                                          <a:srgbClr val="003399"/>
                                        </a:solidFill>
                                        <a:latin typeface="Cambria Math" panose="02040503050406030204" pitchFamily="18" charset="0"/>
                                      </a:rPr>
                                      <m:t>−</m:t>
                                    </m:r>
                                    <m:sSub>
                                      <m:sSubPr>
                                        <m:ctrlPr>
                                          <a:rPr lang="en-US" altLang="zh-CN" i="1" kern="0" dirty="0">
                                            <a:solidFill>
                                              <a:srgbClr val="003399"/>
                                            </a:solidFill>
                                            <a:latin typeface="Cambria Math" panose="02040503050406030204" pitchFamily="18" charset="0"/>
                                          </a:rPr>
                                        </m:ctrlPr>
                                      </m:sSubPr>
                                      <m:e>
                                        <m:r>
                                          <a:rPr lang="en-US" altLang="zh-CN" i="1" kern="0" dirty="0">
                                            <a:solidFill>
                                              <a:srgbClr val="003399"/>
                                            </a:solidFill>
                                            <a:latin typeface="Cambria Math" panose="02040503050406030204" pitchFamily="18" charset="0"/>
                                          </a:rPr>
                                          <m:t>𝑥</m:t>
                                        </m:r>
                                      </m:e>
                                      <m:sub>
                                        <m:r>
                                          <a:rPr lang="en-US" altLang="zh-CN" i="1" kern="0" dirty="0">
                                            <a:solidFill>
                                              <a:srgbClr val="003399"/>
                                            </a:solidFill>
                                            <a:latin typeface="Cambria Math" panose="02040503050406030204" pitchFamily="18" charset="0"/>
                                          </a:rPr>
                                          <m:t>𝑖</m:t>
                                        </m:r>
                                      </m:sub>
                                    </m:sSub>
                                  </m:e>
                                </m:d>
                                <m:r>
                                  <a:rPr lang="en-US" altLang="zh-CN" b="0" i="1" kern="0" dirty="0" smtClean="0">
                                    <a:solidFill>
                                      <a:srgbClr val="003399"/>
                                    </a:solidFill>
                                    <a:latin typeface="Cambria Math" panose="02040503050406030204" pitchFamily="18" charset="0"/>
                                  </a:rPr>
                                  <m:t> </m:t>
                                </m:r>
                                <m:r>
                                  <a:rPr lang="en-US" altLang="zh-CN" b="1" i="1" kern="0" dirty="0" smtClean="0">
                                    <a:solidFill>
                                      <a:srgbClr val="003399"/>
                                    </a:solidFill>
                                    <a:latin typeface="Cambria Math" panose="02040503050406030204" pitchFamily="18" charset="0"/>
                                  </a:rPr>
                                  <m:t> </m:t>
                                </m:r>
                                <m:r>
                                  <m:rPr>
                                    <m:sty m:val="p"/>
                                  </m:rPr>
                                  <a:rPr lang="en-US" altLang="zh-CN" b="0" i="0" kern="0" dirty="0" smtClean="0">
                                    <a:solidFill>
                                      <a:srgbClr val="003399"/>
                                    </a:solidFill>
                                    <a:latin typeface="Cambria Math" panose="02040503050406030204" pitchFamily="18" charset="0"/>
                                  </a:rPr>
                                  <m:t>OR</m:t>
                                </m:r>
                                <m:r>
                                  <a:rPr lang="en-US" altLang="zh-CN" b="0" i="1" kern="0" dirty="0" smtClean="0">
                                    <a:solidFill>
                                      <a:srgbClr val="003399"/>
                                    </a:solidFill>
                                    <a:latin typeface="Cambria Math" panose="02040503050406030204" pitchFamily="18" charset="0"/>
                                  </a:rPr>
                                  <m:t>  </m:t>
                                </m:r>
                                <m:r>
                                  <a:rPr lang="en-US" altLang="zh-CN" i="1" kern="0" dirty="0" smtClean="0">
                                    <a:solidFill>
                                      <a:srgbClr val="003399"/>
                                    </a:solidFill>
                                    <a:latin typeface="Cambria Math" panose="02040503050406030204" pitchFamily="18" charset="0"/>
                                  </a:rPr>
                                  <m:t>𝐴</m:t>
                                </m:r>
                                <m:d>
                                  <m:dPr>
                                    <m:begChr m:val="["/>
                                    <m:endChr m:val="]"/>
                                    <m:ctrlPr>
                                      <a:rPr lang="en-US" altLang="zh-CN" i="1" kern="0" dirty="0" smtClean="0">
                                        <a:solidFill>
                                          <a:srgbClr val="003399"/>
                                        </a:solidFill>
                                        <a:latin typeface="Cambria Math" panose="02040503050406030204" pitchFamily="18" charset="0"/>
                                      </a:rPr>
                                    </m:ctrlPr>
                                  </m:dPr>
                                  <m:e>
                                    <m:r>
                                      <a:rPr lang="en-US" altLang="zh-CN" i="1" kern="0" dirty="0" smtClean="0">
                                        <a:solidFill>
                                          <a:srgbClr val="003399"/>
                                        </a:solidFill>
                                        <a:latin typeface="Cambria Math" panose="02040503050406030204" pitchFamily="18" charset="0"/>
                                      </a:rPr>
                                      <m:t>𝑖</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1</m:t>
                                    </m:r>
                                    <m:r>
                                      <a:rPr lang="en-US" altLang="zh-CN" i="1" kern="0" dirty="0" smtClean="0">
                                        <a:solidFill>
                                          <a:srgbClr val="003399"/>
                                        </a:solidFill>
                                        <a:latin typeface="Cambria Math" panose="02040503050406030204" pitchFamily="18" charset="0"/>
                                      </a:rPr>
                                      <m:t>,</m:t>
                                    </m:r>
                                    <m:r>
                                      <a:rPr lang="en-US" altLang="zh-CN" i="1" kern="0" dirty="0" smtClean="0">
                                        <a:solidFill>
                                          <a:srgbClr val="003399"/>
                                        </a:solidFill>
                                        <a:latin typeface="Cambria Math" panose="02040503050406030204" pitchFamily="18" charset="0"/>
                                      </a:rPr>
                                      <m:t>𝑗</m:t>
                                    </m:r>
                                  </m:e>
                                </m:d>
                              </m:e>
                              <m:e>
                                <m:r>
                                  <m:rPr>
                                    <m:sty m:val="p"/>
                                  </m:rPr>
                                  <a:rPr lang="en-US" altLang="zh-CN" b="0" i="0" kern="0" smtClean="0">
                                    <a:solidFill>
                                      <a:srgbClr val="003399"/>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230315" y="762000"/>
                <a:ext cx="8408825" cy="1609284"/>
              </a:xfrm>
              <a:prstGeom prst="rect">
                <a:avLst/>
              </a:prstGeom>
              <a:blipFill rotWithShape="1">
                <a:blip r:embed="rId1"/>
                <a:stretch>
                  <a:fillRect l="-58" t="-316" r="-53" b="-264"/>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30315" y="2623990"/>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30315" y="2623990"/>
                <a:ext cx="8408825" cy="907941"/>
              </a:xfrm>
              <a:prstGeom prst="rect">
                <a:avLst/>
              </a:prstGeom>
              <a:blipFill rotWithShape="1">
                <a:blip r:embed="rId2"/>
                <a:stretch>
                  <a:fillRect l="-5" t="-19" r="7" b="7"/>
                </a:stretch>
              </a:blipFill>
            </p:spPr>
            <p:txBody>
              <a:bodyPr/>
              <a:lstStyle/>
              <a:p>
                <a:r>
                  <a:rPr lang="zh-CN" altLang="en-US">
                    <a:noFill/>
                  </a:rPr>
                  <a:t> </a:t>
                </a:r>
              </a:p>
            </p:txBody>
          </p:sp>
        </mc:Fallback>
      </mc:AlternateContent>
      <p:sp>
        <p:nvSpPr>
          <p:cNvPr id="13" name="TextBox 12"/>
          <p:cNvSpPr txBox="1"/>
          <p:nvPr/>
        </p:nvSpPr>
        <p:spPr>
          <a:xfrm>
            <a:off x="230314" y="3669121"/>
            <a:ext cx="8408825" cy="338554"/>
          </a:xfrm>
          <a:prstGeom prst="rect">
            <a:avLst/>
          </a:prstGeom>
          <a:noFill/>
        </p:spPr>
        <p:txBody>
          <a:bodyPr wrap="square" rtlCol="0">
            <a:spAutoFit/>
          </a:bodyPr>
          <a:lstStyle/>
          <a:p>
            <a:pPr>
              <a:spcAft>
                <a:spcPts val="600"/>
              </a:spcAft>
            </a:pPr>
            <a:r>
              <a:rPr lang="en-US" b="1" i="1" dirty="0">
                <a:solidFill>
                  <a:srgbClr val="C00000"/>
                </a:solidFill>
              </a:rPr>
              <a:t>Solution: </a:t>
            </a:r>
            <a:r>
              <a:rPr lang="en-US" dirty="0"/>
              <a:t>we use a table to store A</a:t>
            </a:r>
            <a:endParaRPr lang="en-US" dirty="0"/>
          </a:p>
        </p:txBody>
      </p:sp>
      <p:graphicFrame>
        <p:nvGraphicFramePr>
          <p:cNvPr id="14" name="Table 13"/>
          <p:cNvGraphicFramePr>
            <a:graphicFrameLocks noGrp="1"/>
          </p:cNvGraphicFramePr>
          <p:nvPr/>
        </p:nvGraphicFramePr>
        <p:xfrm>
          <a:off x="1269404" y="4144865"/>
          <a:ext cx="4216992" cy="2438400"/>
        </p:xfrm>
        <a:graphic>
          <a:graphicData uri="http://schemas.openxmlformats.org/drawingml/2006/table">
            <a:tbl>
              <a:tblPr firstRow="1" bandRow="1">
                <a:tableStyleId>{5C22544A-7EE6-4342-B048-85BDC9FD1C3A}</a:tableStyleId>
              </a:tblPr>
              <a:tblGrid>
                <a:gridCol w="573249"/>
                <a:gridCol w="480999"/>
                <a:gridCol w="527124"/>
                <a:gridCol w="527124"/>
                <a:gridCol w="527124"/>
                <a:gridCol w="527124"/>
                <a:gridCol w="527124"/>
                <a:gridCol w="527124"/>
              </a:tblGrid>
              <a:tr h="276648">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6600"/>
                          </a:solidFill>
                          <a:latin typeface="Cambria Math" panose="02040503050406030204" pitchFamily="18" charset="0"/>
                          <a:ea typeface="Cambria Math" panose="02040503050406030204" pitchFamily="18" charset="0"/>
                        </a:rPr>
                        <a:t>F</a:t>
                      </a:r>
                      <a:endParaRPr lang="en-US" sz="1400" dirty="0">
                        <a:solidFill>
                          <a:srgbClr val="006600"/>
                        </a:solidFill>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F</a:t>
                      </a:r>
                      <a:endParaRPr lang="en-US" sz="1400" dirty="0">
                        <a:solidFill>
                          <a:srgbClr val="003399"/>
                        </a:solidFill>
                        <a:latin typeface="Cambria Math" panose="02040503050406030204" pitchFamily="18" charset="0"/>
                        <a:ea typeface="Cambria Math" panose="02040503050406030204" pitchFamily="18" charset="0"/>
                      </a:endParaRPr>
                    </a:p>
                  </a:txBody>
                  <a:tcPr/>
                </a:tc>
                <a:tc>
                  <a:txBody>
                    <a:bodyPr/>
                    <a:lstStyle/>
                    <a:p>
                      <a:r>
                        <a:rPr lang="en-US" altLang="zh-CN" sz="1400" dirty="0">
                          <a:solidFill>
                            <a:srgbClr val="003399"/>
                          </a:solidFill>
                          <a:latin typeface="Cambria Math" panose="02040503050406030204" pitchFamily="18" charset="0"/>
                          <a:ea typeface="Cambria Math" panose="02040503050406030204" pitchFamily="18" charset="0"/>
                        </a:rPr>
                        <a:t>T</a:t>
                      </a:r>
                      <a:endParaRPr lang="en-US" sz="1400" dirty="0">
                        <a:solidFill>
                          <a:srgbClr val="003399"/>
                        </a:solidFill>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17" name="TextBox 16"/>
              <p:cNvSpPr txBox="1"/>
              <p:nvPr/>
            </p:nvSpPr>
            <p:spPr>
              <a:xfrm>
                <a:off x="5845954" y="6050042"/>
                <a:ext cx="2972629"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sSub>
                      <m:sSubPr>
                        <m:ctrlPr>
                          <a:rPr lang="en-US"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altLang="zh-CN" b="1" i="1" smtClean="0">
                            <a:solidFill>
                              <a:srgbClr val="000000"/>
                            </a:solidFill>
                            <a:latin typeface="Cambria Math" panose="02040503050406030204" pitchFamily="18" charset="0"/>
                          </a:rPr>
                          <m:t>𝟒</m:t>
                        </m:r>
                      </m:sub>
                    </m:sSub>
                    <m:r>
                      <a:rPr lang="en-US" altLang="zh-CN" b="1" i="1" smtClean="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𝟐</m:t>
                    </m:r>
                    <m:r>
                      <a:rPr lang="en-US" altLang="zh-CN" b="1" i="1" smtClean="0">
                        <a:solidFill>
                          <a:srgbClr val="000000"/>
                        </a:solidFill>
                        <a:latin typeface="Cambria Math" panose="02040503050406030204" pitchFamily="18" charset="0"/>
                      </a:rPr>
                      <m:t>&gt;</m:t>
                    </m:r>
                    <m:r>
                      <a:rPr lang="en-US" altLang="zh-CN" b="1" i="1" smtClean="0">
                        <a:solidFill>
                          <a:srgbClr val="000000"/>
                        </a:solidFill>
                        <a:latin typeface="Cambria Math" panose="02040503050406030204" pitchFamily="18" charset="0"/>
                      </a:rPr>
                      <m:t>𝒋</m:t>
                    </m:r>
                    <m:r>
                      <a:rPr lang="en-US" altLang="zh-CN" b="1" i="1" smtClean="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𝟏</m:t>
                    </m:r>
                  </m:oMath>
                </a14:m>
                <a:endParaRPr lang="en-US" dirty="0">
                  <a:solidFill>
                    <a:srgbClr val="000000"/>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5845954" y="6050042"/>
                <a:ext cx="2972629" cy="338554"/>
              </a:xfrm>
              <a:prstGeom prst="rect">
                <a:avLst/>
              </a:prstGeom>
              <a:blipFill rotWithShape="1">
                <a:blip r:embed="rId3"/>
                <a:stretch>
                  <a:fillRect l="-5" t="-117" r="11" b="1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972619" y="6388596"/>
                <a:ext cx="2972628" cy="338554"/>
              </a:xfrm>
              <a:prstGeom prst="rect">
                <a:avLst/>
              </a:prstGeom>
              <a:noFill/>
            </p:spPr>
            <p:txBody>
              <a:bodyPr wrap="square" rtlCol="0">
                <a:spAutoFit/>
              </a:bodyPr>
              <a:lstStyle/>
              <a:p>
                <a:pPr>
                  <a:spcAft>
                    <a:spcPts val="600"/>
                  </a:spcAft>
                </a:pPr>
                <a:r>
                  <a:rPr lang="en-US" dirty="0">
                    <a:solidFill>
                      <a:srgbClr val="000000"/>
                    </a:solidFill>
                  </a:rPr>
                  <a:t>so </a:t>
                </a:r>
                <a14:m>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4</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m:t>
                        </m:r>
                      </m:e>
                    </m:d>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𝐹</m:t>
                    </m:r>
                  </m:oMath>
                </a14:m>
                <a:endParaRPr lang="en-US" dirty="0">
                  <a:solidFill>
                    <a:srgbClr val="000000"/>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5972619" y="6388596"/>
                <a:ext cx="2972628" cy="338554"/>
              </a:xfrm>
              <a:prstGeom prst="rect">
                <a:avLst/>
              </a:prstGeom>
              <a:blipFill rotWithShape="1">
                <a:blip r:embed="rId4"/>
                <a:stretch>
                  <a:fillRect l="-15" t="-147" b="176"/>
                </a:stretch>
              </a:blipFill>
            </p:spPr>
            <p:txBody>
              <a:bodyPr/>
              <a:lstStyle/>
              <a:p>
                <a:r>
                  <a:rPr lang="zh-CN" altLang="en-US">
                    <a:noFill/>
                  </a:rPr>
                  <a:t> </a:t>
                </a:r>
              </a:p>
            </p:txBody>
          </p:sp>
        </mc:Fallback>
      </mc:AlternateContent>
      <p:sp>
        <p:nvSpPr>
          <p:cNvPr id="21" name="Rectangle 20"/>
          <p:cNvSpPr/>
          <p:nvPr/>
        </p:nvSpPr>
        <p:spPr bwMode="auto">
          <a:xfrm>
            <a:off x="2812473" y="5629756"/>
            <a:ext cx="2673923" cy="408378"/>
          </a:xfrm>
          <a:prstGeom prst="rect">
            <a:avLst/>
          </a:prstGeom>
          <a:noFill/>
          <a:ln>
            <a:headEnd type="none" w="med" len="med"/>
            <a:tailEnd type="triangle" w="sm" len="s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cxnSp>
        <p:nvCxnSpPr>
          <p:cNvPr id="22" name="Straight Arrow Connector 21"/>
          <p:cNvCxnSpPr/>
          <p:nvPr/>
        </p:nvCxnSpPr>
        <p:spPr bwMode="auto">
          <a:xfrm flipV="1">
            <a:off x="5486396" y="5134583"/>
            <a:ext cx="359558" cy="4923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25" name="TextBox 24"/>
              <p:cNvSpPr txBox="1"/>
              <p:nvPr/>
            </p:nvSpPr>
            <p:spPr>
              <a:xfrm>
                <a:off x="5845954" y="4090296"/>
                <a:ext cx="2972629" cy="338554"/>
              </a:xfrm>
              <a:prstGeom prst="rect">
                <a:avLst/>
              </a:prstGeom>
              <a:noFill/>
            </p:spPr>
            <p:txBody>
              <a:bodyPr wrap="square" rtlCol="0">
                <a:spAutoFit/>
              </a:bodyPr>
              <a:lstStyle/>
              <a:p>
                <a:pPr>
                  <a:spcAft>
                    <a:spcPts val="600"/>
                  </a:spcAft>
                </a:pPr>
                <a:r>
                  <a:rPr lang="en-US" b="1" dirty="0">
                    <a:solidFill>
                      <a:srgbClr val="000000"/>
                    </a:solidFill>
                  </a:rPr>
                  <a:t> </a:t>
                </a:r>
                <a14:m>
                  <m:oMath xmlns:m="http://schemas.openxmlformats.org/officeDocument/2006/math">
                    <m:sSub>
                      <m:sSubPr>
                        <m:ctrlPr>
                          <a:rPr lang="en-US" b="1" i="1" smtClean="0">
                            <a:solidFill>
                              <a:srgbClr val="000000"/>
                            </a:solidFill>
                            <a:latin typeface="Cambria Math" panose="02040503050406030204" pitchFamily="18" charset="0"/>
                          </a:rPr>
                        </m:ctrlPr>
                      </m:sSubPr>
                      <m:e>
                        <m:r>
                          <a:rPr lang="en-US" b="1" i="1" smtClean="0">
                            <a:solidFill>
                              <a:srgbClr val="000000"/>
                            </a:solidFill>
                            <a:latin typeface="Cambria Math" panose="02040503050406030204" pitchFamily="18" charset="0"/>
                          </a:rPr>
                          <m:t>𝒙</m:t>
                        </m:r>
                      </m:e>
                      <m:sub>
                        <m:r>
                          <a:rPr lang="en-US" altLang="zh-CN" b="1" i="1" smtClean="0">
                            <a:solidFill>
                              <a:srgbClr val="000000"/>
                            </a:solidFill>
                            <a:latin typeface="Cambria Math" panose="02040503050406030204" pitchFamily="18" charset="0"/>
                          </a:rPr>
                          <m:t>𝟒</m:t>
                        </m:r>
                      </m:sub>
                    </m:sSub>
                    <m:r>
                      <a:rPr lang="en-US" altLang="zh-CN" b="1" i="1" smtClean="0">
                        <a:solidFill>
                          <a:srgbClr val="000000"/>
                        </a:solidFill>
                        <a:latin typeface="Cambria Math" panose="02040503050406030204" pitchFamily="18" charset="0"/>
                      </a:rPr>
                      <m:t>=</m:t>
                    </m:r>
                    <m:r>
                      <a:rPr lang="en-US" altLang="zh-CN" b="1" i="1" smtClean="0">
                        <a:solidFill>
                          <a:srgbClr val="000000"/>
                        </a:solidFill>
                        <a:latin typeface="Cambria Math" panose="02040503050406030204" pitchFamily="18" charset="0"/>
                      </a:rPr>
                      <m:t>𝟐</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smtClean="0">
                        <a:solidFill>
                          <a:srgbClr val="000000"/>
                        </a:solidFill>
                        <a:latin typeface="Cambria Math" panose="02040503050406030204" pitchFamily="18" charset="0"/>
                        <a:ea typeface="Cambria Math" panose="02040503050406030204" pitchFamily="18" charset="0"/>
                      </a:rPr>
                      <m:t>𝒋</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smtClean="0">
                        <a:solidFill>
                          <a:srgbClr val="000000"/>
                        </a:solidFill>
                        <a:latin typeface="Cambria Math" panose="02040503050406030204" pitchFamily="18" charset="0"/>
                        <a:ea typeface="Cambria Math" panose="02040503050406030204" pitchFamily="18" charset="0"/>
                      </a:rPr>
                      <m:t>𝟐</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smtClean="0">
                        <a:solidFill>
                          <a:srgbClr val="000000"/>
                        </a:solidFill>
                        <a:latin typeface="Cambria Math" panose="02040503050406030204" pitchFamily="18" charset="0"/>
                        <a:ea typeface="Cambria Math" panose="02040503050406030204" pitchFamily="18" charset="0"/>
                      </a:rPr>
                      <m:t>𝟑</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smtClean="0">
                        <a:solidFill>
                          <a:srgbClr val="000000"/>
                        </a:solidFill>
                        <a:latin typeface="Cambria Math" panose="02040503050406030204" pitchFamily="18" charset="0"/>
                        <a:ea typeface="Cambria Math" panose="02040503050406030204" pitchFamily="18" charset="0"/>
                      </a:rPr>
                      <m:t>𝟒</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smtClean="0">
                        <a:solidFill>
                          <a:srgbClr val="000000"/>
                        </a:solidFill>
                        <a:latin typeface="Cambria Math" panose="02040503050406030204" pitchFamily="18" charset="0"/>
                        <a:ea typeface="Cambria Math" panose="02040503050406030204" pitchFamily="18" charset="0"/>
                      </a:rPr>
                      <m:t>𝟓</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smtClean="0">
                        <a:solidFill>
                          <a:srgbClr val="000000"/>
                        </a:solidFill>
                        <a:latin typeface="Cambria Math" panose="02040503050406030204" pitchFamily="18" charset="0"/>
                        <a:ea typeface="Cambria Math" panose="02040503050406030204" pitchFamily="18" charset="0"/>
                      </a:rPr>
                      <m:t>𝟔</m:t>
                    </m:r>
                  </m:oMath>
                </a14:m>
                <a:endParaRPr lang="en-US" dirty="0">
                  <a:solidFill>
                    <a:srgbClr val="000000"/>
                  </a:solidFill>
                </a:endParaRPr>
              </a:p>
            </p:txBody>
          </p:sp>
        </mc:Choice>
        <mc:Fallback>
          <p:sp>
            <p:nvSpPr>
              <p:cNvPr id="25" name="TextBox 24"/>
              <p:cNvSpPr txBox="1">
                <a:spLocks noRot="1" noChangeAspect="1" noMove="1" noResize="1" noEditPoints="1" noAdjustHandles="1" noChangeArrowheads="1" noChangeShapeType="1" noTextEdit="1"/>
              </p:cNvSpPr>
              <p:nvPr/>
            </p:nvSpPr>
            <p:spPr>
              <a:xfrm>
                <a:off x="5845954" y="4090296"/>
                <a:ext cx="2972629" cy="338554"/>
              </a:xfrm>
              <a:prstGeom prst="rect">
                <a:avLst/>
              </a:prstGeom>
              <a:blipFill rotWithShape="1">
                <a:blip r:embed="rId5"/>
                <a:stretch>
                  <a:fillRect l="-5" t="-77" r="11" b="1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952833" y="4448427"/>
                <a:ext cx="2999076" cy="738664"/>
              </a:xfrm>
              <a:prstGeom prst="rect">
                <a:avLst/>
              </a:prstGeom>
              <a:noFill/>
            </p:spPr>
            <p:txBody>
              <a:bodyPr wrap="square" rtlCol="0">
                <a:spAutoFit/>
              </a:bodyPr>
              <a:lstStyle/>
              <a:p>
                <a:pPr>
                  <a:spcAft>
                    <a:spcPts val="600"/>
                  </a:spcAft>
                </a:pPr>
                <a:r>
                  <a:rPr lang="en-US" dirty="0">
                    <a:solidFill>
                      <a:srgbClr val="000000"/>
                    </a:solidFill>
                  </a:rPr>
                  <a:t>So, when j = </a:t>
                </a:r>
                <a:r>
                  <a:rPr lang="en-US" altLang="zh-CN" dirty="0">
                    <a:solidFill>
                      <a:srgbClr val="000000"/>
                    </a:solidFill>
                  </a:rPr>
                  <a:t>2</a:t>
                </a:r>
                <a:r>
                  <a:rPr lang="en-US" dirty="0">
                    <a:solidFill>
                      <a:srgbClr val="000000"/>
                    </a:solidFill>
                  </a:rPr>
                  <a:t>, …, 6</a:t>
                </a:r>
                <a:endParaRPr lang="en-US" dirty="0">
                  <a:solidFill>
                    <a:srgbClr val="000000"/>
                  </a:solidFill>
                </a:endParaRPr>
              </a:p>
              <a:p>
                <a:pPr>
                  <a:spcAft>
                    <a:spcPts val="600"/>
                  </a:spcAft>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4</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3</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𝑗</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2</m:t>
                          </m:r>
                        </m:e>
                      </m:d>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𝑂𝑅</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𝑗</m:t>
                          </m:r>
                        </m:e>
                      </m:d>
                      <m:r>
                        <a:rPr lang="en-US" b="0" i="1" smtClean="0">
                          <a:solidFill>
                            <a:srgbClr val="000000"/>
                          </a:solidFill>
                          <a:latin typeface="Cambria Math" panose="02040503050406030204" pitchFamily="18" charset="0"/>
                        </a:rPr>
                        <m:t> )</m:t>
                      </m:r>
                    </m:oMath>
                  </m:oMathPara>
                </a14:m>
                <a:endParaRPr lang="en-US" dirty="0">
                  <a:solidFill>
                    <a:srgbClr val="00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5952833" y="4448427"/>
                <a:ext cx="2999076" cy="738664"/>
              </a:xfrm>
              <a:prstGeom prst="rect">
                <a:avLst/>
              </a:prstGeom>
              <a:blipFill rotWithShape="1">
                <a:blip r:embed="rId6"/>
                <a:stretch>
                  <a:fillRect l="-11" t="-34" r="10"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5952833" y="5096375"/>
                <a:ext cx="3456802" cy="738664"/>
              </a:xfrm>
              <a:prstGeom prst="rect">
                <a:avLst/>
              </a:prstGeom>
              <a:noFill/>
            </p:spPr>
            <p:txBody>
              <a:bodyPr wrap="square" rtlCol="0">
                <a:spAutoFit/>
              </a:bodyPr>
              <a:lstStyle/>
              <a:p>
                <a:pPr>
                  <a:spcAft>
                    <a:spcPts val="600"/>
                  </a:spcAft>
                </a:pPr>
                <a:r>
                  <a:rPr lang="en-US" dirty="0">
                    <a:solidFill>
                      <a:srgbClr val="000000"/>
                    </a:solidFill>
                  </a:rPr>
                  <a:t>e.g. </a:t>
                </a:r>
                <a14:m>
                  <m:oMath xmlns:m="http://schemas.openxmlformats.org/officeDocument/2006/math">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4</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2</m:t>
                        </m:r>
                      </m:e>
                    </m:d>
                    <m:r>
                      <a:rPr lang="en-US" b="0" i="1" smtClean="0">
                        <a:solidFill>
                          <a:srgbClr val="000000"/>
                        </a:solidFill>
                        <a:latin typeface="Cambria Math" panose="02040503050406030204" pitchFamily="18" charset="0"/>
                      </a:rPr>
                      <m:t> =</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0</m:t>
                            </m:r>
                          </m:e>
                        </m:d>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𝑂𝑅</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𝐴</m:t>
                        </m:r>
                        <m:d>
                          <m:dPr>
                            <m:begChr m:val="["/>
                            <m:endChr m:val="]"/>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2</m:t>
                            </m:r>
                          </m:e>
                        </m:d>
                      </m:e>
                    </m:d>
                  </m:oMath>
                </a14:m>
                <a:endParaRPr lang="en-US" b="0" dirty="0">
                  <a:solidFill>
                    <a:srgbClr val="000000"/>
                  </a:solidFill>
                </a:endParaRPr>
              </a:p>
              <a:p>
                <a:pPr>
                  <a:spcAft>
                    <a:spcPts val="600"/>
                  </a:spcAft>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𝑇</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𝑂𝑅</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𝐹</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𝑇</m:t>
                      </m:r>
                    </m:oMath>
                  </m:oMathPara>
                </a14:m>
                <a:endParaRPr lang="en-US" dirty="0">
                  <a:solidFill>
                    <a:srgbClr val="000000"/>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5952833" y="5096375"/>
                <a:ext cx="3456802" cy="738664"/>
              </a:xfrm>
              <a:prstGeom prst="rect">
                <a:avLst/>
              </a:prstGeom>
              <a:blipFill rotWithShape="1">
                <a:blip r:embed="rId7"/>
                <a:stretch>
                  <a:fillRect l="-10" t="-68" r="6" b="3"/>
                </a:stretch>
              </a:blipFill>
            </p:spPr>
            <p:txBody>
              <a:bodyPr/>
              <a:lstStyle/>
              <a:p>
                <a:r>
                  <a:rPr lang="zh-CN" altLang="en-US">
                    <a:noFill/>
                  </a:rPr>
                  <a:t> </a:t>
                </a:r>
              </a:p>
            </p:txBody>
          </p:sp>
        </mc:Fallback>
      </mc:AlternateContent>
      <p:cxnSp>
        <p:nvCxnSpPr>
          <p:cNvPr id="15" name="Straight Arrow Connector 14"/>
          <p:cNvCxnSpPr/>
          <p:nvPr/>
        </p:nvCxnSpPr>
        <p:spPr bwMode="auto">
          <a:xfrm>
            <a:off x="2452914" y="5992350"/>
            <a:ext cx="3309257" cy="3962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Straight Connector 18"/>
          <p:cNvCxnSpPr/>
          <p:nvPr/>
        </p:nvCxnSpPr>
        <p:spPr bwMode="auto">
          <a:xfrm flipV="1">
            <a:off x="5486396" y="6038134"/>
            <a:ext cx="3657604"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sz="quarter"/>
          </p:nvPr>
        </p:nvSpPr>
        <p:spPr/>
        <p:txBody>
          <a:bodyPr/>
          <a:lstStyle/>
          <a:p>
            <a:r>
              <a:rPr lang="en-US" altLang="en-US" dirty="0"/>
              <a:t>COMP3711</a:t>
            </a:r>
            <a:endParaRPr lang="en-US" altLang="en-US" dirty="0"/>
          </a:p>
        </p:txBody>
      </p:sp>
      <p:sp>
        <p:nvSpPr>
          <p:cNvPr id="3077" name="Subtitle 1"/>
          <p:cNvSpPr>
            <a:spLocks noGrp="1"/>
          </p:cNvSpPr>
          <p:nvPr>
            <p:ph type="subTitle" sz="quarter" idx="1"/>
          </p:nvPr>
        </p:nvSpPr>
        <p:spPr>
          <a:xfrm>
            <a:off x="0" y="2671763"/>
            <a:ext cx="9143999" cy="3094037"/>
          </a:xfrm>
        </p:spPr>
        <p:txBody>
          <a:bodyPr/>
          <a:lstStyle/>
          <a:p>
            <a:pPr algn="ctr"/>
            <a:endParaRPr lang="en-US" altLang="en-US" sz="2800" dirty="0"/>
          </a:p>
          <a:p>
            <a:pPr algn="ctr"/>
            <a:r>
              <a:rPr lang="en-US" altLang="en-US" sz="2800" dirty="0"/>
              <a:t>The longest arithmetic progression problem</a:t>
            </a:r>
            <a:endParaRPr lang="en-US" altLang="en-US" sz="2400" dirty="0"/>
          </a:p>
        </p:txBody>
      </p:sp>
      <p:sp>
        <p:nvSpPr>
          <p:cNvPr id="7" name="Subtitle 5"/>
          <p:cNvSpPr txBox="1"/>
          <p:nvPr/>
        </p:nvSpPr>
        <p:spPr bwMode="auto">
          <a:xfrm>
            <a:off x="1033463" y="4564063"/>
            <a:ext cx="716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defTabSz="916305" rtl="0" eaLnBrk="0" fontAlgn="base" hangingPunct="0">
              <a:lnSpc>
                <a:spcPts val="2600"/>
              </a:lnSpc>
              <a:spcBef>
                <a:spcPct val="0"/>
              </a:spcBef>
              <a:spcAft>
                <a:spcPct val="0"/>
              </a:spcAft>
              <a:buClr>
                <a:srgbClr val="003399"/>
              </a:buClr>
              <a:buSzPct val="50000"/>
              <a:buFont typeface="Monotype Sorts" pitchFamily="92" charset="2"/>
              <a:defRPr kumimoji="1" sz="16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380" indent="-167005"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8080" indent="-405130" algn="l" rtl="0" eaLnBrk="0" fontAlgn="base" hangingPunct="0">
              <a:lnSpc>
                <a:spcPts val="2600"/>
              </a:lnSpc>
              <a:spcBef>
                <a:spcPct val="0"/>
              </a:spcBef>
              <a:spcAft>
                <a:spcPct val="0"/>
              </a:spcAft>
              <a:buClr>
                <a:schemeClr val="tx1"/>
              </a:buClr>
              <a:buFont typeface="Wingdings" panose="05000000000000000000" pitchFamily="2" charset="2"/>
              <a:buChar char="!"/>
              <a:defRPr kumimoji="1">
                <a:solidFill>
                  <a:schemeClr val="tx1"/>
                </a:solidFill>
                <a:latin typeface="+mn-lt"/>
              </a:defRPr>
            </a:lvl4pPr>
            <a:lvl5pPr marL="15398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a:lstStyle>
          <a:p>
            <a:pPr algn="ctr">
              <a:defRPr/>
            </a:pPr>
            <a:endParaRPr lang="en-US" sz="180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a:t>
            </a:r>
            <a:endParaRPr lang="zh-CN" altLang="en-US"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5" name="内容占位符 2"/>
              <p:cNvSpPr txBox="1"/>
              <p:nvPr/>
            </p:nvSpPr>
            <p:spPr bwMode="auto">
              <a:xfrm>
                <a:off x="230315" y="762000"/>
                <a:ext cx="8408825" cy="16092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b="0" i="0" kern="0" smtClean="0">
                          <a:solidFill>
                            <a:srgbClr val="C00000"/>
                          </a:solidFill>
                          <a:latin typeface="Cambria Math" panose="02040503050406030204" pitchFamily="18" charset="0"/>
                        </a:rPr>
                        <m:t>A</m:t>
                      </m:r>
                      <m:d>
                        <m:dPr>
                          <m:begChr m:val="["/>
                          <m:endChr m:val="]"/>
                          <m:ctrlPr>
                            <a:rPr lang="en-US" altLang="zh-CN" i="1" kern="0" smtClean="0">
                              <a:solidFill>
                                <a:srgbClr val="C00000"/>
                              </a:solidFill>
                              <a:latin typeface="Cambria Math" panose="02040503050406030204" pitchFamily="18" charset="0"/>
                            </a:rPr>
                          </m:ctrlPr>
                        </m:dPr>
                        <m:e>
                          <m:r>
                            <a:rPr lang="en-US" altLang="zh-CN"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𝑗</m:t>
                          </m:r>
                        </m:e>
                      </m:d>
                      <m:r>
                        <a:rPr lang="en-US" altLang="zh-CN" i="1" kern="0" smtClean="0">
                          <a:solidFill>
                            <a:srgbClr val="C00000"/>
                          </a:solidFill>
                          <a:latin typeface="Cambria Math" panose="02040503050406030204" pitchFamily="18" charset="0"/>
                        </a:rPr>
                        <m:t>=</m:t>
                      </m:r>
                      <m:d>
                        <m:dPr>
                          <m:begChr m:val="{"/>
                          <m:endChr m:val=""/>
                          <m:ctrlPr>
                            <a:rPr lang="en-US" altLang="zh-CN" i="1" kern="0" smtClean="0">
                              <a:solidFill>
                                <a:srgbClr val="C00000"/>
                              </a:solidFill>
                              <a:latin typeface="Cambria Math" panose="02040503050406030204" pitchFamily="18" charset="0"/>
                            </a:rPr>
                          </m:ctrlPr>
                        </m:dPr>
                        <m:e>
                          <m:m>
                            <m:mPr>
                              <m:mcs>
                                <m:mc>
                                  <m:mcPr>
                                    <m:count m:val="2"/>
                                    <m:mcJc m:val="center"/>
                                  </m:mcPr>
                                </m:mc>
                              </m:mcs>
                              <m:ctrlPr>
                                <a:rPr lang="en-US" altLang="zh-CN" b="0" i="1" kern="0" smtClean="0">
                                  <a:solidFill>
                                    <a:srgbClr val="C00000"/>
                                  </a:solidFill>
                                  <a:latin typeface="Cambria Math" panose="02040503050406030204" pitchFamily="18" charset="0"/>
                                </a:rPr>
                              </m:ctrlPr>
                            </m:mPr>
                            <m:mr>
                              <m:e>
                                <m:r>
                                  <m:rPr>
                                    <m:sty m:val="p"/>
                                    <m:brk m:alnAt="7"/>
                                  </m:rPr>
                                  <a:rPr lang="en-US" altLang="zh-CN" b="0" i="0" kern="0" smtClean="0">
                                    <a:solidFill>
                                      <a:srgbClr val="C00000"/>
                                    </a:solidFill>
                                    <a:latin typeface="Cambria Math" panose="02040503050406030204" pitchFamily="18" charset="0"/>
                                  </a:rPr>
                                  <m:t>T</m:t>
                                </m:r>
                                <m:r>
                                  <m:rPr>
                                    <m:sty m:val="p"/>
                                  </m:rPr>
                                  <a:rPr lang="en-US" altLang="zh-CN" b="0" i="0" kern="0" smtClean="0">
                                    <a:solidFill>
                                      <a:srgbClr val="C00000"/>
                                    </a:solidFill>
                                    <a:latin typeface="Cambria Math" panose="02040503050406030204" pitchFamily="18" charset="0"/>
                                  </a:rPr>
                                  <m:t>rue</m:t>
                                </m:r>
                                <m:r>
                                  <a:rPr lang="en-US" altLang="zh-CN" b="0" i="0" kern="0" smtClean="0">
                                    <a:solidFill>
                                      <a:srgbClr val="C00000"/>
                                    </a:solidFill>
                                    <a:latin typeface="Cambria Math" panose="02040503050406030204" pitchFamily="18" charset="0"/>
                                  </a:rPr>
                                  <m:t> </m:t>
                                </m:r>
                                <m:r>
                                  <m:rPr>
                                    <m:brk m:alnAt="7"/>
                                  </m:rP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r>
                                  <a:rPr lang="en-US" altLang="zh-CN" b="0" i="1" kern="0" smtClea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e>
                            </m:mr>
                            <m:mr>
                              <m:e>
                                <m:r>
                                  <m:rPr>
                                    <m:sty m:val="p"/>
                                  </m:rPr>
                                  <a:rPr lang="en-US" altLang="zh-CN" b="0" i="0" kern="0" smtClean="0">
                                    <a:solidFill>
                                      <a:srgbClr val="C00000"/>
                                    </a:solidFill>
                                    <a:latin typeface="Cambria Math" panose="02040503050406030204" pitchFamily="18" charset="0"/>
                                  </a:rPr>
                                  <m:t>False</m:t>
                                </m:r>
                                <m:r>
                                  <a:rPr lang="en-US" altLang="zh-CN" b="0" i="1" kern="0" smtClean="0">
                                    <a:solidFill>
                                      <a:srgbClr val="C00000"/>
                                    </a:solidFill>
                                    <a:latin typeface="Cambria Math" panose="02040503050406030204" pitchFamily="18" charset="0"/>
                                  </a:rPr>
                                  <m:t>                                               </m:t>
                                </m:r>
                              </m:e>
                              <m:e>
                                <m:r>
                                  <m:rPr>
                                    <m:sty m:val="p"/>
                                  </m:rPr>
                                  <a:rPr lang="en-US" altLang="zh-CN" kern="0">
                                    <a:solidFill>
                                      <a:srgbClr val="C00000"/>
                                    </a:solidFill>
                                    <a:latin typeface="Cambria Math" panose="02040503050406030204" pitchFamily="18" charset="0"/>
                                  </a:rPr>
                                  <m:t>if</m:t>
                                </m:r>
                                <m:r>
                                  <a:rPr lang="en-US" altLang="zh-CN" i="1" kern="0">
                                    <a:solidFill>
                                      <a:srgbClr val="C00000"/>
                                    </a:solidFill>
                                    <a:latin typeface="Cambria Math" panose="02040503050406030204" pitchFamily="18" charset="0"/>
                                  </a:rPr>
                                  <m:t> </m:t>
                                </m:r>
                                <m:r>
                                  <a:rPr lang="en-US" altLang="zh-CN" b="0" i="1" kern="0" smtClean="0">
                                    <a:solidFill>
                                      <a:srgbClr val="C00000"/>
                                    </a:solidFill>
                                    <a:latin typeface="Cambria Math" panose="02040503050406030204" pitchFamily="18" charset="0"/>
                                  </a:rPr>
                                  <m:t>𝑖</m:t>
                                </m:r>
                                <m:r>
                                  <a:rPr lang="en-US" altLang="zh-CN" b="0" i="1" kern="0" smtClean="0">
                                    <a:solidFill>
                                      <a:srgbClr val="C00000"/>
                                    </a:solidFill>
                                    <a:latin typeface="Cambria Math" panose="02040503050406030204" pitchFamily="18" charset="0"/>
                                  </a:rPr>
                                  <m:t>=</m:t>
                                </m:r>
                                <m:r>
                                  <a:rPr lang="en-US" altLang="zh-CN" b="0" i="1" kern="0" smtClean="0">
                                    <a:solidFill>
                                      <a:srgbClr val="C00000"/>
                                    </a:solidFill>
                                    <a:latin typeface="Cambria Math" panose="02040503050406030204" pitchFamily="18" charset="0"/>
                                  </a:rPr>
                                  <m:t>0</m:t>
                                </m:r>
                                <m:r>
                                  <a:rPr lang="en-US" altLang="zh-CN" b="0" i="1" kern="0" smtClean="0">
                                    <a:solidFill>
                                      <a:srgbClr val="C00000"/>
                                    </a:solidFill>
                                    <a:latin typeface="Cambria Math" panose="02040503050406030204" pitchFamily="18" charset="0"/>
                                  </a:rPr>
                                  <m:t>  </m:t>
                                </m:r>
                                <m:r>
                                  <m:rPr>
                                    <m:sty m:val="p"/>
                                  </m:rPr>
                                  <a:rPr lang="en-US" altLang="zh-CN" b="0" i="0" kern="0" smtClean="0">
                                    <a:solidFill>
                                      <a:srgbClr val="C00000"/>
                                    </a:solidFill>
                                    <a:latin typeface="Cambria Math" panose="02040503050406030204" pitchFamily="18" charset="0"/>
                                  </a:rPr>
                                  <m:t>and</m:t>
                                </m:r>
                                <m:r>
                                  <a:rPr lang="en-US" altLang="zh-CN" b="0" i="1" kern="0" smtClean="0">
                                    <a:solidFill>
                                      <a:srgbClr val="C00000"/>
                                    </a:solidFill>
                                    <a:latin typeface="Cambria Math" panose="02040503050406030204" pitchFamily="18" charset="0"/>
                                  </a:rPr>
                                  <m:t>  </m:t>
                                </m:r>
                                <m:r>
                                  <a:rPr lang="en-US" altLang="zh-CN" i="1" kern="0">
                                    <a:solidFill>
                                      <a:srgbClr val="C00000"/>
                                    </a:solidFill>
                                    <a:latin typeface="Cambria Math" panose="02040503050406030204" pitchFamily="18" charset="0"/>
                                  </a:rPr>
                                  <m:t>𝑗</m:t>
                                </m:r>
                                <m:r>
                                  <a:rPr lang="en-US" altLang="zh-CN" b="0" i="1" kern="0" smtClean="0">
                                    <a:solidFill>
                                      <a:srgbClr val="C00000"/>
                                    </a:solidFill>
                                    <a:latin typeface="Cambria Math" panose="02040503050406030204" pitchFamily="18" charset="0"/>
                                  </a:rPr>
                                  <m:t>&gt;</m:t>
                                </m:r>
                                <m:r>
                                  <a:rPr lang="en-US" altLang="zh-CN" i="1" kern="0" smtClean="0">
                                    <a:solidFill>
                                      <a:srgbClr val="C00000"/>
                                    </a:solidFill>
                                    <a:latin typeface="Cambria Math" panose="02040503050406030204" pitchFamily="18" charset="0"/>
                                  </a:rPr>
                                  <m:t>0</m:t>
                                </m:r>
                              </m:e>
                            </m:mr>
                            <m:mr>
                              <m:e>
                                <m:r>
                                  <a:rPr lang="en-US" altLang="zh-CN" i="1" kern="0">
                                    <a:solidFill>
                                      <a:srgbClr val="C00000"/>
                                    </a:solidFill>
                                    <a:latin typeface="Cambria Math" panose="02040503050406030204" pitchFamily="18" charset="0"/>
                                  </a:rPr>
                                  <m:t>𝐴</m:t>
                                </m:r>
                                <m:d>
                                  <m:dPr>
                                    <m:begChr m:val="["/>
                                    <m:endChr m:val="]"/>
                                    <m:ctrlPr>
                                      <a:rPr lang="en-US" altLang="zh-CN" i="1" kern="0">
                                        <a:solidFill>
                                          <a:srgbClr val="C00000"/>
                                        </a:solidFill>
                                        <a:latin typeface="Cambria Math" panose="02040503050406030204" pitchFamily="18" charset="0"/>
                                      </a:rPr>
                                    </m:ctrlPr>
                                  </m:dPr>
                                  <m:e>
                                    <m:r>
                                      <a:rPr lang="en-US" altLang="zh-CN" i="1" kern="0">
                                        <a:solidFill>
                                          <a:srgbClr val="C00000"/>
                                        </a:solidFill>
                                        <a:latin typeface="Cambria Math" panose="02040503050406030204" pitchFamily="18" charset="0"/>
                                      </a:rPr>
                                      <m:t>𝑖</m:t>
                                    </m:r>
                                    <m:r>
                                      <a:rPr lang="en-US" altLang="zh-CN" i="1" kern="0">
                                        <a:solidFill>
                                          <a:srgbClr val="C00000"/>
                                        </a:solidFill>
                                        <a:latin typeface="Cambria Math" panose="02040503050406030204" pitchFamily="18" charset="0"/>
                                      </a:rPr>
                                      <m:t>−</m:t>
                                    </m:r>
                                    <m:r>
                                      <a:rPr lang="en-US" altLang="zh-CN" i="1" kern="0">
                                        <a:solidFill>
                                          <a:srgbClr val="C00000"/>
                                        </a:solidFill>
                                        <a:latin typeface="Cambria Math" panose="02040503050406030204" pitchFamily="18" charset="0"/>
                                      </a:rPr>
                                      <m:t>1</m:t>
                                    </m:r>
                                    <m:r>
                                      <a:rPr lang="en-US" altLang="zh-CN" i="1" kern="0">
                                        <a:solidFill>
                                          <a:srgbClr val="C00000"/>
                                        </a:solidFill>
                                        <a:latin typeface="Cambria Math" panose="02040503050406030204" pitchFamily="18" charset="0"/>
                                      </a:rPr>
                                      <m:t>,</m:t>
                                    </m:r>
                                    <m:r>
                                      <a:rPr lang="en-US" altLang="zh-CN" i="1" kern="0">
                                        <a:solidFill>
                                          <a:srgbClr val="C00000"/>
                                        </a:solidFill>
                                        <a:latin typeface="Cambria Math" panose="02040503050406030204" pitchFamily="18" charset="0"/>
                                      </a:rPr>
                                      <m:t>𝑗</m:t>
                                    </m:r>
                                  </m:e>
                                </m:d>
                                <m:r>
                                  <a:rPr lang="en-US" altLang="zh-CN" b="0" i="1" kern="0" smtClean="0">
                                    <a:solidFill>
                                      <a:srgbClr val="C00000"/>
                                    </a:solidFill>
                                    <a:latin typeface="Cambria Math" panose="02040503050406030204" pitchFamily="18" charset="0"/>
                                  </a:rPr>
                                  <m:t>                                        </m:t>
                                </m:r>
                              </m:e>
                              <m:e>
                                <m:r>
                                  <m:rPr>
                                    <m:sty m:val="p"/>
                                  </m:rPr>
                                  <a:rPr lang="en-US" altLang="zh-CN" b="0" i="0" kern="0" smtClean="0">
                                    <a:solidFill>
                                      <a:srgbClr val="C00000"/>
                                    </a:solidFill>
                                    <a:latin typeface="Cambria Math" panose="02040503050406030204" pitchFamily="18" charset="0"/>
                                  </a:rPr>
                                  <m:t>if</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   </m:t>
                                    </m:r>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r>
                                  <a:rPr lang="en-US" altLang="zh-CN" i="1" kern="0" dirty="0">
                                    <a:solidFill>
                                      <a:srgbClr val="C00000"/>
                                    </a:solidFill>
                                    <a:latin typeface="Cambria Math" panose="02040503050406030204" pitchFamily="18" charset="0"/>
                                  </a:rPr>
                                  <m:t>&gt;</m:t>
                                </m:r>
                                <m:r>
                                  <a:rPr lang="en-US" altLang="zh-CN" i="1" kern="0" dirty="0">
                                    <a:solidFill>
                                      <a:srgbClr val="C00000"/>
                                    </a:solidFill>
                                    <a:latin typeface="Cambria Math" panose="02040503050406030204" pitchFamily="18" charset="0"/>
                                  </a:rPr>
                                  <m:t>𝑗</m:t>
                                </m:r>
                                <m:r>
                                  <a:rPr lang="en-US" altLang="zh-CN" b="0" i="1" kern="0" dirty="0" smtClean="0">
                                    <a:solidFill>
                                      <a:srgbClr val="C00000"/>
                                    </a:solidFill>
                                    <a:latin typeface="Cambria Math" panose="02040503050406030204" pitchFamily="18" charset="0"/>
                                  </a:rPr>
                                  <m:t>                 </m:t>
                                </m:r>
                              </m:e>
                            </m:mr>
                            <m:mr>
                              <m:e>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r>
                                      <a:rPr lang="en-US" altLang="zh-CN" i="1" kern="0" dirty="0" smtClean="0">
                                        <a:solidFill>
                                          <a:srgbClr val="C00000"/>
                                        </a:solidFill>
                                        <a:latin typeface="Cambria Math" panose="02040503050406030204" pitchFamily="18" charset="0"/>
                                      </a:rPr>
                                      <m:t>−</m:t>
                                    </m:r>
                                    <m:sSub>
                                      <m:sSubPr>
                                        <m:ctrlPr>
                                          <a:rPr lang="en-US" altLang="zh-CN" i="1" kern="0" dirty="0">
                                            <a:solidFill>
                                              <a:srgbClr val="C00000"/>
                                            </a:solidFill>
                                            <a:latin typeface="Cambria Math" panose="02040503050406030204" pitchFamily="18" charset="0"/>
                                          </a:rPr>
                                        </m:ctrlPr>
                                      </m:sSubPr>
                                      <m:e>
                                        <m:r>
                                          <a:rPr lang="en-US" altLang="zh-CN" i="1" kern="0" dirty="0">
                                            <a:solidFill>
                                              <a:srgbClr val="C00000"/>
                                            </a:solidFill>
                                            <a:latin typeface="Cambria Math" panose="02040503050406030204" pitchFamily="18" charset="0"/>
                                          </a:rPr>
                                          <m:t>𝑥</m:t>
                                        </m:r>
                                      </m:e>
                                      <m:sub>
                                        <m:r>
                                          <a:rPr lang="en-US" altLang="zh-CN" i="1" kern="0" dirty="0">
                                            <a:solidFill>
                                              <a:srgbClr val="C00000"/>
                                            </a:solidFill>
                                            <a:latin typeface="Cambria Math" panose="02040503050406030204" pitchFamily="18" charset="0"/>
                                          </a:rPr>
                                          <m:t>𝑖</m:t>
                                        </m:r>
                                      </m:sub>
                                    </m:sSub>
                                  </m:e>
                                </m:d>
                                <m:r>
                                  <a:rPr lang="en-US" altLang="zh-CN" b="0" i="1" kern="0" dirty="0" smtClean="0">
                                    <a:solidFill>
                                      <a:srgbClr val="C00000"/>
                                    </a:solidFill>
                                    <a:latin typeface="Cambria Math" panose="02040503050406030204" pitchFamily="18" charset="0"/>
                                  </a:rPr>
                                  <m:t> </m:t>
                                </m:r>
                                <m:r>
                                  <a:rPr lang="en-US" altLang="zh-CN" b="1" i="1" kern="0" dirty="0" smtClean="0">
                                    <a:solidFill>
                                      <a:srgbClr val="C00000"/>
                                    </a:solidFill>
                                    <a:latin typeface="Cambria Math" panose="02040503050406030204" pitchFamily="18" charset="0"/>
                                  </a:rPr>
                                  <m:t> </m:t>
                                </m:r>
                                <m:r>
                                  <m:rPr>
                                    <m:sty m:val="p"/>
                                  </m:rPr>
                                  <a:rPr lang="en-US" altLang="zh-CN" b="0" i="0" kern="0" dirty="0" smtClean="0">
                                    <a:solidFill>
                                      <a:srgbClr val="C00000"/>
                                    </a:solidFill>
                                    <a:latin typeface="Cambria Math" panose="02040503050406030204" pitchFamily="18" charset="0"/>
                                  </a:rPr>
                                  <m:t>OR</m:t>
                                </m:r>
                                <m:r>
                                  <a:rPr lang="en-US" altLang="zh-CN" b="0" i="1" kern="0" dirty="0" smtClean="0">
                                    <a:solidFill>
                                      <a:srgbClr val="C00000"/>
                                    </a:solidFill>
                                    <a:latin typeface="Cambria Math" panose="02040503050406030204" pitchFamily="18" charset="0"/>
                                  </a:rPr>
                                  <m:t>  </m:t>
                                </m:r>
                                <m:r>
                                  <a:rPr lang="en-US" altLang="zh-CN" i="1" kern="0" dirty="0" smtClean="0">
                                    <a:solidFill>
                                      <a:srgbClr val="C00000"/>
                                    </a:solidFill>
                                    <a:latin typeface="Cambria Math" panose="02040503050406030204" pitchFamily="18" charset="0"/>
                                  </a:rPr>
                                  <m:t>𝐴</m:t>
                                </m:r>
                                <m:d>
                                  <m:dPr>
                                    <m:begChr m:val="["/>
                                    <m:endChr m:val="]"/>
                                    <m:ctrlPr>
                                      <a:rPr lang="en-US" altLang="zh-CN" i="1" kern="0" dirty="0" smtClean="0">
                                        <a:solidFill>
                                          <a:srgbClr val="C00000"/>
                                        </a:solidFill>
                                        <a:latin typeface="Cambria Math" panose="02040503050406030204" pitchFamily="18" charset="0"/>
                                      </a:rPr>
                                    </m:ctrlPr>
                                  </m:dPr>
                                  <m:e>
                                    <m:r>
                                      <a:rPr lang="en-US" altLang="zh-CN" i="1" kern="0" dirty="0" smtClean="0">
                                        <a:solidFill>
                                          <a:srgbClr val="C00000"/>
                                        </a:solidFill>
                                        <a:latin typeface="Cambria Math" panose="02040503050406030204" pitchFamily="18" charset="0"/>
                                      </a:rPr>
                                      <m:t>𝑖</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1</m:t>
                                    </m:r>
                                    <m:r>
                                      <a:rPr lang="en-US" altLang="zh-CN" i="1" kern="0" dirty="0" smtClean="0">
                                        <a:solidFill>
                                          <a:srgbClr val="C00000"/>
                                        </a:solidFill>
                                        <a:latin typeface="Cambria Math" panose="02040503050406030204" pitchFamily="18" charset="0"/>
                                      </a:rPr>
                                      <m:t>,</m:t>
                                    </m:r>
                                    <m:r>
                                      <a:rPr lang="en-US" altLang="zh-CN" i="1" kern="0" dirty="0" smtClean="0">
                                        <a:solidFill>
                                          <a:srgbClr val="C00000"/>
                                        </a:solidFill>
                                        <a:latin typeface="Cambria Math" panose="02040503050406030204" pitchFamily="18" charset="0"/>
                                      </a:rPr>
                                      <m:t>𝑗</m:t>
                                    </m:r>
                                  </m:e>
                                </m:d>
                              </m:e>
                              <m:e>
                                <m:r>
                                  <m:rPr>
                                    <m:sty m:val="p"/>
                                  </m:rPr>
                                  <a:rPr lang="en-US" altLang="zh-CN" b="0" i="0" kern="0" smtClean="0">
                                    <a:solidFill>
                                      <a:srgbClr val="C00000"/>
                                    </a:solidFill>
                                    <a:latin typeface="Cambria Math" panose="02040503050406030204" pitchFamily="18" charset="0"/>
                                  </a:rPr>
                                  <m:t>Otherwise</m:t>
                                </m:r>
                                <m:r>
                                  <a:rPr lang="en-US" altLang="zh-CN" b="0" i="1" kern="0" smtClean="0">
                                    <a:solidFill>
                                      <a:srgbClr val="C00000"/>
                                    </a:solidFill>
                                    <a:latin typeface="Cambria Math" panose="02040503050406030204" pitchFamily="18" charset="0"/>
                                  </a:rPr>
                                  <m:t>               </m:t>
                                </m:r>
                              </m:e>
                            </m:mr>
                          </m:m>
                        </m:e>
                      </m:d>
                    </m:oMath>
                  </m:oMathPara>
                </a14:m>
                <a:endParaRPr lang="en-US" altLang="zh-CN" kern="0" dirty="0">
                  <a:solidFill>
                    <a:srgbClr val="C00000"/>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230315" y="762000"/>
                <a:ext cx="8408825" cy="1609284"/>
              </a:xfrm>
              <a:prstGeom prst="rect">
                <a:avLst/>
              </a:prstGeom>
              <a:blipFill rotWithShape="1">
                <a:blip r:embed="rId1"/>
                <a:stretch>
                  <a:fillRect l="-58" t="-316" r="-53" b="-264"/>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30315" y="2623990"/>
                <a:ext cx="8408825" cy="907941"/>
              </a:xfrm>
              <a:prstGeom prst="rect">
                <a:avLst/>
              </a:prstGeom>
              <a:noFill/>
            </p:spPr>
            <p:txBody>
              <a:bodyPr wrap="square" rtlCol="0">
                <a:spAutoFit/>
              </a:bodyPr>
              <a:lstStyle/>
              <a:p>
                <a:pPr>
                  <a:spcAft>
                    <a:spcPts val="600"/>
                  </a:spcAft>
                </a:pPr>
                <a:r>
                  <a:rPr lang="en-US" b="1" i="1" dirty="0">
                    <a:solidFill>
                      <a:srgbClr val="C00000"/>
                    </a:solidFill>
                  </a:rPr>
                  <a:t>Question:</a:t>
                </a:r>
                <a:endParaRPr lang="en-US" b="1" i="1" dirty="0">
                  <a:solidFill>
                    <a:srgbClr val="C00000"/>
                  </a:solidFill>
                </a:endParaRPr>
              </a:p>
              <a:p>
                <a:r>
                  <a:rPr lang="en-US" dirty="0"/>
                  <a:t>Given a set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4</m:t>
                    </m:r>
                    <m:r>
                      <a:rPr lang="en-US" i="1">
                        <a:latin typeface="Cambria Math" panose="02040503050406030204" pitchFamily="18" charset="0"/>
                      </a:rPr>
                      <m:t>, </m:t>
                    </m:r>
                    <m:r>
                      <a:rPr lang="en-US" i="1">
                        <a:latin typeface="Cambria Math" panose="02040503050406030204" pitchFamily="18" charset="0"/>
                      </a:rPr>
                      <m:t>8</m:t>
                    </m:r>
                    <m:r>
                      <a:rPr lang="en-US" i="1">
                        <a:latin typeface="Cambria Math" panose="02040503050406030204" pitchFamily="18" charset="0"/>
                      </a:rPr>
                      <m:t>, </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oMath>
                </a14:m>
                <a:r>
                  <a:rPr lang="en-US" dirty="0"/>
                  <a:t>, and W=6, determine whether there is a subset,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𝑆</m:t>
                        </m:r>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r>
                      <a:rPr lang="en-US" altLang="zh-CN" i="1" dirty="0">
                        <a:latin typeface="Cambria Math" panose="02040503050406030204" pitchFamily="18" charset="0"/>
                      </a:rPr>
                      <m:t>𝑆</m:t>
                    </m:r>
                  </m:oMath>
                </a14:m>
                <a:r>
                  <a:rPr lang="en-US" altLang="zh-CN" dirty="0"/>
                  <a:t>, such that the sum of the elements in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m:t>
                    </m:r>
                  </m:oMath>
                </a14:m>
                <a:r>
                  <a:rPr lang="en-US" altLang="zh-CN" dirty="0"/>
                  <a:t> is equal to </a:t>
                </a:r>
                <a14:m>
                  <m:oMath xmlns:m="http://schemas.openxmlformats.org/officeDocument/2006/math">
                    <m:r>
                      <a:rPr lang="en-US" altLang="zh-CN" i="1" dirty="0">
                        <a:latin typeface="Cambria Math" panose="02040503050406030204" pitchFamily="18" charset="0"/>
                      </a:rPr>
                      <m:t>𝑊</m:t>
                    </m:r>
                  </m:oMath>
                </a14:m>
                <a:r>
                  <a:rPr lang="en-US" altLang="zh-CN" dirty="0"/>
                  <a:t>.</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230315" y="2623990"/>
                <a:ext cx="8408825" cy="907941"/>
              </a:xfrm>
              <a:prstGeom prst="rect">
                <a:avLst/>
              </a:prstGeom>
              <a:blipFill rotWithShape="1">
                <a:blip r:embed="rId2"/>
                <a:stretch>
                  <a:fillRect l="-5" t="-19" r="7" b="7"/>
                </a:stretch>
              </a:blipFill>
            </p:spPr>
            <p:txBody>
              <a:bodyPr/>
              <a:lstStyle/>
              <a:p>
                <a:r>
                  <a:rPr lang="zh-CN" altLang="en-US">
                    <a:noFill/>
                  </a:rPr>
                  <a:t> </a:t>
                </a:r>
              </a:p>
            </p:txBody>
          </p:sp>
        </mc:Fallback>
      </mc:AlternateContent>
      <p:sp>
        <p:nvSpPr>
          <p:cNvPr id="13" name="TextBox 12"/>
          <p:cNvSpPr txBox="1"/>
          <p:nvPr/>
        </p:nvSpPr>
        <p:spPr>
          <a:xfrm>
            <a:off x="230314" y="3669121"/>
            <a:ext cx="8408825" cy="338554"/>
          </a:xfrm>
          <a:prstGeom prst="rect">
            <a:avLst/>
          </a:prstGeom>
          <a:noFill/>
        </p:spPr>
        <p:txBody>
          <a:bodyPr wrap="square" rtlCol="0">
            <a:spAutoFit/>
          </a:bodyPr>
          <a:lstStyle/>
          <a:p>
            <a:pPr>
              <a:spcAft>
                <a:spcPts val="600"/>
              </a:spcAft>
            </a:pPr>
            <a:r>
              <a:rPr lang="en-US" b="1" i="1" dirty="0">
                <a:solidFill>
                  <a:srgbClr val="C00000"/>
                </a:solidFill>
              </a:rPr>
              <a:t>Solution: </a:t>
            </a:r>
            <a:r>
              <a:rPr lang="en-US" dirty="0"/>
              <a:t>we use a table to store A</a:t>
            </a:r>
            <a:endParaRPr lang="en-US" dirty="0"/>
          </a:p>
        </p:txBody>
      </p:sp>
      <p:graphicFrame>
        <p:nvGraphicFramePr>
          <p:cNvPr id="11" name="Table 10"/>
          <p:cNvGraphicFramePr>
            <a:graphicFrameLocks noGrp="1"/>
          </p:cNvGraphicFramePr>
          <p:nvPr/>
        </p:nvGraphicFramePr>
        <p:xfrm>
          <a:off x="1283259" y="4144865"/>
          <a:ext cx="4216992" cy="2438400"/>
        </p:xfrm>
        <a:graphic>
          <a:graphicData uri="http://schemas.openxmlformats.org/drawingml/2006/table">
            <a:tbl>
              <a:tblPr firstRow="1" bandRow="1">
                <a:tableStyleId>{5C22544A-7EE6-4342-B048-85BDC9FD1C3A}</a:tableStyleId>
              </a:tblPr>
              <a:tblGrid>
                <a:gridCol w="573249"/>
                <a:gridCol w="480999"/>
                <a:gridCol w="527124"/>
                <a:gridCol w="527124"/>
                <a:gridCol w="527124"/>
                <a:gridCol w="527124"/>
                <a:gridCol w="527124"/>
                <a:gridCol w="527124"/>
              </a:tblGrid>
              <a:tr h="276648">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4</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5</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r>
              <a:tr h="276648">
                <a:tc>
                  <a:txBody>
                    <a:bodyPr/>
                    <a:lstStyle/>
                    <a:p>
                      <a:r>
                        <a:rPr lang="en-US" sz="1400" dirty="0">
                          <a:latin typeface="Cambria Math" panose="02040503050406030204" pitchFamily="18" charset="0"/>
                          <a:ea typeface="Cambria Math" panose="02040503050406030204" pitchFamily="18" charset="0"/>
                        </a:rPr>
                        <a:t>6</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F</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altLang="zh-CN"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T</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b="1" u="none" dirty="0">
                          <a:latin typeface="Cambria Math" panose="02040503050406030204" pitchFamily="18" charset="0"/>
                          <a:ea typeface="Cambria Math" panose="02040503050406030204" pitchFamily="18" charset="0"/>
                        </a:rPr>
                        <a:t>T</a:t>
                      </a:r>
                      <a:endParaRPr lang="en-US" sz="1400" b="1" u="none" dirty="0">
                        <a:latin typeface="Cambria Math" panose="02040503050406030204" pitchFamily="18" charset="0"/>
                        <a:ea typeface="Cambria Math" panose="02040503050406030204" pitchFamily="18" charset="0"/>
                      </a:endParaRPr>
                    </a:p>
                  </a:txBody>
                  <a:tcPr/>
                </a:tc>
              </a:tr>
            </a:tbl>
          </a:graphicData>
        </a:graphic>
      </p:graphicFrame>
      <p:sp>
        <p:nvSpPr>
          <p:cNvPr id="3" name="Rectangle 2"/>
          <p:cNvSpPr/>
          <p:nvPr/>
        </p:nvSpPr>
        <p:spPr bwMode="auto">
          <a:xfrm>
            <a:off x="4835241" y="6260907"/>
            <a:ext cx="789704" cy="459548"/>
          </a:xfrm>
          <a:prstGeom prst="rect">
            <a:avLst/>
          </a:prstGeom>
          <a:noFill/>
          <a:ln>
            <a:headEnd type="none" w="med" len="med"/>
            <a:tailEnd type="triangle" w="sm" len="s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12" name="TextBox 11"/>
              <p:cNvSpPr txBox="1"/>
              <p:nvPr/>
            </p:nvSpPr>
            <p:spPr>
              <a:xfrm>
                <a:off x="5624945" y="5305512"/>
                <a:ext cx="2563091" cy="338554"/>
              </a:xfrm>
              <a:prstGeom prst="rect">
                <a:avLst/>
              </a:prstGeom>
              <a:noFill/>
            </p:spPr>
            <p:txBody>
              <a:bodyPr wrap="square" rtlCol="0">
                <a:spAutoFit/>
              </a:bodyPr>
              <a:lstStyle/>
              <a:p>
                <a14:m>
                  <m:oMath xmlns:m="http://schemas.openxmlformats.org/officeDocument/2006/math">
                    <m:r>
                      <a:rPr lang="en-US" b="1" i="1" dirty="0" smtClean="0">
                        <a:solidFill>
                          <a:srgbClr val="000000"/>
                        </a:solidFill>
                        <a:latin typeface="Cambria Math" panose="02040503050406030204" pitchFamily="18" charset="0"/>
                      </a:rPr>
                      <m:t>𝑹𝒆𝒕𝒖𝒓𝒏</m:t>
                    </m:r>
                    <m:r>
                      <a:rPr lang="en-US" b="0" i="0" dirty="0" smtClean="0">
                        <a:solidFill>
                          <a:srgbClr val="000000"/>
                        </a:solidFill>
                        <a:latin typeface="Cambria Math" panose="02040503050406030204" pitchFamily="18" charset="0"/>
                      </a:rPr>
                      <m:t>:</m:t>
                    </m:r>
                    <m:r>
                      <a:rPr lang="en-US" altLang="zh-CN" i="1" smtClean="0">
                        <a:solidFill>
                          <a:srgbClr val="000000"/>
                        </a:solidFill>
                        <a:latin typeface="Cambria Math" panose="02040503050406030204" pitchFamily="18" charset="0"/>
                      </a:rPr>
                      <m:t>𝐴</m:t>
                    </m:r>
                    <m:d>
                      <m:dPr>
                        <m:begChr m:val="["/>
                        <m:endChr m:val="]"/>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6</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6</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𝑇𝑟𝑢𝑒</m:t>
                    </m:r>
                  </m:oMath>
                </a14:m>
                <a:r>
                  <a:rPr lang="en-US" dirty="0">
                    <a:solidFill>
                      <a:srgbClr val="000000"/>
                    </a:solidFill>
                  </a:rPr>
                  <a:t> </a:t>
                </a:r>
                <a:endParaRPr lang="en-US" i="1" dirty="0">
                  <a:solidFill>
                    <a:srgbClr val="000000"/>
                  </a:solidFill>
                  <a:latin typeface="Cambria Math" panose="02040503050406030204" pitchFamily="18" charset="0"/>
                  <a:ea typeface="Cambria Math" panose="02040503050406030204"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5624945" y="5305512"/>
                <a:ext cx="2563091" cy="338554"/>
              </a:xfrm>
              <a:prstGeom prst="rect">
                <a:avLst/>
              </a:prstGeom>
              <a:blipFill rotWithShape="1">
                <a:blip r:embed="rId3"/>
                <a:stretch>
                  <a:fillRect l="-4" t="-26" r="13" b="55"/>
                </a:stretch>
              </a:blipFill>
            </p:spPr>
            <p:txBody>
              <a:bodyPr/>
              <a:lstStyle/>
              <a:p>
                <a:r>
                  <a:rPr lang="zh-CN" altLang="en-US">
                    <a:noFill/>
                  </a:rPr>
                  <a:t> </a:t>
                </a:r>
              </a:p>
            </p:txBody>
          </p:sp>
        </mc:Fallback>
      </mc:AlternateContent>
      <p:sp>
        <p:nvSpPr>
          <p:cNvPr id="14" name="TextBox 13"/>
          <p:cNvSpPr txBox="1"/>
          <p:nvPr/>
        </p:nvSpPr>
        <p:spPr>
          <a:xfrm>
            <a:off x="5624944" y="4144865"/>
            <a:ext cx="2563091" cy="338554"/>
          </a:xfrm>
          <a:prstGeom prst="rect">
            <a:avLst/>
          </a:prstGeom>
          <a:noFill/>
        </p:spPr>
        <p:txBody>
          <a:bodyPr wrap="square" rtlCol="0">
            <a:spAutoFit/>
          </a:bodyPr>
          <a:lstStyle/>
          <a:p>
            <a:r>
              <a:rPr lang="en-US" dirty="0">
                <a:solidFill>
                  <a:srgbClr val="C00000"/>
                </a:solidFill>
              </a:rPr>
              <a:t>Fill the </a:t>
            </a:r>
            <a:r>
              <a:rPr lang="en-US" dirty="0">
                <a:solidFill>
                  <a:srgbClr val="C00000"/>
                </a:solidFill>
              </a:rPr>
              <a:t>table</a:t>
            </a:r>
            <a:endParaRPr lang="en-US" dirty="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sz="quarter"/>
          </p:nvPr>
        </p:nvSpPr>
        <p:spPr/>
        <p:txBody>
          <a:bodyPr/>
          <a:lstStyle/>
          <a:p>
            <a:r>
              <a:rPr lang="en-US" altLang="en-US" sz="2800" dirty="0"/>
              <a:t>COMP3711: Design and Analysis of Algorithms</a:t>
            </a:r>
            <a:endParaRPr lang="en-US" altLang="en-US" sz="2800" dirty="0"/>
          </a:p>
        </p:txBody>
      </p:sp>
      <p:sp>
        <p:nvSpPr>
          <p:cNvPr id="3077" name="Subtitle 1"/>
          <p:cNvSpPr>
            <a:spLocks noGrp="1"/>
          </p:cNvSpPr>
          <p:nvPr>
            <p:ph type="subTitle" sz="quarter" idx="1"/>
          </p:nvPr>
        </p:nvSpPr>
        <p:spPr>
          <a:xfrm>
            <a:off x="0" y="2671763"/>
            <a:ext cx="9143999" cy="3094037"/>
          </a:xfrm>
        </p:spPr>
        <p:txBody>
          <a:bodyPr/>
          <a:lstStyle/>
          <a:p>
            <a:pPr algn="ctr"/>
            <a:endParaRPr lang="en-US" altLang="en-US" sz="2800" dirty="0"/>
          </a:p>
          <a:p>
            <a:pPr algn="ctr"/>
            <a:r>
              <a:rPr lang="en-US" altLang="en-US" sz="2800" dirty="0"/>
              <a:t>The House Painting Problem</a:t>
            </a:r>
            <a:endParaRPr lang="en-US" altLang="en-US" sz="2800" dirty="0"/>
          </a:p>
        </p:txBody>
      </p:sp>
      <p:sp>
        <p:nvSpPr>
          <p:cNvPr id="7" name="Subtitle 5"/>
          <p:cNvSpPr txBox="1"/>
          <p:nvPr/>
        </p:nvSpPr>
        <p:spPr bwMode="auto">
          <a:xfrm>
            <a:off x="1033463" y="4564063"/>
            <a:ext cx="716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defTabSz="916305" rtl="0" eaLnBrk="0" fontAlgn="base" hangingPunct="0">
              <a:lnSpc>
                <a:spcPts val="2600"/>
              </a:lnSpc>
              <a:spcBef>
                <a:spcPct val="0"/>
              </a:spcBef>
              <a:spcAft>
                <a:spcPct val="0"/>
              </a:spcAft>
              <a:buClr>
                <a:srgbClr val="003399"/>
              </a:buClr>
              <a:buSzPct val="50000"/>
              <a:buFont typeface="Monotype Sorts" pitchFamily="92" charset="2"/>
              <a:defRPr kumimoji="1" sz="16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a:solidFill>
                  <a:schemeClr val="tx1"/>
                </a:solidFill>
                <a:latin typeface="+mn-lt"/>
              </a:defRPr>
            </a:lvl2pPr>
            <a:lvl3pPr marL="627380" indent="-167005"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8080" indent="-405130" algn="l" rtl="0" eaLnBrk="0" fontAlgn="base" hangingPunct="0">
              <a:lnSpc>
                <a:spcPts val="2600"/>
              </a:lnSpc>
              <a:spcBef>
                <a:spcPct val="0"/>
              </a:spcBef>
              <a:spcAft>
                <a:spcPct val="0"/>
              </a:spcAft>
              <a:buClr>
                <a:schemeClr val="tx1"/>
              </a:buClr>
              <a:buFont typeface="Wingdings" panose="05000000000000000000" pitchFamily="2" charset="2"/>
              <a:buChar char="!"/>
              <a:defRPr kumimoji="1">
                <a:solidFill>
                  <a:schemeClr val="tx1"/>
                </a:solidFill>
                <a:latin typeface="+mn-lt"/>
              </a:defRPr>
            </a:lvl4pPr>
            <a:lvl5pPr marL="15398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a:lstStyle>
          <a:p>
            <a:pPr algn="ctr">
              <a:defRPr/>
            </a:pPr>
            <a:endParaRPr lang="en-US" sz="1800" kern="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endParaRPr lang="zh-CN" altLang="en-US" dirty="0"/>
          </a:p>
        </p:txBody>
      </p:sp>
      <p:sp>
        <p:nvSpPr>
          <p:cNvPr id="3" name="内容占位符 2"/>
          <p:cNvSpPr>
            <a:spLocks noGrp="1"/>
          </p:cNvSpPr>
          <p:nvPr>
            <p:ph idx="1"/>
          </p:nvPr>
        </p:nvSpPr>
        <p:spPr>
          <a:xfrm>
            <a:off x="609600" y="1143000"/>
            <a:ext cx="7848600" cy="1514283"/>
          </a:xfrm>
        </p:spPr>
        <p:txBody>
          <a:bodyPr/>
          <a:lstStyle/>
          <a:p>
            <a:r>
              <a:rPr lang="en-US" altLang="zh-CN" dirty="0"/>
              <a:t>Given a row of houses, each house can be painted red, green or blue. The cost of painting the house depends on the house and the color. No house should be painted the same color as its neighbors. What is the minimum cost to paint all the houses?</a:t>
            </a:r>
            <a:endParaRPr lang="en-US" altLang="zh-CN" dirty="0"/>
          </a:p>
        </p:txBody>
      </p:sp>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5" name="内容占位符 2"/>
              <p:cNvSpPr txBox="1"/>
              <p:nvPr/>
            </p:nvSpPr>
            <p:spPr bwMode="auto">
              <a:xfrm>
                <a:off x="647700" y="3038282"/>
                <a:ext cx="7848600" cy="202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t>For example, given A</a:t>
                </a:r>
                <a14:m>
                  <m:oMath xmlns:m="http://schemas.openxmlformats.org/officeDocument/2006/math">
                    <m:r>
                      <a:rPr lang="en-US" altLang="zh-CN" i="1" kern="0" dirty="0" smtClean="0">
                        <a:latin typeface="Cambria Math" panose="02040503050406030204" pitchFamily="18" charset="0"/>
                      </a:rPr>
                      <m:t>=</m:t>
                    </m:r>
                    <m:d>
                      <m:dPr>
                        <m:begChr m:val="["/>
                        <m:endChr m:val="]"/>
                        <m:ctrlPr>
                          <a:rPr lang="en-US" altLang="zh-CN" b="0" i="1" kern="0" dirty="0" smtClean="0">
                            <a:latin typeface="Cambria Math" panose="02040503050406030204" pitchFamily="18" charset="0"/>
                          </a:rPr>
                        </m:ctrlPr>
                      </m:dPr>
                      <m:e>
                        <m:d>
                          <m:dPr>
                            <m:begChr m:val="["/>
                            <m:endChr m:val="]"/>
                            <m:ctrlPr>
                              <a:rPr lang="en-US" altLang="zh-CN" b="0" i="1" kern="0" dirty="0" smtClean="0">
                                <a:latin typeface="Cambria Math" panose="02040503050406030204" pitchFamily="18" charset="0"/>
                              </a:rPr>
                            </m:ctrlPr>
                          </m:dPr>
                          <m:e>
                            <m:r>
                              <a:rPr lang="en-US" altLang="zh-CN" b="0" i="0" kern="0" dirty="0" smtClean="0">
                                <a:latin typeface="Cambria Math" panose="02040503050406030204" pitchFamily="18" charset="0"/>
                              </a:rPr>
                              <m:t>14</m:t>
                            </m:r>
                            <m:r>
                              <a:rPr lang="en-US" altLang="zh-CN" b="0" i="0" kern="0" dirty="0" smtClean="0">
                                <a:latin typeface="Cambria Math" panose="02040503050406030204" pitchFamily="18" charset="0"/>
                              </a:rPr>
                              <m:t>,</m:t>
                            </m:r>
                            <m:r>
                              <a:rPr lang="en-US" altLang="zh-CN" b="0" i="0" kern="0" dirty="0" smtClean="0">
                                <a:latin typeface="Cambria Math" panose="02040503050406030204" pitchFamily="18" charset="0"/>
                              </a:rPr>
                              <m:t>3</m:t>
                            </m:r>
                            <m:r>
                              <a:rPr lang="en-US" altLang="zh-CN" b="0" i="0" kern="0" dirty="0" smtClean="0">
                                <a:latin typeface="Cambria Math" panose="02040503050406030204" pitchFamily="18" charset="0"/>
                              </a:rPr>
                              <m:t>,</m:t>
                            </m:r>
                            <m:r>
                              <a:rPr lang="en-US" altLang="zh-CN" b="0" i="0" kern="0" dirty="0" smtClean="0">
                                <a:latin typeface="Cambria Math" panose="02040503050406030204" pitchFamily="18" charset="0"/>
                              </a:rPr>
                              <m:t>19</m:t>
                            </m:r>
                          </m:e>
                        </m:d>
                        <m:r>
                          <a:rPr lang="en-US" altLang="zh-CN" b="0" i="0" kern="0" dirty="0" smtClean="0">
                            <a:latin typeface="Cambria Math" panose="02040503050406030204" pitchFamily="18" charset="0"/>
                          </a:rPr>
                          <m:t>, </m:t>
                        </m:r>
                        <m:d>
                          <m:dPr>
                            <m:begChr m:val="["/>
                            <m:endChr m:val="]"/>
                            <m:ctrlPr>
                              <a:rPr lang="en-US" altLang="zh-CN" b="0" i="1" kern="0" dirty="0" smtClean="0">
                                <a:latin typeface="Cambria Math" panose="02040503050406030204" pitchFamily="18" charset="0"/>
                              </a:rPr>
                            </m:ctrlPr>
                          </m:dPr>
                          <m:e>
                            <m:r>
                              <a:rPr lang="en-US" altLang="zh-CN" b="0" i="0" kern="0" dirty="0" smtClean="0">
                                <a:latin typeface="Cambria Math" panose="02040503050406030204" pitchFamily="18" charset="0"/>
                              </a:rPr>
                              <m:t>16</m:t>
                            </m:r>
                            <m:r>
                              <a:rPr lang="en-US" altLang="zh-CN" b="0" i="0" kern="0" dirty="0" smtClean="0">
                                <a:latin typeface="Cambria Math" panose="02040503050406030204" pitchFamily="18" charset="0"/>
                              </a:rPr>
                              <m:t>,</m:t>
                            </m:r>
                            <m:r>
                              <a:rPr lang="en-US" altLang="zh-CN" b="0" i="0" kern="0" dirty="0" smtClean="0">
                                <a:latin typeface="Cambria Math" panose="02040503050406030204" pitchFamily="18" charset="0"/>
                              </a:rPr>
                              <m:t>16</m:t>
                            </m:r>
                            <m:r>
                              <a:rPr lang="en-US" altLang="zh-CN" b="0" i="0" kern="0" dirty="0" smtClean="0">
                                <a:latin typeface="Cambria Math" panose="02040503050406030204" pitchFamily="18" charset="0"/>
                              </a:rPr>
                              <m:t>,</m:t>
                            </m:r>
                            <m:r>
                              <a:rPr lang="en-US" altLang="zh-CN" b="0" i="0" kern="0" dirty="0" smtClean="0">
                                <a:latin typeface="Cambria Math" panose="02040503050406030204" pitchFamily="18" charset="0"/>
                              </a:rPr>
                              <m:t>5</m:t>
                            </m:r>
                          </m:e>
                        </m:d>
                        <m:r>
                          <a:rPr lang="en-US" altLang="zh-CN" b="0" i="0" kern="0" dirty="0" smtClean="0">
                            <a:latin typeface="Cambria Math" panose="02040503050406030204" pitchFamily="18" charset="0"/>
                          </a:rPr>
                          <m:t>,</m:t>
                        </m:r>
                        <m:d>
                          <m:dPr>
                            <m:begChr m:val="["/>
                            <m:endChr m:val="]"/>
                            <m:ctrlPr>
                              <a:rPr lang="en-US" altLang="zh-CN" b="0" i="1" kern="0" dirty="0" smtClean="0">
                                <a:latin typeface="Cambria Math" panose="02040503050406030204" pitchFamily="18" charset="0"/>
                              </a:rPr>
                            </m:ctrlPr>
                          </m:dPr>
                          <m:e>
                            <m:r>
                              <a:rPr lang="en-US" altLang="zh-CN" b="0" i="0" kern="0" dirty="0" smtClean="0">
                                <a:latin typeface="Cambria Math" panose="02040503050406030204" pitchFamily="18" charset="0"/>
                              </a:rPr>
                              <m:t>17</m:t>
                            </m:r>
                            <m:r>
                              <a:rPr lang="en-US" altLang="zh-CN" b="0" i="0" kern="0" dirty="0" smtClean="0">
                                <a:latin typeface="Cambria Math" panose="02040503050406030204" pitchFamily="18" charset="0"/>
                              </a:rPr>
                              <m:t>,</m:t>
                            </m:r>
                            <m:r>
                              <a:rPr lang="en-US" altLang="zh-CN" b="0" i="0" kern="0" dirty="0" smtClean="0">
                                <a:latin typeface="Cambria Math" panose="02040503050406030204" pitchFamily="18" charset="0"/>
                              </a:rPr>
                              <m:t>2</m:t>
                            </m:r>
                            <m:r>
                              <a:rPr lang="en-US" altLang="zh-CN" b="0" i="0" kern="0" dirty="0" smtClean="0">
                                <a:latin typeface="Cambria Math" panose="02040503050406030204" pitchFamily="18" charset="0"/>
                              </a:rPr>
                              <m:t>,</m:t>
                            </m:r>
                            <m:r>
                              <a:rPr lang="en-US" altLang="zh-CN" b="0" i="0" kern="0" dirty="0" smtClean="0">
                                <a:latin typeface="Cambria Math" panose="02040503050406030204" pitchFamily="18" charset="0"/>
                              </a:rPr>
                              <m:t>17</m:t>
                            </m:r>
                          </m:e>
                        </m:d>
                      </m:e>
                    </m:d>
                  </m:oMath>
                </a14:m>
                <a:endParaRPr lang="en-US" altLang="zh-CN" kern="0" dirty="0">
                  <a:latin typeface="Cambria Math" panose="02040503050406030204" pitchFamily="18" charset="0"/>
                </a:endParaRPr>
              </a:p>
              <a:p>
                <a:r>
                  <a:rPr lang="en-US" altLang="zh-CN" kern="0" dirty="0">
                    <a:solidFill>
                      <a:srgbClr val="003399"/>
                    </a:solidFill>
                    <a:latin typeface="Cambria Math" panose="02040503050406030204" pitchFamily="18" charset="0"/>
                  </a:rPr>
                  <a:t>It costs 14 to paint the first house red, 3 to paint it green, 19 to paint it blue. The minimum cost is ten, painting the first house green (3), painting the second house blue (5) and painting the last house green (2).</a:t>
                </a:r>
                <a:endParaRPr lang="en-US" altLang="zh-CN" kern="0" dirty="0">
                  <a:solidFill>
                    <a:srgbClr val="003399"/>
                  </a:solidFill>
                </a:endParaRPr>
              </a:p>
            </p:txBody>
          </p:sp>
        </mc:Choice>
        <mc:Fallback>
          <p:sp>
            <p:nvSpPr>
              <p:cNvPr id="5" name="内容占位符 2"/>
              <p:cNvSpPr txBox="1">
                <a:spLocks noRot="1" noChangeAspect="1" noMove="1" noResize="1" noEditPoints="1" noAdjustHandles="1" noChangeArrowheads="1" noChangeShapeType="1" noTextEdit="1"/>
              </p:cNvSpPr>
              <p:nvPr/>
            </p:nvSpPr>
            <p:spPr bwMode="auto">
              <a:xfrm>
                <a:off x="647700" y="3038282"/>
                <a:ext cx="7848600" cy="2021995"/>
              </a:xfrm>
              <a:prstGeom prst="rect">
                <a:avLst/>
              </a:prstGeom>
              <a:blipFill rotWithShape="1">
                <a:blip r:embed="rId1"/>
                <a:stretch>
                  <a:fillRect t="-22" b="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内容占位符 2"/>
              <p:cNvSpPr txBox="1"/>
              <p:nvPr/>
            </p:nvSpPr>
            <p:spPr bwMode="auto">
              <a:xfrm>
                <a:off x="609600" y="5282741"/>
                <a:ext cx="7848600" cy="112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r>
                  <a:rPr lang="en-US" altLang="zh-CN" kern="0" dirty="0">
                    <a:solidFill>
                      <a:srgbClr val="C00000"/>
                    </a:solidFill>
                  </a:rPr>
                  <a:t>Give a dynamic programming solution that runs in </a:t>
                </a:r>
                <a14:m>
                  <m:oMath xmlns:m="http://schemas.openxmlformats.org/officeDocument/2006/math">
                    <m:r>
                      <a:rPr lang="en-US" altLang="zh-CN" i="1" kern="0" dirty="0" smtClean="0">
                        <a:solidFill>
                          <a:srgbClr val="C00000"/>
                        </a:solidFill>
                        <a:latin typeface="Cambria Math" panose="02040503050406030204" pitchFamily="18" charset="0"/>
                      </a:rPr>
                      <m:t>𝑂</m:t>
                    </m:r>
                    <m:r>
                      <a:rPr lang="en-US" altLang="zh-CN" i="1" kern="0" dirty="0" smtClean="0">
                        <a:solidFill>
                          <a:srgbClr val="C00000"/>
                        </a:solidFill>
                        <a:latin typeface="Cambria Math" panose="02040503050406030204" pitchFamily="18" charset="0"/>
                      </a:rPr>
                      <m:t>(</m:t>
                    </m:r>
                    <m:r>
                      <a:rPr lang="en-US" altLang="zh-CN" i="1" kern="0" dirty="0" err="1">
                        <a:solidFill>
                          <a:srgbClr val="C00000"/>
                        </a:solidFill>
                        <a:latin typeface="Cambria Math" panose="02040503050406030204" pitchFamily="18" charset="0"/>
                      </a:rPr>
                      <m:t>𝑛</m:t>
                    </m:r>
                    <m:r>
                      <a:rPr lang="en-US" altLang="zh-CN" i="1" kern="0" dirty="0">
                        <a:solidFill>
                          <a:srgbClr val="C00000"/>
                        </a:solidFill>
                        <a:latin typeface="Cambria Math" panose="02040503050406030204" pitchFamily="18" charset="0"/>
                      </a:rPr>
                      <m:t>)</m:t>
                    </m:r>
                  </m:oMath>
                </a14:m>
                <a:r>
                  <a:rPr lang="en-US" altLang="zh-CN" kern="0" dirty="0">
                    <a:solidFill>
                      <a:srgbClr val="C00000"/>
                    </a:solidFill>
                  </a:rPr>
                  <a:t> time.</a:t>
                </a:r>
                <a:br>
                  <a:rPr lang="en-US" altLang="zh-CN" kern="0" dirty="0">
                    <a:solidFill>
                      <a:srgbClr val="C00000"/>
                    </a:solidFill>
                  </a:rPr>
                </a:br>
                <a:r>
                  <a:rPr lang="en-US" altLang="zh-CN" kern="0" dirty="0">
                    <a:solidFill>
                      <a:srgbClr val="C00000"/>
                    </a:solidFill>
                  </a:rPr>
                  <a:t> Justify the correctness and running time of your algorithm.</a:t>
                </a:r>
                <a:endParaRPr lang="zh-CN" altLang="en-US" i="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609600" y="5282741"/>
                <a:ext cx="7848600" cy="1124196"/>
              </a:xfrm>
              <a:prstGeom prst="rect">
                <a:avLst/>
              </a:prstGeom>
              <a:blipFill rotWithShape="1">
                <a:blip r:embed="rId2"/>
                <a:stretch>
                  <a:fillRect t="-16" b="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8" name="TextBox 7"/>
          <p:cNvSpPr txBox="1"/>
          <p:nvPr/>
        </p:nvSpPr>
        <p:spPr>
          <a:xfrm>
            <a:off x="2362200" y="6237660"/>
            <a:ext cx="4572000" cy="338554"/>
          </a:xfrm>
          <a:prstGeom prst="rect">
            <a:avLst/>
          </a:prstGeom>
          <a:noFill/>
        </p:spPr>
        <p:txBody>
          <a:bodyPr wrap="square">
            <a:spAutoFit/>
          </a:bodyPr>
          <a:lstStyle/>
          <a:p>
            <a:r>
              <a:rPr lang="en-US" dirty="0"/>
              <a:t>A = [[17,2,17], [8,4,10], [6,3,19], [4,8,12]]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6" y="88054"/>
            <a:ext cx="9144000" cy="457200"/>
          </a:xfrm>
        </p:spPr>
        <p:txBody>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5266" y="377248"/>
                <a:ext cx="8763000" cy="2442152"/>
              </a:xfrm>
            </p:spPr>
            <p:txBody>
              <a:bodyPr/>
              <a:lstStyle/>
              <a:p>
                <a:r>
                  <a:rPr lang="en-US" altLang="zh-CN" sz="2000" dirty="0"/>
                  <a:t>Define a 2d array C</a:t>
                </a:r>
                <a14:m>
                  <m:oMath xmlns:m="http://schemas.openxmlformats.org/officeDocument/2006/math">
                    <m:r>
                      <a:rPr lang="en-US" altLang="zh-CN" sz="2000" i="1" dirty="0" smtClean="0">
                        <a:latin typeface="Cambria Math" panose="02040503050406030204" pitchFamily="18" charset="0"/>
                      </a:rPr>
                      <m:t>[</m:t>
                    </m:r>
                    <m:r>
                      <a:rPr lang="en-US" altLang="zh-CN" sz="2000" i="1" dirty="0" err="1">
                        <a:latin typeface="Cambria Math" panose="02040503050406030204" pitchFamily="18" charset="0"/>
                      </a:rPr>
                      <m:t>𝑖</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𝑗</m:t>
                    </m:r>
                    <m:r>
                      <a:rPr lang="en-US" altLang="zh-CN" sz="2000" i="1" dirty="0" smtClean="0">
                        <a:latin typeface="Cambria Math" panose="02040503050406030204" pitchFamily="18" charset="0"/>
                      </a:rPr>
                      <m:t>]</m:t>
                    </m:r>
                  </m:oMath>
                </a14:m>
                <a:r>
                  <a:rPr lang="en-US" altLang="zh-CN" sz="2000" dirty="0"/>
                  <a:t>, </a:t>
                </a:r>
                <a14:m>
                  <m:oMath xmlns:m="http://schemas.openxmlformats.org/officeDocument/2006/math">
                    <m:r>
                      <a:rPr lang="en-US" altLang="zh-CN" sz="2000" b="0" i="1" dirty="0" smtClean="0">
                        <a:latin typeface="Cambria Math" panose="02040503050406030204" pitchFamily="18" charset="0"/>
                      </a:rPr>
                      <m:t>0</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𝑖</m:t>
                    </m:r>
                    <m:r>
                      <a:rPr lang="en-US" altLang="zh-CN" sz="2000" b="0" i="1" dirty="0" smtClean="0">
                        <a:latin typeface="Cambria Math" panose="02040503050406030204" pitchFamily="18" charset="0"/>
                      </a:rPr>
                      <m:t>&lt;</m:t>
                    </m:r>
                    <m:r>
                      <a:rPr lang="en-US" altLang="zh-CN" sz="2000" i="1" dirty="0">
                        <a:latin typeface="Cambria Math" panose="02040503050406030204" pitchFamily="18" charset="0"/>
                      </a:rPr>
                      <m:t>𝑛</m:t>
                    </m:r>
                  </m:oMath>
                </a14:m>
                <a:r>
                  <a:rPr lang="en-US" altLang="zh-CN" sz="2000" dirty="0"/>
                  <a:t> and </a:t>
                </a:r>
                <a14:m>
                  <m:oMath xmlns:m="http://schemas.openxmlformats.org/officeDocument/2006/math">
                    <m:r>
                      <a:rPr lang="en-US" altLang="zh-CN" sz="2000" i="1" dirty="0" smtClean="0">
                        <a:latin typeface="Cambria Math" panose="02040503050406030204" pitchFamily="18" charset="0"/>
                      </a:rPr>
                      <m:t>0</m:t>
                    </m:r>
                    <m:r>
                      <a:rPr lang="en-US" altLang="zh-CN" sz="2000" b="0" i="1" dirty="0" smtClean="0">
                        <a:latin typeface="Cambria Math" panose="02040503050406030204" pitchFamily="18" charset="0"/>
                      </a:rPr>
                      <m:t>≤</m:t>
                    </m:r>
                    <m:r>
                      <a:rPr lang="en-US" altLang="zh-CN" sz="2000" i="1" dirty="0" smtClean="0">
                        <a:latin typeface="Cambria Math" panose="02040503050406030204" pitchFamily="18" charset="0"/>
                      </a:rPr>
                      <m:t>𝑗</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2</m:t>
                    </m:r>
                  </m:oMath>
                </a14:m>
                <a:r>
                  <a:rPr lang="en-US" altLang="zh-CN" sz="2000" dirty="0"/>
                  <a:t> as follows:</a:t>
                </a:r>
                <a:endParaRPr lang="en-US" altLang="zh-CN" sz="2000" dirty="0"/>
              </a:p>
              <a:p>
                <a:pPr algn="ctr"/>
                <a14:m>
                  <m:oMathPara xmlns:m="http://schemas.openxmlformats.org/officeDocument/2006/math">
                    <m:oMathParaPr>
                      <m:jc m:val="centerGroup"/>
                    </m:oMathParaPr>
                    <m:oMath xmlns:m="http://schemas.openxmlformats.org/officeDocument/2006/math">
                      <m:r>
                        <m:rPr>
                          <m:sty m:val="p"/>
                        </m:rPr>
                        <a:rPr lang="en-US" altLang="zh-CN" sz="2000" b="0" i="0" dirty="0" smtClean="0">
                          <a:latin typeface="Cambria Math" panose="02040503050406030204" pitchFamily="18" charset="0"/>
                        </a:rPr>
                        <m:t>C</m:t>
                      </m:r>
                      <m:d>
                        <m:dPr>
                          <m:begChr m:val="["/>
                          <m:endChr m:val="]"/>
                          <m:ctrlPr>
                            <a:rPr lang="en-US" altLang="zh-CN" sz="2000" i="1" dirty="0" smtClean="0">
                              <a:latin typeface="Cambria Math" panose="02040503050406030204" pitchFamily="18" charset="0"/>
                            </a:rPr>
                          </m:ctrlPr>
                        </m:dPr>
                        <m:e>
                          <m:r>
                            <a:rPr lang="en-US" altLang="zh-CN" sz="2000" i="1" dirty="0" err="1">
                              <a:latin typeface="Cambria Math" panose="02040503050406030204" pitchFamily="18" charset="0"/>
                            </a:rPr>
                            <m:t>𝑖</m:t>
                          </m:r>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𝑗</m:t>
                          </m:r>
                        </m:e>
                      </m:d>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𝑖𝑠</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𝑡ℎ𝑒</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𝑚𝑖𝑛𝑖𝑚𝑢𝑚</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𝑐𝑜𝑠𝑡</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𝑜𝑓</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𝑝𝑎𝑖𝑛𝑡𝑖𝑛𝑔</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𝑎𝑙𝑙</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𝑡ℎ𝑒</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ℎ𝑜𝑢𝑠𝑒𝑠</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𝑢𝑝</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𝑡𝑜</m:t>
                      </m:r>
                      <m:r>
                        <a:rPr lang="en-US" altLang="zh-CN" sz="2000" b="0" i="1" dirty="0" smtClean="0">
                          <a:latin typeface="Cambria Math" panose="02040503050406030204" pitchFamily="18" charset="0"/>
                        </a:rPr>
                        <m:t> </m:t>
                      </m:r>
                    </m:oMath>
                  </m:oMathPara>
                </a14:m>
                <a:endParaRPr lang="en-US" altLang="zh-CN"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000" b="0" i="1" dirty="0" smtClean="0">
                          <a:latin typeface="Cambria Math" panose="02040503050406030204" pitchFamily="18" charset="0"/>
                        </a:rPr>
                        <m:t>𝑎𝑛𝑑</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𝑖𝑛𝑐𝑙𝑢𝑑𝑖𝑛𝑔</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ℎ𝑜𝑢𝑠𝑒</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𝑔𝑖𝑣𝑒𝑛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𝑡ℎ𝑎𝑡</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ℎ𝑜𝑢𝑠𝑒</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𝑖𝑠</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𝑝𝑎𝑖𝑛𝑒𝑑</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𝑟𝑒𝑑</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𝑤ℎ𝑒𝑛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0</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𝑔𝑟𝑒𝑒𝑛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𝑤ℎ𝑒𝑛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𝑏𝑙𝑢𝑒</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𝑤ℎ𝑒𝑛</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 </m:t>
                      </m:r>
                    </m:oMath>
                  </m:oMathPara>
                </a14:m>
                <a:endParaRPr lang="en-US" altLang="zh-CN" sz="2000" dirty="0"/>
              </a:p>
              <a:p>
                <a:r>
                  <a:rPr lang="en-US" altLang="zh-CN" sz="2000" dirty="0"/>
                  <a:t>The solution to the problem is min(C[n-1,j]) for j = 0,1,2</a:t>
                </a:r>
                <a:endParaRPr lang="en-US"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5266" y="377248"/>
                <a:ext cx="8763000" cy="2442152"/>
              </a:xfrm>
              <a:blipFill rotWithShape="1">
                <a:blip r:embed="rId1"/>
                <a:stretch>
                  <a:fillRect l="-7" t="-2" r="7"/>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10" name="内容占位符 2"/>
              <p:cNvSpPr txBox="1"/>
              <p:nvPr/>
            </p:nvSpPr>
            <p:spPr bwMode="auto">
              <a:xfrm>
                <a:off x="800100" y="4038601"/>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i="1" kern="0" smtClean="0">
                              <a:solidFill>
                                <a:srgbClr val="C00000"/>
                              </a:solidFill>
                              <a:latin typeface="Cambria Math" panose="02040503050406030204" pitchFamily="18" charset="0"/>
                            </a:rPr>
                          </m:ctrlPr>
                        </m:dPr>
                        <m:e>
                          <m:eqArr>
                            <m:eqArrPr>
                              <m:ctrlPr>
                                <a:rPr lang="en-US" altLang="zh-CN" sz="2000" b="0"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0" i="1" kern="0" smtClean="0">
                                  <a:solidFill>
                                    <a:srgbClr val="C00000"/>
                                  </a:solidFill>
                                  <a:latin typeface="Cambria Math" panose="02040503050406030204" pitchFamily="18" charset="0"/>
                                </a:rPr>
                                <m:t>𝐴</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m:t>
                              </m:r>
                              <m:func>
                                <m:funcPr>
                                  <m:ctrlPr>
                                    <a:rPr lang="en-US" altLang="zh-CN" sz="2000" b="0" i="1" kern="0" smtClean="0">
                                      <a:solidFill>
                                        <a:srgbClr val="C00000"/>
                                      </a:solidFill>
                                      <a:latin typeface="Cambria Math" panose="02040503050406030204" pitchFamily="18" charset="0"/>
                                    </a:rPr>
                                  </m:ctrlPr>
                                </m:funcPr>
                                <m:fName>
                                  <m:r>
                                    <m:rPr>
                                      <m:sty m:val="p"/>
                                    </m:rPr>
                                    <a:rPr lang="en-US" altLang="zh-CN" sz="2000" b="0" i="0" kern="0" smtClean="0">
                                      <a:solidFill>
                                        <a:srgbClr val="C00000"/>
                                      </a:solidFill>
                                      <a:latin typeface="Cambria Math" panose="02040503050406030204" pitchFamily="18" charset="0"/>
                                    </a:rPr>
                                    <m:t>min</m:t>
                                  </m:r>
                                </m:fName>
                                <m:e>
                                  <m:d>
                                    <m:dPr>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𝐶</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1</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𝑘</m:t>
                                          </m:r>
                                        </m:e>
                                      </m:d>
                                    </m:e>
                                  </m:d>
                                </m:e>
                              </m:func>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𝑤ℎ𝑒𝑟𝑒</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𝑘</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1</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2</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𝑎𝑛𝑑</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𝑘</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ea typeface="Cambria Math" panose="02040503050406030204" pitchFamily="18" charset="0"/>
                                </a:rPr>
                                <m:t>𝑗</m:t>
                              </m:r>
                            </m:e>
                          </m:eqArr>
                        </m:e>
                      </m:d>
                    </m:oMath>
                  </m:oMathPara>
                </a14:m>
                <a:endParaRPr lang="en-US" altLang="zh-CN" sz="2000" kern="0" dirty="0">
                  <a:solidFill>
                    <a:srgbClr val="C00000"/>
                  </a:solidFill>
                </a:endParaRPr>
              </a:p>
            </p:txBody>
          </p:sp>
        </mc:Choice>
        <mc:Fallback>
          <p:sp>
            <p:nvSpPr>
              <p:cNvPr id="10" name="内容占位符 2"/>
              <p:cNvSpPr txBox="1">
                <a:spLocks noRot="1" noChangeAspect="1" noMove="1" noResize="1" noEditPoints="1" noAdjustHandles="1" noChangeArrowheads="1" noChangeShapeType="1" noTextEdit="1"/>
              </p:cNvSpPr>
              <p:nvPr/>
            </p:nvSpPr>
            <p:spPr bwMode="auto">
              <a:xfrm>
                <a:off x="800100" y="4038601"/>
                <a:ext cx="7543800" cy="914399"/>
              </a:xfrm>
              <a:prstGeom prst="rect">
                <a:avLst/>
              </a:prstGeom>
              <a:blipFill rotWithShape="1">
                <a:blip r:embed="rId2"/>
                <a:stretch>
                  <a:fillRect l="-67" t="-556" r="-59" b="-486"/>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a:t>
            </a:r>
            <a:r>
              <a:rPr lang="en-US" b="1" dirty="0"/>
              <a:t>[17,2,17], </a:t>
            </a:r>
            <a:r>
              <a:rPr lang="en-US" dirty="0"/>
              <a:t>[8,4,10],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i="1" kern="0" smtClean="0">
                              <a:solidFill>
                                <a:srgbClr val="C00000"/>
                              </a:solidFill>
                              <a:latin typeface="Cambria Math" panose="02040503050406030204" pitchFamily="18" charset="0"/>
                            </a:rPr>
                          </m:ctrlPr>
                        </m:dPr>
                        <m:e>
                          <m:eqArr>
                            <m:eqArrPr>
                              <m:ctrlPr>
                                <a:rPr lang="en-US" altLang="zh-CN" sz="2000" b="0" i="1" kern="0" smtClean="0">
                                  <a:solidFill>
                                    <a:srgbClr val="C00000"/>
                                  </a:solidFill>
                                  <a:latin typeface="Cambria Math" panose="02040503050406030204" pitchFamily="18" charset="0"/>
                                </a:rPr>
                              </m:ctrlPr>
                            </m:eqArrPr>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e>
                            <m:e>
                              <m:r>
                                <a:rPr lang="en-US" altLang="zh-CN" sz="2000" b="0" i="1" kern="0" smtClean="0">
                                  <a:solidFill>
                                    <a:srgbClr val="C00000"/>
                                  </a:solidFill>
                                  <a:latin typeface="Cambria Math" panose="02040503050406030204" pitchFamily="18" charset="0"/>
                                </a:rPr>
                                <m:t>𝐴</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m:t>
                              </m:r>
                              <m:func>
                                <m:funcPr>
                                  <m:ctrlPr>
                                    <a:rPr lang="en-US" altLang="zh-CN" sz="2000" b="0" i="1" kern="0" smtClean="0">
                                      <a:solidFill>
                                        <a:srgbClr val="C00000"/>
                                      </a:solidFill>
                                      <a:latin typeface="Cambria Math" panose="02040503050406030204" pitchFamily="18" charset="0"/>
                                    </a:rPr>
                                  </m:ctrlPr>
                                </m:funcPr>
                                <m:fName>
                                  <m:r>
                                    <m:rPr>
                                      <m:sty m:val="p"/>
                                    </m:rPr>
                                    <a:rPr lang="en-US" altLang="zh-CN" sz="2000" b="0" i="0" kern="0" smtClean="0">
                                      <a:solidFill>
                                        <a:srgbClr val="C00000"/>
                                      </a:solidFill>
                                      <a:latin typeface="Cambria Math" panose="02040503050406030204" pitchFamily="18" charset="0"/>
                                    </a:rPr>
                                    <m:t>min</m:t>
                                  </m:r>
                                </m:fName>
                                <m:e>
                                  <m:d>
                                    <m:dPr>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𝐶</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1</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𝑘</m:t>
                                          </m:r>
                                        </m:e>
                                      </m:d>
                                    </m:e>
                                  </m:d>
                                </m:e>
                              </m:func>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𝑤ℎ𝑒𝑟𝑒</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𝑘</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1</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2</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𝑎𝑛𝑑</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𝑘</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ea typeface="Cambria Math" panose="02040503050406030204" pitchFamily="18" charset="0"/>
                                </a:rPr>
                                <m:t>𝑗</m:t>
                              </m:r>
                            </m:e>
                          </m:eqArr>
                        </m:e>
                      </m:d>
                    </m:oMath>
                  </m:oMathPara>
                </a14:m>
                <a:endParaRPr lang="en-US" altLang="zh-CN" sz="2000"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aphicFrame>
        <p:nvGraphicFramePr>
          <p:cNvPr id="7" name="Table 6"/>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a:t>
            </a:r>
            <a:r>
              <a:rPr lang="en-US" b="1" dirty="0"/>
              <a:t>8</a:t>
            </a:r>
            <a:r>
              <a:rPr lang="en-US" dirty="0"/>
              <a:t>,4,10],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8 + min(2, 17)</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c>
                  <a:txBody>
                    <a:bodyPr/>
                    <a:lstStyle/>
                    <a:p>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i="1" kern="0" smtClean="0">
                              <a:solidFill>
                                <a:srgbClr val="C00000"/>
                              </a:solidFill>
                              <a:latin typeface="Cambria Math" panose="02040503050406030204" pitchFamily="18" charset="0"/>
                            </a:rPr>
                          </m:ctrlPr>
                        </m:dPr>
                        <m:e>
                          <m:eqArr>
                            <m:eqArrPr>
                              <m:ctrlPr>
                                <a:rPr lang="en-US" altLang="zh-CN" sz="2000" b="0"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cxnSp>
        <p:nvCxnSpPr>
          <p:cNvPr id="10" name="Straight Arrow Connector 9"/>
          <p:cNvCxnSpPr/>
          <p:nvPr/>
        </p:nvCxnSpPr>
        <p:spPr bwMode="auto">
          <a:xfrm flipH="1">
            <a:off x="4267200" y="4114800"/>
            <a:ext cx="533400" cy="152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Rectangle 10"/>
          <p:cNvSpPr/>
          <p:nvPr/>
        </p:nvSpPr>
        <p:spPr bwMode="auto">
          <a:xfrm>
            <a:off x="4495800" y="3505200"/>
            <a:ext cx="32004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a:t>
            </a:r>
            <a:r>
              <a:rPr lang="en-US" b="1" dirty="0"/>
              <a:t>4</a:t>
            </a:r>
            <a:r>
              <a:rPr lang="en-US" dirty="0"/>
              <a:t>,10],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4 + min(17,17)</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i="1" kern="0" smtClean="0">
                              <a:solidFill>
                                <a:srgbClr val="C00000"/>
                              </a:solidFill>
                              <a:latin typeface="Cambria Math" panose="02040503050406030204" pitchFamily="18" charset="0"/>
                            </a:rPr>
                          </m:ctrlPr>
                        </m:dPr>
                        <m:e>
                          <m:eqArr>
                            <m:eqArrPr>
                              <m:ctrlPr>
                                <a:rPr lang="en-US" altLang="zh-CN" sz="2000" b="0"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b="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𝒋</m:t>
                              </m:r>
                            </m:e>
                          </m:eqArr>
                        </m:e>
                      </m:d>
                    </m:oMath>
                  </m:oMathPara>
                </a14:m>
                <a:endParaRPr lang="en-US" altLang="zh-CN" sz="2000"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cxnSp>
        <p:nvCxnSpPr>
          <p:cNvPr id="10" name="Straight Arrow Connector 9"/>
          <p:cNvCxnSpPr/>
          <p:nvPr/>
        </p:nvCxnSpPr>
        <p:spPr bwMode="auto">
          <a:xfrm flipH="1">
            <a:off x="5880849" y="4092389"/>
            <a:ext cx="533400" cy="152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Rectangle 10"/>
          <p:cNvSpPr/>
          <p:nvPr/>
        </p:nvSpPr>
        <p:spPr bwMode="auto">
          <a:xfrm>
            <a:off x="3048001" y="3482789"/>
            <a:ext cx="14478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
        <p:nvSpPr>
          <p:cNvPr id="7" name="Rectangle 6"/>
          <p:cNvSpPr/>
          <p:nvPr/>
        </p:nvSpPr>
        <p:spPr bwMode="auto">
          <a:xfrm>
            <a:off x="6096000" y="3496236"/>
            <a:ext cx="14478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cxnSp>
        <p:nvCxnSpPr>
          <p:cNvPr id="8" name="Straight Arrow Connector 7"/>
          <p:cNvCxnSpPr/>
          <p:nvPr/>
        </p:nvCxnSpPr>
        <p:spPr bwMode="auto">
          <a:xfrm>
            <a:off x="4545108" y="3915336"/>
            <a:ext cx="865092" cy="3294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a:t>
            </a:r>
            <a:r>
              <a:rPr lang="en-US" b="1" dirty="0"/>
              <a:t>10</a:t>
            </a:r>
            <a:r>
              <a:rPr lang="en-US" dirty="0"/>
              <a:t>],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 + min(17,2)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cxnSp>
        <p:nvCxnSpPr>
          <p:cNvPr id="10" name="Straight Arrow Connector 9"/>
          <p:cNvCxnSpPr/>
          <p:nvPr/>
        </p:nvCxnSpPr>
        <p:spPr bwMode="auto">
          <a:xfrm>
            <a:off x="6414249" y="4092389"/>
            <a:ext cx="519951" cy="1748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 name="Rectangle 6"/>
          <p:cNvSpPr/>
          <p:nvPr/>
        </p:nvSpPr>
        <p:spPr bwMode="auto">
          <a:xfrm>
            <a:off x="3048000" y="3482789"/>
            <a:ext cx="30480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a:t>
            </a:r>
            <a:r>
              <a:rPr lang="en-US" b="1" dirty="0"/>
              <a:t>6</a:t>
            </a:r>
            <a:r>
              <a:rPr lang="en-US" dirty="0"/>
              <a:t>,3,19],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6 + min(21,12)</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4495800" y="4114800"/>
            <a:ext cx="3191933"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435"/>
            <a:ext cx="9144000" cy="457200"/>
          </a:xfrm>
        </p:spPr>
        <p:txBody>
          <a:bodyPr/>
          <a:lstStyle/>
          <a:p>
            <a:r>
              <a:rPr lang="en-US" dirty="0"/>
              <a:t>The Longest Arithmetic Progression</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5" name="TextBox 4"/>
              <p:cNvSpPr txBox="1"/>
              <p:nvPr/>
            </p:nvSpPr>
            <p:spPr>
              <a:xfrm>
                <a:off x="1630073" y="1027645"/>
                <a:ext cx="5883854" cy="1323439"/>
              </a:xfrm>
              <a:prstGeom prst="rect">
                <a:avLst/>
              </a:prstGeom>
              <a:noFill/>
              <a:ln>
                <a:solidFill>
                  <a:schemeClr val="tx1"/>
                </a:solidFill>
              </a:ln>
            </p:spPr>
            <p:txBody>
              <a:bodyPr wrap="square" rtlCol="0">
                <a:spAutoFit/>
              </a:bodyPr>
              <a:lstStyle/>
              <a:p>
                <a:r>
                  <a:rPr lang="en-US" sz="2000" dirty="0">
                    <a:latin typeface="Calibri" panose="020F0502020204030204" pitchFamily="34" charset="0"/>
                    <a:cs typeface="Calibri" panose="020F0502020204030204" pitchFamily="34" charset="0"/>
                  </a:rPr>
                  <a:t>An arithmetic progression is such that the n-</a:t>
                </a:r>
                <a:r>
                  <a:rPr lang="en-US" sz="2000" dirty="0" err="1">
                    <a:latin typeface="Calibri" panose="020F0502020204030204" pitchFamily="34" charset="0"/>
                    <a:cs typeface="Calibri" panose="020F0502020204030204" pitchFamily="34" charset="0"/>
                  </a:rPr>
                  <a:t>th</a:t>
                </a:r>
                <a:r>
                  <a:rPr lang="en-US" sz="2000" dirty="0">
                    <a:latin typeface="Calibri" panose="020F0502020204030204" pitchFamily="34" charset="0"/>
                    <a:cs typeface="Calibri" panose="020F0502020204030204" pitchFamily="34" charset="0"/>
                  </a:rPr>
                  <a:t> term is </a:t>
                </a:r>
                <a:endParaRPr lang="en-US" sz="20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𝑛</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𝑛</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1</m:t>
                          </m:r>
                        </m:e>
                      </m:d>
                      <m:r>
                        <a:rPr lang="en-US" sz="2000" b="0" i="1" smtClean="0">
                          <a:latin typeface="Cambria Math" panose="02040503050406030204" pitchFamily="18" charset="0"/>
                          <a:cs typeface="Calibri" panose="020F0502020204030204" pitchFamily="34" charset="0"/>
                        </a:rPr>
                        <m:t>𝑘</m:t>
                      </m:r>
                    </m:oMath>
                  </m:oMathPara>
                </a14:m>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example: 4, 7, 10, 13,… is an arithmetic progression</a:t>
                </a:r>
                <a:endParaRPr lang="en-US" sz="2000" dirty="0">
                  <a:latin typeface="Calibri" panose="020F0502020204030204" pitchFamily="34" charset="0"/>
                  <a:cs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630073" y="1027645"/>
                <a:ext cx="5883854" cy="1323439"/>
              </a:xfrm>
              <a:prstGeom prst="rect">
                <a:avLst/>
              </a:prstGeom>
              <a:blipFill rotWithShape="1">
                <a:blip r:embed="rId1"/>
                <a:stretch>
                  <a:fillRect l="-87" t="-400" r="-76" b="-312"/>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33917" y="4381198"/>
                <a:ext cx="8546099" cy="132343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For example, if the input sequence is </a:t>
                </a:r>
                <a:r>
                  <a:rPr lang="en-US" sz="2000" dirty="0">
                    <a:solidFill>
                      <a:srgbClr val="C00000"/>
                    </a:solidFill>
                    <a:latin typeface="Calibri" panose="020F0502020204030204" pitchFamily="34" charset="0"/>
                    <a:cs typeface="Calibri" panose="020F0502020204030204" pitchFamily="34" charset="0"/>
                  </a:rPr>
                  <a:t>9, 4, 7, 2, 10</a:t>
                </a:r>
                <a:r>
                  <a:rPr lang="en-US" sz="2000" dirty="0">
                    <a:latin typeface="Calibri" panose="020F0502020204030204" pitchFamily="34" charset="0"/>
                    <a:cs typeface="Calibri" panose="020F0502020204030204" pitchFamily="34" charset="0"/>
                  </a:rPr>
                  <a:t>, your algorithm should output 3, corresponding to the subsequence </a:t>
                </a:r>
                <a:r>
                  <a:rPr lang="en-US" sz="2000" b="1" dirty="0">
                    <a:solidFill>
                      <a:srgbClr val="C00000"/>
                    </a:solidFill>
                    <a:latin typeface="Calibri" panose="020F0502020204030204" pitchFamily="34" charset="0"/>
                    <a:cs typeface="Calibri" panose="020F0502020204030204" pitchFamily="34" charset="0"/>
                  </a:rPr>
                  <a:t>4,7,10</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full credit, your algorithm should run in</a:t>
                </a:r>
                <a14:m>
                  <m:oMath xmlns:m="http://schemas.openxmlformats.org/officeDocument/2006/math">
                    <m:r>
                      <a:rPr lang="en-US" sz="200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𝑂</m:t>
                    </m:r>
                    <m:d>
                      <m:dPr>
                        <m:ctrlPr>
                          <a:rPr lang="en-US" sz="2000" b="0" i="1" smtClean="0">
                            <a:latin typeface="Cambria Math" panose="02040503050406030204" pitchFamily="18" charset="0"/>
                            <a:cs typeface="Calibri" panose="020F0502020204030204" pitchFamily="34" charset="0"/>
                          </a:rPr>
                        </m:ctrlPr>
                      </m:dPr>
                      <m:e>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𝑛</m:t>
                            </m:r>
                          </m:e>
                          <m:sup>
                            <m:r>
                              <a:rPr lang="en-US" sz="2000" b="0" i="1" smtClean="0">
                                <a:latin typeface="Cambria Math" panose="02040503050406030204" pitchFamily="18" charset="0"/>
                                <a:cs typeface="Calibri" panose="020F0502020204030204" pitchFamily="34" charset="0"/>
                              </a:rPr>
                              <m:t>2</m:t>
                            </m:r>
                          </m:sup>
                        </m:sSup>
                      </m:e>
                    </m:d>
                  </m:oMath>
                </a14:m>
                <a:r>
                  <a:rPr lang="en-US" sz="2000" dirty="0">
                    <a:latin typeface="Calibri" panose="020F0502020204030204" pitchFamily="34" charset="0"/>
                    <a:cs typeface="Calibri" panose="020F0502020204030204" pitchFamily="34" charset="0"/>
                  </a:rPr>
                  <a:t> time.</a:t>
                </a:r>
                <a:endParaRPr lang="en-US" sz="2000" dirty="0">
                  <a:latin typeface="Calibri" panose="020F0502020204030204" pitchFamily="34" charset="0"/>
                  <a:cs typeface="Calibri" panose="020F0502020204030204"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33917" y="4381198"/>
                <a:ext cx="8546099" cy="1323439"/>
              </a:xfrm>
              <a:prstGeom prst="rect">
                <a:avLst/>
              </a:prstGeom>
              <a:blipFill rotWithShape="1">
                <a:blip r:embed="rId2"/>
                <a:stretch>
                  <a:fillRect l="-3" t="-25" r="6"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33917" y="3428302"/>
                <a:ext cx="8027582"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Describe and analyze an efficient algorithm to find the length of the longest arithmetic progression in a sequence </a:t>
                </a:r>
                <a14:m>
                  <m:oMath xmlns:m="http://schemas.openxmlformats.org/officeDocument/2006/math">
                    <m:r>
                      <a:rPr lang="en-US" sz="2000" b="1" i="1">
                        <a:latin typeface="Cambria Math" panose="02040503050406030204" pitchFamily="18" charset="0"/>
                        <a:cs typeface="Calibri" panose="020F0502020204030204" pitchFamily="34" charset="0"/>
                      </a:rPr>
                      <m:t>𝑨</m:t>
                    </m:r>
                    <m:r>
                      <a:rPr lang="en-US" sz="2000" b="1" i="1">
                        <a:latin typeface="Cambria Math" panose="02040503050406030204" pitchFamily="18" charset="0"/>
                        <a:cs typeface="Calibri" panose="020F0502020204030204" pitchFamily="34" charset="0"/>
                      </a:rPr>
                      <m:t>[</m:t>
                    </m:r>
                    <m:r>
                      <a:rPr lang="en-US" sz="2000" b="1" i="1">
                        <a:latin typeface="Cambria Math" panose="02040503050406030204" pitchFamily="18" charset="0"/>
                        <a:cs typeface="Calibri" panose="020F0502020204030204" pitchFamily="34" charset="0"/>
                      </a:rPr>
                      <m:t>𝟏</m:t>
                    </m:r>
                    <m:r>
                      <a:rPr lang="en-US" sz="2000" b="1" i="1">
                        <a:latin typeface="Cambria Math" panose="02040503050406030204" pitchFamily="18" charset="0"/>
                        <a:cs typeface="Calibri" panose="020F0502020204030204" pitchFamily="34" charset="0"/>
                      </a:rPr>
                      <m:t>..</m:t>
                    </m:r>
                    <m:r>
                      <a:rPr lang="en-US" sz="2000" b="1" i="1">
                        <a:latin typeface="Cambria Math" panose="02040503050406030204" pitchFamily="18" charset="0"/>
                        <a:cs typeface="Calibri" panose="020F0502020204030204" pitchFamily="34" charset="0"/>
                      </a:rPr>
                      <m:t>𝒏</m:t>
                    </m:r>
                    <m:r>
                      <a:rPr lang="en-US" sz="2000" b="1" i="1">
                        <a:latin typeface="Cambria Math" panose="02040503050406030204" pitchFamily="18" charset="0"/>
                        <a:cs typeface="Calibri" panose="020F0502020204030204" pitchFamily="34" charset="0"/>
                      </a:rPr>
                      <m:t>]</m:t>
                    </m:r>
                    <m:r>
                      <a:rPr lang="en-US" sz="2000" i="1">
                        <a:latin typeface="Cambria Math" panose="02040503050406030204" pitchFamily="18" charset="0"/>
                        <a:cs typeface="Calibri" panose="020F0502020204030204" pitchFamily="34" charset="0"/>
                      </a:rPr>
                      <m:t> </m:t>
                    </m:r>
                  </m:oMath>
                </a14:m>
                <a:r>
                  <a:rPr lang="en-US" sz="2000" b="1" dirty="0">
                    <a:latin typeface="Calibri" panose="020F0502020204030204" pitchFamily="34" charset="0"/>
                    <a:cs typeface="Calibri" panose="020F0502020204030204" pitchFamily="34" charset="0"/>
                  </a:rPr>
                  <a:t>of </a:t>
                </a:r>
                <a14:m>
                  <m:oMath xmlns:m="http://schemas.openxmlformats.org/officeDocument/2006/math">
                    <m:r>
                      <a:rPr lang="en-US" sz="2000" b="1" i="1">
                        <a:latin typeface="Cambria Math" panose="02040503050406030204" pitchFamily="18" charset="0"/>
                        <a:cs typeface="Calibri" panose="020F0502020204030204" pitchFamily="34" charset="0"/>
                      </a:rPr>
                      <m:t>𝒏</m:t>
                    </m:r>
                  </m:oMath>
                </a14:m>
                <a:r>
                  <a:rPr lang="en-US" sz="2000" b="1" dirty="0">
                    <a:latin typeface="Calibri" panose="020F0502020204030204" pitchFamily="34" charset="0"/>
                    <a:cs typeface="Calibri" panose="020F0502020204030204" pitchFamily="34" charset="0"/>
                  </a:rPr>
                  <a:t> integers.</a:t>
                </a:r>
                <a:endParaRPr lang="en-US" sz="2000" b="1" dirty="0">
                  <a:latin typeface="Calibri" panose="020F0502020204030204" pitchFamily="34" charset="0"/>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233917" y="3428302"/>
                <a:ext cx="8027582" cy="707886"/>
              </a:xfrm>
              <a:prstGeom prst="rect">
                <a:avLst/>
              </a:prstGeom>
              <a:blipFill rotWithShape="1">
                <a:blip r:embed="rId3"/>
                <a:stretch>
                  <a:fillRect l="-3" t="-81" r="2" b="6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a:t>
            </a:r>
            <a:r>
              <a:rPr lang="en-US" b="1" dirty="0"/>
              <a:t>3</a:t>
            </a:r>
            <a:r>
              <a:rPr lang="en-US" dirty="0"/>
              <a:t>,19],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3 + min(10,12)</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3048000" y="4063254"/>
            <a:ext cx="14478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
        <p:nvSpPr>
          <p:cNvPr id="8" name="Rectangle 7"/>
          <p:cNvSpPr/>
          <p:nvPr/>
        </p:nvSpPr>
        <p:spPr bwMode="auto">
          <a:xfrm>
            <a:off x="6214533" y="4114800"/>
            <a:ext cx="14478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a:t>
            </a:r>
            <a:r>
              <a:rPr lang="en-US" b="1" dirty="0"/>
              <a:t>19</a:t>
            </a:r>
            <a:r>
              <a:rPr lang="en-US" dirty="0"/>
              <a:t>],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19+min(10,21)</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3048000" y="4063254"/>
            <a:ext cx="30480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29</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a:t>
            </a:r>
            <a:r>
              <a:rPr lang="en-US" b="1" dirty="0"/>
              <a:t>4</a:t>
            </a:r>
            <a:r>
              <a:rPr lang="en-US" dirty="0"/>
              <a:t>,8,12]].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29</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4 + min(13,29)</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4495800" y="4675093"/>
            <a:ext cx="32004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[4,</a:t>
            </a:r>
            <a:r>
              <a:rPr lang="en-US" b="1" dirty="0"/>
              <a:t>8</a:t>
            </a:r>
            <a:r>
              <a:rPr lang="en-US" dirty="0"/>
              <a:t>,12]].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29</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8+min(18,29)</a:t>
                      </a:r>
                      <a:endParaRPr lang="en-US" sz="1400" dirty="0">
                        <a:latin typeface="Cambria Math" panose="02040503050406030204" pitchFamily="18" charset="0"/>
                        <a:ea typeface="Cambria Math" panose="02040503050406030204" pitchFamily="18" charset="0"/>
                      </a:endParaRPr>
                    </a:p>
                  </a:txBody>
                  <a:tcPr/>
                </a:tc>
                <a:tc>
                  <a:txBody>
                    <a:bodyPr/>
                    <a:lstStyle/>
                    <a:p>
                      <a:pPr algn="ct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6096000" y="4675093"/>
            <a:ext cx="16002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
        <p:nvSpPr>
          <p:cNvPr id="8" name="Rectangle 7"/>
          <p:cNvSpPr/>
          <p:nvPr/>
        </p:nvSpPr>
        <p:spPr bwMode="auto">
          <a:xfrm>
            <a:off x="2971800" y="4676464"/>
            <a:ext cx="15240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[4,8,</a:t>
            </a:r>
            <a:r>
              <a:rPr lang="en-US" b="1" dirty="0"/>
              <a:t>12</a:t>
            </a:r>
            <a:r>
              <a:rPr lang="en-US" dirty="0"/>
              <a:t>]].</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29</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26</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 + min(18,13)</a:t>
                      </a: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3048000" y="4648200"/>
            <a:ext cx="3048000" cy="609600"/>
          </a:xfrm>
          <a:prstGeom prst="rect">
            <a:avLst/>
          </a:prstGeom>
          <a:noFill/>
          <a:ln w="57150"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tx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29</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26</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25</a:t>
                      </a: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609600" y="914400"/>
            <a:ext cx="7620000" cy="2057400"/>
          </a:xfrm>
        </p:spPr>
        <p:txBody>
          <a:bodyPr/>
          <a:lstStyle/>
          <a:p>
            <a:r>
              <a:rPr lang="en-US" dirty="0"/>
              <a:t>Given A = [[17,2,17], [8,4,10], [6,3,19], [4,8,12]].</a:t>
            </a:r>
            <a:endParaRPr lang="en-US" dirty="0"/>
          </a:p>
        </p:txBody>
      </p:sp>
      <p:sp>
        <p:nvSpPr>
          <p:cNvPr id="4" name="Slide Number Placeholder 3"/>
          <p:cNvSpPr>
            <a:spLocks noGrp="1"/>
          </p:cNvSpPr>
          <p:nvPr>
            <p:ph type="sldNum" sz="quarter" idx="10"/>
          </p:nvPr>
        </p:nvSpPr>
        <p:spPr/>
        <p:txBody>
          <a:bodyPr/>
          <a:lstStyle/>
          <a:p>
            <a:fld id="{F93D95E9-3209-4078-99B3-F522B96C347E}" type="slidenum">
              <a:rPr lang="en-US" altLang="en-US" smtClean="0"/>
            </a:fld>
            <a:endParaRPr lang="en-US" altLang="en-US" sz="1400"/>
          </a:p>
        </p:txBody>
      </p:sp>
      <p:graphicFrame>
        <p:nvGraphicFramePr>
          <p:cNvPr id="5" name="Table 4"/>
          <p:cNvGraphicFramePr>
            <a:graphicFrameLocks noGrp="1"/>
          </p:cNvGraphicFramePr>
          <p:nvPr/>
        </p:nvGraphicFramePr>
        <p:xfrm>
          <a:off x="1295400" y="3009900"/>
          <a:ext cx="6400800" cy="2819400"/>
        </p:xfrm>
        <a:graphic>
          <a:graphicData uri="http://schemas.openxmlformats.org/drawingml/2006/table">
            <a:tbl>
              <a:tblPr firstRow="1" bandRow="1">
                <a:tableStyleId>{5C22544A-7EE6-4342-B048-85BDC9FD1C3A}</a:tableStyleId>
              </a:tblPr>
              <a:tblGrid>
                <a:gridCol w="1740223"/>
                <a:gridCol w="1460177"/>
                <a:gridCol w="1600200"/>
                <a:gridCol w="1600200"/>
              </a:tblGrid>
              <a:tr h="563880">
                <a:tc>
                  <a:txBody>
                    <a:bodyPr/>
                    <a:lstStyle/>
                    <a:p>
                      <a:r>
                        <a:rPr lang="en-US" sz="1400" dirty="0">
                          <a:latin typeface="Cambria Math" panose="02040503050406030204" pitchFamily="18" charset="0"/>
                          <a:ea typeface="Cambria Math" panose="02040503050406030204" pitchFamily="18" charset="0"/>
                        </a:rPr>
                        <a:t>i \ j</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a:latin typeface="Cambria Math" panose="02040503050406030204" pitchFamily="18" charset="0"/>
                          <a:ea typeface="Cambria Math" panose="02040503050406030204" pitchFamily="18" charset="0"/>
                        </a:rPr>
                        <a:t>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10</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21</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2</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18</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29</a:t>
                      </a:r>
                      <a:endParaRPr lang="en-US" sz="1400" dirty="0">
                        <a:latin typeface="Cambria Math" panose="02040503050406030204" pitchFamily="18" charset="0"/>
                        <a:ea typeface="Cambria Math" panose="02040503050406030204" pitchFamily="18" charset="0"/>
                      </a:endParaRPr>
                    </a:p>
                  </a:txBody>
                  <a:tcPr/>
                </a:tc>
              </a:tr>
              <a:tr h="563880">
                <a:tc>
                  <a:txBody>
                    <a:bodyPr/>
                    <a:lstStyle/>
                    <a:p>
                      <a:r>
                        <a:rPr lang="en-US" sz="1400" dirty="0">
                          <a:latin typeface="Cambria Math" panose="02040503050406030204" pitchFamily="18" charset="0"/>
                          <a:ea typeface="Cambria Math" panose="02040503050406030204" pitchFamily="18" charset="0"/>
                        </a:rPr>
                        <a:t>3</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17</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26</a:t>
                      </a:r>
                      <a:endParaRPr lang="en-US" sz="1400" dirty="0">
                        <a:latin typeface="Cambria Math" panose="02040503050406030204" pitchFamily="18" charset="0"/>
                        <a:ea typeface="Cambria Math" panose="02040503050406030204" pitchFamily="18" charset="0"/>
                      </a:endParaRPr>
                    </a:p>
                  </a:txBody>
                  <a:tcPr/>
                </a:tc>
                <a:tc>
                  <a:txBody>
                    <a:bodyPr/>
                    <a:lstStyle/>
                    <a:p>
                      <a:pPr algn="ctr"/>
                      <a:r>
                        <a:rPr lang="en-US" sz="1400" dirty="0">
                          <a:latin typeface="Cambria Math" panose="02040503050406030204" pitchFamily="18" charset="0"/>
                          <a:ea typeface="Cambria Math" panose="02040503050406030204" pitchFamily="18" charset="0"/>
                        </a:rPr>
                        <a:t>25</a:t>
                      </a:r>
                      <a:endParaRPr lang="en-US" sz="1400" dirty="0">
                        <a:latin typeface="Cambria Math" panose="02040503050406030204" pitchFamily="18" charset="0"/>
                        <a:ea typeface="Cambria Math" panose="02040503050406030204" pitchFamily="18" charset="0"/>
                      </a:endParaRPr>
                    </a:p>
                  </a:txBody>
                  <a:tcPr/>
                </a:tc>
              </a:tr>
            </a:tbl>
          </a:graphicData>
        </a:graphic>
      </p:graphicFrame>
      <mc:AlternateContent xmlns:mc="http://schemas.openxmlformats.org/markup-compatibility/2006">
        <mc:Choice xmlns:a14="http://schemas.microsoft.com/office/drawing/2010/main" Requires="a14">
          <p:sp>
            <p:nvSpPr>
              <p:cNvPr id="6" name="内容占位符 2"/>
              <p:cNvSpPr txBox="1"/>
              <p:nvPr/>
            </p:nvSpPr>
            <p:spPr bwMode="auto">
              <a:xfrm>
                <a:off x="990600" y="1573307"/>
                <a:ext cx="7543800" cy="91439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lstStyle>
                <a:lvl1pPr algn="l" rtl="0" eaLnBrk="1" fontAlgn="base" hangingPunct="1">
                  <a:lnSpc>
                    <a:spcPct val="100000"/>
                  </a:lnSpc>
                  <a:spcBef>
                    <a:spcPts val="1200"/>
                  </a:spcBef>
                  <a:spcAft>
                    <a:spcPts val="0"/>
                  </a:spcAft>
                  <a:buClr>
                    <a:srgbClr val="003399"/>
                  </a:buClr>
                  <a:buSzPct val="50000"/>
                  <a:buFont typeface="Monotype Sorts" pitchFamily="92" charset="2"/>
                  <a:defRPr kumimoji="1" sz="2200" baseline="0">
                    <a:solidFill>
                      <a:schemeClr val="tx1"/>
                    </a:solidFill>
                    <a:latin typeface="Calibri" panose="020F0502020204030204" pitchFamily="34" charset="0"/>
                    <a:ea typeface="+mn-ea"/>
                    <a:cs typeface="+mn-cs"/>
                  </a:defRPr>
                </a:lvl1pPr>
                <a:lvl2pPr marL="346075" indent="-231775" algn="l" rtl="0" eaLnBrk="1" fontAlgn="base" hangingPunct="1">
                  <a:lnSpc>
                    <a:spcPts val="2600"/>
                  </a:lnSpc>
                  <a:spcBef>
                    <a:spcPct val="0"/>
                  </a:spcBef>
                  <a:spcAft>
                    <a:spcPct val="0"/>
                  </a:spcAft>
                  <a:buClr>
                    <a:schemeClr val="tx1"/>
                  </a:buClr>
                  <a:buSzPct val="35000"/>
                  <a:buFont typeface="Monotype Sorts" pitchFamily="92" charset="2"/>
                  <a:buChar char="n"/>
                  <a:defRPr kumimoji="1" sz="2200" baseline="0">
                    <a:solidFill>
                      <a:schemeClr val="tx1"/>
                    </a:solidFill>
                    <a:latin typeface="Calibri" panose="020F0502020204030204" pitchFamily="34" charset="0"/>
                  </a:defRPr>
                </a:lvl2pPr>
                <a:lvl3pPr marL="627380" indent="-167005" algn="l" rtl="0" eaLnBrk="1" fontAlgn="base" hangingPunct="1">
                  <a:lnSpc>
                    <a:spcPts val="2600"/>
                  </a:lnSpc>
                  <a:spcBef>
                    <a:spcPct val="0"/>
                  </a:spcBef>
                  <a:spcAft>
                    <a:spcPct val="0"/>
                  </a:spcAft>
                  <a:buClr>
                    <a:schemeClr val="tx1"/>
                  </a:buClr>
                  <a:buSzPct val="80000"/>
                  <a:buChar char="–"/>
                  <a:defRPr kumimoji="1" sz="2200" baseline="0">
                    <a:solidFill>
                      <a:schemeClr val="tx1"/>
                    </a:solidFill>
                    <a:latin typeface="Calibri" panose="020F0502020204030204" pitchFamily="34" charset="0"/>
                  </a:defRPr>
                </a:lvl3pPr>
                <a:lvl4pPr marL="1148080" indent="-405130" algn="l" rtl="0" eaLnBrk="1" fontAlgn="base" hangingPunct="1">
                  <a:lnSpc>
                    <a:spcPts val="2600"/>
                  </a:lnSpc>
                  <a:spcBef>
                    <a:spcPct val="0"/>
                  </a:spcBef>
                  <a:spcAft>
                    <a:spcPct val="0"/>
                  </a:spcAft>
                  <a:buClr>
                    <a:schemeClr val="tx1"/>
                  </a:buClr>
                  <a:buFont typeface="Wingdings" panose="05000000000000000000" pitchFamily="2" charset="2"/>
                  <a:buChar char="!"/>
                  <a:defRPr kumimoji="1" sz="2200" baseline="0">
                    <a:solidFill>
                      <a:schemeClr val="tx1"/>
                    </a:solidFill>
                    <a:latin typeface="Calibri" panose="020F0502020204030204" pitchFamily="34" charset="0"/>
                  </a:defRPr>
                </a:lvl4pPr>
                <a:lvl5pPr marL="1539875" indent="-170180" algn="l" rtl="0" eaLnBrk="1" fontAlgn="base" hangingPunct="1">
                  <a:lnSpc>
                    <a:spcPts val="2600"/>
                  </a:lnSpc>
                  <a:spcBef>
                    <a:spcPct val="0"/>
                  </a:spcBef>
                  <a:spcAft>
                    <a:spcPct val="0"/>
                  </a:spcAft>
                  <a:buClr>
                    <a:schemeClr val="tx1"/>
                  </a:buClr>
                  <a:buSzPct val="100000"/>
                  <a:buChar char="–"/>
                  <a:defRPr kumimoji="1" sz="2200" baseline="0">
                    <a:solidFill>
                      <a:schemeClr val="tx1"/>
                    </a:solidFill>
                    <a:latin typeface="Calibri" panose="020F0502020204030204" pitchFamily="34" charset="0"/>
                  </a:defRPr>
                </a:lvl5pPr>
                <a:lvl6pPr marL="19970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6pPr>
                <a:lvl7pPr marL="24542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7pPr>
                <a:lvl8pPr marL="29114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8pPr>
                <a:lvl9pPr marL="3368675" indent="-170180" algn="l" rtl="0" eaLnBrk="1" fontAlgn="base" hangingPunct="1">
                  <a:lnSpc>
                    <a:spcPts val="2600"/>
                  </a:lnSpc>
                  <a:spcBef>
                    <a:spcPct val="0"/>
                  </a:spcBef>
                  <a:spcAft>
                    <a:spcPct val="0"/>
                  </a:spcAft>
                  <a:buClr>
                    <a:schemeClr val="tx1"/>
                  </a:buClr>
                  <a:buSzPct val="100000"/>
                  <a:buChar char="–"/>
                  <a:defRPr kumimoji="1">
                    <a:solidFill>
                      <a:schemeClr val="tx1"/>
                    </a:solidFill>
                    <a:latin typeface="+mn-lt"/>
                  </a:defRPr>
                </a:lvl9pPr>
              </a:lstStyle>
              <a:p>
                <a14:m>
                  <m:oMathPara xmlns:m="http://schemas.openxmlformats.org/officeDocument/2006/math">
                    <m:oMathParaPr>
                      <m:jc m:val="centerGroup"/>
                    </m:oMathParaPr>
                    <m:oMath xmlns:m="http://schemas.openxmlformats.org/officeDocument/2006/math">
                      <m:r>
                        <m:rPr>
                          <m:sty m:val="p"/>
                        </m:rPr>
                        <a:rPr lang="en-US" altLang="zh-CN" sz="2000" kern="0" smtClean="0">
                          <a:solidFill>
                            <a:srgbClr val="C00000"/>
                          </a:solidFill>
                          <a:latin typeface="Cambria Math" panose="02040503050406030204" pitchFamily="18" charset="0"/>
                        </a:rPr>
                        <m:t>C</m:t>
                      </m:r>
                      <m:d>
                        <m:dPr>
                          <m:begChr m:val="["/>
                          <m:endChr m:val="]"/>
                          <m:ctrlPr>
                            <a:rPr lang="en-US" altLang="zh-CN" sz="2000" i="1" kern="0" smtClean="0">
                              <a:solidFill>
                                <a:srgbClr val="C00000"/>
                              </a:solidFill>
                              <a:latin typeface="Cambria Math" panose="02040503050406030204" pitchFamily="18" charset="0"/>
                            </a:rPr>
                          </m:ctrlPr>
                        </m:dPr>
                        <m:e>
                          <m:r>
                            <a:rPr lang="en-US" altLang="zh-CN" sz="200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i="1" kern="0" smtClean="0">
                          <a:solidFill>
                            <a:srgbClr val="C00000"/>
                          </a:solidFill>
                          <a:latin typeface="Cambria Math" panose="02040503050406030204" pitchFamily="18" charset="0"/>
                        </a:rPr>
                        <m:t>=</m:t>
                      </m:r>
                      <m:d>
                        <m:dPr>
                          <m:begChr m:val="{"/>
                          <m:endChr m:val=""/>
                          <m:ctrlPr>
                            <a:rPr lang="en-US" altLang="zh-CN" sz="2000" b="1" i="1" kern="0" smtClean="0">
                              <a:solidFill>
                                <a:srgbClr val="C00000"/>
                              </a:solidFill>
                              <a:latin typeface="Cambria Math" panose="02040503050406030204" pitchFamily="18" charset="0"/>
                            </a:rPr>
                          </m:ctrlPr>
                        </m:dPr>
                        <m:e>
                          <m:eqArr>
                            <m:eqArrPr>
                              <m:ctrlPr>
                                <a:rPr lang="en-US" altLang="zh-CN" sz="2000" b="1" i="1" kern="0" smtClean="0">
                                  <a:solidFill>
                                    <a:srgbClr val="C00000"/>
                                  </a:solidFill>
                                  <a:latin typeface="Cambria Math" panose="02040503050406030204" pitchFamily="18" charset="0"/>
                                </a:rPr>
                              </m:ctrlPr>
                            </m:eqArrPr>
                            <m:e>
                              <m:r>
                                <a:rPr lang="en-US" altLang="zh-CN" sz="2000" b="0" i="1" kern="0" smtClean="0">
                                  <a:solidFill>
                                    <a:srgbClr val="C00000"/>
                                  </a:solidFill>
                                  <a:latin typeface="Cambria Math" panose="02040503050406030204" pitchFamily="18" charset="0"/>
                                </a:rPr>
                                <m:t>𝐴</m:t>
                              </m:r>
                              <m:d>
                                <m:dPr>
                                  <m:begChr m:val="["/>
                                  <m:endChr m:val="]"/>
                                  <m:ctrlPr>
                                    <a:rPr lang="en-US" altLang="zh-CN" sz="2000" i="1" kern="0" smtClean="0">
                                      <a:solidFill>
                                        <a:srgbClr val="C00000"/>
                                      </a:solidFill>
                                      <a:latin typeface="Cambria Math" panose="02040503050406030204" pitchFamily="18" charset="0"/>
                                    </a:rPr>
                                  </m:ctrlPr>
                                </m:dPr>
                                <m:e>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𝑗</m:t>
                                  </m:r>
                                </m:e>
                              </m:d>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𝑤ℎ𝑒𝑛</m:t>
                              </m:r>
                              <m:r>
                                <a:rPr lang="en-US" altLang="zh-CN" sz="2000" b="0" i="1" kern="0" smtClean="0">
                                  <a:solidFill>
                                    <a:srgbClr val="C00000"/>
                                  </a:solidFill>
                                  <a:latin typeface="Cambria Math" panose="02040503050406030204" pitchFamily="18" charset="0"/>
                                </a:rPr>
                                <m:t> </m:t>
                              </m:r>
                              <m:r>
                                <a:rPr lang="en-US" altLang="zh-CN" sz="2000" b="0" i="1" kern="0" smtClean="0">
                                  <a:solidFill>
                                    <a:srgbClr val="C00000"/>
                                  </a:solidFill>
                                  <a:latin typeface="Cambria Math" panose="02040503050406030204" pitchFamily="18" charset="0"/>
                                </a:rPr>
                                <m:t>𝑖</m:t>
                              </m:r>
                              <m:r>
                                <a:rPr lang="en-US" altLang="zh-CN" sz="2000" b="0" i="1" kern="0" smtClean="0">
                                  <a:solidFill>
                                    <a:srgbClr val="C00000"/>
                                  </a:solidFill>
                                  <a:latin typeface="Cambria Math" panose="02040503050406030204" pitchFamily="18" charset="0"/>
                                </a:rPr>
                                <m:t>=</m:t>
                              </m:r>
                              <m:r>
                                <a:rPr lang="en-US" altLang="zh-CN" sz="2000" b="0" i="1" kern="0" smtClean="0">
                                  <a:solidFill>
                                    <a:srgbClr val="C00000"/>
                                  </a:solidFill>
                                  <a:latin typeface="Cambria Math" panose="02040503050406030204" pitchFamily="18" charset="0"/>
                                </a:rPr>
                                <m:t>0</m:t>
                              </m:r>
                            </m:e>
                            <m:e>
                              <m:r>
                                <a:rPr lang="en-US" altLang="zh-CN" sz="2000" b="1" i="1" kern="0" smtClean="0">
                                  <a:solidFill>
                                    <a:srgbClr val="C00000"/>
                                  </a:solidFill>
                                  <a:latin typeface="Cambria Math" panose="02040503050406030204" pitchFamily="18" charset="0"/>
                                </a:rPr>
                                <m:t>𝑨</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𝒋</m:t>
                                  </m:r>
                                </m:e>
                              </m:d>
                              <m:r>
                                <a:rPr lang="en-US" altLang="zh-CN" sz="2000" b="1" i="1" kern="0" smtClean="0">
                                  <a:solidFill>
                                    <a:srgbClr val="C00000"/>
                                  </a:solidFill>
                                  <a:latin typeface="Cambria Math" panose="02040503050406030204" pitchFamily="18" charset="0"/>
                                </a:rPr>
                                <m:t>+</m:t>
                              </m:r>
                              <m:func>
                                <m:funcPr>
                                  <m:ctrlPr>
                                    <a:rPr lang="en-US" altLang="zh-CN" sz="2000" b="1" i="1" kern="0" smtClean="0">
                                      <a:solidFill>
                                        <a:srgbClr val="C00000"/>
                                      </a:solidFill>
                                      <a:latin typeface="Cambria Math" panose="02040503050406030204" pitchFamily="18" charset="0"/>
                                    </a:rPr>
                                  </m:ctrlPr>
                                </m:funcPr>
                                <m:fName>
                                  <m:r>
                                    <a:rPr lang="en-US" altLang="zh-CN" sz="2000" b="1" i="0" kern="0" smtClean="0">
                                      <a:solidFill>
                                        <a:srgbClr val="C00000"/>
                                      </a:solidFill>
                                      <a:latin typeface="Cambria Math" panose="02040503050406030204" pitchFamily="18" charset="0"/>
                                    </a:rPr>
                                    <m:t>𝐦𝐢𝐧</m:t>
                                  </m:r>
                                </m:fName>
                                <m:e>
                                  <m:d>
                                    <m:dPr>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𝑪</m:t>
                                      </m:r>
                                      <m:d>
                                        <m:dPr>
                                          <m:begChr m:val="["/>
                                          <m:endChr m:val="]"/>
                                          <m:ctrlPr>
                                            <a:rPr lang="en-US" altLang="zh-CN" sz="2000" b="1" i="1" kern="0" smtClean="0">
                                              <a:solidFill>
                                                <a:srgbClr val="C00000"/>
                                              </a:solidFill>
                                              <a:latin typeface="Cambria Math" panose="02040503050406030204" pitchFamily="18" charset="0"/>
                                            </a:rPr>
                                          </m:ctrlPr>
                                        </m:dPr>
                                        <m:e>
                                          <m:r>
                                            <a:rPr lang="en-US" altLang="zh-CN" sz="2000" b="1" i="1" kern="0" smtClean="0">
                                              <a:solidFill>
                                                <a:srgbClr val="C00000"/>
                                              </a:solidFill>
                                              <a:latin typeface="Cambria Math" panose="02040503050406030204" pitchFamily="18" charset="0"/>
                                            </a:rPr>
                                            <m:t>𝒊</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e>
                                      </m:d>
                                    </m:e>
                                  </m:d>
                                </m:e>
                              </m:func>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𝒘𝒉𝒆𝒓𝒆</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𝟎</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𝟏</m:t>
                              </m:r>
                              <m:r>
                                <a:rPr lang="en-US" altLang="zh-CN" sz="2000" b="1" i="1" kern="0" smtClean="0">
                                  <a:solidFill>
                                    <a:srgbClr val="C00000"/>
                                  </a:solidFill>
                                  <a:latin typeface="Cambria Math" panose="02040503050406030204" pitchFamily="18" charset="0"/>
                                </a:rPr>
                                <m:t>,</m:t>
                              </m:r>
                              <m:r>
                                <a:rPr lang="en-US" altLang="zh-CN" sz="2000" b="1" i="1" kern="0" smtClean="0">
                                  <a:solidFill>
                                    <a:srgbClr val="C00000"/>
                                  </a:solidFill>
                                  <a:latin typeface="Cambria Math" panose="02040503050406030204" pitchFamily="18" charset="0"/>
                                </a:rPr>
                                <m:t>𝟐</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𝒂𝒏𝒅</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rPr>
                                <m:t>𝒌</m:t>
                              </m:r>
                              <m:r>
                                <a:rPr lang="en-US" altLang="zh-CN" sz="2000" b="1" i="1" kern="0" smtClean="0">
                                  <a:solidFill>
                                    <a:srgbClr val="C00000"/>
                                  </a:solidFill>
                                  <a:latin typeface="Cambria Math" panose="02040503050406030204" pitchFamily="18" charset="0"/>
                                </a:rPr>
                                <m:t> ≠</m:t>
                              </m:r>
                              <m:r>
                                <a:rPr lang="en-US" altLang="zh-CN" sz="2000" b="1" i="1" kern="0" smtClean="0">
                                  <a:solidFill>
                                    <a:srgbClr val="C00000"/>
                                  </a:solidFill>
                                  <a:latin typeface="Cambria Math" panose="02040503050406030204" pitchFamily="18" charset="0"/>
                                  <a:ea typeface="Cambria Math" panose="02040503050406030204" pitchFamily="18" charset="0"/>
                                </a:rPr>
                                <m:t>𝒋</m:t>
                              </m:r>
                            </m:e>
                          </m:eqArr>
                        </m:e>
                      </m:d>
                    </m:oMath>
                  </m:oMathPara>
                </a14:m>
                <a:endParaRPr lang="en-US" altLang="zh-CN" sz="2000" b="1" kern="0" dirty="0">
                  <a:solidFill>
                    <a:srgbClr val="C00000"/>
                  </a:solidFill>
                </a:endParaRPr>
              </a:p>
            </p:txBody>
          </p:sp>
        </mc:Choice>
        <mc:Fallback>
          <p:sp>
            <p:nvSpPr>
              <p:cNvPr id="6" name="内容占位符 2"/>
              <p:cNvSpPr txBox="1">
                <a:spLocks noRot="1" noChangeAspect="1" noMove="1" noResize="1" noEditPoints="1" noAdjustHandles="1" noChangeArrowheads="1" noChangeShapeType="1" noTextEdit="1"/>
              </p:cNvSpPr>
              <p:nvPr/>
            </p:nvSpPr>
            <p:spPr bwMode="auto">
              <a:xfrm>
                <a:off x="990600" y="1573307"/>
                <a:ext cx="7543800" cy="914399"/>
              </a:xfrm>
              <a:prstGeom prst="rect">
                <a:avLst/>
              </a:prstGeom>
              <a:blipFill rotWithShape="1">
                <a:blip r:embed="rId1"/>
                <a:stretch>
                  <a:fillRect l="-67" t="-531" r="-59" b="-511"/>
                </a:stretch>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 name="Rectangle 6"/>
          <p:cNvSpPr/>
          <p:nvPr/>
        </p:nvSpPr>
        <p:spPr bwMode="auto">
          <a:xfrm>
            <a:off x="2971800" y="5219700"/>
            <a:ext cx="1524000" cy="609600"/>
          </a:xfrm>
          <a:prstGeom prst="rect">
            <a:avLst/>
          </a:prstGeom>
          <a:noFill/>
          <a:ln w="57150" cap="flat" cmpd="sng" algn="ctr">
            <a:solidFill>
              <a:srgbClr val="00B050"/>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a:ln>
                <a:noFill/>
              </a:ln>
              <a:solidFill>
                <a:schemeClr val="accent1"/>
              </a:solidFill>
              <a:effectLst/>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435"/>
            <a:ext cx="9144000" cy="457200"/>
          </a:xfrm>
        </p:spPr>
        <p:txBody>
          <a:bodyPr/>
          <a:lstStyle/>
          <a:p>
            <a:r>
              <a:rPr lang="en-US" dirty="0"/>
              <a:t>Solution</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5" name="TextBox 4"/>
              <p:cNvSpPr txBox="1"/>
              <p:nvPr/>
            </p:nvSpPr>
            <p:spPr>
              <a:xfrm>
                <a:off x="1630073" y="1027645"/>
                <a:ext cx="5883854" cy="1323439"/>
              </a:xfrm>
              <a:prstGeom prst="rect">
                <a:avLst/>
              </a:prstGeom>
              <a:noFill/>
              <a:ln>
                <a:solidFill>
                  <a:schemeClr val="tx1"/>
                </a:solidFill>
              </a:ln>
            </p:spPr>
            <p:txBody>
              <a:bodyPr wrap="square" rtlCol="0">
                <a:spAutoFit/>
              </a:bodyPr>
              <a:lstStyle/>
              <a:p>
                <a:r>
                  <a:rPr lang="en-US" sz="2000" dirty="0">
                    <a:latin typeface="Calibri" panose="020F0502020204030204" pitchFamily="34" charset="0"/>
                    <a:cs typeface="Calibri" panose="020F0502020204030204" pitchFamily="34" charset="0"/>
                  </a:rPr>
                  <a:t>An arithmetic progression is such that the n-</a:t>
                </a:r>
                <a:r>
                  <a:rPr lang="en-US" sz="2000" dirty="0" err="1">
                    <a:latin typeface="Calibri" panose="020F0502020204030204" pitchFamily="34" charset="0"/>
                    <a:cs typeface="Calibri" panose="020F0502020204030204" pitchFamily="34" charset="0"/>
                  </a:rPr>
                  <a:t>th</a:t>
                </a:r>
                <a:r>
                  <a:rPr lang="en-US" sz="2000" dirty="0">
                    <a:latin typeface="Calibri" panose="020F0502020204030204" pitchFamily="34" charset="0"/>
                    <a:cs typeface="Calibri" panose="020F0502020204030204" pitchFamily="34" charset="0"/>
                  </a:rPr>
                  <a:t> term is </a:t>
                </a:r>
                <a:endParaRPr lang="en-US" sz="20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𝑛</m:t>
                          </m:r>
                        </m:sub>
                      </m:sSub>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𝑛</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1</m:t>
                          </m:r>
                        </m:e>
                      </m:d>
                      <m:r>
                        <a:rPr lang="en-US" sz="2000" b="0" i="1" smtClean="0">
                          <a:latin typeface="Cambria Math" panose="02040503050406030204" pitchFamily="18" charset="0"/>
                          <a:cs typeface="Calibri" panose="020F0502020204030204" pitchFamily="34" charset="0"/>
                        </a:rPr>
                        <m:t>𝑘</m:t>
                      </m:r>
                    </m:oMath>
                  </m:oMathPara>
                </a14:m>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example: 4, 7, 10, 13,… is an arithmetic progression</a:t>
                </a:r>
                <a:endParaRPr lang="en-US" sz="2000" dirty="0">
                  <a:latin typeface="Calibri" panose="020F0502020204030204" pitchFamily="34" charset="0"/>
                  <a:cs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630073" y="1027645"/>
                <a:ext cx="5883854" cy="1323439"/>
              </a:xfrm>
              <a:prstGeom prst="rect">
                <a:avLst/>
              </a:prstGeom>
              <a:blipFill rotWithShape="1">
                <a:blip r:embed="rId1"/>
                <a:stretch>
                  <a:fillRect l="-87" t="-400" r="-76" b="-312"/>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33917" y="3734494"/>
                <a:ext cx="8546099"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We use a memorization strategy; to store arithmetic sequences we have found so far that end with index </a:t>
                </a:r>
                <a14:m>
                  <m:oMath xmlns:m="http://schemas.openxmlformats.org/officeDocument/2006/math">
                    <m:r>
                      <a:rPr lang="en-US" sz="2000" i="1">
                        <a:latin typeface="Cambria Math" panose="02040503050406030204" pitchFamily="18" charset="0"/>
                        <a:cs typeface="Calibri" panose="020F0502020204030204" pitchFamily="34" charset="0"/>
                      </a:rPr>
                      <m:t>𝑗</m:t>
                    </m:r>
                  </m:oMath>
                </a14:m>
                <a:r>
                  <a:rPr lang="en-US" sz="2000" i="1" dirty="0">
                    <a:latin typeface="Calibri" panose="020F0502020204030204" pitchFamily="34" charset="0"/>
                    <a:cs typeface="Calibri" panose="020F0502020204030204" pitchFamily="34" charset="0"/>
                  </a:rPr>
                  <a:t>.</a:t>
                </a:r>
                <a:endParaRPr lang="en-US" sz="2000" i="1"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In the hash map </a:t>
                </a:r>
                <a14:m>
                  <m:oMath xmlns:m="http://schemas.openxmlformats.org/officeDocument/2006/math">
                    <m:r>
                      <a:rPr lang="en-US" sz="2000" b="0" i="1" smtClean="0">
                        <a:latin typeface="Cambria Math" panose="02040503050406030204" pitchFamily="18" charset="0"/>
                        <a:cs typeface="Calibri" panose="020F0502020204030204" pitchFamily="34" charset="0"/>
                      </a:rPr>
                      <m:t>𝑑</m:t>
                    </m:r>
                  </m:oMath>
                </a14:m>
                <a:r>
                  <a:rPr lang="en-US" sz="2000" dirty="0">
                    <a:latin typeface="Calibri" panose="020F0502020204030204" pitchFamily="34" charset="0"/>
                    <a:cs typeface="Calibri" panose="020F0502020204030204" pitchFamily="34" charset="0"/>
                  </a:rPr>
                  <a:t>, we remember the longest possible arithmetic sequence that ends at index </a:t>
                </a:r>
                <a14:m>
                  <m:oMath xmlns:m="http://schemas.openxmlformats.org/officeDocument/2006/math">
                    <m:r>
                      <a:rPr lang="en-US" sz="2000" b="0" i="1" smtClean="0">
                        <a:latin typeface="Cambria Math" panose="02040503050406030204" pitchFamily="18" charset="0"/>
                        <a:cs typeface="Calibri" panose="020F0502020204030204" pitchFamily="34" charset="0"/>
                      </a:rPr>
                      <m:t>𝑗</m:t>
                    </m:r>
                  </m:oMath>
                </a14:m>
                <a:r>
                  <a:rPr lang="en-US" sz="2000" dirty="0">
                    <a:latin typeface="Calibri" panose="020F0502020204030204" pitchFamily="34" charset="0"/>
                    <a:cs typeface="Calibri" panose="020F0502020204030204" pitchFamily="34" charset="0"/>
                  </a:rPr>
                  <a:t> and its </a:t>
                </a:r>
                <a14:m>
                  <m:oMath xmlns:m="http://schemas.openxmlformats.org/officeDocument/2006/math">
                    <m:r>
                      <a:rPr lang="en-US" sz="2000" b="0" i="1" smtClean="0">
                        <a:latin typeface="Cambria Math" panose="02040503050406030204" pitchFamily="18" charset="0"/>
                        <a:cs typeface="Calibri" panose="020F0502020204030204" pitchFamily="34" charset="0"/>
                      </a:rPr>
                      <m:t>𝑘</m:t>
                    </m:r>
                  </m:oMath>
                </a14:m>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If we find a longer sequence, we update the last index and delete the previous entry from the hash map </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33917" y="3734494"/>
                <a:ext cx="8546099" cy="2246769"/>
              </a:xfrm>
              <a:prstGeom prst="rect">
                <a:avLst/>
              </a:prstGeom>
              <a:blipFill rotWithShape="1">
                <a:blip r:embed="rId2"/>
                <a:stretch>
                  <a:fillRect l="-3" t="-3" r="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33917" y="2931947"/>
                <a:ext cx="8027582"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Describe and analyze an efficient algorithm to find the length of the longest arithmetic progression in a sequence </a:t>
                </a:r>
                <a14:m>
                  <m:oMath xmlns:m="http://schemas.openxmlformats.org/officeDocument/2006/math">
                    <m:r>
                      <a:rPr lang="en-US" sz="2000" b="1" i="1">
                        <a:latin typeface="Cambria Math" panose="02040503050406030204" pitchFamily="18" charset="0"/>
                        <a:cs typeface="Calibri" panose="020F0502020204030204" pitchFamily="34" charset="0"/>
                      </a:rPr>
                      <m:t>𝑨</m:t>
                    </m:r>
                    <m:r>
                      <a:rPr lang="en-US" sz="2000" b="1" i="1" smtClean="0">
                        <a:latin typeface="Cambria Math" panose="02040503050406030204" pitchFamily="18" charset="0"/>
                        <a:cs typeface="Calibri" panose="020F0502020204030204" pitchFamily="34" charset="0"/>
                      </a:rPr>
                      <m:t>[</m:t>
                    </m:r>
                    <m:r>
                      <a:rPr lang="en-US" sz="2000" b="1" i="1" smtClean="0">
                        <a:latin typeface="Cambria Math" panose="02040503050406030204" pitchFamily="18" charset="0"/>
                        <a:cs typeface="Calibri" panose="020F0502020204030204" pitchFamily="34" charset="0"/>
                      </a:rPr>
                      <m:t>𝟏</m:t>
                    </m:r>
                    <m:r>
                      <a:rPr lang="en-US" sz="2000" b="1" i="1" smtClean="0">
                        <a:latin typeface="Cambria Math" panose="02040503050406030204" pitchFamily="18" charset="0"/>
                        <a:cs typeface="Calibri" panose="020F0502020204030204" pitchFamily="34" charset="0"/>
                      </a:rPr>
                      <m:t>..</m:t>
                    </m:r>
                    <m:r>
                      <a:rPr lang="en-US" sz="2000" b="1" i="1" smtClean="0">
                        <a:latin typeface="Cambria Math" panose="02040503050406030204" pitchFamily="18" charset="0"/>
                        <a:cs typeface="Calibri" panose="020F0502020204030204" pitchFamily="34" charset="0"/>
                      </a:rPr>
                      <m:t>𝒏</m:t>
                    </m:r>
                    <m:r>
                      <a:rPr lang="en-US" sz="2000" b="1" i="1" smtClean="0">
                        <a:latin typeface="Cambria Math" panose="02040503050406030204" pitchFamily="18" charset="0"/>
                        <a:cs typeface="Calibri" panose="020F0502020204030204" pitchFamily="34" charset="0"/>
                      </a:rPr>
                      <m:t>]</m:t>
                    </m:r>
                    <m:r>
                      <a:rPr lang="en-US" sz="2000" i="1">
                        <a:latin typeface="Cambria Math" panose="02040503050406030204" pitchFamily="18" charset="0"/>
                        <a:cs typeface="Calibri" panose="020F0502020204030204" pitchFamily="34" charset="0"/>
                      </a:rPr>
                      <m:t> </m:t>
                    </m:r>
                  </m:oMath>
                </a14:m>
                <a:r>
                  <a:rPr lang="en-US" sz="2000" b="1" dirty="0">
                    <a:latin typeface="Calibri" panose="020F0502020204030204" pitchFamily="34" charset="0"/>
                    <a:cs typeface="Calibri" panose="020F0502020204030204" pitchFamily="34" charset="0"/>
                  </a:rPr>
                  <a:t>of </a:t>
                </a:r>
                <a14:m>
                  <m:oMath xmlns:m="http://schemas.openxmlformats.org/officeDocument/2006/math">
                    <m:r>
                      <a:rPr lang="en-US" sz="2000" b="1" i="1">
                        <a:latin typeface="Cambria Math" panose="02040503050406030204" pitchFamily="18" charset="0"/>
                        <a:cs typeface="Calibri" panose="020F0502020204030204" pitchFamily="34" charset="0"/>
                      </a:rPr>
                      <m:t>𝒏</m:t>
                    </m:r>
                  </m:oMath>
                </a14:m>
                <a:r>
                  <a:rPr lang="en-US" sz="2000" b="1" dirty="0">
                    <a:latin typeface="Calibri" panose="020F0502020204030204" pitchFamily="34" charset="0"/>
                    <a:cs typeface="Calibri" panose="020F0502020204030204" pitchFamily="34" charset="0"/>
                  </a:rPr>
                  <a:t> integers. </a:t>
                </a:r>
                <a:endParaRPr lang="en-US" sz="2000" b="1" dirty="0">
                  <a:latin typeface="Calibri" panose="020F0502020204030204" pitchFamily="34" charset="0"/>
                  <a:cs typeface="Calibri" panose="020F0502020204030204" pitchFamily="34"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233917" y="2931947"/>
                <a:ext cx="8027582" cy="707886"/>
              </a:xfrm>
              <a:prstGeom prst="rect">
                <a:avLst/>
              </a:prstGeom>
              <a:blipFill rotWithShape="1">
                <a:blip r:embed="rId3"/>
                <a:stretch>
                  <a:fillRect l="-3" t="-21" r="2" b="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79412" y="3182219"/>
            <a:ext cx="8823974" cy="2374014"/>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dirty="0">
              <a:ln>
                <a:noFill/>
              </a:ln>
              <a:solidFill>
                <a:schemeClr val="tx1"/>
              </a:solidFill>
              <a:effectLst/>
              <a:latin typeface="Comic Sans MS" panose="030F0702030302020204" pitchFamily="66" charset="0"/>
            </a:endParaRPr>
          </a:p>
        </p:txBody>
      </p:sp>
      <p:sp>
        <p:nvSpPr>
          <p:cNvPr id="2" name="Title 1"/>
          <p:cNvSpPr>
            <a:spLocks noGrp="1"/>
          </p:cNvSpPr>
          <p:nvPr>
            <p:ph type="title"/>
          </p:nvPr>
        </p:nvSpPr>
        <p:spPr/>
        <p:txBody>
          <a:bodyPr/>
          <a:lstStyle/>
          <a:p>
            <a:r>
              <a:rPr lang="en-US" dirty="0"/>
              <a:t>Solution</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5" name="TextBox 4"/>
              <p:cNvSpPr txBox="1"/>
              <p:nvPr/>
            </p:nvSpPr>
            <p:spPr>
              <a:xfrm>
                <a:off x="372139" y="925032"/>
                <a:ext cx="8027582"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Describe and analyze an efficient algorithm to find the length of the longest arithmetic progression in a sequence </a:t>
                </a:r>
                <a14:m>
                  <m:oMath xmlns:m="http://schemas.openxmlformats.org/officeDocument/2006/math">
                    <m:r>
                      <a:rPr lang="en-US" sz="2400" b="1" i="1">
                        <a:latin typeface="Cambria Math" panose="02040503050406030204" pitchFamily="18" charset="0"/>
                        <a:cs typeface="Calibri" panose="020F0502020204030204" pitchFamily="34" charset="0"/>
                      </a:rPr>
                      <m:t>𝑨</m:t>
                    </m:r>
                    <m:r>
                      <a:rPr lang="en-US" sz="2400" b="1" i="1">
                        <a:latin typeface="Cambria Math" panose="02040503050406030204" pitchFamily="18" charset="0"/>
                        <a:cs typeface="Calibri" panose="020F0502020204030204" pitchFamily="34" charset="0"/>
                      </a:rPr>
                      <m:t>[</m:t>
                    </m:r>
                    <m:r>
                      <a:rPr lang="en-US" sz="2400" b="1" i="1">
                        <a:latin typeface="Cambria Math" panose="02040503050406030204" pitchFamily="18" charset="0"/>
                        <a:cs typeface="Calibri" panose="020F0502020204030204" pitchFamily="34" charset="0"/>
                      </a:rPr>
                      <m:t>𝟏</m:t>
                    </m:r>
                    <m:r>
                      <a:rPr lang="en-US" sz="2400" b="1" i="1">
                        <a:latin typeface="Cambria Math" panose="02040503050406030204" pitchFamily="18" charset="0"/>
                        <a:cs typeface="Calibri" panose="020F0502020204030204" pitchFamily="34" charset="0"/>
                      </a:rPr>
                      <m:t>..</m:t>
                    </m:r>
                    <m:r>
                      <a:rPr lang="en-US" sz="2400" b="1" i="1">
                        <a:latin typeface="Cambria Math" panose="02040503050406030204" pitchFamily="18" charset="0"/>
                        <a:cs typeface="Calibri" panose="020F0502020204030204" pitchFamily="34" charset="0"/>
                      </a:rPr>
                      <m:t>𝒏</m:t>
                    </m:r>
                    <m:r>
                      <a:rPr lang="en-US" sz="2400" b="1"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 </m:t>
                    </m:r>
                  </m:oMath>
                </a14:m>
                <a:r>
                  <a:rPr lang="en-US" sz="2400" b="1" dirty="0">
                    <a:latin typeface="Calibri" panose="020F0502020204030204" pitchFamily="34" charset="0"/>
                    <a:cs typeface="Calibri" panose="020F0502020204030204" pitchFamily="34" charset="0"/>
                  </a:rPr>
                  <a:t> of </a:t>
                </a:r>
                <a14:m>
                  <m:oMath xmlns:m="http://schemas.openxmlformats.org/officeDocument/2006/math">
                    <m:r>
                      <a:rPr lang="en-US" sz="2400" b="1" i="1">
                        <a:latin typeface="Cambria Math" panose="02040503050406030204" pitchFamily="18" charset="0"/>
                        <a:cs typeface="Calibri" panose="020F0502020204030204" pitchFamily="34" charset="0"/>
                      </a:rPr>
                      <m:t>𝒏</m:t>
                    </m:r>
                  </m:oMath>
                </a14:m>
                <a:r>
                  <a:rPr lang="en-US" sz="2400" b="1" dirty="0">
                    <a:latin typeface="Calibri" panose="020F0502020204030204" pitchFamily="34" charset="0"/>
                    <a:cs typeface="Calibri" panose="020F0502020204030204" pitchFamily="34" charset="0"/>
                  </a:rPr>
                  <a:t> integers. </a:t>
                </a:r>
                <a:endParaRPr lang="en-US" sz="2400" b="1" dirty="0">
                  <a:latin typeface="Calibri" panose="020F0502020204030204" pitchFamily="34" charset="0"/>
                  <a:cs typeface="Calibri" panose="020F050202020403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372139" y="925032"/>
                <a:ext cx="8027582" cy="1200329"/>
              </a:xfrm>
              <a:prstGeom prst="rect">
                <a:avLst/>
              </a:prstGeom>
              <a:blipFill rotWithShape="1">
                <a:blip r:embed="rId1"/>
                <a:stretch>
                  <a:fillRect t="-39" r="7"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72138" y="2141557"/>
                <a:ext cx="8438522"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a:rPr lang="en-US" sz="2400" b="0" i="1" smtClean="0">
                        <a:latin typeface="Cambria Math" panose="02040503050406030204" pitchFamily="18" charset="0"/>
                        <a:cs typeface="Calibri" panose="020F0502020204030204" pitchFamily="34" charset="0"/>
                      </a:rPr>
                      <m:t>𝑑</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𝑖</m:t>
                    </m:r>
                    <m:r>
                      <a:rPr lang="en-US" sz="2400" b="0" i="1" smtClean="0">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𝐴</m:t>
                    </m:r>
                    <m:d>
                      <m:dPr>
                        <m:begChr m:val="["/>
                        <m:endChr m:val="]"/>
                        <m:ctrlPr>
                          <a:rPr lang="en-US" sz="2400" b="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𝑗</m:t>
                        </m:r>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𝐴</m:t>
                    </m:r>
                    <m:d>
                      <m:dPr>
                        <m:begChr m:val="["/>
                        <m:endChr m:val="]"/>
                        <m:ctrlPr>
                          <a:rPr lang="en-US" sz="2400" b="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𝑖</m:t>
                        </m:r>
                      </m:e>
                    </m:d>
                    <m:r>
                      <a:rPr lang="en-US" sz="2400" b="0" i="1" smtClean="0">
                        <a:latin typeface="Cambria Math" panose="02040503050406030204" pitchFamily="18" charset="0"/>
                        <a:cs typeface="Calibri" panose="020F0502020204030204" pitchFamily="34" charset="0"/>
                      </a:rPr>
                      <m:t>)]</m:t>
                    </m:r>
                  </m:oMath>
                </a14:m>
                <a:r>
                  <a:rPr lang="en-US" sz="2400" dirty="0">
                    <a:latin typeface="Calibri" panose="020F0502020204030204" pitchFamily="34" charset="0"/>
                    <a:cs typeface="Calibri" panose="020F0502020204030204" pitchFamily="34" charset="0"/>
                  </a:rPr>
                  <a:t> be the longest arithmetic progression that ends and includes the element at </a:t>
                </a:r>
                <a14:m>
                  <m:oMath xmlns:m="http://schemas.openxmlformats.org/officeDocument/2006/math">
                    <m:r>
                      <a:rPr lang="en-US" sz="2400" i="1">
                        <a:latin typeface="Cambria Math" panose="02040503050406030204" pitchFamily="18" charset="0"/>
                        <a:cs typeface="Calibri" panose="020F0502020204030204" pitchFamily="34" charset="0"/>
                      </a:rPr>
                      <m:t>𝑖</m:t>
                    </m:r>
                  </m:oMath>
                </a14:m>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72138" y="2141557"/>
                <a:ext cx="8438522" cy="830997"/>
              </a:xfrm>
              <a:prstGeom prst="rect">
                <a:avLst/>
              </a:prstGeom>
              <a:blipFill rotWithShape="1">
                <a:blip r:embed="rId2"/>
                <a:stretch>
                  <a:fillRect t="-41" b="14"/>
                </a:stretch>
              </a:blipFill>
            </p:spPr>
            <p:txBody>
              <a:bodyPr/>
              <a:lstStyle/>
              <a:p>
                <a:r>
                  <a:rPr lang="zh-CN" altLang="en-US">
                    <a:noFill/>
                  </a:rPr>
                  <a:t> </a:t>
                </a:r>
              </a:p>
            </p:txBody>
          </p:sp>
        </mc:Fallback>
      </mc:AlternateContent>
      <p:cxnSp>
        <p:nvCxnSpPr>
          <p:cNvPr id="7" name="Straight Connector 6"/>
          <p:cNvCxnSpPr/>
          <p:nvPr/>
        </p:nvCxnSpPr>
        <p:spPr bwMode="auto">
          <a:xfrm>
            <a:off x="19399" y="2985788"/>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8" name="TextBox 7"/>
              <p:cNvSpPr txBox="1"/>
              <p:nvPr/>
            </p:nvSpPr>
            <p:spPr>
              <a:xfrm>
                <a:off x="372139" y="3185224"/>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𝑗</m:t>
                        </m:r>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𝑗</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72139" y="3185224"/>
                <a:ext cx="4506716" cy="461665"/>
              </a:xfrm>
              <a:prstGeom prst="rect">
                <a:avLst/>
              </a:prstGeom>
              <a:blipFill rotWithShape="1">
                <a:blip r:embed="rId3"/>
                <a:stretch>
                  <a:fillRect l="-1" t="-14" r="3"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93284" y="3182219"/>
                <a:ext cx="5333476"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solidFill>
                            <a:srgbClr val="C00000"/>
                          </a:solidFill>
                          <a:latin typeface="Cambria Math" panose="02040503050406030204" pitchFamily="18" charset="0"/>
                        </a:rPr>
                        <m:t>for</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cs typeface="Calibri" panose="020F0502020204030204" pitchFamily="34" charset="0"/>
                        </a:rPr>
                        <m:t>𝑗</m:t>
                      </m:r>
                      <m:r>
                        <a:rPr lang="en-US" sz="2400" i="1">
                          <a:solidFill>
                            <a:srgbClr val="C00000"/>
                          </a:solidFill>
                          <a:latin typeface="Cambria Math" panose="02040503050406030204" pitchFamily="18" charset="0"/>
                          <a:cs typeface="Calibri" panose="020F0502020204030204" pitchFamily="34" charset="0"/>
                        </a:rPr>
                        <m:t>&gt;</m:t>
                      </m:r>
                      <m:r>
                        <a:rPr lang="en-US" sz="2400" i="1">
                          <a:solidFill>
                            <a:srgbClr val="C00000"/>
                          </a:solidFill>
                          <a:latin typeface="Cambria Math" panose="02040503050406030204" pitchFamily="18" charset="0"/>
                          <a:cs typeface="Calibri" panose="020F0502020204030204" pitchFamily="34" charset="0"/>
                        </a:rPr>
                        <m:t>1</m:t>
                      </m:r>
                    </m:oMath>
                  </m:oMathPara>
                </a14:m>
                <a:endParaRPr lang="en-US" sz="2400" dirty="0">
                  <a:solidFill>
                    <a:srgbClr val="C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93284" y="3182219"/>
                <a:ext cx="5333476" cy="461665"/>
              </a:xfrm>
              <a:prstGeom prst="rect">
                <a:avLst/>
              </a:prstGeom>
              <a:blipFill rotWithShape="1">
                <a:blip r:embed="rId4"/>
                <a:stretch>
                  <a:fillRect l="-9" t="-51" r="12" b="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2138" y="3829870"/>
                <a:ext cx="5253409"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m:t>
                    </m:r>
                    <m:r>
                      <a:rPr lang="en-US" sz="2400" b="0" i="0" smtClean="0">
                        <a:solidFill>
                          <a:srgbClr val="003399"/>
                        </a:solidFill>
                        <a:latin typeface="Cambria Math" panose="02040503050406030204" pitchFamily="18" charset="0"/>
                        <a:cs typeface="Calibri" panose="020F0502020204030204" pitchFamily="34" charset="0"/>
                      </a:rPr>
                      <m:t>1</m:t>
                    </m:r>
                    <m:r>
                      <a:rPr lang="en-US" sz="2400" b="0" i="0" smtClean="0">
                        <a:solidFill>
                          <a:srgbClr val="003399"/>
                        </a:solidFill>
                        <a:latin typeface="Cambria Math" panose="02040503050406030204" pitchFamily="18" charset="0"/>
                        <a:cs typeface="Calibri" panose="020F0502020204030204" pitchFamily="34" charset="0"/>
                      </a:rPr>
                      <m:t>,</m:t>
                    </m:r>
                  </m:oMath>
                </a14:m>
                <a:r>
                  <a:rPr lang="en-US" sz="2400" dirty="0">
                    <a:solidFill>
                      <a:srgbClr val="003399"/>
                    </a:solidFill>
                    <a:latin typeface="Cambria" panose="02040503050406030204" pitchFamily="18" charset="0"/>
                    <a:cs typeface="Calibri" panose="020F0502020204030204" pitchFamily="34" charset="0"/>
                  </a:rPr>
                  <a:t> and </a:t>
                </a:r>
                <a14:m>
                  <m:oMath xmlns:m="http://schemas.openxmlformats.org/officeDocument/2006/math">
                    <m:r>
                      <m:rPr>
                        <m:sty m:val="p"/>
                      </m:rPr>
                      <a:rPr lang="en-US" sz="2400" dirty="0" smtClean="0">
                        <a:solidFill>
                          <a:srgbClr val="003399"/>
                        </a:solidFill>
                        <a:latin typeface="Cambria Math" panose="02040503050406030204" pitchFamily="18" charset="0"/>
                        <a:cs typeface="Calibri" panose="020F0502020204030204" pitchFamily="34" charset="0"/>
                      </a:rPr>
                      <m:t>j</m:t>
                    </m:r>
                    <m:r>
                      <a:rPr lang="en-US" sz="2400">
                        <a:solidFill>
                          <a:srgbClr val="003399"/>
                        </a:solidFill>
                        <a:latin typeface="Cambria Math" panose="02040503050406030204" pitchFamily="18" charset="0"/>
                        <a:cs typeface="Calibri" panose="020F0502020204030204" pitchFamily="34" charset="0"/>
                      </a:rPr>
                      <m:t>&gt;</m:t>
                    </m:r>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m:t>
                    </m:r>
                    <m:r>
                      <a:rPr lang="en-US" sz="2400" b="0" i="0" smtClean="0">
                        <a:solidFill>
                          <a:srgbClr val="003399"/>
                        </a:solidFill>
                        <a:latin typeface="Cambria Math" panose="02040503050406030204" pitchFamily="18" charset="0"/>
                        <a:cs typeface="Calibri" panose="020F0502020204030204" pitchFamily="34" charset="0"/>
                      </a:rPr>
                      <m:t>1</m:t>
                    </m:r>
                  </m:oMath>
                </a14:m>
                <a:r>
                  <a:rPr lang="en-US" sz="2400" dirty="0">
                    <a:solidFill>
                      <a:srgbClr val="003399"/>
                    </a:solidFill>
                    <a:latin typeface="Cambria" panose="02040503050406030204" pitchFamily="18" charset="0"/>
                    <a:cs typeface="Calibri" panose="020F0502020204030204" pitchFamily="34" charset="0"/>
                  </a:rPr>
                  <a:t> </a:t>
                </a:r>
                <a:endParaRPr lang="en-US" sz="2400" dirty="0">
                  <a:solidFill>
                    <a:srgbClr val="003399"/>
                  </a:solidFill>
                  <a:latin typeface="Cambria" panose="02040503050406030204" pitchFamily="18" charset="0"/>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2138" y="3829870"/>
                <a:ext cx="5253409" cy="461665"/>
              </a:xfrm>
              <a:prstGeom prst="rect">
                <a:avLst/>
              </a:prstGeom>
              <a:blipFill rotWithShape="1">
                <a:blip r:embed="rId5"/>
                <a:stretch>
                  <a:fillRect l="-1" t="-40" r="2"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728" y="4391058"/>
                <a:ext cx="8947778" cy="916148"/>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𝑗</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𝑗</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                    </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i="1">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ea typeface="Cambria Math" panose="02040503050406030204" pitchFamily="18" charset="0"/>
                                  </a:rPr>
                                  <m:t>∉</m:t>
                                </m:r>
                                <m:r>
                                  <a:rPr lang="en-US" sz="2400" i="1">
                                    <a:solidFill>
                                      <a:srgbClr val="003399"/>
                                    </a:solidFill>
                                    <a:latin typeface="Cambria Math" panose="02040503050406030204" pitchFamily="18" charset="0"/>
                                  </a:rPr>
                                  <m:t>𝑑</m:t>
                                </m:r>
                              </m:e>
                            </m:mr>
                            <m:mr>
                              <m:e>
                                <m: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𝑑</m:t>
                                </m:r>
                                <m:d>
                                  <m:dPr>
                                    <m:begChr m:val="["/>
                                    <m:endChr m:val="]"/>
                                    <m:ctrlPr>
                                      <a:rPr lang="en-US" sz="2400" i="1">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07728" y="4391058"/>
                <a:ext cx="8947778" cy="916148"/>
              </a:xfrm>
              <a:prstGeom prst="rect">
                <a:avLst/>
              </a:prstGeom>
              <a:blipFill rotWithShape="1">
                <a:blip r:embed="rId6"/>
                <a:stretch>
                  <a:fillRect l="-1" t="-4" r="1"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33568" y="6034095"/>
                <a:ext cx="8377093" cy="400110"/>
              </a:xfrm>
              <a:prstGeom prst="rect">
                <a:avLst/>
              </a:prstGeom>
              <a:noFill/>
              <a:ln>
                <a:solidFill>
                  <a:schemeClr val="accent1"/>
                </a:solidFill>
              </a:ln>
            </p:spPr>
            <p:txBody>
              <a:bodyPr wrap="square" rtlCol="0">
                <a:spAutoFit/>
              </a:bodyPr>
              <a:lstStyle/>
              <a:p>
                <a:r>
                  <a:rPr lang="en-US" sz="2000" dirty="0">
                    <a:solidFill>
                      <a:srgbClr val="008080"/>
                    </a:solidFill>
                    <a:latin typeface="Calibri" panose="020F0502020204030204" pitchFamily="34" charset="0"/>
                    <a:cs typeface="Calibri" panose="020F0502020204030204" pitchFamily="34" charset="0"/>
                  </a:rPr>
                  <a:t>This can be implemented in </a:t>
                </a:r>
                <a14:m>
                  <m:oMath xmlns:m="http://schemas.openxmlformats.org/officeDocument/2006/math">
                    <m:r>
                      <a:rPr lang="en-US" sz="2000" b="0" i="1" smtClean="0">
                        <a:solidFill>
                          <a:srgbClr val="008080"/>
                        </a:solidFill>
                        <a:latin typeface="Cambria Math" panose="02040503050406030204" pitchFamily="18" charset="0"/>
                        <a:cs typeface="Calibri" panose="020F0502020204030204" pitchFamily="34" charset="0"/>
                      </a:rPr>
                      <m:t>𝑂</m:t>
                    </m:r>
                    <m:d>
                      <m:dPr>
                        <m:ctrlPr>
                          <a:rPr lang="en-US" sz="2000" b="0" i="1" smtClean="0">
                            <a:solidFill>
                              <a:srgbClr val="008080"/>
                            </a:solidFill>
                            <a:latin typeface="Cambria Math" panose="02040503050406030204" pitchFamily="18" charset="0"/>
                            <a:cs typeface="Calibri" panose="020F0502020204030204" pitchFamily="34" charset="0"/>
                          </a:rPr>
                        </m:ctrlPr>
                      </m:dPr>
                      <m:e>
                        <m:sSup>
                          <m:sSupPr>
                            <m:ctrlPr>
                              <a:rPr lang="en-US" sz="2000" b="0" i="1" smtClean="0">
                                <a:solidFill>
                                  <a:srgbClr val="008080"/>
                                </a:solidFill>
                                <a:latin typeface="Cambria Math" panose="02040503050406030204" pitchFamily="18" charset="0"/>
                                <a:cs typeface="Calibri" panose="020F0502020204030204" pitchFamily="34" charset="0"/>
                              </a:rPr>
                            </m:ctrlPr>
                          </m:sSupPr>
                          <m:e>
                            <m:r>
                              <a:rPr lang="en-US" sz="2000" b="0" i="1" smtClean="0">
                                <a:solidFill>
                                  <a:srgbClr val="008080"/>
                                </a:solidFill>
                                <a:latin typeface="Cambria Math" panose="02040503050406030204" pitchFamily="18" charset="0"/>
                                <a:cs typeface="Calibri" panose="020F0502020204030204" pitchFamily="34" charset="0"/>
                              </a:rPr>
                              <m:t>𝑛</m:t>
                            </m:r>
                          </m:e>
                          <m:sup>
                            <m:r>
                              <a:rPr lang="en-US" sz="2000" b="0" i="1" smtClean="0">
                                <a:solidFill>
                                  <a:srgbClr val="008080"/>
                                </a:solidFill>
                                <a:latin typeface="Cambria Math" panose="02040503050406030204" pitchFamily="18" charset="0"/>
                                <a:cs typeface="Calibri" panose="020F0502020204030204" pitchFamily="34" charset="0"/>
                              </a:rPr>
                              <m:t>2</m:t>
                            </m:r>
                          </m:sup>
                        </m:sSup>
                      </m:e>
                    </m:d>
                  </m:oMath>
                </a14:m>
                <a:r>
                  <a:rPr lang="en-US" sz="2000" dirty="0">
                    <a:solidFill>
                      <a:srgbClr val="008080"/>
                    </a:solidFill>
                    <a:latin typeface="Calibri" panose="020F0502020204030204" pitchFamily="34" charset="0"/>
                    <a:cs typeface="Calibri" panose="020F0502020204030204" pitchFamily="34" charset="0"/>
                  </a:rPr>
                  <a:t>time.</a:t>
                </a:r>
                <a:endParaRPr lang="en-US" sz="2000" dirty="0">
                  <a:solidFill>
                    <a:srgbClr val="008080"/>
                  </a:solidFill>
                  <a:latin typeface="Calibri" panose="020F0502020204030204" pitchFamily="34" charset="0"/>
                  <a:cs typeface="Calibri" panose="020F0502020204030204"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433568" y="6034095"/>
                <a:ext cx="8377093" cy="400110"/>
              </a:xfrm>
              <a:prstGeom prst="rect">
                <a:avLst/>
              </a:prstGeom>
              <a:blipFill rotWithShape="1">
                <a:blip r:embed="rId7"/>
                <a:stretch>
                  <a:fillRect l="-59" t="-1192" r="-53" b="-1173"/>
                </a:stretch>
              </a:blipFill>
              <a:ln>
                <a:solidFill>
                  <a:schemeClr val="accent1"/>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3" name="TextBox 2"/>
              <p:cNvSpPr txBox="1"/>
              <p:nvPr/>
            </p:nvSpPr>
            <p:spPr>
              <a:xfrm>
                <a:off x="4622114" y="3319377"/>
                <a:ext cx="3909978"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Stored values in hash map </a:t>
                </a:r>
                <a14:m>
                  <m:oMath xmlns:m="http://schemas.openxmlformats.org/officeDocument/2006/math">
                    <m:r>
                      <a:rPr lang="en-US" sz="2400" i="1">
                        <a:latin typeface="Cambria Math" panose="02040503050406030204" pitchFamily="18" charset="0"/>
                        <a:cs typeface="Calibri" panose="020F0502020204030204" pitchFamily="34" charset="0"/>
                      </a:rPr>
                      <m:t>𝑑</m:t>
                    </m:r>
                  </m:oMath>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e>
                          </m:d>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1</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4622114" y="3319377"/>
                <a:ext cx="3909978" cy="2308324"/>
              </a:xfrm>
              <a:prstGeom prst="rect">
                <a:avLst/>
              </a:prstGeom>
              <a:blipFill rotWithShape="1">
                <a:blip r:embed="rId1"/>
                <a:stretch>
                  <a:fillRect l="-15" t="-10" r="6" b="14"/>
                </a:stretch>
              </a:blipFill>
            </p:spPr>
            <p:txBody>
              <a:bodyPr/>
              <a:lstStyle/>
              <a:p>
                <a:r>
                  <a:rPr lang="zh-CN" altLang="en-US">
                    <a:noFill/>
                  </a:rPr>
                  <a:t> </a:t>
                </a:r>
              </a:p>
            </p:txBody>
          </p:sp>
        </mc:Fallback>
      </mc:AlternateContent>
      <p:cxnSp>
        <p:nvCxnSpPr>
          <p:cNvPr id="7" name="Straight Connector 6"/>
          <p:cNvCxnSpPr/>
          <p:nvPr/>
        </p:nvCxnSpPr>
        <p:spPr bwMode="auto">
          <a:xfrm>
            <a:off x="0" y="3283963"/>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1"/>
          <p:cNvGrpSpPr/>
          <p:nvPr/>
        </p:nvGrpSpPr>
        <p:grpSpPr>
          <a:xfrm>
            <a:off x="184744" y="741846"/>
            <a:ext cx="8976094" cy="2374014"/>
            <a:chOff x="179412" y="3182219"/>
            <a:chExt cx="8976094" cy="2374014"/>
          </a:xfrm>
        </p:grpSpPr>
        <p:sp>
          <p:nvSpPr>
            <p:cNvPr id="6" name="Rounded Rectangle 5"/>
            <p:cNvSpPr/>
            <p:nvPr/>
          </p:nvSpPr>
          <p:spPr bwMode="auto">
            <a:xfrm>
              <a:off x="179412" y="3182219"/>
              <a:ext cx="8823974" cy="2374014"/>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dirty="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8" name="TextBox 7"/>
                <p:cNvSpPr txBox="1"/>
                <p:nvPr/>
              </p:nvSpPr>
              <p:spPr>
                <a:xfrm>
                  <a:off x="372139" y="3185224"/>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𝑗</m:t>
                          </m:r>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𝑗</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72139" y="3185224"/>
                  <a:ext cx="450671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93284" y="3182219"/>
                  <a:ext cx="5333476"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solidFill>
                              <a:srgbClr val="C00000"/>
                            </a:solidFill>
                            <a:latin typeface="Cambria Math" panose="02040503050406030204" pitchFamily="18" charset="0"/>
                          </a:rPr>
                          <m:t>for</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cs typeface="Calibri" panose="020F0502020204030204" pitchFamily="34" charset="0"/>
                          </a:rPr>
                          <m:t>𝑗</m:t>
                        </m:r>
                        <m:r>
                          <a:rPr lang="en-US" sz="2400" i="1">
                            <a:solidFill>
                              <a:srgbClr val="C00000"/>
                            </a:solidFill>
                            <a:latin typeface="Cambria Math" panose="02040503050406030204" pitchFamily="18" charset="0"/>
                            <a:cs typeface="Calibri" panose="020F0502020204030204" pitchFamily="34" charset="0"/>
                          </a:rPr>
                          <m:t>&gt;</m:t>
                        </m:r>
                        <m:r>
                          <a:rPr lang="en-US" sz="2400" i="1">
                            <a:solidFill>
                              <a:srgbClr val="C00000"/>
                            </a:solidFill>
                            <a:latin typeface="Cambria Math" panose="02040503050406030204" pitchFamily="18" charset="0"/>
                            <a:cs typeface="Calibri" panose="020F0502020204030204" pitchFamily="34" charset="0"/>
                          </a:rPr>
                          <m:t>1</m:t>
                        </m:r>
                      </m:oMath>
                    </m:oMathPara>
                  </a14:m>
                  <a:endParaRPr lang="en-US" sz="2400" dirty="0">
                    <a:solidFill>
                      <a:srgbClr val="C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93284" y="3182219"/>
                  <a:ext cx="5333476"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2138" y="3829870"/>
                  <a:ext cx="5253409"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m:t>
                      </m:r>
                      <m:r>
                        <a:rPr lang="en-US" sz="2400" b="0" i="0" smtClean="0">
                          <a:solidFill>
                            <a:srgbClr val="003399"/>
                          </a:solidFill>
                          <a:latin typeface="Cambria Math" panose="02040503050406030204" pitchFamily="18" charset="0"/>
                          <a:cs typeface="Calibri" panose="020F0502020204030204" pitchFamily="34" charset="0"/>
                        </a:rPr>
                        <m:t>1</m:t>
                      </m:r>
                      <m:r>
                        <a:rPr lang="en-US" sz="2400" b="0" i="0" smtClean="0">
                          <a:solidFill>
                            <a:srgbClr val="003399"/>
                          </a:solidFill>
                          <a:latin typeface="Cambria Math" panose="02040503050406030204" pitchFamily="18" charset="0"/>
                          <a:cs typeface="Calibri" panose="020F0502020204030204" pitchFamily="34" charset="0"/>
                        </a:rPr>
                        <m:t>,</m:t>
                      </m:r>
                    </m:oMath>
                  </a14:m>
                  <a:r>
                    <a:rPr lang="en-US" sz="2400" dirty="0">
                      <a:solidFill>
                        <a:srgbClr val="003399"/>
                      </a:solidFill>
                      <a:latin typeface="Cambria" panose="02040503050406030204" pitchFamily="18" charset="0"/>
                      <a:cs typeface="Calibri" panose="020F0502020204030204" pitchFamily="34" charset="0"/>
                    </a:rPr>
                    <a:t> and </a:t>
                  </a:r>
                  <a14:m>
                    <m:oMath xmlns:m="http://schemas.openxmlformats.org/officeDocument/2006/math">
                      <m:r>
                        <m:rPr>
                          <m:sty m:val="p"/>
                        </m:rPr>
                        <a:rPr lang="en-US" sz="2400" dirty="0" smtClean="0">
                          <a:solidFill>
                            <a:srgbClr val="003399"/>
                          </a:solidFill>
                          <a:latin typeface="Cambria Math" panose="02040503050406030204" pitchFamily="18" charset="0"/>
                          <a:cs typeface="Calibri" panose="020F0502020204030204" pitchFamily="34" charset="0"/>
                        </a:rPr>
                        <m:t>j</m:t>
                      </m:r>
                      <m:r>
                        <a:rPr lang="en-US" sz="2400">
                          <a:solidFill>
                            <a:srgbClr val="003399"/>
                          </a:solidFill>
                          <a:latin typeface="Cambria Math" panose="02040503050406030204" pitchFamily="18" charset="0"/>
                          <a:cs typeface="Calibri" panose="020F0502020204030204" pitchFamily="34" charset="0"/>
                        </a:rPr>
                        <m:t>&gt;</m:t>
                      </m:r>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m:t>
                      </m:r>
                      <m:r>
                        <a:rPr lang="en-US" sz="2400" b="0" i="0" smtClean="0">
                          <a:solidFill>
                            <a:srgbClr val="003399"/>
                          </a:solidFill>
                          <a:latin typeface="Cambria Math" panose="02040503050406030204" pitchFamily="18" charset="0"/>
                          <a:cs typeface="Calibri" panose="020F0502020204030204" pitchFamily="34" charset="0"/>
                        </a:rPr>
                        <m:t>1</m:t>
                      </m:r>
                    </m:oMath>
                  </a14:m>
                  <a:r>
                    <a:rPr lang="en-US" sz="2400" dirty="0">
                      <a:solidFill>
                        <a:srgbClr val="003399"/>
                      </a:solidFill>
                      <a:latin typeface="Cambria" panose="02040503050406030204" pitchFamily="18" charset="0"/>
                      <a:cs typeface="Calibri" panose="020F0502020204030204" pitchFamily="34" charset="0"/>
                    </a:rPr>
                    <a:t> </a:t>
                  </a:r>
                  <a:endParaRPr lang="en-US" sz="2400" dirty="0">
                    <a:solidFill>
                      <a:srgbClr val="003399"/>
                    </a:solidFill>
                    <a:latin typeface="Cambria" panose="02040503050406030204" pitchFamily="18" charset="0"/>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2138" y="3829870"/>
                  <a:ext cx="5253409"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728" y="4391058"/>
                  <a:ext cx="8947778" cy="916148"/>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𝑗</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𝑗</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                    </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i="1">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ea typeface="Cambria Math" panose="02040503050406030204" pitchFamily="18" charset="0"/>
                                    </a:rPr>
                                    <m:t>∉</m:t>
                                  </m:r>
                                  <m:r>
                                    <a:rPr lang="en-US" sz="2400" i="1">
                                      <a:solidFill>
                                        <a:srgbClr val="003399"/>
                                      </a:solidFill>
                                      <a:latin typeface="Cambria Math" panose="02040503050406030204" pitchFamily="18" charset="0"/>
                                    </a:rPr>
                                    <m:t>𝑑</m:t>
                                  </m:r>
                                </m:e>
                              </m:mr>
                              <m:mr>
                                <m:e>
                                  <m: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𝑑</m:t>
                                  </m:r>
                                  <m:d>
                                    <m:dPr>
                                      <m:begChr m:val="["/>
                                      <m:endChr m:val="]"/>
                                      <m:ctrlPr>
                                        <a:rPr lang="en-US" sz="2400" i="1">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07728" y="4391058"/>
                  <a:ext cx="8947778" cy="916148"/>
                </a:xfrm>
                <a:prstGeom prst="rect">
                  <a:avLst/>
                </a:prstGeom>
                <a:blipFill rotWithShape="1">
                  <a:blip r:embed="rId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5" name="TextBox 14"/>
              <p:cNvSpPr txBox="1"/>
              <p:nvPr/>
            </p:nvSpPr>
            <p:spPr>
              <a:xfrm>
                <a:off x="252816" y="3938529"/>
                <a:ext cx="2858132"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252816" y="3938529"/>
                <a:ext cx="2858132" cy="461665"/>
              </a:xfrm>
              <a:prstGeom prst="rect">
                <a:avLst/>
              </a:prstGeom>
              <a:blipFill rotWithShape="1">
                <a:blip r:embed="rId6"/>
                <a:stretch>
                  <a:fillRect l="-3" t="-56" r="3" b="60"/>
                </a:stretch>
              </a:blipFill>
            </p:spPr>
            <p:txBody>
              <a:bodyPr/>
              <a:lstStyle/>
              <a:p>
                <a:r>
                  <a:rPr lang="zh-CN" altLang="en-US">
                    <a:noFill/>
                  </a:rPr>
                  <a:t> </a:t>
                </a:r>
              </a:p>
            </p:txBody>
          </p:sp>
        </mc:Fallback>
      </mc:AlternateContent>
      <p:cxnSp>
        <p:nvCxnSpPr>
          <p:cNvPr id="17" name="Straight Arrow Connector 16"/>
          <p:cNvCxnSpPr/>
          <p:nvPr/>
        </p:nvCxnSpPr>
        <p:spPr bwMode="auto">
          <a:xfrm>
            <a:off x="1630017" y="3860029"/>
            <a:ext cx="188844" cy="19548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Straight Arrow Connector 17"/>
          <p:cNvCxnSpPr/>
          <p:nvPr/>
        </p:nvCxnSpPr>
        <p:spPr bwMode="auto">
          <a:xfrm>
            <a:off x="1630017" y="3860029"/>
            <a:ext cx="399222" cy="1900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Straight Arrow Connector 18"/>
          <p:cNvCxnSpPr/>
          <p:nvPr/>
        </p:nvCxnSpPr>
        <p:spPr bwMode="auto">
          <a:xfrm>
            <a:off x="1630017" y="3861634"/>
            <a:ext cx="646044" cy="1884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Straight Arrow Connector 19"/>
          <p:cNvCxnSpPr/>
          <p:nvPr/>
        </p:nvCxnSpPr>
        <p:spPr bwMode="auto">
          <a:xfrm>
            <a:off x="1630017" y="3863034"/>
            <a:ext cx="1000812" cy="18706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28" name="TextBox 27"/>
              <p:cNvSpPr txBox="1"/>
              <p:nvPr/>
            </p:nvSpPr>
            <p:spPr>
              <a:xfrm>
                <a:off x="213060" y="3495003"/>
                <a:ext cx="2887949" cy="46164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213060" y="3495003"/>
                <a:ext cx="2887949" cy="461644"/>
              </a:xfrm>
              <a:prstGeom prst="rect">
                <a:avLst/>
              </a:prstGeom>
              <a:blipFill rotWithShape="1">
                <a:blip r:embed="rId7"/>
                <a:stretch>
                  <a:fillRect l="-12" t="-130" r="11" b="129"/>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3" name="TextBox 2"/>
              <p:cNvSpPr txBox="1"/>
              <p:nvPr/>
            </p:nvSpPr>
            <p:spPr>
              <a:xfrm>
                <a:off x="4622114" y="3319377"/>
                <a:ext cx="3909978" cy="415498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Stored values in hash map </a:t>
                </a:r>
                <a14:m>
                  <m:oMath xmlns:m="http://schemas.openxmlformats.org/officeDocument/2006/math">
                    <m:r>
                      <a:rPr lang="en-US" sz="2400" i="1">
                        <a:latin typeface="Cambria Math" panose="02040503050406030204" pitchFamily="18" charset="0"/>
                        <a:cs typeface="Calibri" panose="020F0502020204030204" pitchFamily="34" charset="0"/>
                      </a:rPr>
                      <m:t>𝑑</m:t>
                    </m:r>
                  </m:oMath>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e>
                          </m:d>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1</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3</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6</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4622114" y="3319377"/>
                <a:ext cx="3909978" cy="4154984"/>
              </a:xfrm>
              <a:prstGeom prst="rect">
                <a:avLst/>
              </a:prstGeom>
              <a:blipFill rotWithShape="1">
                <a:blip r:embed="rId1"/>
                <a:stretch>
                  <a:fillRect l="-15" t="-6" r="6" b="10"/>
                </a:stretch>
              </a:blipFill>
            </p:spPr>
            <p:txBody>
              <a:bodyPr/>
              <a:lstStyle/>
              <a:p>
                <a:r>
                  <a:rPr lang="zh-CN" altLang="en-US">
                    <a:noFill/>
                  </a:rPr>
                  <a:t> </a:t>
                </a:r>
              </a:p>
            </p:txBody>
          </p:sp>
        </mc:Fallback>
      </mc:AlternateContent>
      <p:cxnSp>
        <p:nvCxnSpPr>
          <p:cNvPr id="7" name="Straight Connector 6"/>
          <p:cNvCxnSpPr/>
          <p:nvPr/>
        </p:nvCxnSpPr>
        <p:spPr bwMode="auto">
          <a:xfrm>
            <a:off x="0" y="3283963"/>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1"/>
          <p:cNvGrpSpPr/>
          <p:nvPr/>
        </p:nvGrpSpPr>
        <p:grpSpPr>
          <a:xfrm>
            <a:off x="184744" y="741846"/>
            <a:ext cx="8976094" cy="2374014"/>
            <a:chOff x="179412" y="3182219"/>
            <a:chExt cx="8976094" cy="2374014"/>
          </a:xfrm>
        </p:grpSpPr>
        <p:sp>
          <p:nvSpPr>
            <p:cNvPr id="6" name="Rounded Rectangle 5"/>
            <p:cNvSpPr/>
            <p:nvPr/>
          </p:nvSpPr>
          <p:spPr bwMode="auto">
            <a:xfrm>
              <a:off x="179412" y="3182219"/>
              <a:ext cx="8823974" cy="2374014"/>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dirty="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8" name="TextBox 7"/>
                <p:cNvSpPr txBox="1"/>
                <p:nvPr/>
              </p:nvSpPr>
              <p:spPr>
                <a:xfrm>
                  <a:off x="372139" y="3185224"/>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𝑗</m:t>
                          </m:r>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𝑗</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72139" y="3185224"/>
                  <a:ext cx="450671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93284" y="3182219"/>
                  <a:ext cx="5333476"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solidFill>
                              <a:srgbClr val="C00000"/>
                            </a:solidFill>
                            <a:latin typeface="Cambria Math" panose="02040503050406030204" pitchFamily="18" charset="0"/>
                          </a:rPr>
                          <m:t>for</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cs typeface="Calibri" panose="020F0502020204030204" pitchFamily="34" charset="0"/>
                          </a:rPr>
                          <m:t>𝑗</m:t>
                        </m:r>
                        <m:r>
                          <a:rPr lang="en-US" sz="2400" i="1">
                            <a:solidFill>
                              <a:srgbClr val="C00000"/>
                            </a:solidFill>
                            <a:latin typeface="Cambria Math" panose="02040503050406030204" pitchFamily="18" charset="0"/>
                            <a:cs typeface="Calibri" panose="020F0502020204030204" pitchFamily="34" charset="0"/>
                          </a:rPr>
                          <m:t>&gt;</m:t>
                        </m:r>
                        <m:r>
                          <a:rPr lang="en-US" sz="2400" i="1">
                            <a:solidFill>
                              <a:srgbClr val="C00000"/>
                            </a:solidFill>
                            <a:latin typeface="Cambria Math" panose="02040503050406030204" pitchFamily="18" charset="0"/>
                            <a:cs typeface="Calibri" panose="020F0502020204030204" pitchFamily="34" charset="0"/>
                          </a:rPr>
                          <m:t>1</m:t>
                        </m:r>
                      </m:oMath>
                    </m:oMathPara>
                  </a14:m>
                  <a:endParaRPr lang="en-US" sz="2400" dirty="0">
                    <a:solidFill>
                      <a:srgbClr val="C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93284" y="3182219"/>
                  <a:ext cx="5333476"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2138" y="3829870"/>
                  <a:ext cx="5253409"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m:t>
                      </m:r>
                      <m:r>
                        <a:rPr lang="en-US" sz="2400" b="0" i="0" smtClean="0">
                          <a:solidFill>
                            <a:srgbClr val="003399"/>
                          </a:solidFill>
                          <a:latin typeface="Cambria Math" panose="02040503050406030204" pitchFamily="18" charset="0"/>
                          <a:cs typeface="Calibri" panose="020F0502020204030204" pitchFamily="34" charset="0"/>
                        </a:rPr>
                        <m:t>1</m:t>
                      </m:r>
                      <m:r>
                        <a:rPr lang="en-US" sz="2400" b="0" i="0" smtClean="0">
                          <a:solidFill>
                            <a:srgbClr val="003399"/>
                          </a:solidFill>
                          <a:latin typeface="Cambria Math" panose="02040503050406030204" pitchFamily="18" charset="0"/>
                          <a:cs typeface="Calibri" panose="020F0502020204030204" pitchFamily="34" charset="0"/>
                        </a:rPr>
                        <m:t>,</m:t>
                      </m:r>
                    </m:oMath>
                  </a14:m>
                  <a:r>
                    <a:rPr lang="en-US" sz="2400" dirty="0">
                      <a:solidFill>
                        <a:srgbClr val="003399"/>
                      </a:solidFill>
                      <a:latin typeface="Cambria" panose="02040503050406030204" pitchFamily="18" charset="0"/>
                      <a:cs typeface="Calibri" panose="020F0502020204030204" pitchFamily="34" charset="0"/>
                    </a:rPr>
                    <a:t> and </a:t>
                  </a:r>
                  <a14:m>
                    <m:oMath xmlns:m="http://schemas.openxmlformats.org/officeDocument/2006/math">
                      <m:r>
                        <m:rPr>
                          <m:sty m:val="p"/>
                        </m:rPr>
                        <a:rPr lang="en-US" sz="2400" dirty="0" smtClean="0">
                          <a:solidFill>
                            <a:srgbClr val="003399"/>
                          </a:solidFill>
                          <a:latin typeface="Cambria Math" panose="02040503050406030204" pitchFamily="18" charset="0"/>
                          <a:cs typeface="Calibri" panose="020F0502020204030204" pitchFamily="34" charset="0"/>
                        </a:rPr>
                        <m:t>j</m:t>
                      </m:r>
                      <m:r>
                        <a:rPr lang="en-US" sz="2400">
                          <a:solidFill>
                            <a:srgbClr val="003399"/>
                          </a:solidFill>
                          <a:latin typeface="Cambria Math" panose="02040503050406030204" pitchFamily="18" charset="0"/>
                          <a:cs typeface="Calibri" panose="020F0502020204030204" pitchFamily="34" charset="0"/>
                        </a:rPr>
                        <m:t>&gt;</m:t>
                      </m:r>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m:t>
                      </m:r>
                      <m:r>
                        <a:rPr lang="en-US" sz="2400" b="0" i="0" smtClean="0">
                          <a:solidFill>
                            <a:srgbClr val="003399"/>
                          </a:solidFill>
                          <a:latin typeface="Cambria Math" panose="02040503050406030204" pitchFamily="18" charset="0"/>
                          <a:cs typeface="Calibri" panose="020F0502020204030204" pitchFamily="34" charset="0"/>
                        </a:rPr>
                        <m:t>1</m:t>
                      </m:r>
                    </m:oMath>
                  </a14:m>
                  <a:r>
                    <a:rPr lang="en-US" sz="2400" dirty="0">
                      <a:solidFill>
                        <a:srgbClr val="003399"/>
                      </a:solidFill>
                      <a:latin typeface="Cambria" panose="02040503050406030204" pitchFamily="18" charset="0"/>
                      <a:cs typeface="Calibri" panose="020F0502020204030204" pitchFamily="34" charset="0"/>
                    </a:rPr>
                    <a:t> </a:t>
                  </a:r>
                  <a:endParaRPr lang="en-US" sz="2400" dirty="0">
                    <a:solidFill>
                      <a:srgbClr val="003399"/>
                    </a:solidFill>
                    <a:latin typeface="Cambria" panose="02040503050406030204" pitchFamily="18" charset="0"/>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2138" y="3829870"/>
                  <a:ext cx="5253409"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728" y="4391058"/>
                  <a:ext cx="8947778" cy="916148"/>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𝑗</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𝑗</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                    </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i="1">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ea typeface="Cambria Math" panose="02040503050406030204" pitchFamily="18" charset="0"/>
                                    </a:rPr>
                                    <m:t>∉</m:t>
                                  </m:r>
                                  <m:r>
                                    <a:rPr lang="en-US" sz="2400" i="1">
                                      <a:solidFill>
                                        <a:srgbClr val="003399"/>
                                      </a:solidFill>
                                      <a:latin typeface="Cambria Math" panose="02040503050406030204" pitchFamily="18" charset="0"/>
                                    </a:rPr>
                                    <m:t>𝑑</m:t>
                                  </m:r>
                                </m:e>
                              </m:mr>
                              <m:mr>
                                <m:e>
                                  <m: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𝑑</m:t>
                                  </m:r>
                                  <m:d>
                                    <m:dPr>
                                      <m:begChr m:val="["/>
                                      <m:endChr m:val="]"/>
                                      <m:ctrlPr>
                                        <a:rPr lang="en-US" sz="2400" i="1">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07728" y="4391058"/>
                  <a:ext cx="8947778" cy="916148"/>
                </a:xfrm>
                <a:prstGeom prst="rect">
                  <a:avLst/>
                </a:prstGeom>
                <a:blipFill rotWithShape="1">
                  <a:blip r:embed="rId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5" name="TextBox 14"/>
              <p:cNvSpPr txBox="1"/>
              <p:nvPr/>
            </p:nvSpPr>
            <p:spPr>
              <a:xfrm>
                <a:off x="242877" y="3938529"/>
                <a:ext cx="2858132"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242877" y="3938529"/>
                <a:ext cx="2858132" cy="461665"/>
              </a:xfrm>
              <a:prstGeom prst="rect">
                <a:avLst/>
              </a:prstGeom>
              <a:blipFill rotWithShape="1">
                <a:blip r:embed="rId6"/>
                <a:stretch>
                  <a:fillRect l="-11" t="-56" r="11" b="60"/>
                </a:stretch>
              </a:blipFill>
            </p:spPr>
            <p:txBody>
              <a:bodyPr/>
              <a:lstStyle/>
              <a:p>
                <a:r>
                  <a:rPr lang="zh-CN" altLang="en-US">
                    <a:noFill/>
                  </a:rPr>
                  <a:t> </a:t>
                </a:r>
              </a:p>
            </p:txBody>
          </p:sp>
        </mc:Fallback>
      </mc:AlternateContent>
      <p:cxnSp>
        <p:nvCxnSpPr>
          <p:cNvPr id="18" name="Straight Arrow Connector 17"/>
          <p:cNvCxnSpPr/>
          <p:nvPr/>
        </p:nvCxnSpPr>
        <p:spPr bwMode="auto">
          <a:xfrm>
            <a:off x="1865745" y="3860029"/>
            <a:ext cx="163494" cy="1900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Straight Arrow Connector 18"/>
          <p:cNvCxnSpPr/>
          <p:nvPr/>
        </p:nvCxnSpPr>
        <p:spPr bwMode="auto">
          <a:xfrm>
            <a:off x="1865745" y="3860029"/>
            <a:ext cx="410316" cy="1900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Straight Arrow Connector 19"/>
          <p:cNvCxnSpPr/>
          <p:nvPr/>
        </p:nvCxnSpPr>
        <p:spPr bwMode="auto">
          <a:xfrm>
            <a:off x="1865745" y="3860029"/>
            <a:ext cx="765084" cy="1900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28" name="TextBox 27"/>
              <p:cNvSpPr txBox="1"/>
              <p:nvPr/>
            </p:nvSpPr>
            <p:spPr>
              <a:xfrm>
                <a:off x="213060" y="3495003"/>
                <a:ext cx="2887949" cy="46164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213060" y="3495003"/>
                <a:ext cx="2887949" cy="461644"/>
              </a:xfrm>
              <a:prstGeom prst="rect">
                <a:avLst/>
              </a:prstGeom>
              <a:blipFill rotWithShape="1">
                <a:blip r:embed="rId7"/>
                <a:stretch>
                  <a:fillRect l="-12" t="-130" r="11"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974209" y="4645479"/>
                <a:ext cx="3909978" cy="19389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e>
                      </m:d>
                      <m:r>
                        <a:rPr lang="en-US" sz="2400" i="1" smtClean="0">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cs typeface="Calibri" panose="020F0502020204030204" pitchFamily="34" charset="0"/>
                            </a:rPr>
                          </m:ctrlPr>
                        </m:dPr>
                        <m:e>
                          <m:r>
                            <a:rPr lang="en-US" sz="2400" i="1">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e>
                      </m:d>
                      <m:r>
                        <a:rPr lang="en-US" sz="2400" i="1">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cs typeface="Calibri" panose="020F0502020204030204" pitchFamily="34" charset="0"/>
                            </a:rPr>
                          </m:ctrlPr>
                        </m:dPr>
                        <m:e>
                          <m:r>
                            <a:rPr lang="en-US" sz="2400" i="1">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10</m:t>
                          </m:r>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e>
                      </m:d>
                      <m:r>
                        <a:rPr lang="en-US" sz="2400" i="1">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974209" y="4645479"/>
                <a:ext cx="3909978" cy="1938992"/>
              </a:xfrm>
              <a:prstGeom prst="rect">
                <a:avLst/>
              </a:prstGeom>
              <a:blipFill rotWithShape="1">
                <a:blip r:embed="rId8"/>
                <a:stretch>
                  <a:fillRect l="-3" t="-23" r="10" b="8"/>
                </a:stretch>
              </a:blipFill>
            </p:spPr>
            <p:txBody>
              <a:bodyPr/>
              <a:lstStyle/>
              <a:p>
                <a:r>
                  <a:rPr lang="zh-CN" altLang="en-US">
                    <a:noFill/>
                  </a:rPr>
                  <a:t> </a:t>
                </a:r>
              </a:p>
            </p:txBody>
          </p:sp>
        </mc:Fallback>
      </mc:AlternateContent>
      <p:cxnSp>
        <p:nvCxnSpPr>
          <p:cNvPr id="24" name="Straight Arrow Connector 23"/>
          <p:cNvCxnSpPr/>
          <p:nvPr/>
        </p:nvCxnSpPr>
        <p:spPr bwMode="auto">
          <a:xfrm>
            <a:off x="3936159" y="4886893"/>
            <a:ext cx="1694720" cy="5099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Straight Arrow Connector 26"/>
          <p:cNvCxnSpPr/>
          <p:nvPr/>
        </p:nvCxnSpPr>
        <p:spPr bwMode="auto">
          <a:xfrm>
            <a:off x="3936159" y="5244525"/>
            <a:ext cx="1694720" cy="5099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Straight Arrow Connector 28"/>
          <p:cNvCxnSpPr/>
          <p:nvPr/>
        </p:nvCxnSpPr>
        <p:spPr bwMode="auto">
          <a:xfrm>
            <a:off x="3936159" y="5620674"/>
            <a:ext cx="1694720" cy="5099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3" name="TextBox 2"/>
              <p:cNvSpPr txBox="1"/>
              <p:nvPr/>
            </p:nvSpPr>
            <p:spPr>
              <a:xfrm>
                <a:off x="4456294" y="3319377"/>
                <a:ext cx="4075798" cy="452431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Stored values in hash map </a:t>
                </a:r>
                <a14:m>
                  <m:oMath xmlns:m="http://schemas.openxmlformats.org/officeDocument/2006/math">
                    <m:r>
                      <a:rPr lang="en-US" sz="2400" i="1">
                        <a:latin typeface="Cambria Math" panose="02040503050406030204" pitchFamily="18" charset="0"/>
                        <a:cs typeface="Calibri" panose="020F0502020204030204" pitchFamily="34" charset="0"/>
                      </a:rPr>
                      <m:t>𝑑</m:t>
                    </m:r>
                  </m:oMath>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e>
                          </m:d>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1</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strike="sngStrike">
                          <a:latin typeface="Cambria Math" panose="02040503050406030204" pitchFamily="18" charset="0"/>
                          <a:cs typeface="Calibri" panose="020F0502020204030204" pitchFamily="34" charset="0"/>
                        </a:rPr>
                        <m:t>𝑑</m:t>
                      </m:r>
                      <m:d>
                        <m:dPr>
                          <m:begChr m:val="["/>
                          <m:endChr m:val="]"/>
                          <m:ctrlPr>
                            <a:rPr lang="en-US" sz="2400" i="1" strike="sngStrike">
                              <a:latin typeface="Cambria Math" panose="02040503050406030204" pitchFamily="18" charset="0"/>
                              <a:cs typeface="Calibri" panose="020F0502020204030204" pitchFamily="34" charset="0"/>
                            </a:rPr>
                          </m:ctrlPr>
                        </m:dPr>
                        <m:e>
                          <m:d>
                            <m:dPr>
                              <m:ctrlPr>
                                <a:rPr lang="en-US" sz="2400" i="1" strike="sngStrike">
                                  <a:latin typeface="Cambria Math" panose="02040503050406030204" pitchFamily="18" charset="0"/>
                                  <a:cs typeface="Calibri" panose="020F0502020204030204" pitchFamily="34" charset="0"/>
                                </a:rPr>
                              </m:ctrlPr>
                            </m:dPr>
                            <m:e>
                              <m:r>
                                <a:rPr lang="en-US" sz="2400" b="0" i="1" strike="sngStrike" smtClean="0">
                                  <a:latin typeface="Cambria Math" panose="02040503050406030204" pitchFamily="18" charset="0"/>
                                  <a:cs typeface="Calibri" panose="020F0502020204030204" pitchFamily="34" charset="0"/>
                                </a:rPr>
                                <m:t>3</m:t>
                              </m:r>
                              <m:r>
                                <a:rPr lang="en-US" sz="2400" i="1" strike="sngStrike">
                                  <a:latin typeface="Cambria Math" panose="02040503050406030204" pitchFamily="18" charset="0"/>
                                  <a:cs typeface="Calibri" panose="020F0502020204030204" pitchFamily="34" charset="0"/>
                                </a:rPr>
                                <m:t>, </m:t>
                              </m:r>
                              <m:r>
                                <a:rPr lang="en-US" sz="2400" b="0" i="1" strike="sngStrike" smtClean="0">
                                  <a:latin typeface="Cambria Math" panose="02040503050406030204" pitchFamily="18" charset="0"/>
                                  <a:cs typeface="Calibri" panose="020F0502020204030204" pitchFamily="34" charset="0"/>
                                </a:rPr>
                                <m:t>3</m:t>
                              </m:r>
                            </m:e>
                          </m:d>
                        </m:e>
                      </m:d>
                      <m:r>
                        <a:rPr lang="en-US" sz="2400" i="1" strike="sngStrike">
                          <a:latin typeface="Cambria Math" panose="02040503050406030204" pitchFamily="18" charset="0"/>
                          <a:cs typeface="Calibri" panose="020F0502020204030204" pitchFamily="34" charset="0"/>
                        </a:rPr>
                        <m:t>=</m:t>
                      </m:r>
                      <m:r>
                        <a:rPr lang="en-US" sz="2400" i="1" strike="sngStrike">
                          <a:latin typeface="Cambria Math" panose="02040503050406030204" pitchFamily="18" charset="0"/>
                          <a:cs typeface="Calibri" panose="020F0502020204030204" pitchFamily="34" charset="0"/>
                        </a:rPr>
                        <m:t>1</m:t>
                      </m:r>
                      <m:r>
                        <a:rPr lang="en-US" sz="2400" i="1" smtClean="0">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i="1">
                                  <a:latin typeface="Cambria Math" panose="02040503050406030204" pitchFamily="18" charset="0"/>
                                  <a:cs typeface="Calibri" panose="020F0502020204030204" pitchFamily="34" charset="0"/>
                                </a:rPr>
                                <m:t>3</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6</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4456294" y="3319377"/>
                <a:ext cx="4075798" cy="4524315"/>
              </a:xfrm>
              <a:prstGeom prst="rect">
                <a:avLst/>
              </a:prstGeom>
              <a:blipFill rotWithShape="1">
                <a:blip r:embed="rId1"/>
                <a:stretch>
                  <a:fillRect l="-12" t="-5" r="6" b="4"/>
                </a:stretch>
              </a:blipFill>
            </p:spPr>
            <p:txBody>
              <a:bodyPr/>
              <a:lstStyle/>
              <a:p>
                <a:r>
                  <a:rPr lang="zh-CN" altLang="en-US">
                    <a:noFill/>
                  </a:rPr>
                  <a:t> </a:t>
                </a:r>
              </a:p>
            </p:txBody>
          </p:sp>
        </mc:Fallback>
      </mc:AlternateContent>
      <p:cxnSp>
        <p:nvCxnSpPr>
          <p:cNvPr id="7" name="Straight Connector 6"/>
          <p:cNvCxnSpPr/>
          <p:nvPr/>
        </p:nvCxnSpPr>
        <p:spPr bwMode="auto">
          <a:xfrm>
            <a:off x="0" y="3283963"/>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1"/>
          <p:cNvGrpSpPr/>
          <p:nvPr/>
        </p:nvGrpSpPr>
        <p:grpSpPr>
          <a:xfrm>
            <a:off x="184744" y="741846"/>
            <a:ext cx="8976094" cy="2374014"/>
            <a:chOff x="179412" y="3182219"/>
            <a:chExt cx="8976094" cy="2374014"/>
          </a:xfrm>
        </p:grpSpPr>
        <p:sp>
          <p:nvSpPr>
            <p:cNvPr id="6" name="Rounded Rectangle 5"/>
            <p:cNvSpPr/>
            <p:nvPr/>
          </p:nvSpPr>
          <p:spPr bwMode="auto">
            <a:xfrm>
              <a:off x="179412" y="3182219"/>
              <a:ext cx="8823974" cy="2374014"/>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dirty="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8" name="TextBox 7"/>
                <p:cNvSpPr txBox="1"/>
                <p:nvPr/>
              </p:nvSpPr>
              <p:spPr>
                <a:xfrm>
                  <a:off x="372139" y="3185224"/>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𝑗</m:t>
                          </m:r>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𝑗</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72139" y="3185224"/>
                  <a:ext cx="450671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93284" y="3182219"/>
                  <a:ext cx="5333476"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solidFill>
                              <a:srgbClr val="C00000"/>
                            </a:solidFill>
                            <a:latin typeface="Cambria Math" panose="02040503050406030204" pitchFamily="18" charset="0"/>
                          </a:rPr>
                          <m:t>for</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cs typeface="Calibri" panose="020F0502020204030204" pitchFamily="34" charset="0"/>
                          </a:rPr>
                          <m:t>𝑗</m:t>
                        </m:r>
                        <m:r>
                          <a:rPr lang="en-US" sz="2400" i="1">
                            <a:solidFill>
                              <a:srgbClr val="C00000"/>
                            </a:solidFill>
                            <a:latin typeface="Cambria Math" panose="02040503050406030204" pitchFamily="18" charset="0"/>
                            <a:cs typeface="Calibri" panose="020F0502020204030204" pitchFamily="34" charset="0"/>
                          </a:rPr>
                          <m:t>&gt;</m:t>
                        </m:r>
                        <m:r>
                          <a:rPr lang="en-US" sz="2400" i="1">
                            <a:solidFill>
                              <a:srgbClr val="C00000"/>
                            </a:solidFill>
                            <a:latin typeface="Cambria Math" panose="02040503050406030204" pitchFamily="18" charset="0"/>
                            <a:cs typeface="Calibri" panose="020F0502020204030204" pitchFamily="34" charset="0"/>
                          </a:rPr>
                          <m:t>1</m:t>
                        </m:r>
                      </m:oMath>
                    </m:oMathPara>
                  </a14:m>
                  <a:endParaRPr lang="en-US" sz="2400" dirty="0">
                    <a:solidFill>
                      <a:srgbClr val="C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93284" y="3182219"/>
                  <a:ext cx="5333476"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2138" y="3829870"/>
                  <a:ext cx="5253409"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m:t>
                      </m:r>
                      <m:r>
                        <a:rPr lang="en-US" sz="2400" b="0" i="0" smtClean="0">
                          <a:solidFill>
                            <a:srgbClr val="003399"/>
                          </a:solidFill>
                          <a:latin typeface="Cambria Math" panose="02040503050406030204" pitchFamily="18" charset="0"/>
                          <a:cs typeface="Calibri" panose="020F0502020204030204" pitchFamily="34" charset="0"/>
                        </a:rPr>
                        <m:t>1</m:t>
                      </m:r>
                      <m:r>
                        <a:rPr lang="en-US" sz="2400" b="0" i="0" smtClean="0">
                          <a:solidFill>
                            <a:srgbClr val="003399"/>
                          </a:solidFill>
                          <a:latin typeface="Cambria Math" panose="02040503050406030204" pitchFamily="18" charset="0"/>
                          <a:cs typeface="Calibri" panose="020F0502020204030204" pitchFamily="34" charset="0"/>
                        </a:rPr>
                        <m:t>,</m:t>
                      </m:r>
                    </m:oMath>
                  </a14:m>
                  <a:r>
                    <a:rPr lang="en-US" sz="2400" dirty="0">
                      <a:solidFill>
                        <a:srgbClr val="003399"/>
                      </a:solidFill>
                      <a:latin typeface="Cambria" panose="02040503050406030204" pitchFamily="18" charset="0"/>
                      <a:cs typeface="Calibri" panose="020F0502020204030204" pitchFamily="34" charset="0"/>
                    </a:rPr>
                    <a:t> and </a:t>
                  </a:r>
                  <a14:m>
                    <m:oMath xmlns:m="http://schemas.openxmlformats.org/officeDocument/2006/math">
                      <m:r>
                        <m:rPr>
                          <m:sty m:val="p"/>
                        </m:rPr>
                        <a:rPr lang="en-US" sz="2400" dirty="0" smtClean="0">
                          <a:solidFill>
                            <a:srgbClr val="003399"/>
                          </a:solidFill>
                          <a:latin typeface="Cambria Math" panose="02040503050406030204" pitchFamily="18" charset="0"/>
                          <a:cs typeface="Calibri" panose="020F0502020204030204" pitchFamily="34" charset="0"/>
                        </a:rPr>
                        <m:t>j</m:t>
                      </m:r>
                      <m:r>
                        <a:rPr lang="en-US" sz="2400">
                          <a:solidFill>
                            <a:srgbClr val="003399"/>
                          </a:solidFill>
                          <a:latin typeface="Cambria Math" panose="02040503050406030204" pitchFamily="18" charset="0"/>
                          <a:cs typeface="Calibri" panose="020F0502020204030204" pitchFamily="34" charset="0"/>
                        </a:rPr>
                        <m:t>&gt;</m:t>
                      </m:r>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m:t>
                      </m:r>
                      <m:r>
                        <a:rPr lang="en-US" sz="2400" b="0" i="0" smtClean="0">
                          <a:solidFill>
                            <a:srgbClr val="003399"/>
                          </a:solidFill>
                          <a:latin typeface="Cambria Math" panose="02040503050406030204" pitchFamily="18" charset="0"/>
                          <a:cs typeface="Calibri" panose="020F0502020204030204" pitchFamily="34" charset="0"/>
                        </a:rPr>
                        <m:t>1</m:t>
                      </m:r>
                    </m:oMath>
                  </a14:m>
                  <a:r>
                    <a:rPr lang="en-US" sz="2400" dirty="0">
                      <a:solidFill>
                        <a:srgbClr val="003399"/>
                      </a:solidFill>
                      <a:latin typeface="Cambria" panose="02040503050406030204" pitchFamily="18" charset="0"/>
                      <a:cs typeface="Calibri" panose="020F0502020204030204" pitchFamily="34" charset="0"/>
                    </a:rPr>
                    <a:t> </a:t>
                  </a:r>
                  <a:endParaRPr lang="en-US" sz="2400" dirty="0">
                    <a:solidFill>
                      <a:srgbClr val="003399"/>
                    </a:solidFill>
                    <a:latin typeface="Cambria" panose="02040503050406030204" pitchFamily="18" charset="0"/>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2138" y="3829870"/>
                  <a:ext cx="5253409"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728" y="4391058"/>
                  <a:ext cx="8947778" cy="916148"/>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𝑗</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𝑗</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                    </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i="1">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ea typeface="Cambria Math" panose="02040503050406030204" pitchFamily="18" charset="0"/>
                                    </a:rPr>
                                    <m:t>∉</m:t>
                                  </m:r>
                                  <m:r>
                                    <a:rPr lang="en-US" sz="2400" i="1">
                                      <a:solidFill>
                                        <a:srgbClr val="003399"/>
                                      </a:solidFill>
                                      <a:latin typeface="Cambria Math" panose="02040503050406030204" pitchFamily="18" charset="0"/>
                                    </a:rPr>
                                    <m:t>𝑑</m:t>
                                  </m:r>
                                </m:e>
                              </m:mr>
                              <m:mr>
                                <m:e>
                                  <m: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𝑑</m:t>
                                  </m:r>
                                  <m:d>
                                    <m:dPr>
                                      <m:begChr m:val="["/>
                                      <m:endChr m:val="]"/>
                                      <m:ctrlPr>
                                        <a:rPr lang="en-US" sz="2400" i="1">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07728" y="4391058"/>
                  <a:ext cx="8947778" cy="916148"/>
                </a:xfrm>
                <a:prstGeom prst="rect">
                  <a:avLst/>
                </a:prstGeom>
                <a:blipFill rotWithShape="1">
                  <a:blip r:embed="rId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5" name="TextBox 14"/>
              <p:cNvSpPr txBox="1"/>
              <p:nvPr/>
            </p:nvSpPr>
            <p:spPr>
              <a:xfrm>
                <a:off x="242877" y="3938529"/>
                <a:ext cx="2858132"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242877" y="3938529"/>
                <a:ext cx="2858132" cy="461665"/>
              </a:xfrm>
              <a:prstGeom prst="rect">
                <a:avLst/>
              </a:prstGeom>
              <a:blipFill rotWithShape="1">
                <a:blip r:embed="rId6"/>
                <a:stretch>
                  <a:fillRect l="-11" t="-56" r="11" b="60"/>
                </a:stretch>
              </a:blipFill>
            </p:spPr>
            <p:txBody>
              <a:bodyPr/>
              <a:lstStyle/>
              <a:p>
                <a:r>
                  <a:rPr lang="zh-CN" altLang="en-US">
                    <a:noFill/>
                  </a:rPr>
                  <a:t> </a:t>
                </a:r>
              </a:p>
            </p:txBody>
          </p:sp>
        </mc:Fallback>
      </mc:AlternateContent>
      <p:cxnSp>
        <p:nvCxnSpPr>
          <p:cNvPr id="19" name="Straight Arrow Connector 18"/>
          <p:cNvCxnSpPr/>
          <p:nvPr/>
        </p:nvCxnSpPr>
        <p:spPr bwMode="auto">
          <a:xfrm>
            <a:off x="2038525" y="3860029"/>
            <a:ext cx="237536" cy="1900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Straight Arrow Connector 19"/>
          <p:cNvCxnSpPr/>
          <p:nvPr/>
        </p:nvCxnSpPr>
        <p:spPr bwMode="auto">
          <a:xfrm>
            <a:off x="2038525" y="3860029"/>
            <a:ext cx="592304" cy="19006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28" name="TextBox 27"/>
              <p:cNvSpPr txBox="1"/>
              <p:nvPr/>
            </p:nvSpPr>
            <p:spPr>
              <a:xfrm>
                <a:off x="213060" y="3495003"/>
                <a:ext cx="2887949" cy="46164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213060" y="3495003"/>
                <a:ext cx="2887949" cy="461644"/>
              </a:xfrm>
              <a:prstGeom prst="rect">
                <a:avLst/>
              </a:prstGeom>
              <a:blipFill rotWithShape="1">
                <a:blip r:embed="rId7"/>
                <a:stretch>
                  <a:fillRect l="-12" t="-130" r="11"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974209" y="4645479"/>
                <a:ext cx="3909978" cy="15696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r>
                            <a:rPr lang="en-US" sz="2400" i="1">
                              <a:latin typeface="Cambria Math" panose="02040503050406030204" pitchFamily="18" charset="0"/>
                              <a:cs typeface="Calibri" panose="020F0502020204030204" pitchFamily="34" charset="0"/>
                            </a:rPr>
                            <m:t> </m:t>
                          </m:r>
                        </m:e>
                      </m:d>
                      <m:r>
                        <a:rPr lang="en-US" sz="2400" i="1" smtClean="0">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10</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r>
                            <a:rPr lang="en-US" sz="2400" i="1">
                              <a:latin typeface="Cambria Math" panose="02040503050406030204" pitchFamily="18" charset="0"/>
                              <a:cs typeface="Calibri" panose="020F0502020204030204" pitchFamily="34" charset="0"/>
                            </a:rPr>
                            <m:t> </m:t>
                          </m:r>
                        </m:e>
                      </m:d>
                      <m:r>
                        <a:rPr lang="en-US" sz="2400" i="1" smtClean="0">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974209" y="4645479"/>
                <a:ext cx="3909978" cy="1569660"/>
              </a:xfrm>
              <a:prstGeom prst="rect">
                <a:avLst/>
              </a:prstGeom>
              <a:blipFill rotWithShape="1">
                <a:blip r:embed="rId8"/>
                <a:stretch>
                  <a:fillRect l="-3" t="-29" r="10" b="25"/>
                </a:stretch>
              </a:blipFill>
            </p:spPr>
            <p:txBody>
              <a:bodyPr/>
              <a:lstStyle/>
              <a:p>
                <a:r>
                  <a:rPr lang="zh-CN" altLang="en-US">
                    <a:noFill/>
                  </a:rPr>
                  <a:t> </a:t>
                </a:r>
              </a:p>
            </p:txBody>
          </p:sp>
        </mc:Fallback>
      </mc:AlternateContent>
      <p:cxnSp>
        <p:nvCxnSpPr>
          <p:cNvPr id="21" name="Straight Arrow Connector 20"/>
          <p:cNvCxnSpPr/>
          <p:nvPr/>
        </p:nvCxnSpPr>
        <p:spPr bwMode="auto">
          <a:xfrm>
            <a:off x="3936159" y="4886893"/>
            <a:ext cx="1574464" cy="1573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Straight Arrow Connector 22"/>
          <p:cNvCxnSpPr/>
          <p:nvPr/>
        </p:nvCxnSpPr>
        <p:spPr bwMode="auto">
          <a:xfrm>
            <a:off x="3936159" y="5295951"/>
            <a:ext cx="635841" cy="928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4" name="Slide Number Placeholder 3"/>
          <p:cNvSpPr>
            <a:spLocks noGrp="1"/>
          </p:cNvSpPr>
          <p:nvPr>
            <p:ph type="sldNum" sz="quarter" idx="10"/>
          </p:nvPr>
        </p:nvSpPr>
        <p:spPr/>
        <p:txBody>
          <a:bodyPr/>
          <a:lstStyle/>
          <a:p>
            <a:fld id="{2783EFA4-6284-4AB8-B3E7-5E7F2FB51AB8}" type="slidenum">
              <a:rPr lang="en-US" altLang="en-US" smtClean="0"/>
            </a:fld>
            <a:endParaRPr lang="en-US" altLang="en-US" dirty="0"/>
          </a:p>
        </p:txBody>
      </p:sp>
      <mc:AlternateContent xmlns:mc="http://schemas.openxmlformats.org/markup-compatibility/2006">
        <mc:Choice xmlns:a14="http://schemas.microsoft.com/office/drawing/2010/main" Requires="a14">
          <p:sp>
            <p:nvSpPr>
              <p:cNvPr id="3" name="TextBox 2"/>
              <p:cNvSpPr txBox="1"/>
              <p:nvPr/>
            </p:nvSpPr>
            <p:spPr>
              <a:xfrm>
                <a:off x="4456294" y="3115860"/>
                <a:ext cx="4075798" cy="526297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Stored values in hash map </a:t>
                </a:r>
                <a14:m>
                  <m:oMath xmlns:m="http://schemas.openxmlformats.org/officeDocument/2006/math">
                    <m:r>
                      <a:rPr lang="en-US" sz="2400" i="1">
                        <a:latin typeface="Cambria Math" panose="02040503050406030204" pitchFamily="18" charset="0"/>
                        <a:cs typeface="Calibri" panose="020F0502020204030204" pitchFamily="34" charset="0"/>
                      </a:rPr>
                      <m:t>𝑑</m:t>
                    </m:r>
                  </m:oMath>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e>
                          </m:d>
                        </m:e>
                      </m:d>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3</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7</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1</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m:t>
                      </m:r>
                    </m:oMath>
                  </m:oMathPara>
                </a14:m>
                <a:endParaRPr lang="en-US" sz="2400" b="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i="1">
                                  <a:latin typeface="Cambria Math" panose="02040503050406030204" pitchFamily="18" charset="0"/>
                                  <a:cs typeface="Calibri" panose="020F0502020204030204" pitchFamily="34" charset="0"/>
                                </a:rPr>
                                <m:t>3</m:t>
                              </m:r>
                            </m:e>
                          </m:d>
                        </m:e>
                      </m:d>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6</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5</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Calibri" panose="020F0502020204030204" pitchFamily="34" charset="0"/>
                        </a:rPr>
                        <m:t>𝑑</m:t>
                      </m:r>
                      <m:d>
                        <m:dPr>
                          <m:begChr m:val="["/>
                          <m:endChr m:val="]"/>
                          <m:ctrlPr>
                            <a:rPr lang="en-US" sz="2400" i="1">
                              <a:latin typeface="Cambria Math" panose="02040503050406030204" pitchFamily="18" charset="0"/>
                              <a:cs typeface="Calibri" panose="020F0502020204030204" pitchFamily="34" charset="0"/>
                            </a:rPr>
                          </m:ctrlPr>
                        </m:dPr>
                        <m:e>
                          <m:d>
                            <m:dPr>
                              <m:ctrlPr>
                                <a:rPr lang="en-US" sz="2400" i="1">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5</m:t>
                              </m:r>
                              <m:r>
                                <a:rPr lang="en-US" sz="2400" i="1">
                                  <a:latin typeface="Cambria Math" panose="02040503050406030204" pitchFamily="18" charset="0"/>
                                  <a:cs typeface="Calibri" panose="020F0502020204030204" pitchFamily="34" charset="0"/>
                                </a:rPr>
                                <m:t>, </m:t>
                              </m:r>
                              <m:r>
                                <a:rPr lang="en-US" sz="2400" b="0" i="1" smtClean="0">
                                  <a:latin typeface="Cambria Math" panose="02040503050406030204" pitchFamily="18" charset="0"/>
                                  <a:cs typeface="Calibri" panose="020F0502020204030204" pitchFamily="34" charset="0"/>
                                </a:rPr>
                                <m:t>8</m:t>
                              </m:r>
                            </m:e>
                          </m:d>
                        </m:e>
                      </m:d>
                      <m:r>
                        <a:rPr lang="en-US" sz="2400" i="1">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1</m:t>
                      </m:r>
                    </m:oMath>
                  </m:oMathPara>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4456294" y="3115860"/>
                <a:ext cx="4075798" cy="5262979"/>
              </a:xfrm>
              <a:prstGeom prst="rect">
                <a:avLst/>
              </a:prstGeom>
              <a:blipFill rotWithShape="1">
                <a:blip r:embed="rId1"/>
                <a:stretch>
                  <a:fillRect l="-12" t="-10" r="6"/>
                </a:stretch>
              </a:blipFill>
            </p:spPr>
            <p:txBody>
              <a:bodyPr/>
              <a:lstStyle/>
              <a:p>
                <a:r>
                  <a:rPr lang="zh-CN" altLang="en-US">
                    <a:noFill/>
                  </a:rPr>
                  <a:t> </a:t>
                </a:r>
              </a:p>
            </p:txBody>
          </p:sp>
        </mc:Fallback>
      </mc:AlternateContent>
      <p:cxnSp>
        <p:nvCxnSpPr>
          <p:cNvPr id="7" name="Straight Connector 6"/>
          <p:cNvCxnSpPr/>
          <p:nvPr/>
        </p:nvCxnSpPr>
        <p:spPr bwMode="auto">
          <a:xfrm>
            <a:off x="16838" y="3185641"/>
            <a:ext cx="9144000" cy="0"/>
          </a:xfrm>
          <a:prstGeom prst="line">
            <a:avLst/>
          </a:prstGeom>
          <a:solidFill>
            <a:schemeClr val="accent1"/>
          </a:solidFill>
          <a:ln w="9525" cap="flat" cmpd="sng" algn="ctr">
            <a:solidFill>
              <a:schemeClr val="tx1"/>
            </a:solidFill>
            <a:prstDash val="solid"/>
            <a:round/>
            <a:headEnd type="none" w="med" len="me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12" name="Group 11"/>
          <p:cNvGrpSpPr/>
          <p:nvPr/>
        </p:nvGrpSpPr>
        <p:grpSpPr>
          <a:xfrm>
            <a:off x="184744" y="741846"/>
            <a:ext cx="8976094" cy="2374014"/>
            <a:chOff x="179412" y="3182219"/>
            <a:chExt cx="8976094" cy="2374014"/>
          </a:xfrm>
        </p:grpSpPr>
        <p:sp>
          <p:nvSpPr>
            <p:cNvPr id="6" name="Rounded Rectangle 5"/>
            <p:cNvSpPr/>
            <p:nvPr/>
          </p:nvSpPr>
          <p:spPr bwMode="auto">
            <a:xfrm>
              <a:off x="179412" y="3182219"/>
              <a:ext cx="8823974" cy="2374014"/>
            </a:xfrm>
            <a:prstGeom prst="roundRect">
              <a:avLst>
                <a:gd name="adj" fmla="val 15994"/>
              </a:avLst>
            </a:prstGeom>
            <a:solidFill>
              <a:srgbClr val="0070C0">
                <a:alpha val="22000"/>
              </a:srgbClr>
            </a:solidFill>
            <a:ln w="9525" cap="flat" cmpd="sng" algn="ctr">
              <a:solidFill>
                <a:schemeClr val="tx1"/>
              </a:solidFill>
              <a:prstDash val="solid"/>
              <a:round/>
              <a:headEnd type="none" w="med" len="med"/>
              <a:tailEnd type="triangle" w="sm" len="sm"/>
            </a:ln>
            <a:effectLst/>
          </p:spPr>
          <p:txBody>
            <a:bodyPr vert="horz" wrap="square" lIns="92075" tIns="46038" rIns="92075" bIns="46038"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1" lang="en-US" sz="1600" b="0" i="0" u="none" strike="noStrike" cap="none" normalizeH="0" baseline="0" dirty="0">
                <a:ln>
                  <a:noFill/>
                </a:ln>
                <a:solidFill>
                  <a:schemeClr val="tx1"/>
                </a:solidFill>
                <a:effectLst/>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8" name="TextBox 7"/>
                <p:cNvSpPr txBox="1"/>
                <p:nvPr/>
              </p:nvSpPr>
              <p:spPr>
                <a:xfrm>
                  <a:off x="372139" y="3185224"/>
                  <a:ext cx="4506716" cy="461665"/>
                </a:xfrm>
                <a:prstGeom prst="rect">
                  <a:avLst/>
                </a:prstGeom>
                <a:noFill/>
              </p:spPr>
              <p:txBody>
                <a:bodyPr wrap="square" rtlCol="0">
                  <a:spAutoFit/>
                </a:bodyPr>
                <a:lstStyle/>
                <a:p>
                  <a:r>
                    <a:rPr lang="en-US" sz="2400" dirty="0">
                      <a:solidFill>
                        <a:srgbClr val="C00000"/>
                      </a:solidFill>
                      <a:latin typeface="Calibri" panose="020F0502020204030204" pitchFamily="34" charset="0"/>
                      <a:cs typeface="Calibri" panose="020F0502020204030204" pitchFamily="34" charset="0"/>
                    </a:rPr>
                    <a:t>Base Case: </a:t>
                  </a:r>
                  <a14:m>
                    <m:oMath xmlns:m="http://schemas.openxmlformats.org/officeDocument/2006/math">
                      <m:r>
                        <a:rPr lang="en-US" sz="2400" b="0" i="1" smtClean="0">
                          <a:solidFill>
                            <a:srgbClr val="C00000"/>
                          </a:solidFill>
                          <a:latin typeface="Cambria Math" panose="02040503050406030204" pitchFamily="18" charset="0"/>
                          <a:cs typeface="Calibri" panose="020F0502020204030204" pitchFamily="34" charset="0"/>
                        </a:rPr>
                        <m:t>𝑑</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𝑗</m:t>
                          </m:r>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𝑗</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𝐴</m:t>
                          </m:r>
                          <m:d>
                            <m:dPr>
                              <m:begChr m:val="["/>
                              <m:endChr m:val="]"/>
                              <m:ctrlPr>
                                <a:rPr lang="en-US" sz="2400" b="0" i="1" smtClean="0">
                                  <a:solidFill>
                                    <a:srgbClr val="C00000"/>
                                  </a:solidFill>
                                  <a:latin typeface="Cambria Math" panose="02040503050406030204" pitchFamily="18" charset="0"/>
                                  <a:cs typeface="Calibri" panose="020F0502020204030204" pitchFamily="34" charset="0"/>
                                </a:rPr>
                              </m:ctrlPr>
                            </m:dPr>
                            <m:e>
                              <m:r>
                                <a:rPr lang="en-US" sz="2400" b="0" i="1" smtClean="0">
                                  <a:solidFill>
                                    <a:srgbClr val="C00000"/>
                                  </a:solidFill>
                                  <a:latin typeface="Cambria Math" panose="02040503050406030204" pitchFamily="18" charset="0"/>
                                  <a:cs typeface="Calibri" panose="020F0502020204030204" pitchFamily="34" charset="0"/>
                                </a:rPr>
                                <m:t>1</m:t>
                              </m:r>
                            </m:e>
                          </m:d>
                          <m:r>
                            <a:rPr lang="en-US" sz="2400" b="0" i="1" smtClean="0">
                              <a:solidFill>
                                <a:srgbClr val="C00000"/>
                              </a:solidFill>
                              <a:latin typeface="Cambria Math" panose="02040503050406030204" pitchFamily="18" charset="0"/>
                              <a:cs typeface="Calibri" panose="020F0502020204030204" pitchFamily="34" charset="0"/>
                            </a:rPr>
                            <m:t>)</m:t>
                          </m:r>
                        </m:e>
                      </m:d>
                      <m:r>
                        <a:rPr lang="en-US" sz="2400" b="0" i="1" smtClean="0">
                          <a:solidFill>
                            <a:srgbClr val="C00000"/>
                          </a:solidFill>
                          <a:latin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cs typeface="Calibri" panose="020F0502020204030204" pitchFamily="34" charset="0"/>
                        </a:rPr>
                        <m:t>1</m:t>
                      </m:r>
                    </m:oMath>
                  </a14:m>
                  <a:r>
                    <a:rPr lang="en-US" sz="2400" dirty="0">
                      <a:solidFill>
                        <a:srgbClr val="C00000"/>
                      </a:solidFill>
                      <a:latin typeface="Calibri" panose="020F0502020204030204" pitchFamily="34" charset="0"/>
                      <a:cs typeface="Calibri" panose="020F0502020204030204" pitchFamily="34" charset="0"/>
                    </a:rPr>
                    <a:t> </a:t>
                  </a:r>
                  <a:endParaRPr lang="en-US" sz="2400" dirty="0">
                    <a:solidFill>
                      <a:srgbClr val="C00000"/>
                    </a:solidFill>
                    <a:latin typeface="Calibri" panose="020F0502020204030204" pitchFamily="34" charset="0"/>
                    <a:cs typeface="Calibri" panose="020F0502020204030204"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372139" y="3185224"/>
                  <a:ext cx="450671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193284" y="3182219"/>
                  <a:ext cx="5333476"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2400" smtClean="0">
                            <a:solidFill>
                              <a:srgbClr val="C00000"/>
                            </a:solidFill>
                            <a:latin typeface="Cambria Math" panose="02040503050406030204" pitchFamily="18" charset="0"/>
                          </a:rPr>
                          <m:t>for</m:t>
                        </m:r>
                        <m:r>
                          <a:rPr lang="en-US" sz="2400" i="1">
                            <a:solidFill>
                              <a:srgbClr val="C00000"/>
                            </a:solidFill>
                            <a:latin typeface="Cambria Math" panose="02040503050406030204" pitchFamily="18" charset="0"/>
                          </a:rPr>
                          <m:t> </m:t>
                        </m:r>
                        <m:r>
                          <a:rPr lang="en-US" sz="2400" i="1">
                            <a:solidFill>
                              <a:srgbClr val="C00000"/>
                            </a:solidFill>
                            <a:latin typeface="Cambria Math" panose="02040503050406030204" pitchFamily="18" charset="0"/>
                            <a:cs typeface="Calibri" panose="020F0502020204030204" pitchFamily="34" charset="0"/>
                          </a:rPr>
                          <m:t>𝑗</m:t>
                        </m:r>
                        <m:r>
                          <a:rPr lang="en-US" sz="2400" i="1">
                            <a:solidFill>
                              <a:srgbClr val="C00000"/>
                            </a:solidFill>
                            <a:latin typeface="Cambria Math" panose="02040503050406030204" pitchFamily="18" charset="0"/>
                            <a:cs typeface="Calibri" panose="020F0502020204030204" pitchFamily="34" charset="0"/>
                          </a:rPr>
                          <m:t>&gt;</m:t>
                        </m:r>
                        <m:r>
                          <a:rPr lang="en-US" sz="2400" i="1">
                            <a:solidFill>
                              <a:srgbClr val="C00000"/>
                            </a:solidFill>
                            <a:latin typeface="Cambria Math" panose="02040503050406030204" pitchFamily="18" charset="0"/>
                            <a:cs typeface="Calibri" panose="020F0502020204030204" pitchFamily="34" charset="0"/>
                          </a:rPr>
                          <m:t>1</m:t>
                        </m:r>
                      </m:oMath>
                    </m:oMathPara>
                  </a14:m>
                  <a:endParaRPr lang="en-US" sz="2400" dirty="0">
                    <a:solidFill>
                      <a:srgbClr val="C0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193284" y="3182219"/>
                  <a:ext cx="5333476" cy="46166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72138" y="3829870"/>
                  <a:ext cx="5253409" cy="461665"/>
                </a:xfrm>
                <a:prstGeom prst="rect">
                  <a:avLst/>
                </a:prstGeom>
                <a:noFill/>
              </p:spPr>
              <p:txBody>
                <a:bodyPr wrap="square" rtlCol="0">
                  <a:spAutoFit/>
                </a:bodyPr>
                <a:lstStyle/>
                <a:p>
                  <a:r>
                    <a:rPr lang="en-US" sz="2400" dirty="0">
                      <a:solidFill>
                        <a:srgbClr val="003399"/>
                      </a:solidFill>
                      <a:latin typeface="Cambria" panose="02040503050406030204" pitchFamily="18" charset="0"/>
                      <a:cs typeface="Calibri" panose="020F0502020204030204" pitchFamily="34" charset="0"/>
                    </a:rPr>
                    <a:t>General Case: If  </a:t>
                  </a:r>
                  <a14:m>
                    <m:oMath xmlns:m="http://schemas.openxmlformats.org/officeDocument/2006/math">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&gt;</m:t>
                      </m:r>
                      <m:r>
                        <a:rPr lang="en-US" sz="2400" b="0" i="0" smtClean="0">
                          <a:solidFill>
                            <a:srgbClr val="003399"/>
                          </a:solidFill>
                          <a:latin typeface="Cambria Math" panose="02040503050406030204" pitchFamily="18" charset="0"/>
                          <a:cs typeface="Calibri" panose="020F0502020204030204" pitchFamily="34" charset="0"/>
                        </a:rPr>
                        <m:t>1</m:t>
                      </m:r>
                      <m:r>
                        <a:rPr lang="en-US" sz="2400" b="0" i="0" smtClean="0">
                          <a:solidFill>
                            <a:srgbClr val="003399"/>
                          </a:solidFill>
                          <a:latin typeface="Cambria Math" panose="02040503050406030204" pitchFamily="18" charset="0"/>
                          <a:cs typeface="Calibri" panose="020F0502020204030204" pitchFamily="34" charset="0"/>
                        </a:rPr>
                        <m:t>,</m:t>
                      </m:r>
                    </m:oMath>
                  </a14:m>
                  <a:r>
                    <a:rPr lang="en-US" sz="2400" dirty="0">
                      <a:solidFill>
                        <a:srgbClr val="003399"/>
                      </a:solidFill>
                      <a:latin typeface="Cambria" panose="02040503050406030204" pitchFamily="18" charset="0"/>
                      <a:cs typeface="Calibri" panose="020F0502020204030204" pitchFamily="34" charset="0"/>
                    </a:rPr>
                    <a:t> and </a:t>
                  </a:r>
                  <a14:m>
                    <m:oMath xmlns:m="http://schemas.openxmlformats.org/officeDocument/2006/math">
                      <m:r>
                        <m:rPr>
                          <m:sty m:val="p"/>
                        </m:rPr>
                        <a:rPr lang="en-US" sz="2400" dirty="0" smtClean="0">
                          <a:solidFill>
                            <a:srgbClr val="003399"/>
                          </a:solidFill>
                          <a:latin typeface="Cambria Math" panose="02040503050406030204" pitchFamily="18" charset="0"/>
                          <a:cs typeface="Calibri" panose="020F0502020204030204" pitchFamily="34" charset="0"/>
                        </a:rPr>
                        <m:t>j</m:t>
                      </m:r>
                      <m:r>
                        <a:rPr lang="en-US" sz="2400">
                          <a:solidFill>
                            <a:srgbClr val="003399"/>
                          </a:solidFill>
                          <a:latin typeface="Cambria Math" panose="02040503050406030204" pitchFamily="18" charset="0"/>
                          <a:cs typeface="Calibri" panose="020F0502020204030204" pitchFamily="34" charset="0"/>
                        </a:rPr>
                        <m:t>&gt;</m:t>
                      </m:r>
                      <m:r>
                        <m:rPr>
                          <m:sty m:val="p"/>
                        </m:rPr>
                        <a:rPr lang="en-US" sz="2400" b="0" i="0" smtClean="0">
                          <a:solidFill>
                            <a:srgbClr val="003399"/>
                          </a:solidFill>
                          <a:latin typeface="Cambria Math" panose="02040503050406030204" pitchFamily="18" charset="0"/>
                          <a:cs typeface="Calibri" panose="020F0502020204030204" pitchFamily="34" charset="0"/>
                        </a:rPr>
                        <m:t>i</m:t>
                      </m:r>
                      <m:r>
                        <a:rPr lang="en-US" sz="2400" b="0" i="0" smtClean="0">
                          <a:solidFill>
                            <a:srgbClr val="003399"/>
                          </a:solidFill>
                          <a:latin typeface="Cambria Math" panose="02040503050406030204" pitchFamily="18" charset="0"/>
                          <a:cs typeface="Calibri" panose="020F0502020204030204" pitchFamily="34" charset="0"/>
                        </a:rPr>
                        <m:t>+</m:t>
                      </m:r>
                      <m:r>
                        <a:rPr lang="en-US" sz="2400" b="0" i="0" smtClean="0">
                          <a:solidFill>
                            <a:srgbClr val="003399"/>
                          </a:solidFill>
                          <a:latin typeface="Cambria Math" panose="02040503050406030204" pitchFamily="18" charset="0"/>
                          <a:cs typeface="Calibri" panose="020F0502020204030204" pitchFamily="34" charset="0"/>
                        </a:rPr>
                        <m:t>1</m:t>
                      </m:r>
                    </m:oMath>
                  </a14:m>
                  <a:r>
                    <a:rPr lang="en-US" sz="2400" dirty="0">
                      <a:solidFill>
                        <a:srgbClr val="003399"/>
                      </a:solidFill>
                      <a:latin typeface="Cambria" panose="02040503050406030204" pitchFamily="18" charset="0"/>
                      <a:cs typeface="Calibri" panose="020F0502020204030204" pitchFamily="34" charset="0"/>
                    </a:rPr>
                    <a:t> </a:t>
                  </a:r>
                  <a:endParaRPr lang="en-US" sz="2400" dirty="0">
                    <a:solidFill>
                      <a:srgbClr val="003399"/>
                    </a:solidFill>
                    <a:latin typeface="Cambria" panose="02040503050406030204" pitchFamily="18" charset="0"/>
                    <a:cs typeface="Calibri" panose="020F050202020403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72138" y="3829870"/>
                  <a:ext cx="5253409" cy="46166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07728" y="4391058"/>
                  <a:ext cx="8947778" cy="916148"/>
                </a:xfrm>
                <a:prstGeom prst="rect">
                  <a:avLst/>
                </a:prstGeom>
                <a:noFill/>
              </p:spPr>
              <p:txBody>
                <a:bodyPr wrap="square" rtlCol="0">
                  <a:spAutoFit/>
                </a:bodyPr>
                <a:lstStyle/>
                <a:p>
                  <a14:m>
                    <m:oMathPara xmlns:m="http://schemas.openxmlformats.org/officeDocument/2006/math">
                      <m:oMathParaPr>
                        <m:jc m:val="left"/>
                      </m:oMathParaPr>
                      <m:oMath xmlns:m="http://schemas.openxmlformats.org/officeDocument/2006/math">
                        <m:r>
                          <a:rPr lang="en-US" sz="2400" b="0" i="1" smtClean="0">
                            <a:solidFill>
                              <a:srgbClr val="003399"/>
                            </a:solidFill>
                            <a:latin typeface="Cambria Math" panose="02040503050406030204" pitchFamily="18" charset="0"/>
                          </a:rPr>
                          <m:t>𝑑</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𝑗</m:t>
                            </m:r>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𝑗</m:t>
                                </m:r>
                              </m:e>
                            </m:d>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𝐴</m:t>
                            </m:r>
                            <m:d>
                              <m:dPr>
                                <m:begChr m:val="["/>
                                <m:endChr m:val="]"/>
                                <m:ctrlPr>
                                  <a:rPr lang="en-US" sz="2400" b="0" i="1" smtClean="0">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r>
                          <a:rPr lang="en-US" sz="2400" b="0" i="1" smtClean="0">
                            <a:solidFill>
                              <a:srgbClr val="003399"/>
                            </a:solidFill>
                            <a:latin typeface="Cambria Math" panose="02040503050406030204" pitchFamily="18" charset="0"/>
                          </a:rPr>
                          <m:t>=</m:t>
                        </m:r>
                        <m:d>
                          <m:dPr>
                            <m:begChr m:val="{"/>
                            <m:endChr m:val=""/>
                            <m:ctrlPr>
                              <a:rPr lang="en-US" sz="2400" b="0" i="1" smtClean="0">
                                <a:solidFill>
                                  <a:srgbClr val="003399"/>
                                </a:solidFill>
                                <a:latin typeface="Cambria Math" panose="02040503050406030204" pitchFamily="18" charset="0"/>
                              </a:rPr>
                            </m:ctrlPr>
                          </m:dPr>
                          <m:e>
                            <m:m>
                              <m:mPr>
                                <m:mcs>
                                  <m:mc>
                                    <m:mcPr>
                                      <m:count m:val="2"/>
                                      <m:mcJc m:val="center"/>
                                    </m:mcPr>
                                  </m:mc>
                                </m:mcs>
                                <m:ctrlPr>
                                  <a:rPr lang="en-US" sz="2400" b="0" i="1" smtClean="0">
                                    <a:solidFill>
                                      <a:srgbClr val="003399"/>
                                    </a:solidFill>
                                    <a:latin typeface="Cambria Math" panose="02040503050406030204" pitchFamily="18" charset="0"/>
                                  </a:rPr>
                                </m:ctrlPr>
                              </m:mPr>
                              <m:mr>
                                <m:e>
                                  <m:r>
                                    <m:rPr>
                                      <m:brk m:alnAt="7"/>
                                    </m:rP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                    </m:t>
                                  </m:r>
                                </m:e>
                                <m:e>
                                  <m:r>
                                    <m:rPr>
                                      <m:sty m:val="p"/>
                                    </m:rPr>
                                    <a:rPr lang="en-US" sz="2400" b="0" i="0" smtClean="0">
                                      <a:solidFill>
                                        <a:srgbClr val="003399"/>
                                      </a:solidFill>
                                      <a:latin typeface="Cambria Math" panose="02040503050406030204" pitchFamily="18" charset="0"/>
                                    </a:rPr>
                                    <m:t>if</m:t>
                                  </m:r>
                                  <m:r>
                                    <a:rPr lang="en-US" sz="2400" b="0" i="1" smtClean="0">
                                      <a:solidFill>
                                        <a:srgbClr val="003399"/>
                                      </a:solidFill>
                                      <a:latin typeface="Cambria Math" panose="02040503050406030204" pitchFamily="18" charset="0"/>
                                    </a:rPr>
                                    <m:t> </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i="1">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ea typeface="Cambria Math" panose="02040503050406030204" pitchFamily="18" charset="0"/>
                                    </a:rPr>
                                    <m:t>∉</m:t>
                                  </m:r>
                                  <m:r>
                                    <a:rPr lang="en-US" sz="2400" i="1">
                                      <a:solidFill>
                                        <a:srgbClr val="003399"/>
                                      </a:solidFill>
                                      <a:latin typeface="Cambria Math" panose="02040503050406030204" pitchFamily="18" charset="0"/>
                                    </a:rPr>
                                    <m:t>𝑑</m:t>
                                  </m:r>
                                </m:e>
                              </m:mr>
                              <m:mr>
                                <m:e>
                                  <m:r>
                                    <a:rPr lang="en-US" sz="2400" b="0" i="1" smtClean="0">
                                      <a:solidFill>
                                        <a:srgbClr val="003399"/>
                                      </a:solidFill>
                                      <a:latin typeface="Cambria Math" panose="02040503050406030204" pitchFamily="18" charset="0"/>
                                    </a:rPr>
                                    <m:t>1</m:t>
                                  </m:r>
                                  <m:r>
                                    <a:rPr lang="en-US" sz="2400" b="0" i="1" smtClean="0">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𝑑</m:t>
                                  </m:r>
                                  <m:d>
                                    <m:dPr>
                                      <m:begChr m:val="["/>
                                      <m:endChr m:val="]"/>
                                      <m:ctrlPr>
                                        <a:rPr lang="en-US" sz="2400" i="1">
                                          <a:solidFill>
                                            <a:srgbClr val="003399"/>
                                          </a:solidFill>
                                          <a:latin typeface="Cambria Math" panose="02040503050406030204" pitchFamily="18" charset="0"/>
                                        </a:rPr>
                                      </m:ctrlPr>
                                    </m:dPr>
                                    <m:e>
                                      <m:r>
                                        <a:rPr lang="en-US" sz="2400" b="0" i="1" smtClean="0">
                                          <a:solidFill>
                                            <a:srgbClr val="003399"/>
                                          </a:solidFill>
                                          <a:latin typeface="Cambria Math" panose="02040503050406030204" pitchFamily="18" charset="0"/>
                                        </a:rPr>
                                        <m:t>(</m:t>
                                      </m:r>
                                      <m:r>
                                        <a:rPr lang="en-US" sz="2400" b="0" i="1" smtClean="0">
                                          <a:solidFill>
                                            <a:srgbClr val="003399"/>
                                          </a:solidFill>
                                          <a:latin typeface="Cambria Math" panose="02040503050406030204" pitchFamily="18" charset="0"/>
                                        </a:rPr>
                                        <m:t>𝑖</m:t>
                                      </m:r>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𝑗</m:t>
                                          </m:r>
                                        </m:e>
                                      </m:d>
                                      <m:r>
                                        <a:rPr lang="en-US" sz="2400" i="1">
                                          <a:solidFill>
                                            <a:srgbClr val="003399"/>
                                          </a:solidFill>
                                          <a:latin typeface="Cambria Math" panose="02040503050406030204" pitchFamily="18" charset="0"/>
                                        </a:rPr>
                                        <m:t>−</m:t>
                                      </m:r>
                                      <m:r>
                                        <a:rPr lang="en-US" sz="2400" i="1">
                                          <a:solidFill>
                                            <a:srgbClr val="003399"/>
                                          </a:solidFill>
                                          <a:latin typeface="Cambria Math" panose="02040503050406030204" pitchFamily="18" charset="0"/>
                                        </a:rPr>
                                        <m:t>𝐴</m:t>
                                      </m:r>
                                      <m:d>
                                        <m:dPr>
                                          <m:begChr m:val="["/>
                                          <m:endChr m:val="]"/>
                                          <m:ctrlPr>
                                            <a:rPr lang="en-US" sz="2400" i="1">
                                              <a:solidFill>
                                                <a:srgbClr val="003399"/>
                                              </a:solidFill>
                                              <a:latin typeface="Cambria Math" panose="02040503050406030204" pitchFamily="18" charset="0"/>
                                            </a:rPr>
                                          </m:ctrlPr>
                                        </m:dPr>
                                        <m:e>
                                          <m:r>
                                            <a:rPr lang="en-US" sz="2400" i="1">
                                              <a:solidFill>
                                                <a:srgbClr val="003399"/>
                                              </a:solidFill>
                                              <a:latin typeface="Cambria Math" panose="02040503050406030204" pitchFamily="18" charset="0"/>
                                            </a:rPr>
                                            <m:t>𝑖</m:t>
                                          </m:r>
                                        </m:e>
                                      </m:d>
                                      <m:r>
                                        <a:rPr lang="en-US" sz="2400" b="0" i="1" smtClean="0">
                                          <a:solidFill>
                                            <a:srgbClr val="003399"/>
                                          </a:solidFill>
                                          <a:latin typeface="Cambria Math" panose="02040503050406030204" pitchFamily="18" charset="0"/>
                                        </a:rPr>
                                        <m:t>)</m:t>
                                      </m:r>
                                    </m:e>
                                  </m:d>
                                </m:e>
                                <m:e>
                                  <m:r>
                                    <m:rPr>
                                      <m:sty m:val="p"/>
                                    </m:rPr>
                                    <a:rPr lang="en-US" sz="2400" b="0" i="0" smtClean="0">
                                      <a:solidFill>
                                        <a:srgbClr val="003399"/>
                                      </a:solidFill>
                                      <a:latin typeface="Cambria Math" panose="02040503050406030204" pitchFamily="18" charset="0"/>
                                    </a:rPr>
                                    <m:t>otherwise</m:t>
                                  </m:r>
                                </m:e>
                              </m:mr>
                            </m:m>
                          </m:e>
                        </m:d>
                      </m:oMath>
                    </m:oMathPara>
                  </a14:m>
                  <a:endParaRPr lang="en-US" sz="2400" dirty="0">
                    <a:solidFill>
                      <a:srgbClr val="003399"/>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207728" y="4391058"/>
                  <a:ext cx="8947778" cy="916148"/>
                </a:xfrm>
                <a:prstGeom prst="rect">
                  <a:avLst/>
                </a:prstGeom>
                <a:blipFill rotWithShape="1">
                  <a:blip r:embed="rId5"/>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5" name="TextBox 14"/>
              <p:cNvSpPr txBox="1"/>
              <p:nvPr/>
            </p:nvSpPr>
            <p:spPr>
              <a:xfrm>
                <a:off x="242877" y="3938529"/>
                <a:ext cx="2858132"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15" name="TextBox 14"/>
              <p:cNvSpPr txBox="1">
                <a:spLocks noRot="1" noChangeAspect="1" noMove="1" noResize="1" noEditPoints="1" noAdjustHandles="1" noChangeArrowheads="1" noChangeShapeType="1" noTextEdit="1"/>
              </p:cNvSpPr>
              <p:nvPr/>
            </p:nvSpPr>
            <p:spPr>
              <a:xfrm>
                <a:off x="242877" y="3938529"/>
                <a:ext cx="2858132" cy="461665"/>
              </a:xfrm>
              <a:prstGeom prst="rect">
                <a:avLst/>
              </a:prstGeom>
              <a:blipFill rotWithShape="1">
                <a:blip r:embed="rId6"/>
                <a:stretch>
                  <a:fillRect l="-11" t="-56" r="11" b="60"/>
                </a:stretch>
              </a:blipFill>
            </p:spPr>
            <p:txBody>
              <a:bodyPr/>
              <a:lstStyle/>
              <a:p>
                <a:r>
                  <a:rPr lang="zh-CN" altLang="en-US">
                    <a:noFill/>
                  </a:rPr>
                  <a:t> </a:t>
                </a:r>
              </a:p>
            </p:txBody>
          </p:sp>
        </mc:Fallback>
      </mc:AlternateContent>
      <p:cxnSp>
        <p:nvCxnSpPr>
          <p:cNvPr id="20" name="Straight Arrow Connector 19"/>
          <p:cNvCxnSpPr/>
          <p:nvPr/>
        </p:nvCxnSpPr>
        <p:spPr bwMode="auto">
          <a:xfrm>
            <a:off x="2300514" y="3868057"/>
            <a:ext cx="330315" cy="18203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mc:AlternateContent xmlns:mc="http://schemas.openxmlformats.org/markup-compatibility/2006">
        <mc:Choice xmlns:a14="http://schemas.microsoft.com/office/drawing/2010/main" Requires="a14">
          <p:sp>
            <p:nvSpPr>
              <p:cNvPr id="28" name="TextBox 27"/>
              <p:cNvSpPr txBox="1"/>
              <p:nvPr/>
            </p:nvSpPr>
            <p:spPr>
              <a:xfrm>
                <a:off x="213060" y="3495003"/>
                <a:ext cx="2887949" cy="46164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Let  </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A</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9</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4</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7</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2</m:t>
                    </m:r>
                    <m:r>
                      <a:rPr lang="en-US" sz="2400" b="0" i="0" smtClean="0">
                        <a:latin typeface="Cambria Math" panose="02040503050406030204" pitchFamily="18" charset="0"/>
                        <a:cs typeface="Calibri" panose="020F0502020204030204" pitchFamily="34" charset="0"/>
                      </a:rPr>
                      <m:t>,</m:t>
                    </m:r>
                    <m:r>
                      <a:rPr lang="en-US" sz="2400" b="0" i="0" smtClean="0">
                        <a:latin typeface="Cambria Math" panose="02040503050406030204" pitchFamily="18" charset="0"/>
                        <a:cs typeface="Calibri" panose="020F0502020204030204" pitchFamily="34" charset="0"/>
                      </a:rPr>
                      <m:t>10</m:t>
                    </m:r>
                    <m:r>
                      <a:rPr lang="en-US" sz="2400" b="0" i="0" smtClean="0">
                        <a:latin typeface="Cambria Math" panose="02040503050406030204" pitchFamily="18" charset="0"/>
                        <a:cs typeface="Calibri" panose="020F0502020204030204" pitchFamily="34" charset="0"/>
                      </a:rPr>
                      <m:t>]</m:t>
                    </m:r>
                  </m:oMath>
                </a14:m>
                <a:endParaRPr lang="en-US" sz="2400" dirty="0">
                  <a:latin typeface="Calibri" panose="020F0502020204030204" pitchFamily="34" charset="0"/>
                  <a:cs typeface="Calibri" panose="020F0502020204030204" pitchFamily="34"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213060" y="3495003"/>
                <a:ext cx="2887949" cy="461644"/>
              </a:xfrm>
              <a:prstGeom prst="rect">
                <a:avLst/>
              </a:prstGeom>
              <a:blipFill rotWithShape="1">
                <a:blip r:embed="rId7"/>
                <a:stretch>
                  <a:fillRect l="-12" t="-130" r="11" b="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974209" y="4645479"/>
                <a:ext cx="3909978" cy="15696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Calibri" panose="020F0502020204030204" pitchFamily="34" charset="0"/>
                            </a:rPr>
                          </m:ctrlPr>
                        </m:dPr>
                        <m:e>
                          <m:r>
                            <a:rPr lang="en-US" sz="2400" b="0" i="1" smtClean="0">
                              <a:latin typeface="Cambria Math" panose="02040503050406030204" pitchFamily="18" charset="0"/>
                              <a:cs typeface="Calibri" panose="020F0502020204030204" pitchFamily="34" charset="0"/>
                            </a:rPr>
                            <m:t>4</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10</m:t>
                          </m:r>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2</m:t>
                          </m:r>
                          <m:r>
                            <a:rPr lang="en-US" sz="2400" i="1">
                              <a:latin typeface="Cambria Math" panose="02040503050406030204" pitchFamily="18" charset="0"/>
                              <a:cs typeface="Calibri" panose="020F0502020204030204" pitchFamily="34" charset="0"/>
                            </a:rPr>
                            <m:t> </m:t>
                          </m:r>
                        </m:e>
                      </m:d>
                      <m:r>
                        <a:rPr lang="en-US" sz="2400" i="1" smtClean="0">
                          <a:latin typeface="Cambria Math" panose="02040503050406030204" pitchFamily="18" charset="0"/>
                          <a:ea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𝑑</m:t>
                      </m:r>
                    </m:oMath>
                  </m:oMathPara>
                </a14:m>
                <a:endParaRPr lang="en-US" sz="2400" b="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974209" y="4645479"/>
                <a:ext cx="3909978" cy="1569660"/>
              </a:xfrm>
              <a:prstGeom prst="rect">
                <a:avLst/>
              </a:prstGeom>
              <a:blipFill rotWithShape="1">
                <a:blip r:embed="rId8"/>
                <a:stretch>
                  <a:fillRect l="-3" t="-29" r="10" b="25"/>
                </a:stretch>
              </a:blipFill>
            </p:spPr>
            <p:txBody>
              <a:bodyPr/>
              <a:lstStyle/>
              <a:p>
                <a:r>
                  <a:rPr lang="zh-CN" altLang="en-US">
                    <a:noFill/>
                  </a:rPr>
                  <a:t> </a:t>
                </a:r>
              </a:p>
            </p:txBody>
          </p:sp>
        </mc:Fallback>
      </mc:AlternateContent>
      <p:cxnSp>
        <p:nvCxnSpPr>
          <p:cNvPr id="18" name="Straight Arrow Connector 17"/>
          <p:cNvCxnSpPr/>
          <p:nvPr/>
        </p:nvCxnSpPr>
        <p:spPr bwMode="auto">
          <a:xfrm>
            <a:off x="3936159" y="4886893"/>
            <a:ext cx="1647131" cy="17621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sld>
</file>

<file path=ppt/theme/theme1.xml><?xml version="1.0" encoding="utf-8"?>
<a:theme xmlns:a="http://schemas.openxmlformats.org/drawingml/2006/main" name="Theme1">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altLang="en-US" sz="16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14210</Words>
  <Application>WPS 演示</Application>
  <PresentationFormat>On-screen Show (4:3)</PresentationFormat>
  <Paragraphs>1501</Paragraphs>
  <Slides>37</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37</vt:i4>
      </vt:variant>
      <vt:variant>
        <vt:lpstr>自定义放映</vt:lpstr>
      </vt:variant>
      <vt:variant>
        <vt:i4>1</vt:i4>
      </vt:variant>
    </vt:vector>
  </HeadingPairs>
  <TitlesOfParts>
    <vt:vector size="50" baseType="lpstr">
      <vt:lpstr>Arial</vt:lpstr>
      <vt:lpstr>宋体</vt:lpstr>
      <vt:lpstr>Wingdings</vt:lpstr>
      <vt:lpstr>Comic Sans MS</vt:lpstr>
      <vt:lpstr>Monotype Sorts</vt:lpstr>
      <vt:lpstr>Wingdings</vt:lpstr>
      <vt:lpstr>Calibri</vt:lpstr>
      <vt:lpstr>Cambria Math</vt:lpstr>
      <vt:lpstr>Cambria</vt:lpstr>
      <vt:lpstr>微软雅黑</vt:lpstr>
      <vt:lpstr>Arial Unicode MS</vt:lpstr>
      <vt:lpstr>Theme1</vt:lpstr>
      <vt:lpstr>COMP 3711 Design and Analysis of Algorithms </vt:lpstr>
      <vt:lpstr>COMP3711</vt:lpstr>
      <vt:lpstr>The Longest Arithmetic Progression</vt:lpstr>
      <vt:lpstr>Solution</vt:lpstr>
      <vt:lpstr>Solution</vt:lpstr>
      <vt:lpstr>Example</vt:lpstr>
      <vt:lpstr>Example</vt:lpstr>
      <vt:lpstr>Example</vt:lpstr>
      <vt:lpstr>Example</vt:lpstr>
      <vt:lpstr>Example</vt:lpstr>
      <vt:lpstr>COMP3711: Design and Analysis of Algorithms</vt:lpstr>
      <vt:lpstr>Question</vt:lpstr>
      <vt:lpstr>Solution</vt:lpstr>
      <vt:lpstr>Solution</vt:lpstr>
      <vt:lpstr>Example</vt:lpstr>
      <vt:lpstr>Example</vt:lpstr>
      <vt:lpstr>Example</vt:lpstr>
      <vt:lpstr>Example</vt:lpstr>
      <vt:lpstr>Example</vt:lpstr>
      <vt:lpstr>Example</vt:lpstr>
      <vt:lpstr>COMP3711: Design and Analysis of Algorithms</vt:lpstr>
      <vt:lpstr>Question</vt:lpstr>
      <vt:lpstr>Solution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handout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昀</cp:lastModifiedBy>
  <cp:revision>2</cp:revision>
  <dcterms:created xsi:type="dcterms:W3CDTF">2017-02-07T10:21:00Z</dcterms:created>
  <dcterms:modified xsi:type="dcterms:W3CDTF">2024-12-20T07:30:55Z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4EEEE7B3129849F6B58A8ADEBBF063E8_13</vt:lpwstr>
  </property>
  <property fmtid="{D5CDD505-2E9C-101B-9397-08002B2CF9AE}" pid="3" name="KSOProductBuildVer">
    <vt:lpwstr>2052-12.1.0.19302</vt:lpwstr>
  </property>
</Properties>
</file>