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63" r:id="rId5"/>
    <p:sldId id="264" r:id="rId6"/>
    <p:sldId id="265" r:id="rId7"/>
    <p:sldId id="267" r:id="rId8"/>
    <p:sldId id="270" r:id="rId9"/>
    <p:sldId id="271" r:id="rId10"/>
    <p:sldId id="283" r:id="rId11"/>
    <p:sldId id="273" r:id="rId12"/>
    <p:sldId id="274" r:id="rId13"/>
    <p:sldId id="275"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418C-99DD-61C0-D517-C5DDF0E92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1A8E2A-5723-4468-9D94-2A0BC466C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542C5D-5BF0-715B-9310-C7822DFE02F7}"/>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5" name="Footer Placeholder 4">
            <a:extLst>
              <a:ext uri="{FF2B5EF4-FFF2-40B4-BE49-F238E27FC236}">
                <a16:creationId xmlns:a16="http://schemas.microsoft.com/office/drawing/2014/main" id="{445B78EE-239E-28F5-64EA-9CB493ED3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25562-200A-F5C9-58A6-5989A8BAAE71}"/>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114999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9EAA-ECC8-48D7-49B7-D1DCBB4226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B1BA3-8421-7738-7093-956ECE8DB4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F9A44-715B-8E35-56F4-3A5985349BE8}"/>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5" name="Footer Placeholder 4">
            <a:extLst>
              <a:ext uri="{FF2B5EF4-FFF2-40B4-BE49-F238E27FC236}">
                <a16:creationId xmlns:a16="http://schemas.microsoft.com/office/drawing/2014/main" id="{3E1F871F-F881-98A3-C740-A3AB3682E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C8565-1B93-28DD-7BCA-D5606E740CB1}"/>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127810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4DD19-C1F3-95E7-77B5-F0B3904AEC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6FEB17-5D43-BA88-074E-CAC90D4118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865C0-9394-0B6A-1E3D-18DA1BF61F89}"/>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5" name="Footer Placeholder 4">
            <a:extLst>
              <a:ext uri="{FF2B5EF4-FFF2-40B4-BE49-F238E27FC236}">
                <a16:creationId xmlns:a16="http://schemas.microsoft.com/office/drawing/2014/main" id="{974F6B38-F5FB-1F78-D0FD-9C06B34EE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BFCB8-1CED-46CB-B714-8252B541475B}"/>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216376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37FA-8845-7AC1-FBB6-EAC9AB25A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F96D9-C925-D8EE-B657-A84C83EF5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3DC42-EF00-D1D8-ED3E-B2EBC525690A}"/>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5" name="Footer Placeholder 4">
            <a:extLst>
              <a:ext uri="{FF2B5EF4-FFF2-40B4-BE49-F238E27FC236}">
                <a16:creationId xmlns:a16="http://schemas.microsoft.com/office/drawing/2014/main" id="{35A9500C-0E34-9480-CC65-73BCD2B99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32126-F0B0-9035-D6AF-F605F234FF76}"/>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369715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EA37-984E-D706-5A1A-A989A8B91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80BBCF-B69C-7EA7-5B80-C0FCD8088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B7343A-DD3B-158B-CD5F-8D7BA8768DD3}"/>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5" name="Footer Placeholder 4">
            <a:extLst>
              <a:ext uri="{FF2B5EF4-FFF2-40B4-BE49-F238E27FC236}">
                <a16:creationId xmlns:a16="http://schemas.microsoft.com/office/drawing/2014/main" id="{FFBE631C-4CE0-D39F-55A2-7E0790526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90EDC-C6D0-765D-6C3A-DAC8F2ACD7FF}"/>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249731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D60F-7657-78DF-9F12-E79242C33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EA244-954C-3999-1436-09B040A55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C5F213-C5C5-119C-974B-2DE86AFA2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68359A-3860-6CC2-E897-49087B35FF49}"/>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6" name="Footer Placeholder 5">
            <a:extLst>
              <a:ext uri="{FF2B5EF4-FFF2-40B4-BE49-F238E27FC236}">
                <a16:creationId xmlns:a16="http://schemas.microsoft.com/office/drawing/2014/main" id="{41CCA320-770F-9BCC-749F-0E9517442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EDC76-ACAD-65F8-8C57-CE0BCF3C3B8E}"/>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48629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5B36-0358-407A-65EF-FFAD5F4E83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5B1984-A835-26B0-8A17-99F65CBF9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9E9A6F-F885-5F33-CCEE-9F1117412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7E8AF-5809-ECD9-A227-13D47AD4B5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09FA9-8A5C-0CB1-CC29-CA345355D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BBFFE-1CC4-32A2-5536-51D3FDA3164B}"/>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8" name="Footer Placeholder 7">
            <a:extLst>
              <a:ext uri="{FF2B5EF4-FFF2-40B4-BE49-F238E27FC236}">
                <a16:creationId xmlns:a16="http://schemas.microsoft.com/office/drawing/2014/main" id="{288A1F33-50A3-983F-12F3-8FFFB5373D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0614B9-8D7D-3C27-C9CE-DAB487FBA080}"/>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295298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D594-18DD-B34A-7347-A31D64AC37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5FF43-F904-CF0A-5154-68E43C33326C}"/>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4" name="Footer Placeholder 3">
            <a:extLst>
              <a:ext uri="{FF2B5EF4-FFF2-40B4-BE49-F238E27FC236}">
                <a16:creationId xmlns:a16="http://schemas.microsoft.com/office/drawing/2014/main" id="{8125C858-2E80-0100-D84A-2E5F4C365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0C1150-6AA6-F02F-B001-092615A8DA81}"/>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248203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176DB-B53C-AAE3-0B2D-57316344E2A9}"/>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3" name="Footer Placeholder 2">
            <a:extLst>
              <a:ext uri="{FF2B5EF4-FFF2-40B4-BE49-F238E27FC236}">
                <a16:creationId xmlns:a16="http://schemas.microsoft.com/office/drawing/2014/main" id="{46B1392F-F977-E777-31A1-9FFBE257D0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6762C4-9F95-ED64-EFEF-50FB178CB7B8}"/>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389347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60A3-DC5E-2A2A-5CA9-F1182C71E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69C678-1BF1-6709-CBC6-831793120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9838E9-D1DF-5565-898E-97ED24559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8195E-2B7F-9A48-6099-0132976D7923}"/>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6" name="Footer Placeholder 5">
            <a:extLst>
              <a:ext uri="{FF2B5EF4-FFF2-40B4-BE49-F238E27FC236}">
                <a16:creationId xmlns:a16="http://schemas.microsoft.com/office/drawing/2014/main" id="{AA5AB502-3FFC-48FA-10BF-76DBF9D6E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1B9A2-D090-B0DB-B5AD-6FF1062E6D50}"/>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507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3CA6-4AFD-9732-862F-8A5056557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E83DB7-1ACC-2977-93EA-B1EAFA48C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45599E-F920-34E1-D5B7-A1D26241E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D6E82-94A0-7940-A1D7-80A1C0685537}"/>
              </a:ext>
            </a:extLst>
          </p:cNvPr>
          <p:cNvSpPr>
            <a:spLocks noGrp="1"/>
          </p:cNvSpPr>
          <p:nvPr>
            <p:ph type="dt" sz="half" idx="10"/>
          </p:nvPr>
        </p:nvSpPr>
        <p:spPr/>
        <p:txBody>
          <a:bodyPr/>
          <a:lstStyle/>
          <a:p>
            <a:fld id="{BA54F809-ADEB-498D-8FA0-50A6B9816C4D}" type="datetimeFigureOut">
              <a:rPr lang="en-US" smtClean="0"/>
              <a:t>6/11/2024</a:t>
            </a:fld>
            <a:endParaRPr lang="en-US"/>
          </a:p>
        </p:txBody>
      </p:sp>
      <p:sp>
        <p:nvSpPr>
          <p:cNvPr id="6" name="Footer Placeholder 5">
            <a:extLst>
              <a:ext uri="{FF2B5EF4-FFF2-40B4-BE49-F238E27FC236}">
                <a16:creationId xmlns:a16="http://schemas.microsoft.com/office/drawing/2014/main" id="{2C3A12D3-29A7-266D-330C-11891ACDC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F3FD1-FCFD-92B1-70F7-04F229B88302}"/>
              </a:ext>
            </a:extLst>
          </p:cNvPr>
          <p:cNvSpPr>
            <a:spLocks noGrp="1"/>
          </p:cNvSpPr>
          <p:nvPr>
            <p:ph type="sldNum" sz="quarter" idx="12"/>
          </p:nvPr>
        </p:nvSpPr>
        <p:spPr/>
        <p:txBody>
          <a:bodyPr/>
          <a:lstStyle/>
          <a:p>
            <a:fld id="{EF800814-9932-4B2D-B601-29D22D3C0CEB}" type="slidenum">
              <a:rPr lang="en-US" smtClean="0"/>
              <a:t>‹#›</a:t>
            </a:fld>
            <a:endParaRPr lang="en-US"/>
          </a:p>
        </p:txBody>
      </p:sp>
    </p:spTree>
    <p:extLst>
      <p:ext uri="{BB962C8B-B14F-4D97-AF65-F5344CB8AC3E}">
        <p14:creationId xmlns:p14="http://schemas.microsoft.com/office/powerpoint/2010/main" val="10201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2950E-87D4-1D63-0B46-7A09EDC09F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A0C5DC-3D4D-DD3A-61C5-9CAA31939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78DF2-702B-EBC0-9CFA-03F0C9E57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4F809-ADEB-498D-8FA0-50A6B9816C4D}" type="datetimeFigureOut">
              <a:rPr lang="en-US" smtClean="0"/>
              <a:t>6/11/2024</a:t>
            </a:fld>
            <a:endParaRPr lang="en-US"/>
          </a:p>
        </p:txBody>
      </p:sp>
      <p:sp>
        <p:nvSpPr>
          <p:cNvPr id="5" name="Footer Placeholder 4">
            <a:extLst>
              <a:ext uri="{FF2B5EF4-FFF2-40B4-BE49-F238E27FC236}">
                <a16:creationId xmlns:a16="http://schemas.microsoft.com/office/drawing/2014/main" id="{FC94F1D8-EC70-E59A-30F5-88E6365A8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83C31D-4E19-32DA-7FDC-394D5C41E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00814-9932-4B2D-B601-29D22D3C0CEB}" type="slidenum">
              <a:rPr lang="en-US" smtClean="0"/>
              <a:t>‹#›</a:t>
            </a:fld>
            <a:endParaRPr lang="en-US"/>
          </a:p>
        </p:txBody>
      </p:sp>
    </p:spTree>
    <p:extLst>
      <p:ext uri="{BB962C8B-B14F-4D97-AF65-F5344CB8AC3E}">
        <p14:creationId xmlns:p14="http://schemas.microsoft.com/office/powerpoint/2010/main" val="282877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E3A4-B472-EEFA-CD06-D5FF9EF9F842}"/>
              </a:ext>
            </a:extLst>
          </p:cNvPr>
          <p:cNvSpPr>
            <a:spLocks noGrp="1"/>
          </p:cNvSpPr>
          <p:nvPr>
            <p:ph type="ctrTitle"/>
          </p:nvPr>
        </p:nvSpPr>
        <p:spPr/>
        <p:txBody>
          <a:bodyPr>
            <a:normAutofit fontScale="90000"/>
          </a:bodyPr>
          <a:lstStyle/>
          <a:p>
            <a:r>
              <a:rPr lang="en-US" dirty="0"/>
              <a:t>Dylan’s Alternative Splice Site </a:t>
            </a:r>
            <a:r>
              <a:rPr lang="en-US" dirty="0" err="1"/>
              <a:t>ExchangeR</a:t>
            </a:r>
            <a:r>
              <a:rPr lang="en-US" dirty="0"/>
              <a:t> Supreme 3000 (DASSERS 3000)</a:t>
            </a:r>
          </a:p>
        </p:txBody>
      </p:sp>
      <p:sp>
        <p:nvSpPr>
          <p:cNvPr id="3" name="Subtitle 2">
            <a:extLst>
              <a:ext uri="{FF2B5EF4-FFF2-40B4-BE49-F238E27FC236}">
                <a16:creationId xmlns:a16="http://schemas.microsoft.com/office/drawing/2014/main" id="{12366979-2187-0E3E-7979-FBF82F5D746D}"/>
              </a:ext>
            </a:extLst>
          </p:cNvPr>
          <p:cNvSpPr>
            <a:spLocks noGrp="1"/>
          </p:cNvSpPr>
          <p:nvPr>
            <p:ph type="subTitle" idx="1"/>
          </p:nvPr>
        </p:nvSpPr>
        <p:spPr>
          <a:xfrm>
            <a:off x="1524000" y="4045921"/>
            <a:ext cx="9144000" cy="2133600"/>
          </a:xfrm>
        </p:spPr>
        <p:txBody>
          <a:bodyPr>
            <a:normAutofit/>
          </a:bodyPr>
          <a:lstStyle/>
          <a:p>
            <a:r>
              <a:rPr lang="en-US" dirty="0"/>
              <a:t>Dylan (Xi Wang), Ph.D.</a:t>
            </a:r>
          </a:p>
          <a:p>
            <a:r>
              <a:rPr lang="en-US" sz="1600" dirty="0"/>
              <a:t>Harvard Medical School @ Boston Children’s Hospital</a:t>
            </a:r>
          </a:p>
          <a:p>
            <a:r>
              <a:rPr lang="en-US" sz="1600" dirty="0"/>
              <a:t>Dr. Sun Hur lab bioinformatics scientist</a:t>
            </a:r>
          </a:p>
          <a:p>
            <a:r>
              <a:rPr lang="en-US" sz="1600" dirty="0"/>
              <a:t>Ko-Wei’s Ph.D. classmate and buddy</a:t>
            </a:r>
          </a:p>
          <a:p>
            <a:endParaRPr lang="en-US" dirty="0"/>
          </a:p>
        </p:txBody>
      </p:sp>
    </p:spTree>
    <p:extLst>
      <p:ext uri="{BB962C8B-B14F-4D97-AF65-F5344CB8AC3E}">
        <p14:creationId xmlns:p14="http://schemas.microsoft.com/office/powerpoint/2010/main" val="176558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9565-A599-6AD1-9110-8089E6DFBCCD}"/>
              </a:ext>
            </a:extLst>
          </p:cNvPr>
          <p:cNvSpPr>
            <a:spLocks noGrp="1"/>
          </p:cNvSpPr>
          <p:nvPr>
            <p:ph type="title"/>
          </p:nvPr>
        </p:nvSpPr>
        <p:spPr/>
        <p:txBody>
          <a:bodyPr/>
          <a:lstStyle/>
          <a:p>
            <a:pPr algn="ctr"/>
            <a:r>
              <a:rPr lang="en-US" dirty="0"/>
              <a:t>Current strategy - threshold</a:t>
            </a:r>
          </a:p>
        </p:txBody>
      </p:sp>
      <p:sp>
        <p:nvSpPr>
          <p:cNvPr id="3" name="Content Placeholder 2">
            <a:extLst>
              <a:ext uri="{FF2B5EF4-FFF2-40B4-BE49-F238E27FC236}">
                <a16:creationId xmlns:a16="http://schemas.microsoft.com/office/drawing/2014/main" id="{BD0231B9-A530-B09C-754F-36E3AD02BEF4}"/>
              </a:ext>
            </a:extLst>
          </p:cNvPr>
          <p:cNvSpPr>
            <a:spLocks noGrp="1"/>
          </p:cNvSpPr>
          <p:nvPr>
            <p:ph idx="1"/>
          </p:nvPr>
        </p:nvSpPr>
        <p:spPr>
          <a:xfrm>
            <a:off x="838200" y="1852258"/>
            <a:ext cx="10515600" cy="4351338"/>
          </a:xfrm>
        </p:spPr>
        <p:txBody>
          <a:bodyPr/>
          <a:lstStyle/>
          <a:p>
            <a:r>
              <a:rPr lang="en-US" dirty="0"/>
              <a:t>For a swapping event to be attempted, the below conditions need to be met:</a:t>
            </a:r>
          </a:p>
          <a:p>
            <a:pPr lvl="1"/>
            <a:r>
              <a:rPr lang="en-US" dirty="0"/>
              <a:t>score &gt; 8, confidence &gt; 0.5</a:t>
            </a:r>
          </a:p>
          <a:p>
            <a:r>
              <a:rPr lang="en-US" dirty="0"/>
              <a:t>A separate warning message will occur if:</a:t>
            </a:r>
          </a:p>
          <a:p>
            <a:pPr lvl="1"/>
            <a:r>
              <a:rPr lang="en-US" dirty="0"/>
              <a:t>The codon to swap is tryptophan (e.g. no other alternative)</a:t>
            </a:r>
          </a:p>
          <a:p>
            <a:pPr lvl="1"/>
            <a:r>
              <a:rPr lang="en-US" dirty="0"/>
              <a:t>The codon to swap is constitutive donor/acceptor</a:t>
            </a:r>
          </a:p>
          <a:p>
            <a:pPr lvl="1"/>
            <a:endParaRPr lang="en-US" dirty="0"/>
          </a:p>
          <a:p>
            <a:endParaRPr lang="en-US" dirty="0"/>
          </a:p>
        </p:txBody>
      </p:sp>
    </p:spTree>
    <p:extLst>
      <p:ext uri="{BB962C8B-B14F-4D97-AF65-F5344CB8AC3E}">
        <p14:creationId xmlns:p14="http://schemas.microsoft.com/office/powerpoint/2010/main" val="398996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9565-A599-6AD1-9110-8089E6DFBCCD}"/>
              </a:ext>
            </a:extLst>
          </p:cNvPr>
          <p:cNvSpPr>
            <a:spLocks noGrp="1"/>
          </p:cNvSpPr>
          <p:nvPr>
            <p:ph type="title"/>
          </p:nvPr>
        </p:nvSpPr>
        <p:spPr/>
        <p:txBody>
          <a:bodyPr/>
          <a:lstStyle/>
          <a:p>
            <a:pPr algn="ctr"/>
            <a:r>
              <a:rPr lang="en-US" dirty="0"/>
              <a:t>Current strategy</a:t>
            </a:r>
          </a:p>
        </p:txBody>
      </p:sp>
      <p:sp>
        <p:nvSpPr>
          <p:cNvPr id="3" name="Content Placeholder 2">
            <a:extLst>
              <a:ext uri="{FF2B5EF4-FFF2-40B4-BE49-F238E27FC236}">
                <a16:creationId xmlns:a16="http://schemas.microsoft.com/office/drawing/2014/main" id="{BD0231B9-A530-B09C-754F-36E3AD02BEF4}"/>
              </a:ext>
            </a:extLst>
          </p:cNvPr>
          <p:cNvSpPr>
            <a:spLocks noGrp="1"/>
          </p:cNvSpPr>
          <p:nvPr>
            <p:ph idx="1"/>
          </p:nvPr>
        </p:nvSpPr>
        <p:spPr/>
        <p:txBody>
          <a:bodyPr/>
          <a:lstStyle/>
          <a:p>
            <a:r>
              <a:rPr lang="en-US" dirty="0"/>
              <a:t>Here we assume a sequence with 10 swap sites</a:t>
            </a:r>
          </a:p>
          <a:p>
            <a:r>
              <a:rPr lang="en-US" dirty="0"/>
              <a:t>Each swap sites have multiple alternatives</a:t>
            </a:r>
          </a:p>
          <a:p>
            <a:r>
              <a:rPr lang="en-US" dirty="0"/>
              <a:t>We here present the swap sites as the “Nth” ranking in the codon swap sheet based on score</a:t>
            </a:r>
          </a:p>
          <a:p>
            <a:r>
              <a:rPr lang="en-US" dirty="0"/>
              <a:t>For instance, if the original codon that need to be swapped is “CUC”, then we represent it with number 3 because it’s the 3</a:t>
            </a:r>
            <a:r>
              <a:rPr lang="en-US" baseline="30000" dirty="0"/>
              <a:t>rd</a:t>
            </a:r>
            <a:r>
              <a:rPr lang="en-US" dirty="0"/>
              <a:t> ranking on the codon exchange sheet</a:t>
            </a:r>
          </a:p>
          <a:p>
            <a:endParaRPr lang="en-US" dirty="0"/>
          </a:p>
          <a:p>
            <a:endParaRPr lang="en-US" dirty="0"/>
          </a:p>
        </p:txBody>
      </p:sp>
      <p:pic>
        <p:nvPicPr>
          <p:cNvPr id="5" name="Picture 4">
            <a:extLst>
              <a:ext uri="{FF2B5EF4-FFF2-40B4-BE49-F238E27FC236}">
                <a16:creationId xmlns:a16="http://schemas.microsoft.com/office/drawing/2014/main" id="{E8B6858B-9940-4AAB-2186-A08B06453E0D}"/>
              </a:ext>
            </a:extLst>
          </p:cNvPr>
          <p:cNvPicPr>
            <a:picLocks noChangeAspect="1"/>
          </p:cNvPicPr>
          <p:nvPr/>
        </p:nvPicPr>
        <p:blipFill>
          <a:blip r:embed="rId2"/>
          <a:stretch>
            <a:fillRect/>
          </a:stretch>
        </p:blipFill>
        <p:spPr>
          <a:xfrm>
            <a:off x="6494480" y="4863898"/>
            <a:ext cx="2991267" cy="1448002"/>
          </a:xfrm>
          <a:prstGeom prst="rect">
            <a:avLst/>
          </a:prstGeom>
        </p:spPr>
      </p:pic>
    </p:spTree>
    <p:extLst>
      <p:ext uri="{BB962C8B-B14F-4D97-AF65-F5344CB8AC3E}">
        <p14:creationId xmlns:p14="http://schemas.microsoft.com/office/powerpoint/2010/main" val="359826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560B-F638-F1EB-BAEE-C8616AA1AFFA}"/>
              </a:ext>
            </a:extLst>
          </p:cNvPr>
          <p:cNvSpPr>
            <a:spLocks noGrp="1"/>
          </p:cNvSpPr>
          <p:nvPr>
            <p:ph type="title"/>
          </p:nvPr>
        </p:nvSpPr>
        <p:spPr/>
        <p:txBody>
          <a:bodyPr/>
          <a:lstStyle/>
          <a:p>
            <a:pPr algn="ctr"/>
            <a:r>
              <a:rPr lang="en-US"/>
              <a:t>Swap example</a:t>
            </a:r>
            <a:endParaRPr lang="en-US" dirty="0"/>
          </a:p>
        </p:txBody>
      </p:sp>
      <p:sp>
        <p:nvSpPr>
          <p:cNvPr id="3" name="Content Placeholder 2">
            <a:extLst>
              <a:ext uri="{FF2B5EF4-FFF2-40B4-BE49-F238E27FC236}">
                <a16:creationId xmlns:a16="http://schemas.microsoft.com/office/drawing/2014/main" id="{17EC529E-D4E1-4176-A964-535ED5F29904}"/>
              </a:ext>
            </a:extLst>
          </p:cNvPr>
          <p:cNvSpPr>
            <a:spLocks noGrp="1"/>
          </p:cNvSpPr>
          <p:nvPr>
            <p:ph idx="1"/>
          </p:nvPr>
        </p:nvSpPr>
        <p:spPr>
          <a:xfrm>
            <a:off x="838200" y="1825625"/>
            <a:ext cx="10515600" cy="4667250"/>
          </a:xfrm>
          <a:ln>
            <a:noFill/>
          </a:ln>
        </p:spPr>
        <p:txBody>
          <a:bodyPr>
            <a:normAutofit lnSpcReduction="10000"/>
          </a:bodyPr>
          <a:lstStyle/>
          <a:p>
            <a:r>
              <a:rPr lang="en-US" dirty="0"/>
              <a:t>With this method, a construct for codon swap can be represented in a series of numbers:</a:t>
            </a:r>
          </a:p>
          <a:p>
            <a:r>
              <a:rPr lang="en-US" dirty="0"/>
              <a:t>For instance, the construct with 10 swap sites is:</a:t>
            </a:r>
          </a:p>
          <a:p>
            <a:pPr lvl="1"/>
            <a:r>
              <a:rPr lang="en-US" dirty="0"/>
              <a:t>2, 3, 1, 4, 2, 1, 5, 3, 2, 2</a:t>
            </a:r>
          </a:p>
          <a:p>
            <a:r>
              <a:rPr lang="en-US" b="1" dirty="0"/>
              <a:t>The question then becomes, for each of the 10 swap sites, what is the correct number of ranking for each site</a:t>
            </a:r>
          </a:p>
          <a:p>
            <a:pPr lvl="1"/>
            <a:r>
              <a:rPr lang="en-US" dirty="0"/>
              <a:t>For instance, if the 2</a:t>
            </a:r>
            <a:r>
              <a:rPr lang="en-US" baseline="30000" dirty="0"/>
              <a:t>nd</a:t>
            </a:r>
            <a:r>
              <a:rPr lang="en-US" dirty="0"/>
              <a:t> swap site is CUC, and the goal construct requires CUU to satisfy (score&lt;8, confidence&lt;0.5), then the correct number of this site is then 2</a:t>
            </a:r>
          </a:p>
          <a:p>
            <a:r>
              <a:rPr lang="en-US" dirty="0"/>
              <a:t>Let’s then assume the correct numbers are:</a:t>
            </a:r>
          </a:p>
          <a:p>
            <a:pPr lvl="1"/>
            <a:r>
              <a:rPr lang="en-US" dirty="0">
                <a:solidFill>
                  <a:srgbClr val="00B050"/>
                </a:solidFill>
              </a:rPr>
              <a:t>1, 2, 2, 1, 1, 3, 2, 4, 1, 3</a:t>
            </a:r>
          </a:p>
          <a:p>
            <a:pPr lvl="1"/>
            <a:r>
              <a:rPr lang="en-US" dirty="0"/>
              <a:t>With these swap sites, all will satisfy</a:t>
            </a:r>
          </a:p>
        </p:txBody>
      </p:sp>
      <p:pic>
        <p:nvPicPr>
          <p:cNvPr id="4" name="Picture 3">
            <a:extLst>
              <a:ext uri="{FF2B5EF4-FFF2-40B4-BE49-F238E27FC236}">
                <a16:creationId xmlns:a16="http://schemas.microsoft.com/office/drawing/2014/main" id="{EE67E11A-C220-B8B5-522D-365C9C854E4F}"/>
              </a:ext>
            </a:extLst>
          </p:cNvPr>
          <p:cNvPicPr>
            <a:picLocks noChangeAspect="1"/>
          </p:cNvPicPr>
          <p:nvPr/>
        </p:nvPicPr>
        <p:blipFill>
          <a:blip r:embed="rId2"/>
          <a:stretch>
            <a:fillRect/>
          </a:stretch>
        </p:blipFill>
        <p:spPr>
          <a:xfrm>
            <a:off x="8547214" y="5265115"/>
            <a:ext cx="2991267" cy="1448002"/>
          </a:xfrm>
          <a:prstGeom prst="rect">
            <a:avLst/>
          </a:prstGeom>
        </p:spPr>
      </p:pic>
      <p:cxnSp>
        <p:nvCxnSpPr>
          <p:cNvPr id="6" name="Straight Arrow Connector 5">
            <a:extLst>
              <a:ext uri="{FF2B5EF4-FFF2-40B4-BE49-F238E27FC236}">
                <a16:creationId xmlns:a16="http://schemas.microsoft.com/office/drawing/2014/main" id="{E51D8D7D-DF1F-92F0-B95D-B56021961E87}"/>
              </a:ext>
            </a:extLst>
          </p:cNvPr>
          <p:cNvCxnSpPr>
            <a:cxnSpLocks/>
          </p:cNvCxnSpPr>
          <p:nvPr/>
        </p:nvCxnSpPr>
        <p:spPr>
          <a:xfrm flipH="1" flipV="1">
            <a:off x="1970843" y="3346882"/>
            <a:ext cx="2565646" cy="967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25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D8E7-D104-B54F-CD3D-72FD3A30F12F}"/>
              </a:ext>
            </a:extLst>
          </p:cNvPr>
          <p:cNvSpPr>
            <a:spLocks noGrp="1"/>
          </p:cNvSpPr>
          <p:nvPr>
            <p:ph type="title"/>
          </p:nvPr>
        </p:nvSpPr>
        <p:spPr/>
        <p:txBody>
          <a:bodyPr/>
          <a:lstStyle/>
          <a:p>
            <a:pPr algn="ctr"/>
            <a:r>
              <a:rPr lang="en-US" dirty="0"/>
              <a:t>Current strategy, continued</a:t>
            </a:r>
          </a:p>
        </p:txBody>
      </p:sp>
      <p:sp>
        <p:nvSpPr>
          <p:cNvPr id="3" name="Content Placeholder 2">
            <a:extLst>
              <a:ext uri="{FF2B5EF4-FFF2-40B4-BE49-F238E27FC236}">
                <a16:creationId xmlns:a16="http://schemas.microsoft.com/office/drawing/2014/main" id="{44574D73-5183-7CD9-CCBE-1362515BF412}"/>
              </a:ext>
            </a:extLst>
          </p:cNvPr>
          <p:cNvSpPr>
            <a:spLocks noGrp="1"/>
          </p:cNvSpPr>
          <p:nvPr>
            <p:ph idx="1"/>
          </p:nvPr>
        </p:nvSpPr>
        <p:spPr/>
        <p:txBody>
          <a:bodyPr/>
          <a:lstStyle/>
          <a:p>
            <a:r>
              <a:rPr lang="en-US" dirty="0"/>
              <a:t>Here I propose a method called “swap to the Nth except this current one”</a:t>
            </a:r>
          </a:p>
          <a:p>
            <a:r>
              <a:rPr lang="en-US" dirty="0"/>
              <a:t>For instance, </a:t>
            </a:r>
          </a:p>
          <a:p>
            <a:pPr lvl="1"/>
            <a:r>
              <a:rPr lang="en-US" dirty="0"/>
              <a:t>If we “swap to 1</a:t>
            </a:r>
            <a:r>
              <a:rPr lang="en-US" baseline="30000" dirty="0"/>
              <a:t>st</a:t>
            </a:r>
            <a:r>
              <a:rPr lang="en-US" dirty="0"/>
              <a:t> except current one”, then 2-6 will all be swapped to 1</a:t>
            </a:r>
          </a:p>
          <a:p>
            <a:pPr lvl="2"/>
            <a:r>
              <a:rPr lang="en-US" dirty="0"/>
              <a:t>But 1 will be swapped to 2</a:t>
            </a:r>
          </a:p>
          <a:p>
            <a:pPr lvl="1"/>
            <a:r>
              <a:rPr lang="en-US" dirty="0"/>
              <a:t>If we “swap to 3</a:t>
            </a:r>
            <a:r>
              <a:rPr lang="en-US" baseline="30000" dirty="0"/>
              <a:t>rd</a:t>
            </a:r>
            <a:r>
              <a:rPr lang="en-US" dirty="0"/>
              <a:t> except current one”, then 1,2,4,5,6 will be swapped to 3</a:t>
            </a:r>
          </a:p>
          <a:p>
            <a:pPr lvl="2"/>
            <a:r>
              <a:rPr lang="en-US" dirty="0"/>
              <a:t>But 3 will be swapped to 4</a:t>
            </a:r>
          </a:p>
          <a:p>
            <a:r>
              <a:rPr lang="en-US" dirty="0"/>
              <a:t>We can then solve this problem with a couple rounds.</a:t>
            </a:r>
          </a:p>
          <a:p>
            <a:r>
              <a:rPr lang="en-US" dirty="0"/>
              <a:t>For short, let’s call this the “Nth swapper” function.</a:t>
            </a:r>
          </a:p>
        </p:txBody>
      </p:sp>
    </p:spTree>
    <p:extLst>
      <p:ext uri="{BB962C8B-B14F-4D97-AF65-F5344CB8AC3E}">
        <p14:creationId xmlns:p14="http://schemas.microsoft.com/office/powerpoint/2010/main" val="77201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EEE5-8D1D-C7FA-6672-33A2E60649F1}"/>
              </a:ext>
            </a:extLst>
          </p:cNvPr>
          <p:cNvSpPr>
            <a:spLocks noGrp="1"/>
          </p:cNvSpPr>
          <p:nvPr>
            <p:ph type="title"/>
          </p:nvPr>
        </p:nvSpPr>
        <p:spPr/>
        <p:txBody>
          <a:bodyPr/>
          <a:lstStyle/>
          <a:p>
            <a:pPr algn="ctr"/>
            <a:r>
              <a:rPr lang="en-US" dirty="0"/>
              <a:t>Current strategy, continued</a:t>
            </a:r>
          </a:p>
        </p:txBody>
      </p:sp>
      <p:sp>
        <p:nvSpPr>
          <p:cNvPr id="7" name="TextBox 6">
            <a:extLst>
              <a:ext uri="{FF2B5EF4-FFF2-40B4-BE49-F238E27FC236}">
                <a16:creationId xmlns:a16="http://schemas.microsoft.com/office/drawing/2014/main" id="{43B006C5-3F9B-3BD7-D088-784F1A3F5879}"/>
              </a:ext>
            </a:extLst>
          </p:cNvPr>
          <p:cNvSpPr txBox="1"/>
          <p:nvPr/>
        </p:nvSpPr>
        <p:spPr>
          <a:xfrm>
            <a:off x="668045" y="1690688"/>
            <a:ext cx="6094520" cy="369332"/>
          </a:xfrm>
          <a:prstGeom prst="rect">
            <a:avLst/>
          </a:prstGeom>
          <a:noFill/>
        </p:spPr>
        <p:txBody>
          <a:bodyPr wrap="square">
            <a:spAutoFit/>
          </a:bodyPr>
          <a:lstStyle/>
          <a:p>
            <a:pPr lvl="1"/>
            <a:r>
              <a:rPr lang="en-US" dirty="0"/>
              <a:t>2, 3, 1, 4, 2, 1, 5, 3, 2, 2</a:t>
            </a:r>
          </a:p>
        </p:txBody>
      </p:sp>
      <p:sp>
        <p:nvSpPr>
          <p:cNvPr id="8" name="TextBox 7">
            <a:extLst>
              <a:ext uri="{FF2B5EF4-FFF2-40B4-BE49-F238E27FC236}">
                <a16:creationId xmlns:a16="http://schemas.microsoft.com/office/drawing/2014/main" id="{6131F311-6578-6D85-692D-D97906875227}"/>
              </a:ext>
            </a:extLst>
          </p:cNvPr>
          <p:cNvSpPr txBox="1"/>
          <p:nvPr/>
        </p:nvSpPr>
        <p:spPr>
          <a:xfrm>
            <a:off x="1407481" y="1321356"/>
            <a:ext cx="4119239" cy="369332"/>
          </a:xfrm>
          <a:prstGeom prst="rect">
            <a:avLst/>
          </a:prstGeom>
          <a:noFill/>
        </p:spPr>
        <p:txBody>
          <a:bodyPr wrap="square" rtlCol="0">
            <a:spAutoFit/>
          </a:bodyPr>
          <a:lstStyle/>
          <a:p>
            <a:r>
              <a:rPr lang="en-US" dirty="0"/>
              <a:t>Original construct</a:t>
            </a:r>
          </a:p>
        </p:txBody>
      </p:sp>
      <p:sp>
        <p:nvSpPr>
          <p:cNvPr id="9" name="TextBox 8">
            <a:extLst>
              <a:ext uri="{FF2B5EF4-FFF2-40B4-BE49-F238E27FC236}">
                <a16:creationId xmlns:a16="http://schemas.microsoft.com/office/drawing/2014/main" id="{C393C66E-8AC5-9CD1-D876-BF211A84CB51}"/>
              </a:ext>
            </a:extLst>
          </p:cNvPr>
          <p:cNvSpPr txBox="1"/>
          <p:nvPr/>
        </p:nvSpPr>
        <p:spPr>
          <a:xfrm>
            <a:off x="6096000" y="1349406"/>
            <a:ext cx="4994799" cy="369332"/>
          </a:xfrm>
          <a:prstGeom prst="rect">
            <a:avLst/>
          </a:prstGeom>
          <a:noFill/>
        </p:spPr>
        <p:txBody>
          <a:bodyPr wrap="square" rtlCol="0">
            <a:spAutoFit/>
          </a:bodyPr>
          <a:lstStyle/>
          <a:p>
            <a:r>
              <a:rPr lang="en-US" dirty="0"/>
              <a:t>Goal construct (all score&lt;8 and confidence&lt;0.5)</a:t>
            </a:r>
          </a:p>
        </p:txBody>
      </p:sp>
      <p:sp>
        <p:nvSpPr>
          <p:cNvPr id="10" name="TextBox 9">
            <a:extLst>
              <a:ext uri="{FF2B5EF4-FFF2-40B4-BE49-F238E27FC236}">
                <a16:creationId xmlns:a16="http://schemas.microsoft.com/office/drawing/2014/main" id="{A37259D9-EA9E-A3EC-4931-FB95F8DCEAE4}"/>
              </a:ext>
            </a:extLst>
          </p:cNvPr>
          <p:cNvSpPr txBox="1"/>
          <p:nvPr/>
        </p:nvSpPr>
        <p:spPr>
          <a:xfrm>
            <a:off x="6246920" y="1690688"/>
            <a:ext cx="6094520" cy="369332"/>
          </a:xfrm>
          <a:prstGeom prst="rect">
            <a:avLst/>
          </a:prstGeom>
          <a:noFill/>
        </p:spPr>
        <p:txBody>
          <a:bodyPr wrap="square">
            <a:spAutoFit/>
          </a:bodyPr>
          <a:lstStyle/>
          <a:p>
            <a:pPr lvl="1"/>
            <a:r>
              <a:rPr lang="en-US" dirty="0">
                <a:solidFill>
                  <a:srgbClr val="00B050"/>
                </a:solidFill>
              </a:rPr>
              <a:t>1</a:t>
            </a:r>
            <a:r>
              <a:rPr lang="en-US" dirty="0"/>
              <a:t>, </a:t>
            </a:r>
            <a:r>
              <a:rPr lang="en-US" dirty="0">
                <a:solidFill>
                  <a:srgbClr val="00B050"/>
                </a:solidFill>
              </a:rPr>
              <a:t>2</a:t>
            </a:r>
            <a:r>
              <a:rPr lang="en-US" dirty="0"/>
              <a:t>, </a:t>
            </a:r>
            <a:r>
              <a:rPr lang="en-US" dirty="0">
                <a:solidFill>
                  <a:srgbClr val="00B050"/>
                </a:solidFill>
              </a:rPr>
              <a:t>2</a:t>
            </a:r>
            <a:r>
              <a:rPr lang="en-US" dirty="0"/>
              <a:t>, </a:t>
            </a:r>
            <a:r>
              <a:rPr lang="en-US" dirty="0">
                <a:solidFill>
                  <a:srgbClr val="00B050"/>
                </a:solidFill>
              </a:rPr>
              <a:t>1</a:t>
            </a:r>
            <a:r>
              <a:rPr lang="en-US" dirty="0"/>
              <a:t>, </a:t>
            </a:r>
            <a:r>
              <a:rPr lang="en-US" dirty="0">
                <a:solidFill>
                  <a:srgbClr val="00B050"/>
                </a:solidFill>
              </a:rPr>
              <a:t>1</a:t>
            </a:r>
            <a:r>
              <a:rPr lang="en-US" dirty="0"/>
              <a:t>, </a:t>
            </a:r>
            <a:r>
              <a:rPr lang="en-US" dirty="0">
                <a:solidFill>
                  <a:srgbClr val="00B050"/>
                </a:solidFill>
              </a:rPr>
              <a:t>3</a:t>
            </a:r>
            <a:r>
              <a:rPr lang="en-US" dirty="0"/>
              <a:t>, </a:t>
            </a:r>
            <a:r>
              <a:rPr lang="en-US" dirty="0">
                <a:solidFill>
                  <a:srgbClr val="00B050"/>
                </a:solidFill>
              </a:rPr>
              <a:t>2</a:t>
            </a:r>
            <a:r>
              <a:rPr lang="en-US" dirty="0"/>
              <a:t>, </a:t>
            </a:r>
            <a:r>
              <a:rPr lang="en-US" dirty="0">
                <a:solidFill>
                  <a:srgbClr val="00B050"/>
                </a:solidFill>
              </a:rPr>
              <a:t>4</a:t>
            </a:r>
            <a:r>
              <a:rPr lang="en-US" dirty="0"/>
              <a:t>, </a:t>
            </a:r>
            <a:r>
              <a:rPr lang="en-US" dirty="0">
                <a:solidFill>
                  <a:srgbClr val="00B050"/>
                </a:solidFill>
              </a:rPr>
              <a:t>1</a:t>
            </a:r>
            <a:r>
              <a:rPr lang="en-US" dirty="0"/>
              <a:t>,</a:t>
            </a:r>
            <a:r>
              <a:rPr lang="en-US" dirty="0">
                <a:solidFill>
                  <a:srgbClr val="00B050"/>
                </a:solidFill>
              </a:rPr>
              <a:t> 3</a:t>
            </a:r>
          </a:p>
        </p:txBody>
      </p:sp>
      <p:cxnSp>
        <p:nvCxnSpPr>
          <p:cNvPr id="12" name="Straight Arrow Connector 11">
            <a:extLst>
              <a:ext uri="{FF2B5EF4-FFF2-40B4-BE49-F238E27FC236}">
                <a16:creationId xmlns:a16="http://schemas.microsoft.com/office/drawing/2014/main" id="{34803B94-78C4-3509-DDAE-8691F1C10172}"/>
              </a:ext>
            </a:extLst>
          </p:cNvPr>
          <p:cNvCxnSpPr/>
          <p:nvPr/>
        </p:nvCxnSpPr>
        <p:spPr>
          <a:xfrm>
            <a:off x="2361460" y="2060020"/>
            <a:ext cx="0" cy="30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2B237E-C57E-A60A-3F4B-B8DBA5D08D03}"/>
              </a:ext>
            </a:extLst>
          </p:cNvPr>
          <p:cNvSpPr txBox="1"/>
          <p:nvPr/>
        </p:nvSpPr>
        <p:spPr>
          <a:xfrm>
            <a:off x="2526436" y="1992128"/>
            <a:ext cx="4119239" cy="369332"/>
          </a:xfrm>
          <a:prstGeom prst="rect">
            <a:avLst/>
          </a:prstGeom>
          <a:noFill/>
        </p:spPr>
        <p:txBody>
          <a:bodyPr wrap="square" rtlCol="0">
            <a:spAutoFit/>
          </a:bodyPr>
          <a:lstStyle/>
          <a:p>
            <a:r>
              <a:rPr lang="en-US" dirty="0">
                <a:solidFill>
                  <a:srgbClr val="0070C0"/>
                </a:solidFill>
              </a:rPr>
              <a:t>1</a:t>
            </a:r>
            <a:r>
              <a:rPr lang="en-US" baseline="30000" dirty="0">
                <a:solidFill>
                  <a:srgbClr val="0070C0"/>
                </a:solidFill>
              </a:rPr>
              <a:t>st</a:t>
            </a:r>
            <a:r>
              <a:rPr lang="en-US" dirty="0">
                <a:solidFill>
                  <a:srgbClr val="0070C0"/>
                </a:solidFill>
              </a:rPr>
              <a:t> swapper</a:t>
            </a:r>
          </a:p>
        </p:txBody>
      </p:sp>
      <p:sp>
        <p:nvSpPr>
          <p:cNvPr id="14" name="TextBox 13">
            <a:extLst>
              <a:ext uri="{FF2B5EF4-FFF2-40B4-BE49-F238E27FC236}">
                <a16:creationId xmlns:a16="http://schemas.microsoft.com/office/drawing/2014/main" id="{ECB98756-3C8E-3C70-BB6F-0A6849D47B63}"/>
              </a:ext>
            </a:extLst>
          </p:cNvPr>
          <p:cNvSpPr txBox="1"/>
          <p:nvPr/>
        </p:nvSpPr>
        <p:spPr>
          <a:xfrm>
            <a:off x="668045" y="2361460"/>
            <a:ext cx="6094520" cy="369332"/>
          </a:xfrm>
          <a:prstGeom prst="rect">
            <a:avLst/>
          </a:prstGeom>
          <a:noFill/>
        </p:spPr>
        <p:txBody>
          <a:bodyPr wrap="square">
            <a:spAutoFit/>
          </a:bodyPr>
          <a:lstStyle/>
          <a:p>
            <a:pPr lvl="1"/>
            <a:r>
              <a:rPr lang="en-US" dirty="0"/>
              <a:t>1, 1, 2, 1, 1, 2, 1, 1, 1, 1</a:t>
            </a:r>
          </a:p>
        </p:txBody>
      </p:sp>
      <p:cxnSp>
        <p:nvCxnSpPr>
          <p:cNvPr id="15" name="Straight Arrow Connector 14">
            <a:extLst>
              <a:ext uri="{FF2B5EF4-FFF2-40B4-BE49-F238E27FC236}">
                <a16:creationId xmlns:a16="http://schemas.microsoft.com/office/drawing/2014/main" id="{3D8AF206-8B84-40C6-1963-248E2EC78F0B}"/>
              </a:ext>
            </a:extLst>
          </p:cNvPr>
          <p:cNvCxnSpPr>
            <a:cxnSpLocks/>
          </p:cNvCxnSpPr>
          <p:nvPr/>
        </p:nvCxnSpPr>
        <p:spPr>
          <a:xfrm>
            <a:off x="2361460" y="2730792"/>
            <a:ext cx="0" cy="2750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71A6E3B-8012-6EFE-46C2-43389D88292C}"/>
              </a:ext>
            </a:extLst>
          </p:cNvPr>
          <p:cNvSpPr txBox="1"/>
          <p:nvPr/>
        </p:nvSpPr>
        <p:spPr>
          <a:xfrm>
            <a:off x="2526436" y="2697704"/>
            <a:ext cx="5416489" cy="369332"/>
          </a:xfrm>
          <a:prstGeom prst="rect">
            <a:avLst/>
          </a:prstGeom>
          <a:noFill/>
        </p:spPr>
        <p:txBody>
          <a:bodyPr wrap="square" rtlCol="0">
            <a:spAutoFit/>
          </a:bodyPr>
          <a:lstStyle/>
          <a:p>
            <a:r>
              <a:rPr lang="en-US" dirty="0">
                <a:solidFill>
                  <a:srgbClr val="00B050"/>
                </a:solidFill>
              </a:rPr>
              <a:t>Predict again; if a site satisfy, it is no longer swapped </a:t>
            </a:r>
          </a:p>
        </p:txBody>
      </p:sp>
      <p:sp>
        <p:nvSpPr>
          <p:cNvPr id="18" name="TextBox 17">
            <a:extLst>
              <a:ext uri="{FF2B5EF4-FFF2-40B4-BE49-F238E27FC236}">
                <a16:creationId xmlns:a16="http://schemas.microsoft.com/office/drawing/2014/main" id="{3EE5A60F-B8ED-D35B-9D23-D4388B6F7DDE}"/>
              </a:ext>
            </a:extLst>
          </p:cNvPr>
          <p:cNvSpPr txBox="1"/>
          <p:nvPr/>
        </p:nvSpPr>
        <p:spPr>
          <a:xfrm>
            <a:off x="668045" y="3005832"/>
            <a:ext cx="6094520" cy="369332"/>
          </a:xfrm>
          <a:prstGeom prst="rect">
            <a:avLst/>
          </a:prstGeom>
          <a:noFill/>
        </p:spPr>
        <p:txBody>
          <a:bodyPr wrap="square">
            <a:spAutoFit/>
          </a:bodyPr>
          <a:lstStyle/>
          <a:p>
            <a:pPr lvl="1"/>
            <a:r>
              <a:rPr lang="en-US" dirty="0">
                <a:solidFill>
                  <a:srgbClr val="00B050"/>
                </a:solidFill>
              </a:rPr>
              <a:t>1</a:t>
            </a:r>
            <a:r>
              <a:rPr lang="en-US" dirty="0"/>
              <a:t>, 1, </a:t>
            </a:r>
            <a:r>
              <a:rPr lang="en-US" dirty="0">
                <a:solidFill>
                  <a:srgbClr val="00B050"/>
                </a:solidFill>
              </a:rPr>
              <a:t>2</a:t>
            </a:r>
            <a:r>
              <a:rPr lang="en-US" dirty="0"/>
              <a:t>, </a:t>
            </a:r>
            <a:r>
              <a:rPr lang="en-US" dirty="0">
                <a:solidFill>
                  <a:srgbClr val="00B050"/>
                </a:solidFill>
              </a:rPr>
              <a:t>1</a:t>
            </a:r>
            <a:r>
              <a:rPr lang="en-US" dirty="0"/>
              <a:t>, </a:t>
            </a:r>
            <a:r>
              <a:rPr lang="en-US" dirty="0">
                <a:solidFill>
                  <a:srgbClr val="00B050"/>
                </a:solidFill>
              </a:rPr>
              <a:t>1</a:t>
            </a:r>
            <a:r>
              <a:rPr lang="en-US" dirty="0"/>
              <a:t>, 2, 1, 1, </a:t>
            </a:r>
            <a:r>
              <a:rPr lang="en-US" dirty="0">
                <a:solidFill>
                  <a:srgbClr val="00B050"/>
                </a:solidFill>
              </a:rPr>
              <a:t>1</a:t>
            </a:r>
            <a:r>
              <a:rPr lang="en-US" dirty="0"/>
              <a:t>, 1</a:t>
            </a:r>
          </a:p>
        </p:txBody>
      </p:sp>
      <p:cxnSp>
        <p:nvCxnSpPr>
          <p:cNvPr id="20" name="Straight Arrow Connector 19">
            <a:extLst>
              <a:ext uri="{FF2B5EF4-FFF2-40B4-BE49-F238E27FC236}">
                <a16:creationId xmlns:a16="http://schemas.microsoft.com/office/drawing/2014/main" id="{2CD2CA95-B103-57C4-6C81-27CBE5B896F7}"/>
              </a:ext>
            </a:extLst>
          </p:cNvPr>
          <p:cNvCxnSpPr/>
          <p:nvPr/>
        </p:nvCxnSpPr>
        <p:spPr>
          <a:xfrm>
            <a:off x="2361460" y="3397389"/>
            <a:ext cx="0" cy="30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A0AC135-6328-DD9F-C1CD-85446212E662}"/>
              </a:ext>
            </a:extLst>
          </p:cNvPr>
          <p:cNvSpPr txBox="1"/>
          <p:nvPr/>
        </p:nvSpPr>
        <p:spPr>
          <a:xfrm>
            <a:off x="2526436" y="3329497"/>
            <a:ext cx="4119239" cy="369332"/>
          </a:xfrm>
          <a:prstGeom prst="rect">
            <a:avLst/>
          </a:prstGeom>
          <a:noFill/>
        </p:spPr>
        <p:txBody>
          <a:bodyPr wrap="square" rtlCol="0">
            <a:spAutoFit/>
          </a:bodyPr>
          <a:lstStyle/>
          <a:p>
            <a:r>
              <a:rPr lang="en-US" dirty="0">
                <a:solidFill>
                  <a:srgbClr val="0070C0"/>
                </a:solidFill>
              </a:rPr>
              <a:t>1</a:t>
            </a:r>
            <a:r>
              <a:rPr lang="en-US" baseline="30000" dirty="0">
                <a:solidFill>
                  <a:srgbClr val="0070C0"/>
                </a:solidFill>
              </a:rPr>
              <a:t>st</a:t>
            </a:r>
            <a:r>
              <a:rPr lang="en-US" dirty="0">
                <a:solidFill>
                  <a:srgbClr val="0070C0"/>
                </a:solidFill>
              </a:rPr>
              <a:t> swapper</a:t>
            </a:r>
          </a:p>
        </p:txBody>
      </p:sp>
      <p:sp>
        <p:nvSpPr>
          <p:cNvPr id="22" name="TextBox 21">
            <a:extLst>
              <a:ext uri="{FF2B5EF4-FFF2-40B4-BE49-F238E27FC236}">
                <a16:creationId xmlns:a16="http://schemas.microsoft.com/office/drawing/2014/main" id="{97524609-4835-9BF7-0EDF-56DDA27C384B}"/>
              </a:ext>
            </a:extLst>
          </p:cNvPr>
          <p:cNvSpPr txBox="1"/>
          <p:nvPr/>
        </p:nvSpPr>
        <p:spPr>
          <a:xfrm>
            <a:off x="668045" y="3678319"/>
            <a:ext cx="6094520" cy="369332"/>
          </a:xfrm>
          <a:prstGeom prst="rect">
            <a:avLst/>
          </a:prstGeom>
          <a:noFill/>
        </p:spPr>
        <p:txBody>
          <a:bodyPr wrap="square">
            <a:spAutoFit/>
          </a:bodyPr>
          <a:lstStyle/>
          <a:p>
            <a:pPr lvl="1"/>
            <a:r>
              <a:rPr lang="en-US" dirty="0">
                <a:solidFill>
                  <a:srgbClr val="00B050"/>
                </a:solidFill>
              </a:rPr>
              <a:t>1</a:t>
            </a:r>
            <a:r>
              <a:rPr lang="en-US" dirty="0"/>
              <a:t>, 2, </a:t>
            </a:r>
            <a:r>
              <a:rPr lang="en-US" dirty="0">
                <a:solidFill>
                  <a:srgbClr val="00B050"/>
                </a:solidFill>
              </a:rPr>
              <a:t>2</a:t>
            </a:r>
            <a:r>
              <a:rPr lang="en-US" dirty="0"/>
              <a:t>, </a:t>
            </a:r>
            <a:r>
              <a:rPr lang="en-US" dirty="0">
                <a:solidFill>
                  <a:srgbClr val="00B050"/>
                </a:solidFill>
              </a:rPr>
              <a:t>1</a:t>
            </a:r>
            <a:r>
              <a:rPr lang="en-US" dirty="0"/>
              <a:t>, </a:t>
            </a:r>
            <a:r>
              <a:rPr lang="en-US" dirty="0">
                <a:solidFill>
                  <a:srgbClr val="00B050"/>
                </a:solidFill>
              </a:rPr>
              <a:t>1</a:t>
            </a:r>
            <a:r>
              <a:rPr lang="en-US" dirty="0"/>
              <a:t>, 1, 2, 2, </a:t>
            </a:r>
            <a:r>
              <a:rPr lang="en-US" dirty="0">
                <a:solidFill>
                  <a:srgbClr val="00B050"/>
                </a:solidFill>
              </a:rPr>
              <a:t>1</a:t>
            </a:r>
            <a:r>
              <a:rPr lang="en-US" dirty="0"/>
              <a:t>, 2</a:t>
            </a:r>
          </a:p>
        </p:txBody>
      </p:sp>
      <p:cxnSp>
        <p:nvCxnSpPr>
          <p:cNvPr id="23" name="Straight Arrow Connector 22">
            <a:extLst>
              <a:ext uri="{FF2B5EF4-FFF2-40B4-BE49-F238E27FC236}">
                <a16:creationId xmlns:a16="http://schemas.microsoft.com/office/drawing/2014/main" id="{57E28767-A8F9-E05B-2148-C6404612871E}"/>
              </a:ext>
            </a:extLst>
          </p:cNvPr>
          <p:cNvCxnSpPr>
            <a:cxnSpLocks/>
          </p:cNvCxnSpPr>
          <p:nvPr/>
        </p:nvCxnSpPr>
        <p:spPr>
          <a:xfrm>
            <a:off x="2361460" y="4047651"/>
            <a:ext cx="0" cy="2750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3D74271-5C55-E691-57D0-6DA12D68DEC0}"/>
              </a:ext>
            </a:extLst>
          </p:cNvPr>
          <p:cNvSpPr txBox="1"/>
          <p:nvPr/>
        </p:nvSpPr>
        <p:spPr>
          <a:xfrm>
            <a:off x="2526435" y="4047651"/>
            <a:ext cx="5416489" cy="369332"/>
          </a:xfrm>
          <a:prstGeom prst="rect">
            <a:avLst/>
          </a:prstGeom>
          <a:noFill/>
        </p:spPr>
        <p:txBody>
          <a:bodyPr wrap="square" rtlCol="0">
            <a:spAutoFit/>
          </a:bodyPr>
          <a:lstStyle/>
          <a:p>
            <a:r>
              <a:rPr lang="en-US" dirty="0">
                <a:solidFill>
                  <a:srgbClr val="00B050"/>
                </a:solidFill>
              </a:rPr>
              <a:t>Predict again; if a site satisfy, it is no longer swapped </a:t>
            </a:r>
          </a:p>
        </p:txBody>
      </p:sp>
      <p:sp>
        <p:nvSpPr>
          <p:cNvPr id="25" name="TextBox 24">
            <a:extLst>
              <a:ext uri="{FF2B5EF4-FFF2-40B4-BE49-F238E27FC236}">
                <a16:creationId xmlns:a16="http://schemas.microsoft.com/office/drawing/2014/main" id="{7ACA2FFC-1E50-9170-F48D-F764548D352D}"/>
              </a:ext>
            </a:extLst>
          </p:cNvPr>
          <p:cNvSpPr txBox="1"/>
          <p:nvPr/>
        </p:nvSpPr>
        <p:spPr>
          <a:xfrm>
            <a:off x="668045" y="4382506"/>
            <a:ext cx="6094520" cy="369332"/>
          </a:xfrm>
          <a:prstGeom prst="rect">
            <a:avLst/>
          </a:prstGeom>
          <a:noFill/>
        </p:spPr>
        <p:txBody>
          <a:bodyPr wrap="square">
            <a:spAutoFit/>
          </a:bodyPr>
          <a:lstStyle/>
          <a:p>
            <a:pPr lvl="1"/>
            <a:r>
              <a:rPr lang="en-US" dirty="0">
                <a:solidFill>
                  <a:srgbClr val="00B050"/>
                </a:solidFill>
              </a:rPr>
              <a:t>1</a:t>
            </a:r>
            <a:r>
              <a:rPr lang="en-US" dirty="0"/>
              <a:t>, </a:t>
            </a:r>
            <a:r>
              <a:rPr lang="en-US" dirty="0">
                <a:solidFill>
                  <a:srgbClr val="00B050"/>
                </a:solidFill>
              </a:rPr>
              <a:t>2</a:t>
            </a:r>
            <a:r>
              <a:rPr lang="en-US" dirty="0"/>
              <a:t>, </a:t>
            </a:r>
            <a:r>
              <a:rPr lang="en-US" dirty="0">
                <a:solidFill>
                  <a:srgbClr val="00B050"/>
                </a:solidFill>
              </a:rPr>
              <a:t>2</a:t>
            </a:r>
            <a:r>
              <a:rPr lang="en-US" dirty="0"/>
              <a:t>, </a:t>
            </a:r>
            <a:r>
              <a:rPr lang="en-US" dirty="0">
                <a:solidFill>
                  <a:srgbClr val="00B050"/>
                </a:solidFill>
              </a:rPr>
              <a:t>1</a:t>
            </a:r>
            <a:r>
              <a:rPr lang="en-US" dirty="0"/>
              <a:t>, </a:t>
            </a:r>
            <a:r>
              <a:rPr lang="en-US" dirty="0">
                <a:solidFill>
                  <a:srgbClr val="00B050"/>
                </a:solidFill>
              </a:rPr>
              <a:t>1</a:t>
            </a:r>
            <a:r>
              <a:rPr lang="en-US" dirty="0"/>
              <a:t>, 1, </a:t>
            </a:r>
            <a:r>
              <a:rPr lang="en-US" dirty="0">
                <a:solidFill>
                  <a:srgbClr val="00B050"/>
                </a:solidFill>
              </a:rPr>
              <a:t>2</a:t>
            </a:r>
            <a:r>
              <a:rPr lang="en-US" dirty="0"/>
              <a:t>, 2, </a:t>
            </a:r>
            <a:r>
              <a:rPr lang="en-US" dirty="0">
                <a:solidFill>
                  <a:srgbClr val="00B050"/>
                </a:solidFill>
              </a:rPr>
              <a:t>1</a:t>
            </a:r>
            <a:r>
              <a:rPr lang="en-US" dirty="0"/>
              <a:t>, 2</a:t>
            </a:r>
          </a:p>
        </p:txBody>
      </p:sp>
      <p:sp>
        <p:nvSpPr>
          <p:cNvPr id="26" name="TextBox 25">
            <a:extLst>
              <a:ext uri="{FF2B5EF4-FFF2-40B4-BE49-F238E27FC236}">
                <a16:creationId xmlns:a16="http://schemas.microsoft.com/office/drawing/2014/main" id="{BF7BE1F9-6415-4CB3-FEB1-13CED5AA16E6}"/>
              </a:ext>
            </a:extLst>
          </p:cNvPr>
          <p:cNvSpPr txBox="1"/>
          <p:nvPr/>
        </p:nvSpPr>
        <p:spPr>
          <a:xfrm>
            <a:off x="668045" y="4933974"/>
            <a:ext cx="6094520" cy="369332"/>
          </a:xfrm>
          <a:prstGeom prst="rect">
            <a:avLst/>
          </a:prstGeom>
          <a:noFill/>
        </p:spPr>
        <p:txBody>
          <a:bodyPr wrap="square">
            <a:spAutoFit/>
          </a:bodyPr>
          <a:lstStyle/>
          <a:p>
            <a:pPr lvl="1"/>
            <a:r>
              <a:rPr lang="en-US" dirty="0">
                <a:solidFill>
                  <a:srgbClr val="00B050"/>
                </a:solidFill>
              </a:rPr>
              <a:t>1</a:t>
            </a:r>
            <a:r>
              <a:rPr lang="en-US" dirty="0"/>
              <a:t>, </a:t>
            </a:r>
            <a:r>
              <a:rPr lang="en-US" dirty="0">
                <a:solidFill>
                  <a:srgbClr val="00B050"/>
                </a:solidFill>
              </a:rPr>
              <a:t>2</a:t>
            </a:r>
            <a:r>
              <a:rPr lang="en-US" dirty="0"/>
              <a:t>, </a:t>
            </a:r>
            <a:r>
              <a:rPr lang="en-US" dirty="0">
                <a:solidFill>
                  <a:srgbClr val="00B050"/>
                </a:solidFill>
              </a:rPr>
              <a:t>2</a:t>
            </a:r>
            <a:r>
              <a:rPr lang="en-US" dirty="0"/>
              <a:t>, </a:t>
            </a:r>
            <a:r>
              <a:rPr lang="en-US" dirty="0">
                <a:solidFill>
                  <a:srgbClr val="00B050"/>
                </a:solidFill>
              </a:rPr>
              <a:t>1</a:t>
            </a:r>
            <a:r>
              <a:rPr lang="en-US" dirty="0"/>
              <a:t>, </a:t>
            </a:r>
            <a:r>
              <a:rPr lang="en-US" dirty="0">
                <a:solidFill>
                  <a:srgbClr val="00B050"/>
                </a:solidFill>
              </a:rPr>
              <a:t>1</a:t>
            </a:r>
            <a:r>
              <a:rPr lang="en-US" dirty="0"/>
              <a:t>, 3, </a:t>
            </a:r>
            <a:r>
              <a:rPr lang="en-US" dirty="0">
                <a:solidFill>
                  <a:srgbClr val="00B050"/>
                </a:solidFill>
              </a:rPr>
              <a:t>2</a:t>
            </a:r>
            <a:r>
              <a:rPr lang="en-US" dirty="0"/>
              <a:t>, 3, </a:t>
            </a:r>
            <a:r>
              <a:rPr lang="en-US" dirty="0">
                <a:solidFill>
                  <a:srgbClr val="00B050"/>
                </a:solidFill>
              </a:rPr>
              <a:t>1</a:t>
            </a:r>
            <a:r>
              <a:rPr lang="en-US" dirty="0"/>
              <a:t>, 3</a:t>
            </a:r>
          </a:p>
        </p:txBody>
      </p:sp>
      <p:cxnSp>
        <p:nvCxnSpPr>
          <p:cNvPr id="27" name="Straight Arrow Connector 26">
            <a:extLst>
              <a:ext uri="{FF2B5EF4-FFF2-40B4-BE49-F238E27FC236}">
                <a16:creationId xmlns:a16="http://schemas.microsoft.com/office/drawing/2014/main" id="{835CE86A-EF68-1B60-74BD-BCB9510C8D53}"/>
              </a:ext>
            </a:extLst>
          </p:cNvPr>
          <p:cNvCxnSpPr/>
          <p:nvPr/>
        </p:nvCxnSpPr>
        <p:spPr>
          <a:xfrm>
            <a:off x="2361460" y="4726132"/>
            <a:ext cx="0" cy="30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A543DC8-02AC-82D2-9DE7-E1D4796FD48A}"/>
              </a:ext>
            </a:extLst>
          </p:cNvPr>
          <p:cNvSpPr txBox="1"/>
          <p:nvPr/>
        </p:nvSpPr>
        <p:spPr>
          <a:xfrm>
            <a:off x="2526436" y="4658240"/>
            <a:ext cx="4119239" cy="369332"/>
          </a:xfrm>
          <a:prstGeom prst="rect">
            <a:avLst/>
          </a:prstGeom>
          <a:noFill/>
        </p:spPr>
        <p:txBody>
          <a:bodyPr wrap="square" rtlCol="0">
            <a:spAutoFit/>
          </a:bodyPr>
          <a:lstStyle/>
          <a:p>
            <a:r>
              <a:rPr lang="en-US" dirty="0">
                <a:solidFill>
                  <a:srgbClr val="0070C0"/>
                </a:solidFill>
              </a:rPr>
              <a:t>2</a:t>
            </a:r>
            <a:r>
              <a:rPr lang="en-US" baseline="30000" dirty="0">
                <a:solidFill>
                  <a:srgbClr val="0070C0"/>
                </a:solidFill>
              </a:rPr>
              <a:t>nd</a:t>
            </a:r>
            <a:r>
              <a:rPr lang="en-US" dirty="0">
                <a:solidFill>
                  <a:srgbClr val="0070C0"/>
                </a:solidFill>
              </a:rPr>
              <a:t> swapper</a:t>
            </a:r>
          </a:p>
        </p:txBody>
      </p:sp>
      <p:sp>
        <p:nvSpPr>
          <p:cNvPr id="29" name="TextBox 28">
            <a:extLst>
              <a:ext uri="{FF2B5EF4-FFF2-40B4-BE49-F238E27FC236}">
                <a16:creationId xmlns:a16="http://schemas.microsoft.com/office/drawing/2014/main" id="{55A0358C-4FC5-B85C-AC27-8A7CAB02C4F6}"/>
              </a:ext>
            </a:extLst>
          </p:cNvPr>
          <p:cNvSpPr txBox="1"/>
          <p:nvPr/>
        </p:nvSpPr>
        <p:spPr>
          <a:xfrm>
            <a:off x="668045" y="5574214"/>
            <a:ext cx="6094520" cy="369332"/>
          </a:xfrm>
          <a:prstGeom prst="rect">
            <a:avLst/>
          </a:prstGeom>
          <a:noFill/>
        </p:spPr>
        <p:txBody>
          <a:bodyPr wrap="square">
            <a:spAutoFit/>
          </a:bodyPr>
          <a:lstStyle/>
          <a:p>
            <a:pPr lvl="1"/>
            <a:r>
              <a:rPr lang="en-US" dirty="0">
                <a:solidFill>
                  <a:srgbClr val="00B050"/>
                </a:solidFill>
              </a:rPr>
              <a:t>1</a:t>
            </a:r>
            <a:r>
              <a:rPr lang="en-US" dirty="0"/>
              <a:t>, </a:t>
            </a:r>
            <a:r>
              <a:rPr lang="en-US" dirty="0">
                <a:solidFill>
                  <a:srgbClr val="00B050"/>
                </a:solidFill>
              </a:rPr>
              <a:t>2</a:t>
            </a:r>
            <a:r>
              <a:rPr lang="en-US" dirty="0"/>
              <a:t>, </a:t>
            </a:r>
            <a:r>
              <a:rPr lang="en-US" dirty="0">
                <a:solidFill>
                  <a:srgbClr val="00B050"/>
                </a:solidFill>
              </a:rPr>
              <a:t>2</a:t>
            </a:r>
            <a:r>
              <a:rPr lang="en-US" dirty="0"/>
              <a:t>, </a:t>
            </a:r>
            <a:r>
              <a:rPr lang="en-US" dirty="0">
                <a:solidFill>
                  <a:srgbClr val="00B050"/>
                </a:solidFill>
              </a:rPr>
              <a:t>1</a:t>
            </a:r>
            <a:r>
              <a:rPr lang="en-US" dirty="0"/>
              <a:t>, </a:t>
            </a:r>
            <a:r>
              <a:rPr lang="en-US" dirty="0">
                <a:solidFill>
                  <a:srgbClr val="00B050"/>
                </a:solidFill>
              </a:rPr>
              <a:t>1</a:t>
            </a:r>
            <a:r>
              <a:rPr lang="en-US" dirty="0"/>
              <a:t>, </a:t>
            </a:r>
            <a:r>
              <a:rPr lang="en-US" dirty="0">
                <a:solidFill>
                  <a:srgbClr val="00B050"/>
                </a:solidFill>
              </a:rPr>
              <a:t>3</a:t>
            </a:r>
            <a:r>
              <a:rPr lang="en-US" dirty="0"/>
              <a:t>, </a:t>
            </a:r>
            <a:r>
              <a:rPr lang="en-US" dirty="0">
                <a:solidFill>
                  <a:srgbClr val="00B050"/>
                </a:solidFill>
              </a:rPr>
              <a:t>2</a:t>
            </a:r>
            <a:r>
              <a:rPr lang="en-US" dirty="0"/>
              <a:t>, 3, </a:t>
            </a:r>
            <a:r>
              <a:rPr lang="en-US" dirty="0">
                <a:solidFill>
                  <a:srgbClr val="00B050"/>
                </a:solidFill>
              </a:rPr>
              <a:t>1</a:t>
            </a:r>
            <a:r>
              <a:rPr lang="en-US" dirty="0"/>
              <a:t>, </a:t>
            </a:r>
            <a:r>
              <a:rPr lang="en-US" dirty="0">
                <a:solidFill>
                  <a:srgbClr val="00B050"/>
                </a:solidFill>
              </a:rPr>
              <a:t>3</a:t>
            </a:r>
          </a:p>
        </p:txBody>
      </p:sp>
      <p:cxnSp>
        <p:nvCxnSpPr>
          <p:cNvPr id="30" name="Straight Arrow Connector 29">
            <a:extLst>
              <a:ext uri="{FF2B5EF4-FFF2-40B4-BE49-F238E27FC236}">
                <a16:creationId xmlns:a16="http://schemas.microsoft.com/office/drawing/2014/main" id="{2D14F17D-4899-63CA-F3C9-A6E98122E99B}"/>
              </a:ext>
            </a:extLst>
          </p:cNvPr>
          <p:cNvCxnSpPr>
            <a:cxnSpLocks/>
          </p:cNvCxnSpPr>
          <p:nvPr/>
        </p:nvCxnSpPr>
        <p:spPr>
          <a:xfrm>
            <a:off x="2361460" y="5303306"/>
            <a:ext cx="0" cy="2750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A82A038-9B28-46F3-54E4-A6EC583E9C1B}"/>
              </a:ext>
            </a:extLst>
          </p:cNvPr>
          <p:cNvSpPr txBox="1"/>
          <p:nvPr/>
        </p:nvSpPr>
        <p:spPr>
          <a:xfrm>
            <a:off x="2526434" y="5239359"/>
            <a:ext cx="5416489" cy="369332"/>
          </a:xfrm>
          <a:prstGeom prst="rect">
            <a:avLst/>
          </a:prstGeom>
          <a:noFill/>
        </p:spPr>
        <p:txBody>
          <a:bodyPr wrap="square" rtlCol="0">
            <a:spAutoFit/>
          </a:bodyPr>
          <a:lstStyle/>
          <a:p>
            <a:r>
              <a:rPr lang="en-US" dirty="0">
                <a:solidFill>
                  <a:srgbClr val="00B050"/>
                </a:solidFill>
              </a:rPr>
              <a:t>Predict again; if a site satisfy, it is no longer swapped </a:t>
            </a:r>
          </a:p>
        </p:txBody>
      </p:sp>
      <p:cxnSp>
        <p:nvCxnSpPr>
          <p:cNvPr id="32" name="Straight Arrow Connector 31">
            <a:extLst>
              <a:ext uri="{FF2B5EF4-FFF2-40B4-BE49-F238E27FC236}">
                <a16:creationId xmlns:a16="http://schemas.microsoft.com/office/drawing/2014/main" id="{48B40153-D9F3-B25A-0482-FFEFB23629DC}"/>
              </a:ext>
            </a:extLst>
          </p:cNvPr>
          <p:cNvCxnSpPr/>
          <p:nvPr/>
        </p:nvCxnSpPr>
        <p:spPr>
          <a:xfrm>
            <a:off x="2371817" y="5943546"/>
            <a:ext cx="0" cy="30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F4B88D7-9DE7-0C64-97BA-562E669181A1}"/>
              </a:ext>
            </a:extLst>
          </p:cNvPr>
          <p:cNvSpPr txBox="1"/>
          <p:nvPr/>
        </p:nvSpPr>
        <p:spPr>
          <a:xfrm>
            <a:off x="2507572" y="5914702"/>
            <a:ext cx="4119239" cy="369332"/>
          </a:xfrm>
          <a:prstGeom prst="rect">
            <a:avLst/>
          </a:prstGeom>
          <a:noFill/>
        </p:spPr>
        <p:txBody>
          <a:bodyPr wrap="square" rtlCol="0">
            <a:spAutoFit/>
          </a:bodyPr>
          <a:lstStyle/>
          <a:p>
            <a:r>
              <a:rPr lang="en-US" dirty="0">
                <a:solidFill>
                  <a:srgbClr val="0070C0"/>
                </a:solidFill>
              </a:rPr>
              <a:t>3</a:t>
            </a:r>
            <a:r>
              <a:rPr lang="en-US" baseline="30000" dirty="0">
                <a:solidFill>
                  <a:srgbClr val="0070C0"/>
                </a:solidFill>
              </a:rPr>
              <a:t>rd</a:t>
            </a:r>
            <a:r>
              <a:rPr lang="en-US" dirty="0">
                <a:solidFill>
                  <a:srgbClr val="0070C0"/>
                </a:solidFill>
              </a:rPr>
              <a:t> swapper</a:t>
            </a:r>
          </a:p>
        </p:txBody>
      </p:sp>
      <p:sp>
        <p:nvSpPr>
          <p:cNvPr id="34" name="TextBox 33">
            <a:extLst>
              <a:ext uri="{FF2B5EF4-FFF2-40B4-BE49-F238E27FC236}">
                <a16:creationId xmlns:a16="http://schemas.microsoft.com/office/drawing/2014/main" id="{72DE8C76-EA12-960B-B332-7C4E0719D1C3}"/>
              </a:ext>
            </a:extLst>
          </p:cNvPr>
          <p:cNvSpPr txBox="1"/>
          <p:nvPr/>
        </p:nvSpPr>
        <p:spPr>
          <a:xfrm>
            <a:off x="668045" y="6284034"/>
            <a:ext cx="6094520" cy="369332"/>
          </a:xfrm>
          <a:prstGeom prst="rect">
            <a:avLst/>
          </a:prstGeom>
          <a:noFill/>
        </p:spPr>
        <p:txBody>
          <a:bodyPr wrap="square">
            <a:spAutoFit/>
          </a:bodyPr>
          <a:lstStyle/>
          <a:p>
            <a:pPr lvl="1"/>
            <a:r>
              <a:rPr lang="en-US" dirty="0">
                <a:solidFill>
                  <a:srgbClr val="00B050"/>
                </a:solidFill>
              </a:rPr>
              <a:t>1</a:t>
            </a:r>
            <a:r>
              <a:rPr lang="en-US" dirty="0"/>
              <a:t>, </a:t>
            </a:r>
            <a:r>
              <a:rPr lang="en-US" dirty="0">
                <a:solidFill>
                  <a:srgbClr val="00B050"/>
                </a:solidFill>
              </a:rPr>
              <a:t>2</a:t>
            </a:r>
            <a:r>
              <a:rPr lang="en-US" dirty="0"/>
              <a:t>, </a:t>
            </a:r>
            <a:r>
              <a:rPr lang="en-US" dirty="0">
                <a:solidFill>
                  <a:srgbClr val="00B050"/>
                </a:solidFill>
              </a:rPr>
              <a:t>2</a:t>
            </a:r>
            <a:r>
              <a:rPr lang="en-US" dirty="0"/>
              <a:t>, </a:t>
            </a:r>
            <a:r>
              <a:rPr lang="en-US" dirty="0">
                <a:solidFill>
                  <a:srgbClr val="00B050"/>
                </a:solidFill>
              </a:rPr>
              <a:t>1</a:t>
            </a:r>
            <a:r>
              <a:rPr lang="en-US" dirty="0"/>
              <a:t>, </a:t>
            </a:r>
            <a:r>
              <a:rPr lang="en-US" dirty="0">
                <a:solidFill>
                  <a:srgbClr val="00B050"/>
                </a:solidFill>
              </a:rPr>
              <a:t>1</a:t>
            </a:r>
            <a:r>
              <a:rPr lang="en-US" dirty="0"/>
              <a:t>, </a:t>
            </a:r>
            <a:r>
              <a:rPr lang="en-US" dirty="0">
                <a:solidFill>
                  <a:srgbClr val="00B050"/>
                </a:solidFill>
              </a:rPr>
              <a:t>3</a:t>
            </a:r>
            <a:r>
              <a:rPr lang="en-US" dirty="0"/>
              <a:t>, </a:t>
            </a:r>
            <a:r>
              <a:rPr lang="en-US" dirty="0">
                <a:solidFill>
                  <a:srgbClr val="00B050"/>
                </a:solidFill>
              </a:rPr>
              <a:t>2</a:t>
            </a:r>
            <a:r>
              <a:rPr lang="en-US" dirty="0"/>
              <a:t>, 4, </a:t>
            </a:r>
            <a:r>
              <a:rPr lang="en-US" dirty="0">
                <a:solidFill>
                  <a:srgbClr val="00B050"/>
                </a:solidFill>
              </a:rPr>
              <a:t>1</a:t>
            </a:r>
            <a:r>
              <a:rPr lang="en-US" dirty="0"/>
              <a:t>, </a:t>
            </a:r>
            <a:r>
              <a:rPr lang="en-US" dirty="0">
                <a:solidFill>
                  <a:srgbClr val="00B050"/>
                </a:solidFill>
              </a:rPr>
              <a:t>3</a:t>
            </a:r>
          </a:p>
        </p:txBody>
      </p:sp>
      <p:cxnSp>
        <p:nvCxnSpPr>
          <p:cNvPr id="35" name="Straight Arrow Connector 34">
            <a:extLst>
              <a:ext uri="{FF2B5EF4-FFF2-40B4-BE49-F238E27FC236}">
                <a16:creationId xmlns:a16="http://schemas.microsoft.com/office/drawing/2014/main" id="{FD588B00-389B-742E-A32D-F97AD5E2D3C7}"/>
              </a:ext>
            </a:extLst>
          </p:cNvPr>
          <p:cNvCxnSpPr>
            <a:cxnSpLocks/>
          </p:cNvCxnSpPr>
          <p:nvPr/>
        </p:nvCxnSpPr>
        <p:spPr>
          <a:xfrm>
            <a:off x="3551069" y="6472475"/>
            <a:ext cx="386361"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243EA09-7A25-F430-7A94-CA34A8D8E7FA}"/>
              </a:ext>
            </a:extLst>
          </p:cNvPr>
          <p:cNvSpPr txBox="1"/>
          <p:nvPr/>
        </p:nvSpPr>
        <p:spPr>
          <a:xfrm>
            <a:off x="3937430" y="6275910"/>
            <a:ext cx="5416489" cy="369332"/>
          </a:xfrm>
          <a:prstGeom prst="rect">
            <a:avLst/>
          </a:prstGeom>
          <a:noFill/>
        </p:spPr>
        <p:txBody>
          <a:bodyPr wrap="square" rtlCol="0">
            <a:spAutoFit/>
          </a:bodyPr>
          <a:lstStyle/>
          <a:p>
            <a:r>
              <a:rPr lang="en-US" dirty="0">
                <a:solidFill>
                  <a:srgbClr val="00B050"/>
                </a:solidFill>
              </a:rPr>
              <a:t>Predict again; if a site satisfy, it is no longer swapped </a:t>
            </a:r>
          </a:p>
        </p:txBody>
      </p:sp>
      <p:sp>
        <p:nvSpPr>
          <p:cNvPr id="39" name="TextBox 38">
            <a:extLst>
              <a:ext uri="{FF2B5EF4-FFF2-40B4-BE49-F238E27FC236}">
                <a16:creationId xmlns:a16="http://schemas.microsoft.com/office/drawing/2014/main" id="{999187C5-9C08-A46E-F945-635321342CD9}"/>
              </a:ext>
            </a:extLst>
          </p:cNvPr>
          <p:cNvSpPr txBox="1"/>
          <p:nvPr/>
        </p:nvSpPr>
        <p:spPr>
          <a:xfrm>
            <a:off x="8809996" y="6284034"/>
            <a:ext cx="6094520" cy="369332"/>
          </a:xfrm>
          <a:prstGeom prst="rect">
            <a:avLst/>
          </a:prstGeom>
          <a:noFill/>
        </p:spPr>
        <p:txBody>
          <a:bodyPr wrap="square">
            <a:spAutoFit/>
          </a:bodyPr>
          <a:lstStyle/>
          <a:p>
            <a:pPr lvl="1"/>
            <a:r>
              <a:rPr lang="en-US" dirty="0">
                <a:solidFill>
                  <a:srgbClr val="00B050"/>
                </a:solidFill>
              </a:rPr>
              <a:t>1</a:t>
            </a:r>
            <a:r>
              <a:rPr lang="en-US" dirty="0"/>
              <a:t>, </a:t>
            </a:r>
            <a:r>
              <a:rPr lang="en-US" dirty="0">
                <a:solidFill>
                  <a:srgbClr val="00B050"/>
                </a:solidFill>
              </a:rPr>
              <a:t>2</a:t>
            </a:r>
            <a:r>
              <a:rPr lang="en-US" dirty="0"/>
              <a:t>, </a:t>
            </a:r>
            <a:r>
              <a:rPr lang="en-US" dirty="0">
                <a:solidFill>
                  <a:srgbClr val="00B050"/>
                </a:solidFill>
              </a:rPr>
              <a:t>2</a:t>
            </a:r>
            <a:r>
              <a:rPr lang="en-US" dirty="0"/>
              <a:t>, </a:t>
            </a:r>
            <a:r>
              <a:rPr lang="en-US" dirty="0">
                <a:solidFill>
                  <a:srgbClr val="00B050"/>
                </a:solidFill>
              </a:rPr>
              <a:t>1</a:t>
            </a:r>
            <a:r>
              <a:rPr lang="en-US" dirty="0"/>
              <a:t>, </a:t>
            </a:r>
            <a:r>
              <a:rPr lang="en-US" dirty="0">
                <a:solidFill>
                  <a:srgbClr val="00B050"/>
                </a:solidFill>
              </a:rPr>
              <a:t>1</a:t>
            </a:r>
            <a:r>
              <a:rPr lang="en-US" dirty="0"/>
              <a:t>, </a:t>
            </a:r>
            <a:r>
              <a:rPr lang="en-US" dirty="0">
                <a:solidFill>
                  <a:srgbClr val="00B050"/>
                </a:solidFill>
              </a:rPr>
              <a:t>3</a:t>
            </a:r>
            <a:r>
              <a:rPr lang="en-US" dirty="0"/>
              <a:t>, </a:t>
            </a:r>
            <a:r>
              <a:rPr lang="en-US" dirty="0">
                <a:solidFill>
                  <a:srgbClr val="00B050"/>
                </a:solidFill>
              </a:rPr>
              <a:t>2</a:t>
            </a:r>
            <a:r>
              <a:rPr lang="en-US" dirty="0"/>
              <a:t>, </a:t>
            </a:r>
            <a:r>
              <a:rPr lang="en-US" dirty="0">
                <a:solidFill>
                  <a:srgbClr val="00B050"/>
                </a:solidFill>
              </a:rPr>
              <a:t>4</a:t>
            </a:r>
            <a:r>
              <a:rPr lang="en-US" dirty="0"/>
              <a:t>, </a:t>
            </a:r>
            <a:r>
              <a:rPr lang="en-US" dirty="0">
                <a:solidFill>
                  <a:srgbClr val="00B050"/>
                </a:solidFill>
              </a:rPr>
              <a:t>1</a:t>
            </a:r>
            <a:r>
              <a:rPr lang="en-US" dirty="0"/>
              <a:t>, </a:t>
            </a:r>
            <a:r>
              <a:rPr lang="en-US" dirty="0">
                <a:solidFill>
                  <a:srgbClr val="00B050"/>
                </a:solidFill>
              </a:rPr>
              <a:t>3</a:t>
            </a:r>
          </a:p>
        </p:txBody>
      </p:sp>
      <p:cxnSp>
        <p:nvCxnSpPr>
          <p:cNvPr id="40" name="Straight Arrow Connector 39">
            <a:extLst>
              <a:ext uri="{FF2B5EF4-FFF2-40B4-BE49-F238E27FC236}">
                <a16:creationId xmlns:a16="http://schemas.microsoft.com/office/drawing/2014/main" id="{7D6AA1B2-BB29-E63B-4FC4-2C8F296C580C}"/>
              </a:ext>
            </a:extLst>
          </p:cNvPr>
          <p:cNvCxnSpPr>
            <a:cxnSpLocks/>
          </p:cNvCxnSpPr>
          <p:nvPr/>
        </p:nvCxnSpPr>
        <p:spPr>
          <a:xfrm>
            <a:off x="8907819" y="6468700"/>
            <a:ext cx="386361"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AAA73C8-E576-BCAB-B1FD-74B3F8D8D9E4}"/>
              </a:ext>
            </a:extLst>
          </p:cNvPr>
          <p:cNvSpPr txBox="1"/>
          <p:nvPr/>
        </p:nvSpPr>
        <p:spPr>
          <a:xfrm>
            <a:off x="9100999" y="2202616"/>
            <a:ext cx="2657886" cy="1754326"/>
          </a:xfrm>
          <a:prstGeom prst="rect">
            <a:avLst/>
          </a:prstGeom>
          <a:noFill/>
        </p:spPr>
        <p:txBody>
          <a:bodyPr wrap="square" rtlCol="0">
            <a:spAutoFit/>
          </a:bodyPr>
          <a:lstStyle/>
          <a:p>
            <a:r>
              <a:rPr lang="en-US" dirty="0"/>
              <a:t>No matter how many swap sites a construct has, the correct answer will be found in a couple rounds of Nth swappers (two 1</a:t>
            </a:r>
            <a:r>
              <a:rPr lang="en-US" baseline="30000" dirty="0"/>
              <a:t>st</a:t>
            </a:r>
            <a:r>
              <a:rPr lang="en-US" dirty="0"/>
              <a:t>, then 2</a:t>
            </a:r>
            <a:r>
              <a:rPr lang="en-US" baseline="30000" dirty="0"/>
              <a:t>nd</a:t>
            </a:r>
            <a:r>
              <a:rPr lang="en-US" dirty="0"/>
              <a:t>, 3</a:t>
            </a:r>
            <a:r>
              <a:rPr lang="en-US" baseline="30000" dirty="0"/>
              <a:t>rd</a:t>
            </a:r>
            <a:r>
              <a:rPr lang="en-US" dirty="0"/>
              <a:t>, 4</a:t>
            </a:r>
            <a:r>
              <a:rPr lang="en-US" baseline="30000" dirty="0"/>
              <a:t>th</a:t>
            </a:r>
            <a:r>
              <a:rPr lang="en-US" dirty="0"/>
              <a:t>, 5</a:t>
            </a:r>
            <a:r>
              <a:rPr lang="en-US" baseline="30000" dirty="0"/>
              <a:t>th</a:t>
            </a:r>
            <a:r>
              <a:rPr lang="en-US" dirty="0"/>
              <a:t>)</a:t>
            </a:r>
          </a:p>
        </p:txBody>
      </p:sp>
      <p:cxnSp>
        <p:nvCxnSpPr>
          <p:cNvPr id="42" name="Straight Arrow Connector 41">
            <a:extLst>
              <a:ext uri="{FF2B5EF4-FFF2-40B4-BE49-F238E27FC236}">
                <a16:creationId xmlns:a16="http://schemas.microsoft.com/office/drawing/2014/main" id="{D64881D2-711D-494F-DBC7-410C9182C431}"/>
              </a:ext>
            </a:extLst>
          </p:cNvPr>
          <p:cNvCxnSpPr>
            <a:cxnSpLocks/>
          </p:cNvCxnSpPr>
          <p:nvPr/>
        </p:nvCxnSpPr>
        <p:spPr>
          <a:xfrm flipH="1" flipV="1">
            <a:off x="8329284" y="2210740"/>
            <a:ext cx="1855865" cy="388352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57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4124-91F0-64A4-781D-66F936686014}"/>
              </a:ext>
            </a:extLst>
          </p:cNvPr>
          <p:cNvSpPr>
            <a:spLocks noGrp="1"/>
          </p:cNvSpPr>
          <p:nvPr>
            <p:ph type="title"/>
          </p:nvPr>
        </p:nvSpPr>
        <p:spPr/>
        <p:txBody>
          <a:bodyPr/>
          <a:lstStyle/>
          <a:p>
            <a:pPr algn="ctr"/>
            <a:r>
              <a:rPr lang="en-US" dirty="0"/>
              <a:t>Code pipeline in detail</a:t>
            </a:r>
          </a:p>
        </p:txBody>
      </p:sp>
      <p:sp>
        <p:nvSpPr>
          <p:cNvPr id="3" name="Content Placeholder 2">
            <a:extLst>
              <a:ext uri="{FF2B5EF4-FFF2-40B4-BE49-F238E27FC236}">
                <a16:creationId xmlns:a16="http://schemas.microsoft.com/office/drawing/2014/main" id="{DB1A9CA8-CAD2-4A18-88EC-D1A05BBFB9CB}"/>
              </a:ext>
            </a:extLst>
          </p:cNvPr>
          <p:cNvSpPr>
            <a:spLocks noGrp="1"/>
          </p:cNvSpPr>
          <p:nvPr>
            <p:ph idx="1"/>
          </p:nvPr>
        </p:nvSpPr>
        <p:spPr>
          <a:xfrm>
            <a:off x="838200" y="1825624"/>
            <a:ext cx="10515600" cy="4850383"/>
          </a:xfrm>
        </p:spPr>
        <p:txBody>
          <a:bodyPr>
            <a:normAutofit lnSpcReduction="10000"/>
          </a:bodyPr>
          <a:lstStyle/>
          <a:p>
            <a:r>
              <a:rPr lang="en-US" dirty="0"/>
              <a:t>Raw output is parsed with “|”</a:t>
            </a:r>
          </a:p>
          <a:p>
            <a:endParaRPr lang="en-US" dirty="0"/>
          </a:p>
          <a:p>
            <a:r>
              <a:rPr lang="en-US" dirty="0"/>
              <a:t>The nucleotide position, but not the exact codon to swap, is given:</a:t>
            </a:r>
          </a:p>
          <a:p>
            <a:pPr lvl="1"/>
            <a:r>
              <a:rPr lang="en-US" dirty="0"/>
              <a:t>For instance, we have position 695 to swap, but the codon is 694-696</a:t>
            </a:r>
          </a:p>
          <a:p>
            <a:pPr lvl="1"/>
            <a:r>
              <a:rPr lang="en-US" dirty="0"/>
              <a:t>We need the exact location of codon to get the sequence to query in exchange sheet</a:t>
            </a:r>
          </a:p>
          <a:p>
            <a:pPr lvl="1"/>
            <a:r>
              <a:rPr lang="en-US" dirty="0"/>
              <a:t>If we were given position 696, the codon is still 694-696</a:t>
            </a:r>
          </a:p>
          <a:p>
            <a:pPr lvl="1"/>
            <a:r>
              <a:rPr lang="en-US" dirty="0"/>
              <a:t>A conditional loop is used:</a:t>
            </a:r>
          </a:p>
          <a:p>
            <a:pPr lvl="2"/>
            <a:r>
              <a:rPr lang="en-US" dirty="0"/>
              <a:t>For any number N:</a:t>
            </a:r>
          </a:p>
          <a:p>
            <a:pPr lvl="3"/>
            <a:r>
              <a:rPr lang="en-US" dirty="0"/>
              <a:t>If the remainder of 3 is zero, the codon is N-2 to N (e.g. 696 gives us codon 694-696)</a:t>
            </a:r>
          </a:p>
          <a:p>
            <a:pPr lvl="3"/>
            <a:r>
              <a:rPr lang="en-US" dirty="0"/>
              <a:t>If the remainder of 3 is non-zero, the codon is:</a:t>
            </a:r>
          </a:p>
          <a:p>
            <a:pPr lvl="4"/>
            <a:r>
              <a:rPr lang="en-US" dirty="0"/>
              <a:t>M=N/3 and remove decimals; </a:t>
            </a:r>
          </a:p>
          <a:p>
            <a:pPr lvl="4"/>
            <a:r>
              <a:rPr lang="en-US" dirty="0"/>
              <a:t>Codon: 3M+1 to 3M+3;</a:t>
            </a:r>
          </a:p>
          <a:p>
            <a:pPr lvl="4"/>
            <a:r>
              <a:rPr lang="en-US" dirty="0"/>
              <a:t>This way, both 694, 695 and 696 give us codon 694-696</a:t>
            </a:r>
          </a:p>
          <a:p>
            <a:pPr lvl="1"/>
            <a:endParaRPr lang="en-US" dirty="0"/>
          </a:p>
          <a:p>
            <a:pPr lvl="2"/>
            <a:endParaRPr lang="en-US" dirty="0"/>
          </a:p>
        </p:txBody>
      </p:sp>
      <p:pic>
        <p:nvPicPr>
          <p:cNvPr id="9" name="Picture 8">
            <a:extLst>
              <a:ext uri="{FF2B5EF4-FFF2-40B4-BE49-F238E27FC236}">
                <a16:creationId xmlns:a16="http://schemas.microsoft.com/office/drawing/2014/main" id="{A52A5C4B-A40D-BD0D-ED0E-F8A006A19026}"/>
              </a:ext>
            </a:extLst>
          </p:cNvPr>
          <p:cNvPicPr>
            <a:picLocks noChangeAspect="1"/>
          </p:cNvPicPr>
          <p:nvPr/>
        </p:nvPicPr>
        <p:blipFill>
          <a:blip r:embed="rId2"/>
          <a:stretch>
            <a:fillRect/>
          </a:stretch>
        </p:blipFill>
        <p:spPr>
          <a:xfrm>
            <a:off x="2047986" y="2224534"/>
            <a:ext cx="6713404" cy="541403"/>
          </a:xfrm>
          <a:prstGeom prst="rect">
            <a:avLst/>
          </a:prstGeom>
        </p:spPr>
      </p:pic>
    </p:spTree>
    <p:extLst>
      <p:ext uri="{BB962C8B-B14F-4D97-AF65-F5344CB8AC3E}">
        <p14:creationId xmlns:p14="http://schemas.microsoft.com/office/powerpoint/2010/main" val="413640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6DEE-5A7A-B591-9BF5-3E2DE814F4DF}"/>
              </a:ext>
            </a:extLst>
          </p:cNvPr>
          <p:cNvSpPr>
            <a:spLocks noGrp="1"/>
          </p:cNvSpPr>
          <p:nvPr>
            <p:ph type="title"/>
          </p:nvPr>
        </p:nvSpPr>
        <p:spPr/>
        <p:txBody>
          <a:bodyPr/>
          <a:lstStyle/>
          <a:p>
            <a:pPr algn="ctr"/>
            <a:r>
              <a:rPr lang="en-US" dirty="0"/>
              <a:t>Code pipeline in detail, continued</a:t>
            </a:r>
          </a:p>
        </p:txBody>
      </p:sp>
      <p:sp>
        <p:nvSpPr>
          <p:cNvPr id="3" name="Content Placeholder 2">
            <a:extLst>
              <a:ext uri="{FF2B5EF4-FFF2-40B4-BE49-F238E27FC236}">
                <a16:creationId xmlns:a16="http://schemas.microsoft.com/office/drawing/2014/main" id="{68FD8EF5-9B5B-7AD8-A04E-A26FFC8EBD78}"/>
              </a:ext>
            </a:extLst>
          </p:cNvPr>
          <p:cNvSpPr>
            <a:spLocks noGrp="1"/>
          </p:cNvSpPr>
          <p:nvPr>
            <p:ph idx="1"/>
          </p:nvPr>
        </p:nvSpPr>
        <p:spPr>
          <a:xfrm>
            <a:off x="931506" y="1816294"/>
            <a:ext cx="10515600" cy="4351338"/>
          </a:xfrm>
        </p:spPr>
        <p:txBody>
          <a:bodyPr/>
          <a:lstStyle/>
          <a:p>
            <a:r>
              <a:rPr lang="en-US" dirty="0"/>
              <a:t>Codon sequence 694-696 is acquired as AGG, which is Arg (R); based on the exchange sheet, the program will get:</a:t>
            </a:r>
          </a:p>
          <a:p>
            <a:pPr lvl="1"/>
            <a:r>
              <a:rPr lang="en-US" dirty="0"/>
              <a:t>The current AA of this location is Arg (R);</a:t>
            </a:r>
          </a:p>
          <a:p>
            <a:pPr lvl="1"/>
            <a:r>
              <a:rPr lang="en-US" dirty="0"/>
              <a:t>The current ranking value of this position is 2;</a:t>
            </a:r>
          </a:p>
          <a:p>
            <a:pPr lvl="1"/>
            <a:r>
              <a:rPr lang="en-US" dirty="0"/>
              <a:t>All possible codons and their ranking values are also stored for this location</a:t>
            </a:r>
          </a:p>
          <a:p>
            <a:pPr lvl="1"/>
            <a:endParaRPr lang="en-US" dirty="0"/>
          </a:p>
          <a:p>
            <a:r>
              <a:rPr lang="en-US" dirty="0"/>
              <a:t>The same thing will be done to all swap locations</a:t>
            </a:r>
          </a:p>
          <a:p>
            <a:r>
              <a:rPr lang="en-US" dirty="0"/>
              <a:t>After you choose “Nth swapper”, a new </a:t>
            </a:r>
            <a:r>
              <a:rPr lang="en-US" dirty="0" err="1"/>
              <a:t>Fasta</a:t>
            </a:r>
            <a:r>
              <a:rPr lang="en-US" dirty="0"/>
              <a:t> sequence as well as a datasheet, will be generated and saved to your current folder</a:t>
            </a:r>
          </a:p>
        </p:txBody>
      </p:sp>
      <p:pic>
        <p:nvPicPr>
          <p:cNvPr id="5" name="Picture 4">
            <a:extLst>
              <a:ext uri="{FF2B5EF4-FFF2-40B4-BE49-F238E27FC236}">
                <a16:creationId xmlns:a16="http://schemas.microsoft.com/office/drawing/2014/main" id="{A28F5055-0587-7925-3204-9CCA16EE7DEA}"/>
              </a:ext>
            </a:extLst>
          </p:cNvPr>
          <p:cNvPicPr>
            <a:picLocks noChangeAspect="1"/>
          </p:cNvPicPr>
          <p:nvPr/>
        </p:nvPicPr>
        <p:blipFill>
          <a:blip r:embed="rId2"/>
          <a:stretch>
            <a:fillRect/>
          </a:stretch>
        </p:blipFill>
        <p:spPr>
          <a:xfrm>
            <a:off x="8104951" y="2332172"/>
            <a:ext cx="2289352" cy="1096828"/>
          </a:xfrm>
          <a:prstGeom prst="rect">
            <a:avLst/>
          </a:prstGeom>
        </p:spPr>
      </p:pic>
    </p:spTree>
    <p:extLst>
      <p:ext uri="{BB962C8B-B14F-4D97-AF65-F5344CB8AC3E}">
        <p14:creationId xmlns:p14="http://schemas.microsoft.com/office/powerpoint/2010/main" val="215045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FC0B-542E-8F7B-67D9-CF024EA5E3C2}"/>
              </a:ext>
            </a:extLst>
          </p:cNvPr>
          <p:cNvSpPr>
            <a:spLocks noGrp="1"/>
          </p:cNvSpPr>
          <p:nvPr>
            <p:ph type="title"/>
          </p:nvPr>
        </p:nvSpPr>
        <p:spPr/>
        <p:txBody>
          <a:bodyPr/>
          <a:lstStyle/>
          <a:p>
            <a:pPr algn="ctr"/>
            <a:r>
              <a:rPr lang="en-US" dirty="0"/>
              <a:t>Code pipeline in detail, continued</a:t>
            </a:r>
          </a:p>
        </p:txBody>
      </p:sp>
      <p:sp>
        <p:nvSpPr>
          <p:cNvPr id="3" name="Content Placeholder 2">
            <a:extLst>
              <a:ext uri="{FF2B5EF4-FFF2-40B4-BE49-F238E27FC236}">
                <a16:creationId xmlns:a16="http://schemas.microsoft.com/office/drawing/2014/main" id="{BE4B8DD1-7ED2-C63D-D315-290FBB4B889D}"/>
              </a:ext>
            </a:extLst>
          </p:cNvPr>
          <p:cNvSpPr>
            <a:spLocks noGrp="1"/>
          </p:cNvSpPr>
          <p:nvPr>
            <p:ph idx="1"/>
          </p:nvPr>
        </p:nvSpPr>
        <p:spPr>
          <a:xfrm>
            <a:off x="838200" y="1825624"/>
            <a:ext cx="10515600" cy="5107836"/>
          </a:xfrm>
        </p:spPr>
        <p:txBody>
          <a:bodyPr>
            <a:normAutofit/>
          </a:bodyPr>
          <a:lstStyle/>
          <a:p>
            <a:r>
              <a:rPr lang="en-US" dirty="0"/>
              <a:t>For instance, if we do the first “1</a:t>
            </a:r>
            <a:r>
              <a:rPr lang="en-US" baseline="30000" dirty="0"/>
              <a:t>st</a:t>
            </a:r>
            <a:r>
              <a:rPr lang="en-US" dirty="0"/>
              <a:t> swapper” and save the new </a:t>
            </a:r>
            <a:r>
              <a:rPr lang="en-US" dirty="0" err="1"/>
              <a:t>Fasta</a:t>
            </a:r>
            <a:r>
              <a:rPr lang="en-US" dirty="0"/>
              <a:t> sequence as Testseq_1a, we get these two files:</a:t>
            </a:r>
          </a:p>
          <a:p>
            <a:endParaRPr lang="en-US" dirty="0"/>
          </a:p>
          <a:p>
            <a:r>
              <a:rPr lang="en-US" dirty="0"/>
              <a:t>The </a:t>
            </a:r>
            <a:r>
              <a:rPr lang="en-US" dirty="0" err="1"/>
              <a:t>fasta</a:t>
            </a:r>
            <a:r>
              <a:rPr lang="en-US" dirty="0"/>
              <a:t> file is the new input for the next round of prediction. The csv file is like this:</a:t>
            </a:r>
          </a:p>
          <a:p>
            <a:endParaRPr lang="en-US" dirty="0"/>
          </a:p>
          <a:p>
            <a:endParaRPr lang="en-US" dirty="0"/>
          </a:p>
          <a:p>
            <a:r>
              <a:rPr lang="en-US" dirty="0"/>
              <a:t>The columns contain the position to swap (e.g. 695), codon start and end (e.g. 694-696), AA (Arg), Score and Confidence, </a:t>
            </a:r>
            <a:r>
              <a:rPr lang="en-US" dirty="0" err="1"/>
              <a:t>Original_Codon</a:t>
            </a:r>
            <a:r>
              <a:rPr lang="en-US" dirty="0"/>
              <a:t> (AGG), </a:t>
            </a:r>
            <a:r>
              <a:rPr lang="en-US" dirty="0" err="1"/>
              <a:t>Replaced_Codon</a:t>
            </a:r>
            <a:r>
              <a:rPr lang="en-US" dirty="0"/>
              <a:t> (AGA), and some other columns from the website output.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B9C916D2-73FA-9D6A-E4E3-EA7B0527DC03}"/>
              </a:ext>
            </a:extLst>
          </p:cNvPr>
          <p:cNvPicPr>
            <a:picLocks noChangeAspect="1"/>
          </p:cNvPicPr>
          <p:nvPr/>
        </p:nvPicPr>
        <p:blipFill>
          <a:blip r:embed="rId2"/>
          <a:stretch>
            <a:fillRect/>
          </a:stretch>
        </p:blipFill>
        <p:spPr>
          <a:xfrm>
            <a:off x="2205773" y="2699103"/>
            <a:ext cx="7354326" cy="447737"/>
          </a:xfrm>
          <a:prstGeom prst="rect">
            <a:avLst/>
          </a:prstGeom>
        </p:spPr>
      </p:pic>
      <p:pic>
        <p:nvPicPr>
          <p:cNvPr id="7" name="Picture 6">
            <a:extLst>
              <a:ext uri="{FF2B5EF4-FFF2-40B4-BE49-F238E27FC236}">
                <a16:creationId xmlns:a16="http://schemas.microsoft.com/office/drawing/2014/main" id="{7AF0EA9F-F997-8B7A-A830-31D045C17413}"/>
              </a:ext>
            </a:extLst>
          </p:cNvPr>
          <p:cNvPicPr>
            <a:picLocks noChangeAspect="1"/>
          </p:cNvPicPr>
          <p:nvPr/>
        </p:nvPicPr>
        <p:blipFill>
          <a:blip r:embed="rId3"/>
          <a:stretch>
            <a:fillRect/>
          </a:stretch>
        </p:blipFill>
        <p:spPr>
          <a:xfrm>
            <a:off x="304799" y="4195275"/>
            <a:ext cx="11887201" cy="928483"/>
          </a:xfrm>
          <a:prstGeom prst="rect">
            <a:avLst/>
          </a:prstGeom>
        </p:spPr>
      </p:pic>
    </p:spTree>
    <p:extLst>
      <p:ext uri="{BB962C8B-B14F-4D97-AF65-F5344CB8AC3E}">
        <p14:creationId xmlns:p14="http://schemas.microsoft.com/office/powerpoint/2010/main" val="112322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612A-6D46-B289-315C-9930DC7BA05B}"/>
              </a:ext>
            </a:extLst>
          </p:cNvPr>
          <p:cNvSpPr>
            <a:spLocks noGrp="1"/>
          </p:cNvSpPr>
          <p:nvPr>
            <p:ph type="title"/>
          </p:nvPr>
        </p:nvSpPr>
        <p:spPr/>
        <p:txBody>
          <a:bodyPr/>
          <a:lstStyle/>
          <a:p>
            <a:pPr algn="ctr"/>
            <a:r>
              <a:rPr lang="en-US" dirty="0"/>
              <a:t>Code pipeline in detail, full example</a:t>
            </a:r>
          </a:p>
        </p:txBody>
      </p:sp>
      <p:sp>
        <p:nvSpPr>
          <p:cNvPr id="3" name="Content Placeholder 2">
            <a:extLst>
              <a:ext uri="{FF2B5EF4-FFF2-40B4-BE49-F238E27FC236}">
                <a16:creationId xmlns:a16="http://schemas.microsoft.com/office/drawing/2014/main" id="{2C48B2D5-A6B8-0BD2-5EB3-AC62165F0A52}"/>
              </a:ext>
            </a:extLst>
          </p:cNvPr>
          <p:cNvSpPr>
            <a:spLocks noGrp="1"/>
          </p:cNvSpPr>
          <p:nvPr>
            <p:ph idx="1"/>
          </p:nvPr>
        </p:nvSpPr>
        <p:spPr/>
        <p:txBody>
          <a:bodyPr/>
          <a:lstStyle/>
          <a:p>
            <a:r>
              <a:rPr lang="en-US" dirty="0"/>
              <a:t>Take original sequence (Seq), predict by website, save result (</a:t>
            </a:r>
            <a:r>
              <a:rPr lang="en-US" dirty="0" err="1"/>
              <a:t>Seq_result</a:t>
            </a:r>
            <a:r>
              <a:rPr lang="en-US" dirty="0"/>
              <a:t>)</a:t>
            </a:r>
          </a:p>
          <a:p>
            <a:r>
              <a:rPr lang="en-US" dirty="0"/>
              <a:t>Run 1th swapper, save result (Seq1a_swap)</a:t>
            </a:r>
          </a:p>
          <a:p>
            <a:r>
              <a:rPr lang="en-US" dirty="0"/>
              <a:t>Take output </a:t>
            </a:r>
            <a:r>
              <a:rPr lang="en-US" dirty="0" err="1"/>
              <a:t>fasta</a:t>
            </a:r>
            <a:r>
              <a:rPr lang="en-US" dirty="0"/>
              <a:t> (Seq1a_swap.fasta) to predict by website, save result (Seq1a_result)</a:t>
            </a:r>
          </a:p>
          <a:p>
            <a:r>
              <a:rPr lang="en-US" dirty="0"/>
              <a:t>Run 1th swapper again, save result (Seq1b_swap)</a:t>
            </a:r>
          </a:p>
          <a:p>
            <a:r>
              <a:rPr lang="en-US" dirty="0"/>
              <a:t>Take output </a:t>
            </a:r>
            <a:r>
              <a:rPr lang="en-US" dirty="0" err="1"/>
              <a:t>fasta</a:t>
            </a:r>
            <a:r>
              <a:rPr lang="en-US" dirty="0"/>
              <a:t> (Seq1b_swap.fasta) to predict by website, save result (Seq1b_result)</a:t>
            </a:r>
          </a:p>
          <a:p>
            <a:r>
              <a:rPr lang="en-US" dirty="0"/>
              <a:t>Run 2th swapper, save result (Seq2_swap)…</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419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0C23-230A-3F20-3712-43E5C3FC9B62}"/>
              </a:ext>
            </a:extLst>
          </p:cNvPr>
          <p:cNvSpPr>
            <a:spLocks noGrp="1"/>
          </p:cNvSpPr>
          <p:nvPr>
            <p:ph type="title"/>
          </p:nvPr>
        </p:nvSpPr>
        <p:spPr/>
        <p:txBody>
          <a:bodyPr/>
          <a:lstStyle/>
          <a:p>
            <a:pPr algn="ctr"/>
            <a:r>
              <a:rPr lang="en-US" dirty="0"/>
              <a:t>Code pipeline in detail, full example</a:t>
            </a:r>
          </a:p>
        </p:txBody>
      </p:sp>
      <p:sp>
        <p:nvSpPr>
          <p:cNvPr id="3" name="Content Placeholder 2">
            <a:extLst>
              <a:ext uri="{FF2B5EF4-FFF2-40B4-BE49-F238E27FC236}">
                <a16:creationId xmlns:a16="http://schemas.microsoft.com/office/drawing/2014/main" id="{27ACEB17-64D0-EEFA-1BE7-BDDE16DBF55F}"/>
              </a:ext>
            </a:extLst>
          </p:cNvPr>
          <p:cNvSpPr>
            <a:spLocks noGrp="1"/>
          </p:cNvSpPr>
          <p:nvPr>
            <p:ph idx="1"/>
          </p:nvPr>
        </p:nvSpPr>
        <p:spPr>
          <a:xfrm>
            <a:off x="838200" y="1825625"/>
            <a:ext cx="9170504" cy="4667250"/>
          </a:xfrm>
        </p:spPr>
        <p:txBody>
          <a:bodyPr>
            <a:normAutofit lnSpcReduction="10000"/>
          </a:bodyPr>
          <a:lstStyle/>
          <a:p>
            <a:r>
              <a:rPr lang="en-US" dirty="0"/>
              <a:t>Each round of “</a:t>
            </a:r>
            <a:r>
              <a:rPr lang="en-US" dirty="0" err="1"/>
              <a:t>fasta</a:t>
            </a:r>
            <a:r>
              <a:rPr lang="en-US" dirty="0"/>
              <a:t> -&gt; website -&gt; new </a:t>
            </a:r>
            <a:r>
              <a:rPr lang="en-US" dirty="0" err="1"/>
              <a:t>fasta</a:t>
            </a:r>
            <a:r>
              <a:rPr lang="en-US" dirty="0"/>
              <a:t>” takes about 10 seconds of clicking</a:t>
            </a:r>
          </a:p>
          <a:p>
            <a:r>
              <a:rPr lang="en-US" dirty="0"/>
              <a:t>The sample sequence took five rounds total </a:t>
            </a:r>
            <a:r>
              <a:rPr lang="en-US" b="1" dirty="0"/>
              <a:t>(2-5 minutes total)</a:t>
            </a:r>
          </a:p>
          <a:p>
            <a:pPr lvl="1"/>
            <a:r>
              <a:rPr lang="en-US" dirty="0"/>
              <a:t>1</a:t>
            </a:r>
            <a:r>
              <a:rPr lang="en-US" baseline="30000" dirty="0"/>
              <a:t>st</a:t>
            </a:r>
            <a:r>
              <a:rPr lang="en-US" dirty="0"/>
              <a:t>, 1</a:t>
            </a:r>
            <a:r>
              <a:rPr lang="en-US" baseline="30000" dirty="0"/>
              <a:t>st</a:t>
            </a:r>
            <a:r>
              <a:rPr lang="en-US" dirty="0"/>
              <a:t>, 2</a:t>
            </a:r>
            <a:r>
              <a:rPr lang="en-US" baseline="30000" dirty="0"/>
              <a:t>nd</a:t>
            </a:r>
            <a:r>
              <a:rPr lang="en-US" dirty="0"/>
              <a:t>, 3</a:t>
            </a:r>
            <a:r>
              <a:rPr lang="en-US" baseline="30000" dirty="0"/>
              <a:t>rd</a:t>
            </a:r>
            <a:r>
              <a:rPr lang="en-US" dirty="0"/>
              <a:t>, 4</a:t>
            </a:r>
            <a:r>
              <a:rPr lang="en-US" baseline="30000" dirty="0"/>
              <a:t>th</a:t>
            </a:r>
            <a:r>
              <a:rPr lang="en-US" dirty="0"/>
              <a:t> </a:t>
            </a:r>
          </a:p>
          <a:p>
            <a:r>
              <a:rPr lang="en-US" dirty="0"/>
              <a:t>Theoretically, all it takes are 6 rounds to swap everything</a:t>
            </a:r>
          </a:p>
          <a:p>
            <a:r>
              <a:rPr lang="en-US" b="1" dirty="0"/>
              <a:t>This method costs the same amount of time whether you have 3 swap sites or 3000 swap sites</a:t>
            </a:r>
          </a:p>
          <a:p>
            <a:r>
              <a:rPr lang="en-US" dirty="0"/>
              <a:t>If in case none satisfy after 5</a:t>
            </a:r>
            <a:r>
              <a:rPr lang="en-US" baseline="30000" dirty="0"/>
              <a:t>th</a:t>
            </a:r>
            <a:r>
              <a:rPr lang="en-US" dirty="0"/>
              <a:t> round, start over from 1</a:t>
            </a:r>
            <a:r>
              <a:rPr lang="en-US" baseline="30000" dirty="0"/>
              <a:t>st</a:t>
            </a:r>
            <a:r>
              <a:rPr lang="en-US" dirty="0"/>
              <a:t> round (this indicates you have recurring splice sites no matter how you swap it)</a:t>
            </a:r>
          </a:p>
          <a:p>
            <a:pPr lvl="1"/>
            <a:endParaRPr lang="en-US" dirty="0"/>
          </a:p>
        </p:txBody>
      </p:sp>
      <p:pic>
        <p:nvPicPr>
          <p:cNvPr id="5" name="Picture 4">
            <a:extLst>
              <a:ext uri="{FF2B5EF4-FFF2-40B4-BE49-F238E27FC236}">
                <a16:creationId xmlns:a16="http://schemas.microsoft.com/office/drawing/2014/main" id="{8CD45F60-8F42-F1AB-AB6A-45633D447B97}"/>
              </a:ext>
            </a:extLst>
          </p:cNvPr>
          <p:cNvPicPr>
            <a:picLocks noChangeAspect="1"/>
          </p:cNvPicPr>
          <p:nvPr/>
        </p:nvPicPr>
        <p:blipFill rotWithShape="1">
          <a:blip r:embed="rId2"/>
          <a:srcRect r="77670"/>
          <a:stretch/>
        </p:blipFill>
        <p:spPr>
          <a:xfrm>
            <a:off x="10520469" y="2242623"/>
            <a:ext cx="1364928" cy="2372754"/>
          </a:xfrm>
          <a:prstGeom prst="rect">
            <a:avLst/>
          </a:prstGeom>
        </p:spPr>
      </p:pic>
    </p:spTree>
    <p:extLst>
      <p:ext uri="{BB962C8B-B14F-4D97-AF65-F5344CB8AC3E}">
        <p14:creationId xmlns:p14="http://schemas.microsoft.com/office/powerpoint/2010/main" val="167056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A276-8E6D-5494-B62D-B0B950996E72}"/>
              </a:ext>
            </a:extLst>
          </p:cNvPr>
          <p:cNvSpPr>
            <a:spLocks noGrp="1"/>
          </p:cNvSpPr>
          <p:nvPr>
            <p:ph type="title"/>
          </p:nvPr>
        </p:nvSpPr>
        <p:spPr/>
        <p:txBody>
          <a:bodyPr/>
          <a:lstStyle/>
          <a:p>
            <a:pPr algn="ctr"/>
            <a:r>
              <a:rPr lang="en-US" dirty="0"/>
              <a:t>Statement of the issue</a:t>
            </a:r>
          </a:p>
        </p:txBody>
      </p:sp>
      <p:sp>
        <p:nvSpPr>
          <p:cNvPr id="3" name="Content Placeholder 2">
            <a:extLst>
              <a:ext uri="{FF2B5EF4-FFF2-40B4-BE49-F238E27FC236}">
                <a16:creationId xmlns:a16="http://schemas.microsoft.com/office/drawing/2014/main" id="{0CD929C1-77E1-11D8-B228-51AB06F38070}"/>
              </a:ext>
            </a:extLst>
          </p:cNvPr>
          <p:cNvSpPr>
            <a:spLocks noGrp="1"/>
          </p:cNvSpPr>
          <p:nvPr>
            <p:ph idx="1"/>
          </p:nvPr>
        </p:nvSpPr>
        <p:spPr>
          <a:xfrm>
            <a:off x="838200" y="1825625"/>
            <a:ext cx="10515600" cy="4592930"/>
          </a:xfrm>
        </p:spPr>
        <p:txBody>
          <a:bodyPr>
            <a:normAutofit fontScale="85000" lnSpcReduction="20000"/>
          </a:bodyPr>
          <a:lstStyle/>
          <a:p>
            <a:r>
              <a:rPr lang="en-US" dirty="0"/>
              <a:t>Constructs need to be screened for alternative splice sites</a:t>
            </a:r>
          </a:p>
          <a:p>
            <a:r>
              <a:rPr lang="en-US" dirty="0"/>
              <a:t>The results are then screened manually (score &gt; 8, confidence &gt; 0.5)</a:t>
            </a:r>
          </a:p>
          <a:p>
            <a:r>
              <a:rPr lang="en-US" dirty="0"/>
              <a:t>These sites then need to be codon swapped one by one</a:t>
            </a:r>
          </a:p>
          <a:p>
            <a:r>
              <a:rPr lang="en-US" dirty="0"/>
              <a:t>The swapping is done with a “codon exchange sheet” that have scores for each codon (higher score -&gt; higher protein expression)</a:t>
            </a:r>
          </a:p>
          <a:p>
            <a:r>
              <a:rPr lang="en-US" dirty="0"/>
              <a:t>Usually the swapping is done with codons with higher score</a:t>
            </a:r>
          </a:p>
          <a:p>
            <a:r>
              <a:rPr lang="en-US" dirty="0"/>
              <a:t>When all swapping is done, the new sequence is screened again for alternative splice sites</a:t>
            </a:r>
          </a:p>
          <a:p>
            <a:r>
              <a:rPr lang="en-US" dirty="0"/>
              <a:t>Some new sites may show up, and some old sites may need other codons. Basically, we repeat this process over and over again until no alternative splice sites show up.</a:t>
            </a:r>
          </a:p>
          <a:p>
            <a:r>
              <a:rPr lang="en-US" dirty="0"/>
              <a:t>Occasionally this cannot be solved after multiple rounds of swapping, this process is then stopped and the most favorable construct among existing options is picked (e.g. lowest counts of score &gt;8)</a:t>
            </a:r>
          </a:p>
        </p:txBody>
      </p:sp>
    </p:spTree>
    <p:extLst>
      <p:ext uri="{BB962C8B-B14F-4D97-AF65-F5344CB8AC3E}">
        <p14:creationId xmlns:p14="http://schemas.microsoft.com/office/powerpoint/2010/main" val="2159900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E9B5-36CF-FC9D-9A78-93614B48FB18}"/>
              </a:ext>
            </a:extLst>
          </p:cNvPr>
          <p:cNvSpPr>
            <a:spLocks noGrp="1"/>
          </p:cNvSpPr>
          <p:nvPr>
            <p:ph type="title"/>
          </p:nvPr>
        </p:nvSpPr>
        <p:spPr/>
        <p:txBody>
          <a:bodyPr/>
          <a:lstStyle/>
          <a:p>
            <a:pPr algn="ctr"/>
            <a:r>
              <a:rPr lang="en-US" dirty="0"/>
              <a:t>Updated feature as of Jan 2024</a:t>
            </a:r>
          </a:p>
        </p:txBody>
      </p:sp>
      <p:sp>
        <p:nvSpPr>
          <p:cNvPr id="3" name="Content Placeholder 2">
            <a:extLst>
              <a:ext uri="{FF2B5EF4-FFF2-40B4-BE49-F238E27FC236}">
                <a16:creationId xmlns:a16="http://schemas.microsoft.com/office/drawing/2014/main" id="{4F4ADE4A-1EA9-E7B0-1380-F856E21C9907}"/>
              </a:ext>
            </a:extLst>
          </p:cNvPr>
          <p:cNvSpPr>
            <a:spLocks noGrp="1"/>
          </p:cNvSpPr>
          <p:nvPr>
            <p:ph idx="1"/>
          </p:nvPr>
        </p:nvSpPr>
        <p:spPr/>
        <p:txBody>
          <a:bodyPr/>
          <a:lstStyle/>
          <a:p>
            <a:r>
              <a:rPr lang="en-US" dirty="0"/>
              <a:t>DASSER now swaps as many constructs as you want simultaneously</a:t>
            </a:r>
          </a:p>
          <a:p>
            <a:r>
              <a:rPr lang="en-US" dirty="0"/>
              <a:t>Simply concatenate your </a:t>
            </a:r>
            <a:r>
              <a:rPr lang="en-US" dirty="0" err="1"/>
              <a:t>fasta</a:t>
            </a:r>
            <a:r>
              <a:rPr lang="en-US" dirty="0"/>
              <a:t> files, feed to </a:t>
            </a:r>
            <a:r>
              <a:rPr lang="en-US" dirty="0" err="1"/>
              <a:t>WangComputing</a:t>
            </a:r>
            <a:r>
              <a:rPr lang="en-US" dirty="0"/>
              <a:t> </a:t>
            </a:r>
            <a:r>
              <a:rPr lang="en-US" dirty="0" err="1"/>
              <a:t>multiseq</a:t>
            </a:r>
            <a:r>
              <a:rPr lang="en-US" dirty="0"/>
              <a:t> and the rest is </a:t>
            </a:r>
            <a:r>
              <a:rPr lang="en-US"/>
              <a:t>the same</a:t>
            </a:r>
            <a:endParaRPr lang="en-US" dirty="0"/>
          </a:p>
        </p:txBody>
      </p:sp>
    </p:spTree>
    <p:extLst>
      <p:ext uri="{BB962C8B-B14F-4D97-AF65-F5344CB8AC3E}">
        <p14:creationId xmlns:p14="http://schemas.microsoft.com/office/powerpoint/2010/main" val="135332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C113-D852-40DE-A33A-73D3CC70CE7F}"/>
              </a:ext>
            </a:extLst>
          </p:cNvPr>
          <p:cNvSpPr>
            <a:spLocks noGrp="1"/>
          </p:cNvSpPr>
          <p:nvPr>
            <p:ph type="title"/>
          </p:nvPr>
        </p:nvSpPr>
        <p:spPr/>
        <p:txBody>
          <a:bodyPr/>
          <a:lstStyle/>
          <a:p>
            <a:r>
              <a:rPr lang="en-US" dirty="0"/>
              <a:t>Sequence sample and swapping, current method</a:t>
            </a:r>
          </a:p>
        </p:txBody>
      </p:sp>
      <p:sp>
        <p:nvSpPr>
          <p:cNvPr id="3" name="Text Placeholder 2">
            <a:extLst>
              <a:ext uri="{FF2B5EF4-FFF2-40B4-BE49-F238E27FC236}">
                <a16:creationId xmlns:a16="http://schemas.microsoft.com/office/drawing/2014/main" id="{68456E6D-3918-B675-8705-2713D0B83C22}"/>
              </a:ext>
            </a:extLst>
          </p:cNvPr>
          <p:cNvSpPr>
            <a:spLocks noGrp="1"/>
          </p:cNvSpPr>
          <p:nvPr>
            <p:ph type="body" idx="1"/>
          </p:nvPr>
        </p:nvSpPr>
        <p:spPr/>
        <p:txBody>
          <a:bodyPr/>
          <a:lstStyle/>
          <a:p>
            <a:r>
              <a:rPr lang="en-US" dirty="0"/>
              <a:t>The goal of this is to make sure I understand this process correctly before developing any strategies and writing codes</a:t>
            </a:r>
          </a:p>
        </p:txBody>
      </p:sp>
    </p:spTree>
    <p:extLst>
      <p:ext uri="{BB962C8B-B14F-4D97-AF65-F5344CB8AC3E}">
        <p14:creationId xmlns:p14="http://schemas.microsoft.com/office/powerpoint/2010/main" val="406178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table&#10;&#10;Description automatically generated">
            <a:extLst>
              <a:ext uri="{FF2B5EF4-FFF2-40B4-BE49-F238E27FC236}">
                <a16:creationId xmlns:a16="http://schemas.microsoft.com/office/drawing/2014/main" id="{2CD74963-3904-5DF6-4B12-BA39BD0D983B}"/>
              </a:ext>
            </a:extLst>
          </p:cNvPr>
          <p:cNvPicPr>
            <a:picLocks noChangeAspect="1"/>
          </p:cNvPicPr>
          <p:nvPr/>
        </p:nvPicPr>
        <p:blipFill>
          <a:blip r:embed="rId2"/>
          <a:stretch>
            <a:fillRect/>
          </a:stretch>
        </p:blipFill>
        <p:spPr>
          <a:xfrm>
            <a:off x="85182" y="349955"/>
            <a:ext cx="7772400" cy="5288035"/>
          </a:xfrm>
          <a:prstGeom prst="rect">
            <a:avLst/>
          </a:prstGeom>
        </p:spPr>
      </p:pic>
      <p:cxnSp>
        <p:nvCxnSpPr>
          <p:cNvPr id="7" name="Straight Arrow Connector 6">
            <a:extLst>
              <a:ext uri="{FF2B5EF4-FFF2-40B4-BE49-F238E27FC236}">
                <a16:creationId xmlns:a16="http://schemas.microsoft.com/office/drawing/2014/main" id="{F6CC7679-04ED-FA5C-53F0-B3D22261C237}"/>
              </a:ext>
            </a:extLst>
          </p:cNvPr>
          <p:cNvCxnSpPr/>
          <p:nvPr/>
        </p:nvCxnSpPr>
        <p:spPr>
          <a:xfrm>
            <a:off x="7213600" y="4357511"/>
            <a:ext cx="406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FCDF154-C73B-D0B7-D606-CC78F4852E3A}"/>
              </a:ext>
            </a:extLst>
          </p:cNvPr>
          <p:cNvSpPr/>
          <p:nvPr/>
        </p:nvSpPr>
        <p:spPr>
          <a:xfrm>
            <a:off x="3838223" y="4244622"/>
            <a:ext cx="417689" cy="2144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90E8837-1BF6-44DF-9D78-F0BD8A36B60C}"/>
              </a:ext>
            </a:extLst>
          </p:cNvPr>
          <p:cNvSpPr/>
          <p:nvPr/>
        </p:nvSpPr>
        <p:spPr>
          <a:xfrm>
            <a:off x="6344897" y="4244622"/>
            <a:ext cx="784577" cy="2144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477B804-F048-369E-82CD-3702091B9BA4}"/>
              </a:ext>
            </a:extLst>
          </p:cNvPr>
          <p:cNvSpPr txBox="1"/>
          <p:nvPr/>
        </p:nvSpPr>
        <p:spPr>
          <a:xfrm>
            <a:off x="7620000" y="4167200"/>
            <a:ext cx="4447628" cy="369332"/>
          </a:xfrm>
          <a:prstGeom prst="rect">
            <a:avLst/>
          </a:prstGeom>
          <a:noFill/>
        </p:spPr>
        <p:txBody>
          <a:bodyPr wrap="none" rtlCol="0">
            <a:spAutoFit/>
          </a:bodyPr>
          <a:lstStyle/>
          <a:p>
            <a:r>
              <a:rPr lang="en-US" dirty="0"/>
              <a:t>Get the sequence and replace nucleotide 695</a:t>
            </a:r>
          </a:p>
        </p:txBody>
      </p:sp>
      <p:sp>
        <p:nvSpPr>
          <p:cNvPr id="11" name="TextBox 10">
            <a:extLst>
              <a:ext uri="{FF2B5EF4-FFF2-40B4-BE49-F238E27FC236}">
                <a16:creationId xmlns:a16="http://schemas.microsoft.com/office/drawing/2014/main" id="{F73FCF2C-FB08-53C4-28B7-C95AD750F2C3}"/>
              </a:ext>
            </a:extLst>
          </p:cNvPr>
          <p:cNvSpPr txBox="1"/>
          <p:nvPr/>
        </p:nvSpPr>
        <p:spPr>
          <a:xfrm>
            <a:off x="7857582" y="5012267"/>
            <a:ext cx="2852063" cy="369332"/>
          </a:xfrm>
          <a:prstGeom prst="rect">
            <a:avLst/>
          </a:prstGeom>
          <a:noFill/>
        </p:spPr>
        <p:txBody>
          <a:bodyPr wrap="none" rtlCol="0">
            <a:spAutoFit/>
          </a:bodyPr>
          <a:lstStyle/>
          <a:p>
            <a:r>
              <a:rPr lang="en-US" b="0" i="0" u="none" strike="noStrike" dirty="0" err="1">
                <a:solidFill>
                  <a:srgbClr val="000000"/>
                </a:solidFill>
                <a:effectLst/>
                <a:latin typeface="Arial" panose="020B0604020202020204" pitchFamily="34" charset="0"/>
              </a:rPr>
              <a:t>CGGTGGGGAGgtactattat</a:t>
            </a:r>
            <a:endParaRPr lang="en-US" dirty="0"/>
          </a:p>
        </p:txBody>
      </p:sp>
      <p:sp>
        <p:nvSpPr>
          <p:cNvPr id="2" name="TextBox 1">
            <a:extLst>
              <a:ext uri="{FF2B5EF4-FFF2-40B4-BE49-F238E27FC236}">
                <a16:creationId xmlns:a16="http://schemas.microsoft.com/office/drawing/2014/main" id="{A6BBC60F-8331-87F0-18D5-6E537FCB3B53}"/>
              </a:ext>
            </a:extLst>
          </p:cNvPr>
          <p:cNvSpPr txBox="1"/>
          <p:nvPr/>
        </p:nvSpPr>
        <p:spPr>
          <a:xfrm>
            <a:off x="9641150" y="6205491"/>
            <a:ext cx="1766656" cy="369332"/>
          </a:xfrm>
          <a:prstGeom prst="rect">
            <a:avLst/>
          </a:prstGeom>
          <a:noFill/>
        </p:spPr>
        <p:txBody>
          <a:bodyPr wrap="square" rtlCol="0">
            <a:spAutoFit/>
          </a:bodyPr>
          <a:lstStyle/>
          <a:p>
            <a:r>
              <a:rPr lang="en-US" dirty="0"/>
              <a:t>Source: Ko-Wei</a:t>
            </a:r>
          </a:p>
        </p:txBody>
      </p:sp>
    </p:spTree>
    <p:extLst>
      <p:ext uri="{BB962C8B-B14F-4D97-AF65-F5344CB8AC3E}">
        <p14:creationId xmlns:p14="http://schemas.microsoft.com/office/powerpoint/2010/main" val="6234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067CBEB9-B604-983A-9C86-DEB717902E69}"/>
              </a:ext>
            </a:extLst>
          </p:cNvPr>
          <p:cNvPicPr>
            <a:picLocks noChangeAspect="1"/>
          </p:cNvPicPr>
          <p:nvPr/>
        </p:nvPicPr>
        <p:blipFill>
          <a:blip r:embed="rId2"/>
          <a:stretch>
            <a:fillRect/>
          </a:stretch>
        </p:blipFill>
        <p:spPr>
          <a:xfrm>
            <a:off x="349344" y="1539693"/>
            <a:ext cx="6601872" cy="3901429"/>
          </a:xfrm>
          <a:prstGeom prst="rect">
            <a:avLst/>
          </a:prstGeom>
        </p:spPr>
      </p:pic>
      <p:cxnSp>
        <p:nvCxnSpPr>
          <p:cNvPr id="6" name="Straight Arrow Connector 5">
            <a:extLst>
              <a:ext uri="{FF2B5EF4-FFF2-40B4-BE49-F238E27FC236}">
                <a16:creationId xmlns:a16="http://schemas.microsoft.com/office/drawing/2014/main" id="{E925F452-9176-767D-1595-BB6F1FCA0A58}"/>
              </a:ext>
            </a:extLst>
          </p:cNvPr>
          <p:cNvCxnSpPr/>
          <p:nvPr/>
        </p:nvCxnSpPr>
        <p:spPr>
          <a:xfrm flipV="1">
            <a:off x="6345232" y="3108489"/>
            <a:ext cx="0" cy="1806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F1146A-B6CC-EC15-6A68-71DA7BFA2D56}"/>
              </a:ext>
            </a:extLst>
          </p:cNvPr>
          <p:cNvSpPr txBox="1"/>
          <p:nvPr/>
        </p:nvSpPr>
        <p:spPr>
          <a:xfrm>
            <a:off x="5415418" y="2890842"/>
            <a:ext cx="1614545" cy="369332"/>
          </a:xfrm>
          <a:prstGeom prst="rect">
            <a:avLst/>
          </a:prstGeom>
          <a:noFill/>
        </p:spPr>
        <p:txBody>
          <a:bodyPr wrap="none" rtlCol="0">
            <a:spAutoFit/>
          </a:bodyPr>
          <a:lstStyle/>
          <a:p>
            <a:r>
              <a:rPr lang="en-US" dirty="0"/>
              <a:t>Nucleotide 695</a:t>
            </a:r>
          </a:p>
        </p:txBody>
      </p:sp>
      <p:sp>
        <p:nvSpPr>
          <p:cNvPr id="12" name="TextBox 11">
            <a:extLst>
              <a:ext uri="{FF2B5EF4-FFF2-40B4-BE49-F238E27FC236}">
                <a16:creationId xmlns:a16="http://schemas.microsoft.com/office/drawing/2014/main" id="{83488F52-7141-2D20-C9D4-98E75071274B}"/>
              </a:ext>
            </a:extLst>
          </p:cNvPr>
          <p:cNvSpPr txBox="1"/>
          <p:nvPr/>
        </p:nvSpPr>
        <p:spPr>
          <a:xfrm>
            <a:off x="7953069" y="4794791"/>
            <a:ext cx="3753510" cy="646331"/>
          </a:xfrm>
          <a:prstGeom prst="rect">
            <a:avLst/>
          </a:prstGeom>
          <a:noFill/>
        </p:spPr>
        <p:txBody>
          <a:bodyPr wrap="square" rtlCol="0">
            <a:spAutoFit/>
          </a:bodyPr>
          <a:lstStyle/>
          <a:p>
            <a:r>
              <a:rPr lang="en-US" dirty="0"/>
              <a:t>The AGG (R) can be replace with AGA, CGG, CGC, CGA, CGU.</a:t>
            </a:r>
          </a:p>
        </p:txBody>
      </p:sp>
      <p:sp>
        <p:nvSpPr>
          <p:cNvPr id="13" name="TextBox 12">
            <a:extLst>
              <a:ext uri="{FF2B5EF4-FFF2-40B4-BE49-F238E27FC236}">
                <a16:creationId xmlns:a16="http://schemas.microsoft.com/office/drawing/2014/main" id="{A0DCA73C-92AC-FA4E-F6D9-7EAB2DC7C57C}"/>
              </a:ext>
            </a:extLst>
          </p:cNvPr>
          <p:cNvSpPr txBox="1"/>
          <p:nvPr/>
        </p:nvSpPr>
        <p:spPr>
          <a:xfrm>
            <a:off x="1178825" y="6124514"/>
            <a:ext cx="10827772" cy="369332"/>
          </a:xfrm>
          <a:prstGeom prst="rect">
            <a:avLst/>
          </a:prstGeom>
          <a:noFill/>
        </p:spPr>
        <p:txBody>
          <a:bodyPr wrap="none" rtlCol="0">
            <a:spAutoFit/>
          </a:bodyPr>
          <a:lstStyle/>
          <a:p>
            <a:r>
              <a:rPr lang="en-US" dirty="0">
                <a:solidFill>
                  <a:srgbClr val="FF0000"/>
                </a:solidFill>
              </a:rPr>
              <a:t>=&gt; So it will be very helpful if we can quickly have the alternative codon table popped out when we click the “</a:t>
            </a:r>
            <a:r>
              <a:rPr lang="en-US" dirty="0" err="1">
                <a:solidFill>
                  <a:srgbClr val="FF0000"/>
                </a:solidFill>
              </a:rPr>
              <a:t>agg</a:t>
            </a:r>
            <a:r>
              <a:rPr lang="en-US" dirty="0">
                <a:solidFill>
                  <a:srgbClr val="FF0000"/>
                </a:solidFill>
              </a:rPr>
              <a:t>” </a:t>
            </a:r>
          </a:p>
        </p:txBody>
      </p:sp>
      <p:sp>
        <p:nvSpPr>
          <p:cNvPr id="2" name="TextBox 1">
            <a:extLst>
              <a:ext uri="{FF2B5EF4-FFF2-40B4-BE49-F238E27FC236}">
                <a16:creationId xmlns:a16="http://schemas.microsoft.com/office/drawing/2014/main" id="{32CDCC4C-53E5-69A4-6738-A0D4C6784C47}"/>
              </a:ext>
            </a:extLst>
          </p:cNvPr>
          <p:cNvSpPr txBox="1"/>
          <p:nvPr/>
        </p:nvSpPr>
        <p:spPr>
          <a:xfrm>
            <a:off x="9703294" y="6435972"/>
            <a:ext cx="1766656" cy="369332"/>
          </a:xfrm>
          <a:prstGeom prst="rect">
            <a:avLst/>
          </a:prstGeom>
          <a:noFill/>
        </p:spPr>
        <p:txBody>
          <a:bodyPr wrap="square" rtlCol="0">
            <a:spAutoFit/>
          </a:bodyPr>
          <a:lstStyle/>
          <a:p>
            <a:r>
              <a:rPr lang="en-US" dirty="0"/>
              <a:t>Source: Ko-Wei</a:t>
            </a:r>
          </a:p>
        </p:txBody>
      </p:sp>
      <p:pic>
        <p:nvPicPr>
          <p:cNvPr id="4" name="Picture 3">
            <a:extLst>
              <a:ext uri="{FF2B5EF4-FFF2-40B4-BE49-F238E27FC236}">
                <a16:creationId xmlns:a16="http://schemas.microsoft.com/office/drawing/2014/main" id="{6780BAB1-5FAD-F5AE-70F9-27292A22E902}"/>
              </a:ext>
            </a:extLst>
          </p:cNvPr>
          <p:cNvPicPr>
            <a:picLocks noChangeAspect="1"/>
          </p:cNvPicPr>
          <p:nvPr/>
        </p:nvPicPr>
        <p:blipFill>
          <a:blip r:embed="rId3"/>
          <a:stretch>
            <a:fillRect/>
          </a:stretch>
        </p:blipFill>
        <p:spPr>
          <a:xfrm>
            <a:off x="7249935" y="2430253"/>
            <a:ext cx="4665751" cy="1717716"/>
          </a:xfrm>
          <a:prstGeom prst="rect">
            <a:avLst/>
          </a:prstGeom>
        </p:spPr>
      </p:pic>
    </p:spTree>
    <p:extLst>
      <p:ext uri="{BB962C8B-B14F-4D97-AF65-F5344CB8AC3E}">
        <p14:creationId xmlns:p14="http://schemas.microsoft.com/office/powerpoint/2010/main" val="421372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table&#10;&#10;Description automatically generated">
            <a:extLst>
              <a:ext uri="{FF2B5EF4-FFF2-40B4-BE49-F238E27FC236}">
                <a16:creationId xmlns:a16="http://schemas.microsoft.com/office/drawing/2014/main" id="{4A9E9C7A-620E-8F90-4F94-E52A7892952A}"/>
              </a:ext>
            </a:extLst>
          </p:cNvPr>
          <p:cNvPicPr>
            <a:picLocks noChangeAspect="1"/>
          </p:cNvPicPr>
          <p:nvPr/>
        </p:nvPicPr>
        <p:blipFill>
          <a:blip r:embed="rId2"/>
          <a:stretch>
            <a:fillRect/>
          </a:stretch>
        </p:blipFill>
        <p:spPr>
          <a:xfrm>
            <a:off x="0" y="-10482"/>
            <a:ext cx="7772400" cy="5402563"/>
          </a:xfrm>
          <a:prstGeom prst="rect">
            <a:avLst/>
          </a:prstGeom>
        </p:spPr>
      </p:pic>
      <p:cxnSp>
        <p:nvCxnSpPr>
          <p:cNvPr id="8" name="Straight Arrow Connector 7">
            <a:extLst>
              <a:ext uri="{FF2B5EF4-FFF2-40B4-BE49-F238E27FC236}">
                <a16:creationId xmlns:a16="http://schemas.microsoft.com/office/drawing/2014/main" id="{F7A1F072-0292-42F2-6788-1FECD1DE778F}"/>
              </a:ext>
            </a:extLst>
          </p:cNvPr>
          <p:cNvCxnSpPr/>
          <p:nvPr/>
        </p:nvCxnSpPr>
        <p:spPr>
          <a:xfrm>
            <a:off x="7495822" y="4120442"/>
            <a:ext cx="406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64DD5E-59A3-B8C1-6653-93B95140AED4}"/>
              </a:ext>
            </a:extLst>
          </p:cNvPr>
          <p:cNvSpPr txBox="1"/>
          <p:nvPr/>
        </p:nvSpPr>
        <p:spPr>
          <a:xfrm>
            <a:off x="7902222" y="3930131"/>
            <a:ext cx="3996267" cy="646331"/>
          </a:xfrm>
          <a:prstGeom prst="rect">
            <a:avLst/>
          </a:prstGeom>
          <a:noFill/>
        </p:spPr>
        <p:txBody>
          <a:bodyPr wrap="square" rtlCol="0">
            <a:spAutoFit/>
          </a:bodyPr>
          <a:lstStyle/>
          <a:p>
            <a:r>
              <a:rPr lang="en-US" dirty="0"/>
              <a:t>And now we solved the alternative splicing site issue at nucleotide 695</a:t>
            </a:r>
          </a:p>
        </p:txBody>
      </p:sp>
      <p:sp>
        <p:nvSpPr>
          <p:cNvPr id="10" name="TextBox 9">
            <a:extLst>
              <a:ext uri="{FF2B5EF4-FFF2-40B4-BE49-F238E27FC236}">
                <a16:creationId xmlns:a16="http://schemas.microsoft.com/office/drawing/2014/main" id="{E483D453-60EF-01FA-C555-BD213055FDF4}"/>
              </a:ext>
            </a:extLst>
          </p:cNvPr>
          <p:cNvSpPr txBox="1"/>
          <p:nvPr/>
        </p:nvSpPr>
        <p:spPr>
          <a:xfrm>
            <a:off x="7699022" y="2690799"/>
            <a:ext cx="4126089" cy="646331"/>
          </a:xfrm>
          <a:prstGeom prst="rect">
            <a:avLst/>
          </a:prstGeom>
          <a:noFill/>
        </p:spPr>
        <p:txBody>
          <a:bodyPr wrap="square" rtlCol="0">
            <a:spAutoFit/>
          </a:bodyPr>
          <a:lstStyle/>
          <a:p>
            <a:r>
              <a:rPr lang="en-US" dirty="0"/>
              <a:t>When we replace AGG (R) to CGA (R) and redo the alternative splicing analysis </a:t>
            </a:r>
          </a:p>
        </p:txBody>
      </p:sp>
      <p:sp>
        <p:nvSpPr>
          <p:cNvPr id="2" name="TextBox 1">
            <a:extLst>
              <a:ext uri="{FF2B5EF4-FFF2-40B4-BE49-F238E27FC236}">
                <a16:creationId xmlns:a16="http://schemas.microsoft.com/office/drawing/2014/main" id="{33EDF190-D2A0-F36F-40DB-42BEB6FD0F77}"/>
              </a:ext>
            </a:extLst>
          </p:cNvPr>
          <p:cNvSpPr txBox="1"/>
          <p:nvPr/>
        </p:nvSpPr>
        <p:spPr>
          <a:xfrm>
            <a:off x="9641150" y="6205491"/>
            <a:ext cx="1766656" cy="369332"/>
          </a:xfrm>
          <a:prstGeom prst="rect">
            <a:avLst/>
          </a:prstGeom>
          <a:noFill/>
        </p:spPr>
        <p:txBody>
          <a:bodyPr wrap="square" rtlCol="0">
            <a:spAutoFit/>
          </a:bodyPr>
          <a:lstStyle/>
          <a:p>
            <a:r>
              <a:rPr lang="en-US" dirty="0"/>
              <a:t>Source: Ko-Wei</a:t>
            </a:r>
          </a:p>
        </p:txBody>
      </p:sp>
    </p:spTree>
    <p:extLst>
      <p:ext uri="{BB962C8B-B14F-4D97-AF65-F5344CB8AC3E}">
        <p14:creationId xmlns:p14="http://schemas.microsoft.com/office/powerpoint/2010/main" val="90029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80D9E-FABC-1F0E-10A9-7731335DF117}"/>
              </a:ext>
            </a:extLst>
          </p:cNvPr>
          <p:cNvPicPr>
            <a:picLocks noChangeAspect="1"/>
          </p:cNvPicPr>
          <p:nvPr/>
        </p:nvPicPr>
        <p:blipFill>
          <a:blip r:embed="rId2"/>
          <a:stretch>
            <a:fillRect/>
          </a:stretch>
        </p:blipFill>
        <p:spPr>
          <a:xfrm>
            <a:off x="2042547" y="356759"/>
            <a:ext cx="8106906" cy="6144482"/>
          </a:xfrm>
          <a:prstGeom prst="rect">
            <a:avLst/>
          </a:prstGeom>
        </p:spPr>
      </p:pic>
      <p:sp>
        <p:nvSpPr>
          <p:cNvPr id="2" name="TextBox 1">
            <a:extLst>
              <a:ext uri="{FF2B5EF4-FFF2-40B4-BE49-F238E27FC236}">
                <a16:creationId xmlns:a16="http://schemas.microsoft.com/office/drawing/2014/main" id="{CEE22B39-7961-3B0C-BF8D-08C5B475378D}"/>
              </a:ext>
            </a:extLst>
          </p:cNvPr>
          <p:cNvSpPr txBox="1"/>
          <p:nvPr/>
        </p:nvSpPr>
        <p:spPr>
          <a:xfrm>
            <a:off x="9925235" y="6396474"/>
            <a:ext cx="1766656" cy="369332"/>
          </a:xfrm>
          <a:prstGeom prst="rect">
            <a:avLst/>
          </a:prstGeom>
          <a:noFill/>
        </p:spPr>
        <p:txBody>
          <a:bodyPr wrap="square" rtlCol="0">
            <a:spAutoFit/>
          </a:bodyPr>
          <a:lstStyle/>
          <a:p>
            <a:r>
              <a:rPr lang="en-US" dirty="0"/>
              <a:t>Source: Ko-Wei</a:t>
            </a:r>
          </a:p>
        </p:txBody>
      </p:sp>
      <p:sp>
        <p:nvSpPr>
          <p:cNvPr id="4" name="TextBox 3">
            <a:extLst>
              <a:ext uri="{FF2B5EF4-FFF2-40B4-BE49-F238E27FC236}">
                <a16:creationId xmlns:a16="http://schemas.microsoft.com/office/drawing/2014/main" id="{DA0F9690-8591-E1F0-A185-5DF8DA54FA3B}"/>
              </a:ext>
            </a:extLst>
          </p:cNvPr>
          <p:cNvSpPr txBox="1"/>
          <p:nvPr/>
        </p:nvSpPr>
        <p:spPr>
          <a:xfrm>
            <a:off x="10235953" y="2467992"/>
            <a:ext cx="1597981" cy="646331"/>
          </a:xfrm>
          <a:prstGeom prst="rect">
            <a:avLst/>
          </a:prstGeom>
          <a:noFill/>
        </p:spPr>
        <p:txBody>
          <a:bodyPr wrap="square" rtlCol="0">
            <a:spAutoFit/>
          </a:bodyPr>
          <a:lstStyle/>
          <a:p>
            <a:r>
              <a:rPr lang="en-US" dirty="0"/>
              <a:t>Total: 6 need to change</a:t>
            </a:r>
          </a:p>
        </p:txBody>
      </p:sp>
    </p:spTree>
    <p:extLst>
      <p:ext uri="{BB962C8B-B14F-4D97-AF65-F5344CB8AC3E}">
        <p14:creationId xmlns:p14="http://schemas.microsoft.com/office/powerpoint/2010/main" val="232750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0178-33C1-4E26-A67D-CF3A1976B8DB}"/>
              </a:ext>
            </a:extLst>
          </p:cNvPr>
          <p:cNvSpPr>
            <a:spLocks noGrp="1"/>
          </p:cNvSpPr>
          <p:nvPr>
            <p:ph type="title"/>
          </p:nvPr>
        </p:nvSpPr>
        <p:spPr/>
        <p:txBody>
          <a:bodyPr/>
          <a:lstStyle/>
          <a:p>
            <a:pPr algn="ctr"/>
            <a:r>
              <a:rPr lang="en-US" dirty="0"/>
              <a:t>Strategy development - background</a:t>
            </a:r>
          </a:p>
        </p:txBody>
      </p:sp>
      <p:sp>
        <p:nvSpPr>
          <p:cNvPr id="3" name="Content Placeholder 2">
            <a:extLst>
              <a:ext uri="{FF2B5EF4-FFF2-40B4-BE49-F238E27FC236}">
                <a16:creationId xmlns:a16="http://schemas.microsoft.com/office/drawing/2014/main" id="{0B9EAEEA-043E-2BA0-60EC-0171FABCE73A}"/>
              </a:ext>
            </a:extLst>
          </p:cNvPr>
          <p:cNvSpPr>
            <a:spLocks noGrp="1"/>
          </p:cNvSpPr>
          <p:nvPr>
            <p:ph idx="1"/>
          </p:nvPr>
        </p:nvSpPr>
        <p:spPr/>
        <p:txBody>
          <a:bodyPr/>
          <a:lstStyle/>
          <a:p>
            <a:r>
              <a:rPr lang="en-US" dirty="0"/>
              <a:t>My original design takes a “high throughput screening” process:</a:t>
            </a:r>
          </a:p>
          <a:p>
            <a:pPr lvl="1"/>
            <a:r>
              <a:rPr lang="en-US" dirty="0"/>
              <a:t>First we get the exact locations of codons to change</a:t>
            </a:r>
          </a:p>
          <a:p>
            <a:pPr lvl="1"/>
            <a:r>
              <a:rPr lang="en-US" dirty="0"/>
              <a:t>We then get AA based on codon sequence from exchange chart, and generate all possible combinations of all sequences in one </a:t>
            </a:r>
            <a:r>
              <a:rPr lang="en-US" dirty="0" err="1"/>
              <a:t>Fasta</a:t>
            </a:r>
            <a:r>
              <a:rPr lang="en-US" dirty="0"/>
              <a:t> file, and batch predict using the website’s </a:t>
            </a:r>
            <a:r>
              <a:rPr lang="en-US" dirty="0" err="1"/>
              <a:t>MultiSeq</a:t>
            </a:r>
            <a:r>
              <a:rPr lang="en-US" dirty="0"/>
              <a:t> function</a:t>
            </a:r>
          </a:p>
          <a:p>
            <a:pPr lvl="1"/>
            <a:r>
              <a:rPr lang="en-US" dirty="0"/>
              <a:t>For instance, in the sequence example Ko-Wei gave me, there are 6 sites to swap. Assuming each site has an average of 3 alternatives, we get 3^6=729 combinations</a:t>
            </a:r>
          </a:p>
          <a:p>
            <a:pPr lvl="1"/>
            <a:r>
              <a:rPr lang="en-US" dirty="0"/>
              <a:t>These 729 combinations are then used as input for website prediction, and the result is automatically analyzed. Sequences that pass will be ranked to get you the highest protein expression value</a:t>
            </a:r>
          </a:p>
          <a:p>
            <a:pPr lvl="1"/>
            <a:endParaRPr lang="en-US" dirty="0"/>
          </a:p>
          <a:p>
            <a:endParaRPr lang="en-US" dirty="0"/>
          </a:p>
        </p:txBody>
      </p:sp>
    </p:spTree>
    <p:extLst>
      <p:ext uri="{BB962C8B-B14F-4D97-AF65-F5344CB8AC3E}">
        <p14:creationId xmlns:p14="http://schemas.microsoft.com/office/powerpoint/2010/main" val="116101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1E0B-13F0-ED58-BCF8-0C4F3557ED48}"/>
              </a:ext>
            </a:extLst>
          </p:cNvPr>
          <p:cNvSpPr>
            <a:spLocks noGrp="1"/>
          </p:cNvSpPr>
          <p:nvPr>
            <p:ph type="title"/>
          </p:nvPr>
        </p:nvSpPr>
        <p:spPr/>
        <p:txBody>
          <a:bodyPr/>
          <a:lstStyle/>
          <a:p>
            <a:pPr algn="ctr"/>
            <a:r>
              <a:rPr lang="en-US" dirty="0"/>
              <a:t>Strategy development - background</a:t>
            </a:r>
          </a:p>
        </p:txBody>
      </p:sp>
      <p:sp>
        <p:nvSpPr>
          <p:cNvPr id="3" name="Content Placeholder 2">
            <a:extLst>
              <a:ext uri="{FF2B5EF4-FFF2-40B4-BE49-F238E27FC236}">
                <a16:creationId xmlns:a16="http://schemas.microsoft.com/office/drawing/2014/main" id="{D9F1513A-3651-B2CC-457F-BB42B3EE5F75}"/>
              </a:ext>
            </a:extLst>
          </p:cNvPr>
          <p:cNvSpPr>
            <a:spLocks noGrp="1"/>
          </p:cNvSpPr>
          <p:nvPr>
            <p:ph idx="1"/>
          </p:nvPr>
        </p:nvSpPr>
        <p:spPr/>
        <p:txBody>
          <a:bodyPr/>
          <a:lstStyle/>
          <a:p>
            <a:r>
              <a:rPr lang="en-US" dirty="0"/>
              <a:t>However, a critical flaw of this design is that some </a:t>
            </a:r>
            <a:r>
              <a:rPr lang="en-US" dirty="0" err="1"/>
              <a:t>sequenceshave</a:t>
            </a:r>
            <a:r>
              <a:rPr lang="en-US" dirty="0"/>
              <a:t> 20-30 swap sites. This gives us 3^20 to 3^30 combinations, which is an astronomical size of data to process (if it doesn’t crash the website, it will crash our analysis)</a:t>
            </a:r>
          </a:p>
          <a:p>
            <a:r>
              <a:rPr lang="en-US" dirty="0"/>
              <a:t>An alternative strategy is then developed:</a:t>
            </a:r>
          </a:p>
        </p:txBody>
      </p:sp>
    </p:spTree>
    <p:extLst>
      <p:ext uri="{BB962C8B-B14F-4D97-AF65-F5344CB8AC3E}">
        <p14:creationId xmlns:p14="http://schemas.microsoft.com/office/powerpoint/2010/main" val="408590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1786</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Dylan’s Alternative Splice Site ExchangeR Supreme 3000 (DASSERS 3000)</vt:lpstr>
      <vt:lpstr>Statement of the issue</vt:lpstr>
      <vt:lpstr>Sequence sample and swapping, current method</vt:lpstr>
      <vt:lpstr>PowerPoint Presentation</vt:lpstr>
      <vt:lpstr>PowerPoint Presentation</vt:lpstr>
      <vt:lpstr>PowerPoint Presentation</vt:lpstr>
      <vt:lpstr>PowerPoint Presentation</vt:lpstr>
      <vt:lpstr>Strategy development - background</vt:lpstr>
      <vt:lpstr>Strategy development - background</vt:lpstr>
      <vt:lpstr>Current strategy - threshold</vt:lpstr>
      <vt:lpstr>Current strategy</vt:lpstr>
      <vt:lpstr>Swap example</vt:lpstr>
      <vt:lpstr>Current strategy, continued</vt:lpstr>
      <vt:lpstr>Current strategy, continued</vt:lpstr>
      <vt:lpstr>Code pipeline in detail</vt:lpstr>
      <vt:lpstr>Code pipeline in detail, continued</vt:lpstr>
      <vt:lpstr>Code pipeline in detail, continued</vt:lpstr>
      <vt:lpstr>Code pipeline in detail, full example</vt:lpstr>
      <vt:lpstr>Code pipeline in detail, full example</vt:lpstr>
      <vt:lpstr>Updated feature as of Jan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Dylan’s Alternative Splice Site Exchange Supreme 3000 (DASSES 3000)</dc:title>
  <dc:creator>Wang, Xi</dc:creator>
  <cp:lastModifiedBy>Wang Dylan</cp:lastModifiedBy>
  <cp:revision>20</cp:revision>
  <dcterms:created xsi:type="dcterms:W3CDTF">2023-08-14T03:26:17Z</dcterms:created>
  <dcterms:modified xsi:type="dcterms:W3CDTF">2024-06-11T18:46:42Z</dcterms:modified>
</cp:coreProperties>
</file>