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81" r:id="rId3"/>
    <p:sldId id="282" r:id="rId4"/>
    <p:sldId id="261" r:id="rId5"/>
    <p:sldId id="26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guide id="3" orient="horz" pos="3135" userDrawn="1">
          <p15:clr>
            <a:srgbClr val="A4A3A4"/>
          </p15:clr>
        </p15:guide>
        <p15:guide id="4" orient="horz" pos="1094" userDrawn="1">
          <p15:clr>
            <a:srgbClr val="A4A3A4"/>
          </p15:clr>
        </p15:guide>
        <p15:guide id="5" orient="horz" pos="2727" userDrawn="1">
          <p15:clr>
            <a:srgbClr val="A4A3A4"/>
          </p15:clr>
        </p15:guide>
        <p15:guide id="6" orient="horz" pos="1706" userDrawn="1">
          <p15:clr>
            <a:srgbClr val="A4A3A4"/>
          </p15:clr>
        </p15:guide>
        <p15:guide id="7" orient="horz" pos="368" userDrawn="1">
          <p15:clr>
            <a:srgbClr val="A4A3A4"/>
          </p15:clr>
        </p15:guide>
        <p15:guide id="8" orient="horz" pos="3906" userDrawn="1">
          <p15:clr>
            <a:srgbClr val="A4A3A4"/>
          </p15:clr>
        </p15:guide>
        <p15:guide id="9" pos="370" userDrawn="1">
          <p15:clr>
            <a:srgbClr val="A4A3A4"/>
          </p15:clr>
        </p15:guide>
        <p15:guide id="10" pos="7310" userDrawn="1">
          <p15:clr>
            <a:srgbClr val="A4A3A4"/>
          </p15:clr>
        </p15:guide>
        <p15:guide id="11" orient="horz" pos="2908" userDrawn="1">
          <p15:clr>
            <a:srgbClr val="A4A3A4"/>
          </p15:clr>
        </p15:guide>
        <p15:guide id="12" orient="horz" pos="22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535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51" autoAdjust="0"/>
  </p:normalViewPr>
  <p:slideViewPr>
    <p:cSldViewPr snapToGrid="0" showGuides="1">
      <p:cViewPr>
        <p:scale>
          <a:sx n="85" d="100"/>
          <a:sy n="85" d="100"/>
        </p:scale>
        <p:origin x="147" y="45"/>
      </p:cViewPr>
      <p:guideLst>
        <p:guide orient="horz" pos="2183"/>
        <p:guide pos="3863"/>
        <p:guide orient="horz" pos="3135"/>
        <p:guide orient="horz" pos="1094"/>
        <p:guide orient="horz" pos="2727"/>
        <p:guide orient="horz" pos="1706"/>
        <p:guide orient="horz" pos="368"/>
        <p:guide orient="horz" pos="3906"/>
        <p:guide pos="370"/>
        <p:guide pos="7310"/>
        <p:guide orient="horz" pos="2908"/>
        <p:guide orient="horz" pos="22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948EFD-06FC-4255-B4F5-40B5DBC21848}" type="datetimeFigureOut">
              <a:rPr lang="zh-CN" altLang="en-US" smtClean="0"/>
              <a:t>2017/10/19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46038-A84A-4F53-8E79-0B5311200631}" type="slidenum">
              <a:rPr lang="zh-CN" altLang="en-US" smtClean="0"/>
              <a:t>‹#›</a:t>
            </a:fld>
            <a:endParaRPr lang="zh-CN" altLang="en-US"/>
          </a:p>
        </p:txBody>
      </p:sp>
    </p:spTree>
    <p:extLst>
      <p:ext uri="{BB962C8B-B14F-4D97-AF65-F5344CB8AC3E}">
        <p14:creationId xmlns:p14="http://schemas.microsoft.com/office/powerpoint/2010/main" val="315630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99414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73763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152675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140869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311259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174141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36945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9125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96319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53715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CE6D9E-E757-4830-9317-DBD7492A505E}" type="datetimeFigureOut">
              <a:rPr lang="zh-CN" altLang="en-US" smtClean="0"/>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32695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E6D9E-E757-4830-9317-DBD7492A505E}" type="datetimeFigureOut">
              <a:rPr lang="zh-CN" altLang="en-US" smtClean="0"/>
              <a:t>2017/10/19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420707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igital_signature" TargetMode="External"/><Relationship Id="rId2" Type="http://schemas.openxmlformats.org/officeDocument/2006/relationships/hyperlink" Target="https://en.wikipedia.org/wiki/Federal_Information_Processing_Standards" TargetMode="External"/><Relationship Id="rId1" Type="http://schemas.openxmlformats.org/officeDocument/2006/relationships/slideLayout" Target="../slideLayouts/slideLayout7.xml"/><Relationship Id="rId4" Type="http://schemas.openxmlformats.org/officeDocument/2006/relationships/hyperlink" Target="https://en.wikipedia.org/wiki/National_Institute_of_Standards_and_Technology"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archsqlserver.techtarget.com/definition/hashing" TargetMode="External"/><Relationship Id="rId3" Type="http://schemas.openxmlformats.org/officeDocument/2006/relationships/hyperlink" Target="http://searchsecurity.techtarget.com/definition/asymmetric-cryptography" TargetMode="External"/><Relationship Id="rId7" Type="http://schemas.openxmlformats.org/officeDocument/2006/relationships/hyperlink" Target="http://searchsecurity.techtarget.com/definition/private-key"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earchsecurity.techtarget.com/definition/RSA" TargetMode="External"/><Relationship Id="rId5" Type="http://schemas.openxmlformats.org/officeDocument/2006/relationships/hyperlink" Target="http://whatis.techtarget.com/definition/algorithm" TargetMode="External"/><Relationship Id="rId4" Type="http://schemas.openxmlformats.org/officeDocument/2006/relationships/hyperlink" Target="http://searchsecurity.techtarget.com/definition/public-ke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808163"/>
            <a:ext cx="6096000" cy="32416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88000" y="2708276"/>
            <a:ext cx="5921513" cy="1476374"/>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83733" y="732550"/>
            <a:ext cx="5120723" cy="584775"/>
          </a:xfrm>
          <a:prstGeom prst="rect">
            <a:avLst/>
          </a:prstGeom>
          <a:noFill/>
        </p:spPr>
        <p:txBody>
          <a:bodyPr wrap="square" rtlCol="0">
            <a:spAutoFit/>
          </a:bodyPr>
          <a:lstStyle/>
          <a:p>
            <a:r>
              <a:rPr lang="en-US" altLang="zh-CN" sz="3200" dirty="0" smtClean="0">
                <a:solidFill>
                  <a:srgbClr val="595959"/>
                </a:solidFill>
              </a:rPr>
              <a:t>WISE</a:t>
            </a:r>
            <a:endParaRPr lang="zh-CN" altLang="en-US" sz="3200" dirty="0">
              <a:solidFill>
                <a:srgbClr val="595959"/>
              </a:solidFill>
            </a:endParaRPr>
          </a:p>
        </p:txBody>
      </p:sp>
      <p:sp>
        <p:nvSpPr>
          <p:cNvPr id="9" name="文本框 8"/>
          <p:cNvSpPr txBox="1"/>
          <p:nvPr/>
        </p:nvSpPr>
        <p:spPr>
          <a:xfrm>
            <a:off x="5640877" y="2703146"/>
            <a:ext cx="5928784" cy="1200329"/>
          </a:xfrm>
          <a:prstGeom prst="rect">
            <a:avLst/>
          </a:prstGeom>
          <a:noFill/>
        </p:spPr>
        <p:txBody>
          <a:bodyPr wrap="square" rtlCol="0">
            <a:spAutoFit/>
          </a:bodyPr>
          <a:lstStyle/>
          <a:p>
            <a:r>
              <a:rPr lang="en-US" altLang="zh-CN" sz="3600" b="1" dirty="0">
                <a:solidFill>
                  <a:schemeClr val="bg1">
                    <a:lumMod val="95000"/>
                  </a:schemeClr>
                </a:solidFill>
                <a:latin typeface="幼圆" panose="02010509060101010101" pitchFamily="49" charset="-122"/>
                <a:ea typeface="幼圆" panose="02010509060101010101" pitchFamily="49" charset="-122"/>
              </a:rPr>
              <a:t>Introduction to Digital Signature </a:t>
            </a:r>
            <a:r>
              <a:rPr lang="en-US" altLang="zh-CN" sz="3600" b="1" dirty="0" smtClean="0">
                <a:solidFill>
                  <a:schemeClr val="bg1">
                    <a:lumMod val="95000"/>
                  </a:schemeClr>
                </a:solidFill>
                <a:latin typeface="幼圆" panose="02010509060101010101" pitchFamily="49" charset="-122"/>
                <a:ea typeface="幼圆" panose="02010509060101010101" pitchFamily="49" charset="-122"/>
              </a:rPr>
              <a:t>Algorithms(DSA)</a:t>
            </a:r>
            <a:endParaRPr lang="zh-CN" altLang="en-US" sz="3600" b="1" dirty="0">
              <a:solidFill>
                <a:schemeClr val="bg1">
                  <a:lumMod val="95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4127867" y="5403372"/>
            <a:ext cx="3936266" cy="461665"/>
          </a:xfrm>
          <a:prstGeom prst="rect">
            <a:avLst/>
          </a:prstGeom>
          <a:noFill/>
        </p:spPr>
        <p:txBody>
          <a:bodyPr wrap="square" rtlCol="0">
            <a:spAutoFit/>
          </a:bodyPr>
          <a:lstStyle/>
          <a:p>
            <a:pPr algn="ctr"/>
            <a:r>
              <a:rPr lang="en-US" altLang="zh-CN" sz="2400" b="1" dirty="0" smtClean="0">
                <a:solidFill>
                  <a:srgbClr val="595959"/>
                </a:solidFill>
                <a:latin typeface="幼圆" panose="02010509060101010101" pitchFamily="49" charset="-122"/>
                <a:ea typeface="幼圆" panose="02010509060101010101" pitchFamily="49" charset="-122"/>
              </a:rPr>
              <a:t>Tang </a:t>
            </a:r>
            <a:r>
              <a:rPr lang="en-US" altLang="zh-CN" sz="2400" b="1" dirty="0" err="1" smtClean="0">
                <a:solidFill>
                  <a:srgbClr val="595959"/>
                </a:solidFill>
                <a:latin typeface="幼圆" panose="02010509060101010101" pitchFamily="49" charset="-122"/>
                <a:ea typeface="幼圆" panose="02010509060101010101" pitchFamily="49" charset="-122"/>
              </a:rPr>
              <a:t>Dexuan</a:t>
            </a:r>
            <a:endParaRPr lang="zh-CN" altLang="en-US" sz="2400" b="1" dirty="0">
              <a:solidFill>
                <a:srgbClr val="595959"/>
              </a:solidFill>
              <a:latin typeface="幼圆" panose="02010509060101010101" pitchFamily="49" charset="-122"/>
              <a:ea typeface="幼圆" panose="02010509060101010101" pitchFamily="49" charset="-122"/>
            </a:endParaRPr>
          </a:p>
        </p:txBody>
      </p:sp>
      <p:sp>
        <p:nvSpPr>
          <p:cNvPr id="12" name="文本框 11"/>
          <p:cNvSpPr txBox="1"/>
          <p:nvPr/>
        </p:nvSpPr>
        <p:spPr>
          <a:xfrm>
            <a:off x="5301606" y="5843639"/>
            <a:ext cx="1588788" cy="461665"/>
          </a:xfrm>
          <a:prstGeom prst="rect">
            <a:avLst/>
          </a:prstGeom>
          <a:noFill/>
        </p:spPr>
        <p:txBody>
          <a:bodyPr wrap="square" rtlCol="0">
            <a:spAutoFit/>
          </a:bodyPr>
          <a:lstStyle/>
          <a:p>
            <a:r>
              <a:rPr lang="en-US" altLang="zh-CN" sz="2400" dirty="0" smtClean="0">
                <a:solidFill>
                  <a:srgbClr val="595959"/>
                </a:solidFill>
              </a:rPr>
              <a:t>2017.10.19</a:t>
            </a:r>
            <a:endParaRPr lang="zh-CN" altLang="en-US" sz="2400" dirty="0">
              <a:solidFill>
                <a:srgbClr val="595959"/>
              </a:solidFill>
            </a:endParaRPr>
          </a:p>
        </p:txBody>
      </p:sp>
      <p:sp>
        <p:nvSpPr>
          <p:cNvPr id="13" name="矩形 12"/>
          <p:cNvSpPr/>
          <p:nvPr/>
        </p:nvSpPr>
        <p:spPr>
          <a:xfrm>
            <a:off x="4639981" y="2713405"/>
            <a:ext cx="948267" cy="1476375"/>
          </a:xfrm>
          <a:prstGeom prst="rect">
            <a:avLst/>
          </a:prstGeom>
          <a:solidFill>
            <a:srgbClr val="DB53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21379" y="783351"/>
            <a:ext cx="508000" cy="50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6384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en-US" altLang="zh-CN" sz="2800" b="1" dirty="0" smtClean="0">
                <a:solidFill>
                  <a:srgbClr val="595959"/>
                </a:solidFill>
                <a:latin typeface="幼圆" panose="02010509060101010101" pitchFamily="49" charset="-122"/>
                <a:ea typeface="幼圆" panose="02010509060101010101" pitchFamily="49" charset="-122"/>
              </a:rPr>
              <a:t>What is DSA? </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4" name="文本框 3"/>
          <p:cNvSpPr txBox="1"/>
          <p:nvPr/>
        </p:nvSpPr>
        <p:spPr>
          <a:xfrm>
            <a:off x="280491" y="1060255"/>
            <a:ext cx="11421585" cy="5693866"/>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The digital equivalent of a handwritten signature or stamped seal, but offering far more inherent security, a digital signature is intended to solve the problem of tampering and impersonation in digital communications. Digital signatures can provide the added assurances of evidence to origin, identity and status of an electronic document, transaction or message, as well as acknowledging informed consent by the signer. </a:t>
            </a:r>
            <a:endParaRPr lang="en-US" altLang="zh-CN" sz="2800" dirty="0" smtClean="0"/>
          </a:p>
          <a:p>
            <a:pPr marL="285750" indent="-285750">
              <a:buFont typeface="Arial" panose="020B0604020202020204" pitchFamily="34" charset="0"/>
              <a:buChar char="•"/>
            </a:pPr>
            <a:r>
              <a:rPr lang="en-US" altLang="zh-CN" sz="2800" dirty="0" smtClean="0"/>
              <a:t>The</a:t>
            </a:r>
            <a:r>
              <a:rPr lang="en-US" altLang="zh-CN" sz="2800" dirty="0"/>
              <a:t> </a:t>
            </a:r>
            <a:r>
              <a:rPr lang="en-US" altLang="zh-CN" sz="2800" b="1" dirty="0"/>
              <a:t>Digital Signature Algorithm</a:t>
            </a:r>
            <a:r>
              <a:rPr lang="en-US" altLang="zh-CN" sz="2800" dirty="0"/>
              <a:t> (</a:t>
            </a:r>
            <a:r>
              <a:rPr lang="en-US" altLang="zh-CN" sz="2800" b="1" dirty="0"/>
              <a:t>DSA</a:t>
            </a:r>
            <a:r>
              <a:rPr lang="en-US" altLang="zh-CN" sz="2800" dirty="0"/>
              <a:t>) is a </a:t>
            </a:r>
            <a:r>
              <a:rPr lang="en-US" altLang="zh-CN" sz="2800" dirty="0">
                <a:hlinkClick r:id="rId2" tooltip="Federal Information Processing Standards"/>
              </a:rPr>
              <a:t>Federal Information Processing Standard</a:t>
            </a:r>
            <a:r>
              <a:rPr lang="en-US" altLang="zh-CN" sz="2800" dirty="0"/>
              <a:t> for </a:t>
            </a:r>
            <a:r>
              <a:rPr lang="en-US" altLang="zh-CN" sz="2800" dirty="0">
                <a:hlinkClick r:id="rId3" tooltip="Digital signature"/>
              </a:rPr>
              <a:t>digital signatures</a:t>
            </a:r>
            <a:r>
              <a:rPr lang="en-US" altLang="zh-CN" sz="2800" dirty="0"/>
              <a:t>. In August 1991 the </a:t>
            </a:r>
            <a:r>
              <a:rPr lang="en-US" altLang="zh-CN" sz="2800" dirty="0">
                <a:hlinkClick r:id="rId4" tooltip="National Institute of Standards and Technology"/>
              </a:rPr>
              <a:t>National Institute of Standards and Technology</a:t>
            </a:r>
            <a:r>
              <a:rPr lang="en-US" altLang="zh-CN" sz="2800" dirty="0"/>
              <a:t> (NIST) proposed DSA for use in their </a:t>
            </a:r>
            <a:r>
              <a:rPr lang="en-US" altLang="zh-CN" sz="2800" b="1" dirty="0"/>
              <a:t>Digital Signature Standard</a:t>
            </a:r>
            <a:r>
              <a:rPr lang="en-US" altLang="zh-CN" sz="2800" dirty="0"/>
              <a:t> (</a:t>
            </a:r>
            <a:r>
              <a:rPr lang="en-US" altLang="zh-CN" sz="2800" b="1" dirty="0"/>
              <a:t>DSS</a:t>
            </a:r>
            <a:r>
              <a:rPr lang="en-US" altLang="zh-CN" sz="2800" dirty="0"/>
              <a:t>) and adopted it as FIPS 186 in </a:t>
            </a:r>
            <a:r>
              <a:rPr lang="en-US" altLang="zh-CN" sz="2800" dirty="0" smtClean="0"/>
              <a:t>1993.Four </a:t>
            </a:r>
            <a:r>
              <a:rPr lang="en-US" altLang="zh-CN" sz="2800" dirty="0"/>
              <a:t>revisions to the initial specification have been released: FIPS 186-1 in </a:t>
            </a:r>
            <a:r>
              <a:rPr lang="en-US" altLang="zh-CN" sz="2800" dirty="0" smtClean="0"/>
              <a:t>1996,FIPS </a:t>
            </a:r>
            <a:r>
              <a:rPr lang="en-US" altLang="zh-CN" sz="2800" dirty="0"/>
              <a:t>186-2 in 2000</a:t>
            </a:r>
            <a:r>
              <a:rPr lang="en-US" altLang="zh-CN" sz="2800" dirty="0" smtClean="0"/>
              <a:t>,</a:t>
            </a:r>
            <a:r>
              <a:rPr lang="en-US" altLang="zh-CN" sz="2800" dirty="0"/>
              <a:t> FIPS 186-3 in 2009</a:t>
            </a:r>
            <a:r>
              <a:rPr lang="en-US" altLang="zh-CN" sz="2800" dirty="0" smtClean="0"/>
              <a:t>,</a:t>
            </a:r>
            <a:r>
              <a:rPr lang="en-US" altLang="zh-CN" sz="2800" dirty="0"/>
              <a:t> and FIPS 186-4 in 2013</a:t>
            </a:r>
            <a:r>
              <a:rPr lang="en-US" altLang="zh-CN" sz="2800" dirty="0" smtClean="0"/>
              <a:t>.</a:t>
            </a:r>
            <a:endParaRPr lang="en-US" altLang="zh-CN" sz="2800" baseline="30000" dirty="0"/>
          </a:p>
          <a:p>
            <a:pPr marL="285750" indent="-285750">
              <a:buFont typeface="Arial" panose="020B0604020202020204" pitchFamily="34" charset="0"/>
              <a:buChar char="•"/>
            </a:pPr>
            <a:endParaRPr lang="zh-CN" altLang="en-US" sz="2800" dirty="0"/>
          </a:p>
        </p:txBody>
      </p:sp>
    </p:spTree>
    <p:extLst>
      <p:ext uri="{BB962C8B-B14F-4D97-AF65-F5344CB8AC3E}">
        <p14:creationId xmlns:p14="http://schemas.microsoft.com/office/powerpoint/2010/main" val="2004291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en-US" altLang="zh-CN" sz="2800" b="1" dirty="0" smtClean="0">
                <a:solidFill>
                  <a:srgbClr val="595959"/>
                </a:solidFill>
                <a:latin typeface="幼圆" panose="02010509060101010101" pitchFamily="49" charset="-122"/>
                <a:ea typeface="幼圆" panose="02010509060101010101" pitchFamily="49" charset="-122"/>
              </a:rPr>
              <a:t>How </a:t>
            </a:r>
            <a:r>
              <a:rPr lang="en-US" altLang="zh-CN" sz="2800" b="1" dirty="0" smtClean="0">
                <a:solidFill>
                  <a:srgbClr val="595959"/>
                </a:solidFill>
                <a:latin typeface="幼圆" panose="02010509060101010101" pitchFamily="49" charset="-122"/>
                <a:ea typeface="幼圆" panose="02010509060101010101" pitchFamily="49" charset="-122"/>
              </a:rPr>
              <a:t>DSA works?</a:t>
            </a:r>
            <a:endParaRPr lang="zh-CN" altLang="en-US" sz="2800" b="1" dirty="0">
              <a:solidFill>
                <a:srgbClr val="595959"/>
              </a:solidFill>
              <a:latin typeface="幼圆" panose="02010509060101010101" pitchFamily="49" charset="-122"/>
              <a:ea typeface="幼圆" panose="02010509060101010101" pitchFamily="49" charset="-122"/>
            </a:endParaRPr>
          </a:p>
        </p:txBody>
      </p:sp>
      <p:pic>
        <p:nvPicPr>
          <p:cNvPr id="1028" name="Picture 4" descr="http://cdn.ttgtmedia.com/rms/onlineImages/ss_digitalsignature_2014_v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 y="1673129"/>
            <a:ext cx="6884539" cy="37291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141296" y="813423"/>
            <a:ext cx="4639317" cy="563231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Digital signatures are based on public key cryptography, also known as </a:t>
            </a:r>
            <a:r>
              <a:rPr lang="en-US" altLang="zh-CN" u="sng" dirty="0">
                <a:hlinkClick r:id="rId3"/>
              </a:rPr>
              <a:t>asymmetric cryptography</a:t>
            </a:r>
            <a:r>
              <a:rPr lang="en-US" altLang="zh-CN" dirty="0"/>
              <a:t>. Using a </a:t>
            </a:r>
            <a:r>
              <a:rPr lang="en-US" altLang="zh-CN" u="sng" dirty="0">
                <a:hlinkClick r:id="rId4"/>
              </a:rPr>
              <a:t>public key</a:t>
            </a:r>
            <a:r>
              <a:rPr lang="en-US" altLang="zh-CN" dirty="0"/>
              <a:t> </a:t>
            </a:r>
            <a:r>
              <a:rPr lang="en-US" altLang="zh-CN" u="sng" dirty="0">
                <a:hlinkClick r:id="rId5"/>
              </a:rPr>
              <a:t>algorithm</a:t>
            </a:r>
            <a:r>
              <a:rPr lang="en-US" altLang="zh-CN" dirty="0"/>
              <a:t> such as </a:t>
            </a:r>
            <a:r>
              <a:rPr lang="en-US" altLang="zh-CN" u="sng" dirty="0">
                <a:hlinkClick r:id="rId6"/>
              </a:rPr>
              <a:t>RSA</a:t>
            </a:r>
            <a:r>
              <a:rPr lang="en-US" altLang="zh-CN" dirty="0"/>
              <a:t>, one can generate two keys that are mathematically linked: one private and one public.</a:t>
            </a:r>
            <a:r>
              <a:rPr lang="en-US" altLang="zh-CN" i="1" dirty="0"/>
              <a:t> </a:t>
            </a:r>
            <a:r>
              <a:rPr lang="en-US" altLang="zh-CN" dirty="0"/>
              <a:t>To create a digital signature, signing software (such as an email program) creates a one-way hash of the electronic data to be signed. The </a:t>
            </a:r>
            <a:r>
              <a:rPr lang="en-US" altLang="zh-CN" u="sng" dirty="0">
                <a:hlinkClick r:id="rId7"/>
              </a:rPr>
              <a:t>private key</a:t>
            </a:r>
            <a:r>
              <a:rPr lang="en-US" altLang="zh-CN" dirty="0"/>
              <a:t> is then used to encrypt the hash. The encrypted hash -- along with other information, such </a:t>
            </a:r>
            <a:r>
              <a:rPr lang="en-US" altLang="zh-CN" dirty="0" smtClean="0"/>
              <a:t>as the</a:t>
            </a:r>
            <a:r>
              <a:rPr lang="en-US" altLang="zh-CN" dirty="0"/>
              <a:t> </a:t>
            </a:r>
            <a:r>
              <a:rPr lang="en-US" altLang="zh-CN" u="sng" dirty="0">
                <a:hlinkClick r:id="rId8"/>
              </a:rPr>
              <a:t>hashing</a:t>
            </a:r>
            <a:r>
              <a:rPr lang="en-US" altLang="zh-CN" dirty="0"/>
              <a:t> algorithm -- is the digital signature. </a:t>
            </a:r>
            <a:endParaRPr lang="en-US" altLang="zh-CN" dirty="0" smtClean="0"/>
          </a:p>
          <a:p>
            <a:pPr marL="285750" indent="-285750">
              <a:buFont typeface="Arial" panose="020B0604020202020204" pitchFamily="34" charset="0"/>
              <a:buChar char="•"/>
            </a:pPr>
            <a:r>
              <a:rPr lang="en-US" altLang="zh-CN" dirty="0"/>
              <a:t>The value of the hash is unique to the hashed data. Any change in the data, even changing or deleting a single character, results in a different value. This attribute enables others to validate the integrity of the data by using the signer's public key to decrypt the hash. </a:t>
            </a:r>
            <a:endParaRPr lang="zh-CN" altLang="en-US" dirty="0"/>
          </a:p>
        </p:txBody>
      </p:sp>
    </p:spTree>
    <p:extLst>
      <p:ext uri="{BB962C8B-B14F-4D97-AF65-F5344CB8AC3E}">
        <p14:creationId xmlns:p14="http://schemas.microsoft.com/office/powerpoint/2010/main" val="16444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文本框 174"/>
          <p:cNvSpPr txBox="1"/>
          <p:nvPr/>
        </p:nvSpPr>
        <p:spPr>
          <a:xfrm>
            <a:off x="881960" y="1770764"/>
            <a:ext cx="1241922" cy="1107996"/>
          </a:xfrm>
          <a:prstGeom prst="rect">
            <a:avLst/>
          </a:prstGeom>
          <a:noFill/>
        </p:spPr>
        <p:txBody>
          <a:bodyPr wrap="square" rtlCol="0">
            <a:spAutoFit/>
          </a:bodyPr>
          <a:lstStyle/>
          <a:p>
            <a:r>
              <a:rPr lang="en-US" altLang="zh-CN" sz="6600" dirty="0" smtClean="0">
                <a:solidFill>
                  <a:srgbClr val="DB5355"/>
                </a:solidFill>
                <a:latin typeface="Broadway" panose="04040905080B02020502" pitchFamily="82" charset="0"/>
              </a:rPr>
              <a:t>01</a:t>
            </a:r>
            <a:endParaRPr lang="zh-CN" altLang="en-US" sz="6600" dirty="0">
              <a:solidFill>
                <a:srgbClr val="DB5355"/>
              </a:solidFill>
              <a:latin typeface="Broadway" panose="04040905080B02020502" pitchFamily="82" charset="0"/>
            </a:endParaRPr>
          </a:p>
        </p:txBody>
      </p:sp>
      <p:sp>
        <p:nvSpPr>
          <p:cNvPr id="176" name="文本框 175"/>
          <p:cNvSpPr txBox="1"/>
          <p:nvPr/>
        </p:nvSpPr>
        <p:spPr>
          <a:xfrm>
            <a:off x="2669271" y="2198638"/>
            <a:ext cx="8269870" cy="396583"/>
          </a:xfrm>
          <a:prstGeom prst="rect">
            <a:avLst/>
          </a:prstGeom>
          <a:noFill/>
        </p:spPr>
        <p:txBody>
          <a:bodyPr wrap="square" rtlCol="0">
            <a:spAutoFit/>
          </a:bodyPr>
          <a:lstStyle/>
          <a:p>
            <a:pPr>
              <a:lnSpc>
                <a:spcPct val="120000"/>
              </a:lnSpc>
            </a:pPr>
            <a:r>
              <a:rPr lang="en-US" altLang="zh-CN" dirty="0">
                <a:solidFill>
                  <a:srgbClr val="595959"/>
                </a:solidFill>
                <a:latin typeface="微软雅黑" panose="020B0503020204020204" pitchFamily="34" charset="-122"/>
                <a:ea typeface="微软雅黑" panose="020B0503020204020204" pitchFamily="34" charset="-122"/>
              </a:rPr>
              <a:t>https://en.wikipedia.org/wiki/Digital_Signature_Algorithm</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881960" y="3183269"/>
            <a:ext cx="1424236" cy="1107996"/>
          </a:xfrm>
          <a:prstGeom prst="rect">
            <a:avLst/>
          </a:prstGeom>
          <a:noFill/>
        </p:spPr>
        <p:txBody>
          <a:bodyPr wrap="square" rtlCol="0">
            <a:spAutoFit/>
          </a:bodyPr>
          <a:lstStyle/>
          <a:p>
            <a:r>
              <a:rPr lang="en-US" altLang="zh-CN" sz="6600" dirty="0" smtClean="0">
                <a:solidFill>
                  <a:srgbClr val="DB5355"/>
                </a:solidFill>
                <a:latin typeface="Broadway" panose="04040905080B02020502" pitchFamily="82" charset="0"/>
              </a:rPr>
              <a:t>02</a:t>
            </a:r>
            <a:endParaRPr lang="zh-CN" altLang="en-US" sz="6600" dirty="0">
              <a:solidFill>
                <a:srgbClr val="DB5355"/>
              </a:solidFill>
              <a:latin typeface="Broadway" panose="04040905080B02020502" pitchFamily="82" charset="0"/>
            </a:endParaRPr>
          </a:p>
        </p:txBody>
      </p:sp>
      <p:sp>
        <p:nvSpPr>
          <p:cNvPr id="178" name="文本框 177"/>
          <p:cNvSpPr txBox="1"/>
          <p:nvPr/>
        </p:nvSpPr>
        <p:spPr>
          <a:xfrm>
            <a:off x="2669271" y="3538975"/>
            <a:ext cx="8124015" cy="396583"/>
          </a:xfrm>
          <a:prstGeom prst="rect">
            <a:avLst/>
          </a:prstGeom>
          <a:noFill/>
        </p:spPr>
        <p:txBody>
          <a:bodyPr wrap="square" rtlCol="0">
            <a:spAutoFit/>
          </a:bodyPr>
          <a:lstStyle/>
          <a:p>
            <a:pPr>
              <a:lnSpc>
                <a:spcPct val="120000"/>
              </a:lnSpc>
            </a:pPr>
            <a:r>
              <a:rPr lang="en-US" altLang="zh-CN" dirty="0">
                <a:solidFill>
                  <a:srgbClr val="595959"/>
                </a:solidFill>
                <a:latin typeface="微软雅黑" panose="020B0503020204020204" pitchFamily="34" charset="-122"/>
                <a:ea typeface="微软雅黑" panose="020B0503020204020204" pitchFamily="34" charset="-122"/>
              </a:rPr>
              <a:t>http://searchsecurity.techtarget.com/definition/digital-signature</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81" name="矩形 180"/>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651786" y="30480"/>
            <a:ext cx="4484094" cy="523220"/>
          </a:xfrm>
          <a:prstGeom prst="rect">
            <a:avLst/>
          </a:prstGeom>
          <a:noFill/>
        </p:spPr>
        <p:txBody>
          <a:bodyPr wrap="square" rtlCol="0">
            <a:spAutoFit/>
          </a:bodyPr>
          <a:lstStyle/>
          <a:p>
            <a:r>
              <a:rPr lang="en-US" altLang="zh-CN" sz="2800" b="1" dirty="0" smtClean="0">
                <a:solidFill>
                  <a:srgbClr val="595959"/>
                </a:solidFill>
                <a:latin typeface="幼圆" panose="02010509060101010101" pitchFamily="49" charset="-122"/>
                <a:ea typeface="幼圆" panose="02010509060101010101" pitchFamily="49" charset="-122"/>
              </a:rPr>
              <a:t>Reference</a:t>
            </a:r>
            <a:endParaRPr lang="zh-CN" altLang="en-US" sz="2800" b="1" dirty="0">
              <a:solidFill>
                <a:srgbClr val="595959"/>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703410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11745" y="2728153"/>
            <a:ext cx="2749907" cy="1200329"/>
          </a:xfrm>
          <a:prstGeom prst="rect">
            <a:avLst/>
          </a:prstGeom>
          <a:noFill/>
        </p:spPr>
        <p:txBody>
          <a:bodyPr wrap="square" rtlCol="0">
            <a:spAutoFit/>
          </a:bodyPr>
          <a:lstStyle/>
          <a:p>
            <a:r>
              <a:rPr lang="en-US" altLang="zh-CN" sz="7200" b="1" dirty="0" smtClean="0">
                <a:solidFill>
                  <a:schemeClr val="bg1"/>
                </a:solidFill>
                <a:latin typeface="幼圆" panose="02010509060101010101" pitchFamily="49" charset="-122"/>
                <a:ea typeface="幼圆" panose="02010509060101010101" pitchFamily="49" charset="-122"/>
              </a:rPr>
              <a:t>Thank</a:t>
            </a:r>
            <a:endParaRPr lang="zh-CN" altLang="en-US" sz="7200" b="1" dirty="0">
              <a:solidFill>
                <a:schemeClr val="bg1"/>
              </a:solidFill>
              <a:latin typeface="幼圆" panose="02010509060101010101" pitchFamily="49" charset="-122"/>
              <a:ea typeface="幼圆" panose="02010509060101010101" pitchFamily="49" charset="-122"/>
            </a:endParaRPr>
          </a:p>
        </p:txBody>
      </p:sp>
      <p:sp>
        <p:nvSpPr>
          <p:cNvPr id="4" name="文本框 3"/>
          <p:cNvSpPr txBox="1"/>
          <p:nvPr/>
        </p:nvSpPr>
        <p:spPr>
          <a:xfrm>
            <a:off x="6036366" y="2728153"/>
            <a:ext cx="2132863" cy="1200329"/>
          </a:xfrm>
          <a:prstGeom prst="rect">
            <a:avLst/>
          </a:prstGeom>
          <a:noFill/>
        </p:spPr>
        <p:txBody>
          <a:bodyPr wrap="square" rtlCol="0">
            <a:spAutoFit/>
          </a:bodyPr>
          <a:lstStyle/>
          <a:p>
            <a:r>
              <a:rPr lang="en-US" altLang="zh-CN" sz="7200" b="1" dirty="0" smtClean="0">
                <a:solidFill>
                  <a:srgbClr val="DB5355"/>
                </a:solidFill>
                <a:latin typeface="幼圆" panose="02010509060101010101" pitchFamily="49" charset="-122"/>
                <a:ea typeface="幼圆" panose="02010509060101010101" pitchFamily="49" charset="-122"/>
              </a:rPr>
              <a:t>you</a:t>
            </a:r>
            <a:endParaRPr lang="zh-CN" altLang="en-US" sz="7200" b="1" dirty="0">
              <a:solidFill>
                <a:srgbClr val="DB5355"/>
              </a:solidFill>
              <a:latin typeface="幼圆" panose="02010509060101010101" pitchFamily="49" charset="-122"/>
              <a:ea typeface="幼圆" panose="02010509060101010101" pitchFamily="49" charset="-122"/>
            </a:endParaRPr>
          </a:p>
        </p:txBody>
      </p:sp>
      <p:sp>
        <p:nvSpPr>
          <p:cNvPr id="5" name="文本框 4"/>
          <p:cNvSpPr txBox="1"/>
          <p:nvPr/>
        </p:nvSpPr>
        <p:spPr>
          <a:xfrm>
            <a:off x="7163431" y="5789691"/>
            <a:ext cx="3936266" cy="461665"/>
          </a:xfrm>
          <a:prstGeom prst="rect">
            <a:avLst/>
          </a:prstGeom>
          <a:noFill/>
        </p:spPr>
        <p:txBody>
          <a:bodyPr wrap="square" rtlCol="0">
            <a:spAutoFit/>
          </a:bodyPr>
          <a:lstStyle/>
          <a:p>
            <a:pPr algn="r"/>
            <a:r>
              <a:rPr lang="en-US" altLang="zh-CN" sz="2400" b="1" dirty="0" smtClean="0">
                <a:solidFill>
                  <a:srgbClr val="595959"/>
                </a:solidFill>
                <a:latin typeface="幼圆" panose="02010509060101010101" pitchFamily="49" charset="-122"/>
                <a:ea typeface="幼圆" panose="02010509060101010101" pitchFamily="49" charset="-122"/>
              </a:rPr>
              <a:t>Tang </a:t>
            </a:r>
            <a:r>
              <a:rPr lang="en-US" altLang="zh-CN" sz="2400" b="1" dirty="0" err="1" smtClean="0">
                <a:solidFill>
                  <a:srgbClr val="595959"/>
                </a:solidFill>
                <a:latin typeface="幼圆" panose="02010509060101010101" pitchFamily="49" charset="-122"/>
                <a:ea typeface="幼圆" panose="02010509060101010101" pitchFamily="49" charset="-122"/>
              </a:rPr>
              <a:t>Dexuan</a:t>
            </a:r>
            <a:endParaRPr lang="zh-CN" altLang="en-US" sz="2400" b="1" dirty="0">
              <a:solidFill>
                <a:srgbClr val="595959"/>
              </a:solidFill>
              <a:latin typeface="幼圆" panose="02010509060101010101" pitchFamily="49" charset="-122"/>
              <a:ea typeface="幼圆" panose="02010509060101010101" pitchFamily="49" charset="-122"/>
            </a:endParaRPr>
          </a:p>
        </p:txBody>
      </p:sp>
      <p:sp>
        <p:nvSpPr>
          <p:cNvPr id="6" name="文本框 5"/>
          <p:cNvSpPr txBox="1"/>
          <p:nvPr/>
        </p:nvSpPr>
        <p:spPr>
          <a:xfrm>
            <a:off x="9448517" y="6187755"/>
            <a:ext cx="1588788" cy="461665"/>
          </a:xfrm>
          <a:prstGeom prst="rect">
            <a:avLst/>
          </a:prstGeom>
          <a:noFill/>
        </p:spPr>
        <p:txBody>
          <a:bodyPr wrap="square" rtlCol="0">
            <a:spAutoFit/>
          </a:bodyPr>
          <a:lstStyle/>
          <a:p>
            <a:r>
              <a:rPr lang="en-US" altLang="zh-CN" sz="2400" dirty="0" smtClean="0">
                <a:solidFill>
                  <a:srgbClr val="595959"/>
                </a:solidFill>
              </a:rPr>
              <a:t>2017.10.19</a:t>
            </a:r>
            <a:endParaRPr lang="zh-CN" altLang="en-US" sz="2400" dirty="0">
              <a:solidFill>
                <a:srgbClr val="595959"/>
              </a:solidFill>
            </a:endParaRPr>
          </a:p>
        </p:txBody>
      </p:sp>
    </p:spTree>
    <p:extLst>
      <p:ext uri="{BB962C8B-B14F-4D97-AF65-F5344CB8AC3E}">
        <p14:creationId xmlns:p14="http://schemas.microsoft.com/office/powerpoint/2010/main" val="502933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114</Words>
  <Application>Microsoft Office PowerPoint</Application>
  <PresentationFormat>宽屏</PresentationFormat>
  <Paragraphs>19</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宋体</vt:lpstr>
      <vt:lpstr>微软雅黑</vt:lpstr>
      <vt:lpstr>幼圆</vt:lpstr>
      <vt:lpstr>Arial</vt:lpstr>
      <vt:lpstr>Broadway</vt:lpstr>
      <vt:lpstr>Calibri</vt:lpstr>
      <vt:lpstr>Calibri Light</vt:lpstr>
      <vt:lpstr>第一PPT模板网-WWW.1PPT.COM</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汤德轩</cp:lastModifiedBy>
  <cp:revision>50</cp:revision>
  <dcterms:created xsi:type="dcterms:W3CDTF">2015-08-26T08:47:57Z</dcterms:created>
  <dcterms:modified xsi:type="dcterms:W3CDTF">2017-10-18T17:36:15Z</dcterms:modified>
  <cp:category>第一PPT模板网-WWW.1PPT.COM</cp:category>
  <cp:contentStatus>第一PPT模板网-WWW.1PPT.COM</cp:contentStatus>
</cp:coreProperties>
</file>