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Spread</a:t>
            </a:r>
            <a:r>
              <a:rPr lang="pl-PL" dirty="0" smtClean="0"/>
              <a:t> of </a:t>
            </a:r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: Marcin Jędrzejczyk</a:t>
            </a:r>
          </a:p>
          <a:p>
            <a:r>
              <a:rPr lang="pl-PL" dirty="0" err="1" smtClean="0"/>
              <a:t>Supervisor</a:t>
            </a:r>
            <a:r>
              <a:rPr lang="pl-PL" dirty="0" smtClean="0"/>
              <a:t>: Dr hab. inż. Jarosław Wąs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1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" y="1785926"/>
            <a:ext cx="9122611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1472" y="2357430"/>
            <a:ext cx="7851648" cy="1828800"/>
          </a:xfrm>
        </p:spPr>
        <p:txBody>
          <a:bodyPr/>
          <a:lstStyle/>
          <a:p>
            <a:pPr algn="ctr"/>
            <a:r>
              <a:rPr lang="pl-PL" dirty="0" smtClean="0"/>
              <a:t>THANK YOU FOR YOUR ATTENTION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„</a:t>
            </a:r>
            <a:r>
              <a:rPr lang="en-US" dirty="0" smtClean="0"/>
              <a:t>A widespread occurrence of an infectious disease in a community at a particular time.</a:t>
            </a:r>
            <a:r>
              <a:rPr lang="pl-PL" dirty="0" smtClean="0"/>
              <a:t>”</a:t>
            </a:r>
          </a:p>
          <a:p>
            <a:pPr>
              <a:buNone/>
            </a:pPr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r>
              <a:rPr lang="pl-PL" dirty="0" smtClean="0"/>
              <a:t>1346-1353 -„Black </a:t>
            </a:r>
            <a:r>
              <a:rPr lang="pl-PL" dirty="0" err="1" smtClean="0"/>
              <a:t>death</a:t>
            </a:r>
            <a:r>
              <a:rPr lang="pl-PL" dirty="0" smtClean="0"/>
              <a:t>”(</a:t>
            </a:r>
            <a:r>
              <a:rPr lang="pl-PL" dirty="0" err="1" smtClean="0"/>
              <a:t>bubonic</a:t>
            </a:r>
            <a:r>
              <a:rPr lang="pl-PL" dirty="0" smtClean="0"/>
              <a:t> </a:t>
            </a:r>
            <a:r>
              <a:rPr lang="pl-PL" dirty="0" err="1" smtClean="0"/>
              <a:t>plague</a:t>
            </a:r>
            <a:r>
              <a:rPr lang="pl-PL" dirty="0" smtClean="0"/>
              <a:t>) </a:t>
            </a:r>
            <a:r>
              <a:rPr lang="pl-PL" dirty="0" err="1" smtClean="0"/>
              <a:t>in</a:t>
            </a:r>
            <a:r>
              <a:rPr lang="pl-PL" dirty="0" smtClean="0"/>
              <a:t> Europe</a:t>
            </a:r>
          </a:p>
          <a:p>
            <a:r>
              <a:rPr lang="pl-PL" dirty="0" smtClean="0"/>
              <a:t>1918-1919 – „</a:t>
            </a:r>
            <a:r>
              <a:rPr lang="pl-PL" dirty="0" err="1" smtClean="0"/>
              <a:t>Spanish</a:t>
            </a:r>
            <a:r>
              <a:rPr lang="pl-PL" dirty="0" smtClean="0"/>
              <a:t> </a:t>
            </a:r>
            <a:r>
              <a:rPr lang="pl-PL" dirty="0" err="1" smtClean="0"/>
              <a:t>Flu</a:t>
            </a:r>
            <a:r>
              <a:rPr lang="pl-PL" dirty="0" smtClean="0"/>
              <a:t>”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World</a:t>
            </a:r>
            <a:r>
              <a:rPr lang="pl-PL" dirty="0" smtClean="0"/>
              <a:t> War 1 </a:t>
            </a:r>
            <a:r>
              <a:rPr lang="pl-PL" dirty="0" err="1" smtClean="0"/>
              <a:t>casualities</a:t>
            </a:r>
            <a:r>
              <a:rPr lang="pl-PL" dirty="0" smtClean="0"/>
              <a:t> – 22,101,100 to 23,665,873</a:t>
            </a:r>
          </a:p>
          <a:p>
            <a:pPr>
              <a:buNone/>
            </a:pPr>
            <a:r>
              <a:rPr lang="pl-PL" dirty="0" err="1" smtClean="0"/>
              <a:t>Spanish</a:t>
            </a:r>
            <a:r>
              <a:rPr lang="pl-PL" dirty="0" smtClean="0"/>
              <a:t> </a:t>
            </a:r>
            <a:r>
              <a:rPr lang="pl-PL" dirty="0" err="1" smtClean="0"/>
              <a:t>Flu</a:t>
            </a:r>
            <a:r>
              <a:rPr lang="pl-PL" dirty="0" smtClean="0"/>
              <a:t> </a:t>
            </a:r>
            <a:r>
              <a:rPr lang="pl-PL" dirty="0" err="1" smtClean="0"/>
              <a:t>casualities</a:t>
            </a:r>
            <a:r>
              <a:rPr lang="pl-PL" dirty="0" smtClean="0"/>
              <a:t> - </a:t>
            </a:r>
            <a:r>
              <a:rPr lang="en-US" dirty="0" smtClean="0"/>
              <a:t>40–50 million </a:t>
            </a:r>
            <a:r>
              <a:rPr lang="pl-PL" dirty="0" smtClean="0"/>
              <a:t>(</a:t>
            </a:r>
            <a:r>
              <a:rPr lang="en-US" dirty="0" smtClean="0"/>
              <a:t>current estimates say 50—100 million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model?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</a:t>
            </a:r>
            <a:r>
              <a:rPr lang="en-US" dirty="0" err="1" smtClean="0"/>
              <a:t>etter</a:t>
            </a:r>
            <a:r>
              <a:rPr lang="en-US" dirty="0" smtClean="0"/>
              <a:t> understand how epidemic behave in time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pl-PL" dirty="0" smtClean="0"/>
              <a:t>H</a:t>
            </a:r>
            <a:r>
              <a:rPr lang="en-US" dirty="0" err="1" smtClean="0"/>
              <a:t>ow</a:t>
            </a:r>
            <a:r>
              <a:rPr lang="en-US" dirty="0" smtClean="0"/>
              <a:t> quickly it spreads depending on</a:t>
            </a:r>
            <a:r>
              <a:rPr lang="pl-PL" dirty="0" smtClean="0"/>
              <a:t> </a:t>
            </a:r>
            <a:r>
              <a:rPr lang="en-US" dirty="0" smtClean="0"/>
              <a:t>many </a:t>
            </a:r>
            <a:r>
              <a:rPr lang="en-US" dirty="0" smtClean="0"/>
              <a:t>factors</a:t>
            </a:r>
            <a:r>
              <a:rPr lang="pl-PL" dirty="0" smtClean="0"/>
              <a:t>(</a:t>
            </a:r>
            <a:r>
              <a:rPr lang="pl-PL" dirty="0" err="1" smtClean="0"/>
              <a:t>recovery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, </a:t>
            </a:r>
            <a:r>
              <a:rPr lang="pl-PL" dirty="0" err="1" smtClean="0"/>
              <a:t>vaccination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, </a:t>
            </a:r>
            <a:r>
              <a:rPr lang="pl-PL" dirty="0" err="1" smtClean="0"/>
              <a:t>virulence</a:t>
            </a:r>
            <a:r>
              <a:rPr lang="pl-PL" dirty="0" smtClean="0"/>
              <a:t> of </a:t>
            </a:r>
            <a:r>
              <a:rPr lang="pl-PL" dirty="0" err="1" smtClean="0"/>
              <a:t>epidemic</a:t>
            </a:r>
            <a:r>
              <a:rPr lang="pl-PL" dirty="0" smtClean="0"/>
              <a:t>, </a:t>
            </a:r>
            <a:r>
              <a:rPr lang="pl-PL" dirty="0" err="1" smtClean="0"/>
              <a:t>movement</a:t>
            </a:r>
            <a:r>
              <a:rPr lang="pl-PL" dirty="0" smtClean="0"/>
              <a:t> </a:t>
            </a:r>
            <a:r>
              <a:rPr lang="pl-PL" dirty="0" err="1" smtClean="0"/>
              <a:t>factor</a:t>
            </a:r>
            <a:r>
              <a:rPr lang="pl-PL" dirty="0" smtClean="0"/>
              <a:t>)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pl-PL" dirty="0" smtClean="0"/>
              <a:t>P</a:t>
            </a:r>
            <a:r>
              <a:rPr lang="en-US" dirty="0" err="1" smtClean="0"/>
              <a:t>icture</a:t>
            </a:r>
            <a:r>
              <a:rPr lang="en-US" dirty="0" smtClean="0"/>
              <a:t> how vaccination a</a:t>
            </a:r>
            <a:r>
              <a:rPr lang="pl-PL" dirty="0" err="1" smtClean="0"/>
              <a:t>ff</a:t>
            </a:r>
            <a:r>
              <a:rPr lang="en-US" dirty="0" err="1" smtClean="0"/>
              <a:t>ect</a:t>
            </a:r>
            <a:r>
              <a:rPr lang="en-US" dirty="0" smtClean="0"/>
              <a:t> disease</a:t>
            </a:r>
            <a:r>
              <a:rPr lang="pl-PL" dirty="0" smtClean="0"/>
              <a:t> </a:t>
            </a:r>
            <a:r>
              <a:rPr lang="en-US" dirty="0" smtClean="0"/>
              <a:t>spreading and con</a:t>
            </a:r>
            <a:r>
              <a:rPr lang="pl-PL" dirty="0" smtClean="0"/>
              <a:t>fi</a:t>
            </a:r>
            <a:r>
              <a:rPr lang="en-US" dirty="0" err="1" smtClean="0"/>
              <a:t>rms</a:t>
            </a:r>
            <a:r>
              <a:rPr lang="en-US" dirty="0" smtClean="0"/>
              <a:t> that herd immunity is </a:t>
            </a:r>
            <a:r>
              <a:rPr lang="en-US" dirty="0" smtClean="0"/>
              <a:t>important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38600" cy="4434840"/>
          </a:xfrm>
        </p:spPr>
        <p:txBody>
          <a:bodyPr/>
          <a:lstStyle/>
          <a:p>
            <a:r>
              <a:rPr lang="pl-PL" dirty="0" smtClean="0"/>
              <a:t>SIR</a:t>
            </a:r>
          </a:p>
          <a:p>
            <a:r>
              <a:rPr lang="pl-PL" dirty="0" smtClean="0"/>
              <a:t>SIS</a:t>
            </a:r>
          </a:p>
          <a:p>
            <a:r>
              <a:rPr lang="pl-PL" dirty="0" smtClean="0"/>
              <a:t>SEIR</a:t>
            </a:r>
          </a:p>
          <a:p>
            <a:r>
              <a:rPr lang="pl-PL" dirty="0" smtClean="0"/>
              <a:t>SEIRS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038600" cy="4434840"/>
          </a:xfrm>
        </p:spPr>
        <p:txBody>
          <a:bodyPr/>
          <a:lstStyle/>
          <a:p>
            <a:r>
              <a:rPr lang="pl-PL" dirty="0" smtClean="0"/>
              <a:t>S – </a:t>
            </a:r>
            <a:r>
              <a:rPr lang="pl-PL" dirty="0" err="1" smtClean="0"/>
              <a:t>suspectible</a:t>
            </a:r>
            <a:endParaRPr lang="pl-PL" dirty="0" smtClean="0"/>
          </a:p>
          <a:p>
            <a:r>
              <a:rPr lang="pl-PL" dirty="0" smtClean="0"/>
              <a:t>I – </a:t>
            </a:r>
            <a:r>
              <a:rPr lang="pl-PL" dirty="0" err="1" smtClean="0"/>
              <a:t>infected</a:t>
            </a:r>
            <a:endParaRPr lang="pl-PL" dirty="0" smtClean="0"/>
          </a:p>
          <a:p>
            <a:r>
              <a:rPr lang="pl-PL" dirty="0" smtClean="0"/>
              <a:t>R – </a:t>
            </a:r>
            <a:r>
              <a:rPr lang="pl-PL" dirty="0" err="1" smtClean="0"/>
              <a:t>recovered</a:t>
            </a:r>
            <a:endParaRPr lang="pl-PL" dirty="0" smtClean="0"/>
          </a:p>
          <a:p>
            <a:r>
              <a:rPr lang="pl-PL" dirty="0" smtClean="0"/>
              <a:t>E - </a:t>
            </a:r>
            <a:r>
              <a:rPr lang="pl-PL" dirty="0" err="1" smtClean="0"/>
              <a:t>exposed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38525"/>
            <a:ext cx="8858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pic>
        <p:nvPicPr>
          <p:cNvPr id="4" name="Obraz 3" descr="Screen Shot 01-09-18 at 04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14" y="1094570"/>
            <a:ext cx="8135486" cy="576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Screen Shot 01-09-18 at 04.09 PM 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82" y="373603"/>
            <a:ext cx="9153182" cy="6484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 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 0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149</Words>
  <PresentationFormat>Pokaz na ekranie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Przepływ</vt:lpstr>
      <vt:lpstr>Spread of epidemic</vt:lpstr>
      <vt:lpstr>Epidemic</vt:lpstr>
      <vt:lpstr>Why model?</vt:lpstr>
      <vt:lpstr>Models</vt:lpstr>
      <vt:lpstr>Program</vt:lpstr>
      <vt:lpstr>Slajd 6</vt:lpstr>
      <vt:lpstr>Slajd 7</vt:lpstr>
      <vt:lpstr>Slajd 8</vt:lpstr>
      <vt:lpstr>Slajd 9</vt:lpstr>
      <vt:lpstr>Slajd 10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of epidemic</dc:title>
  <dc:creator>Amras</dc:creator>
  <cp:lastModifiedBy>Amras</cp:lastModifiedBy>
  <cp:revision>7</cp:revision>
  <dcterms:created xsi:type="dcterms:W3CDTF">2018-01-06T09:25:29Z</dcterms:created>
  <dcterms:modified xsi:type="dcterms:W3CDTF">2018-01-09T15:19:35Z</dcterms:modified>
</cp:coreProperties>
</file>