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8" r:id="rId2"/>
    <p:sldId id="268" r:id="rId3"/>
    <p:sldId id="295" r:id="rId4"/>
    <p:sldId id="267" r:id="rId5"/>
    <p:sldId id="304" r:id="rId6"/>
    <p:sldId id="289" r:id="rId7"/>
    <p:sldId id="270" r:id="rId8"/>
    <p:sldId id="293" r:id="rId9"/>
    <p:sldId id="294" r:id="rId10"/>
    <p:sldId id="292" r:id="rId11"/>
    <p:sldId id="275" r:id="rId12"/>
    <p:sldId id="307" r:id="rId13"/>
    <p:sldId id="305"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9257" autoAdjust="0"/>
  </p:normalViewPr>
  <p:slideViewPr>
    <p:cSldViewPr snapToGrid="0">
      <p:cViewPr varScale="1">
        <p:scale>
          <a:sx n="110" d="100"/>
          <a:sy n="110" d="100"/>
        </p:scale>
        <p:origin x="221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ia Dyllan" userId="0baaa9bf56490a2c" providerId="LiveId" clId="{00A2C03A-7DF8-4DF8-B35C-2DCCC0CB0FC5}"/>
    <pc:docChg chg="undo redo custSel addSld modSld">
      <pc:chgData name="Eia Dyllan" userId="0baaa9bf56490a2c" providerId="LiveId" clId="{00A2C03A-7DF8-4DF8-B35C-2DCCC0CB0FC5}" dt="2023-04-02T12:09:50.800" v="32" actId="1076"/>
      <pc:docMkLst>
        <pc:docMk/>
      </pc:docMkLst>
      <pc:sldChg chg="modNotesTx">
        <pc:chgData name="Eia Dyllan" userId="0baaa9bf56490a2c" providerId="LiveId" clId="{00A2C03A-7DF8-4DF8-B35C-2DCCC0CB0FC5}" dt="2023-04-02T12:01:39.716" v="12" actId="20577"/>
        <pc:sldMkLst>
          <pc:docMk/>
          <pc:sldMk cId="3310995393" sldId="293"/>
        </pc:sldMkLst>
      </pc:sldChg>
      <pc:sldChg chg="modNotesTx">
        <pc:chgData name="Eia Dyllan" userId="0baaa9bf56490a2c" providerId="LiveId" clId="{00A2C03A-7DF8-4DF8-B35C-2DCCC0CB0FC5}" dt="2023-04-02T12:00:20.007" v="6" actId="20577"/>
        <pc:sldMkLst>
          <pc:docMk/>
          <pc:sldMk cId="4112592683" sldId="295"/>
        </pc:sldMkLst>
      </pc:sldChg>
      <pc:sldChg chg="delSp new mod">
        <pc:chgData name="Eia Dyllan" userId="0baaa9bf56490a2c" providerId="LiveId" clId="{00A2C03A-7DF8-4DF8-B35C-2DCCC0CB0FC5}" dt="2023-04-02T12:05:07.213" v="14" actId="478"/>
        <pc:sldMkLst>
          <pc:docMk/>
          <pc:sldMk cId="3704021836" sldId="305"/>
        </pc:sldMkLst>
        <pc:spChg chg="del">
          <ac:chgData name="Eia Dyllan" userId="0baaa9bf56490a2c" providerId="LiveId" clId="{00A2C03A-7DF8-4DF8-B35C-2DCCC0CB0FC5}" dt="2023-04-02T12:05:07.213" v="14" actId="478"/>
          <ac:spMkLst>
            <pc:docMk/>
            <pc:sldMk cId="3704021836" sldId="305"/>
            <ac:spMk id="2" creationId="{E5D2E549-CA52-5D43-37FD-3C1DA66648BA}"/>
          </ac:spMkLst>
        </pc:spChg>
        <pc:spChg chg="del">
          <ac:chgData name="Eia Dyllan" userId="0baaa9bf56490a2c" providerId="LiveId" clId="{00A2C03A-7DF8-4DF8-B35C-2DCCC0CB0FC5}" dt="2023-04-02T12:05:07.213" v="14" actId="478"/>
          <ac:spMkLst>
            <pc:docMk/>
            <pc:sldMk cId="3704021836" sldId="305"/>
            <ac:spMk id="3" creationId="{4387A2D7-DD36-CB5F-3031-4878B8365AD5}"/>
          </ac:spMkLst>
        </pc:spChg>
      </pc:sldChg>
      <pc:sldChg chg="add">
        <pc:chgData name="Eia Dyllan" userId="0baaa9bf56490a2c" providerId="LiveId" clId="{00A2C03A-7DF8-4DF8-B35C-2DCCC0CB0FC5}" dt="2023-04-02T12:05:11.439" v="15"/>
        <pc:sldMkLst>
          <pc:docMk/>
          <pc:sldMk cId="3850705182" sldId="306"/>
        </pc:sldMkLst>
      </pc:sldChg>
      <pc:sldChg chg="addSp modSp add mod">
        <pc:chgData name="Eia Dyllan" userId="0baaa9bf56490a2c" providerId="LiveId" clId="{00A2C03A-7DF8-4DF8-B35C-2DCCC0CB0FC5}" dt="2023-04-02T12:09:50.800" v="32" actId="1076"/>
        <pc:sldMkLst>
          <pc:docMk/>
          <pc:sldMk cId="2810557171" sldId="307"/>
        </pc:sldMkLst>
        <pc:spChg chg="mod">
          <ac:chgData name="Eia Dyllan" userId="0baaa9bf56490a2c" providerId="LiveId" clId="{00A2C03A-7DF8-4DF8-B35C-2DCCC0CB0FC5}" dt="2023-04-02T12:08:49.107" v="21"/>
          <ac:spMkLst>
            <pc:docMk/>
            <pc:sldMk cId="2810557171" sldId="307"/>
            <ac:spMk id="2" creationId="{8E8DA80E-EECC-4B43-90AF-F7BD9FEB665D}"/>
          </ac:spMkLst>
        </pc:spChg>
        <pc:spChg chg="mod">
          <ac:chgData name="Eia Dyllan" userId="0baaa9bf56490a2c" providerId="LiveId" clId="{00A2C03A-7DF8-4DF8-B35C-2DCCC0CB0FC5}" dt="2023-04-02T12:09:42.343" v="29" actId="14100"/>
          <ac:spMkLst>
            <pc:docMk/>
            <pc:sldMk cId="2810557171" sldId="307"/>
            <ac:spMk id="3" creationId="{668EAFF3-C798-4044-B05F-2C0F8C2171CD}"/>
          </ac:spMkLst>
        </pc:spChg>
        <pc:picChg chg="add mod">
          <ac:chgData name="Eia Dyllan" userId="0baaa9bf56490a2c" providerId="LiveId" clId="{00A2C03A-7DF8-4DF8-B35C-2DCCC0CB0FC5}" dt="2023-04-02T12:09:50.800" v="32" actId="1076"/>
          <ac:picMkLst>
            <pc:docMk/>
            <pc:sldMk cId="2810557171" sldId="307"/>
            <ac:picMk id="1026" creationId="{907C1916-D008-4C58-CFA5-FDD764AD4EC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5F51C5-C94C-4BD5-B706-3899532A96F2}" type="datetimeFigureOut">
              <a:rPr lang="zh-CN" altLang="en-US" smtClean="0"/>
              <a:t>2023/4/3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47D24A-D825-4762-B754-EBC7F6ACB05A}" type="slidenum">
              <a:rPr lang="zh-CN" altLang="en-US" smtClean="0"/>
              <a:t>‹#›</a:t>
            </a:fld>
            <a:endParaRPr lang="zh-CN" altLang="en-US"/>
          </a:p>
        </p:txBody>
      </p:sp>
    </p:spTree>
    <p:extLst>
      <p:ext uri="{BB962C8B-B14F-4D97-AF65-F5344CB8AC3E}">
        <p14:creationId xmlns:p14="http://schemas.microsoft.com/office/powerpoint/2010/main" val="39008204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CLIP</a:t>
            </a:r>
            <a:r>
              <a:rPr lang="zh-CN" altLang="en-US" dirty="0"/>
              <a:t>是</a:t>
            </a:r>
            <a:r>
              <a:rPr lang="en-US" altLang="zh-CN" dirty="0" err="1"/>
              <a:t>OpenAI</a:t>
            </a:r>
            <a:r>
              <a:rPr lang="zh-CN" altLang="en-US" dirty="0"/>
              <a:t>在</a:t>
            </a:r>
            <a:r>
              <a:rPr lang="en-US" altLang="zh-CN" dirty="0"/>
              <a:t>2021</a:t>
            </a:r>
            <a:r>
              <a:rPr lang="zh-CN" altLang="en-US" dirty="0"/>
              <a:t>年公布的一个研究</a:t>
            </a:r>
            <a:endParaRPr lang="en-US" altLang="zh-CN" dirty="0"/>
          </a:p>
          <a:p>
            <a:r>
              <a:rPr lang="zh-CN" altLang="en-US" dirty="0"/>
              <a:t>简单介绍：这篇论文提出了如何在自然语言监督下学习图像表征，并基于该大模型实现 </a:t>
            </a:r>
            <a:r>
              <a:rPr lang="en-US" altLang="zh-CN" dirty="0"/>
              <a:t>zero-shot </a:t>
            </a:r>
            <a:r>
              <a:rPr lang="zh-CN" altLang="en-US" dirty="0"/>
              <a:t>图像分类任务。以往工作中，大量计算机视觉工作基于预分类好的标签进行训练，但这限制了模型的实用性和泛化能力。在自然语言领域中，不少工作基于大量语义数据做弱监督训练，这些数据包含少量不正确信息，但训练结果上可以超越现有的人工标注数据集。这篇论文将过去研究进行结合，先分析了如何选择一个高效的预训练方法，随后收集了一个包含大量文本</a:t>
            </a:r>
            <a:r>
              <a:rPr lang="en-US" altLang="zh-CN" dirty="0"/>
              <a:t>-</a:t>
            </a:r>
            <a:r>
              <a:rPr lang="zh-CN" altLang="en-US" dirty="0"/>
              <a:t>图像对的训练集，最后训练得到了一个可用于图像分类任务的大模型。</a:t>
            </a:r>
          </a:p>
        </p:txBody>
      </p:sp>
      <p:sp>
        <p:nvSpPr>
          <p:cNvPr id="4" name="灯片编号占位符 3"/>
          <p:cNvSpPr>
            <a:spLocks noGrp="1"/>
          </p:cNvSpPr>
          <p:nvPr>
            <p:ph type="sldNum" sz="quarter" idx="5"/>
          </p:nvPr>
        </p:nvSpPr>
        <p:spPr/>
        <p:txBody>
          <a:bodyPr/>
          <a:lstStyle/>
          <a:p>
            <a:fld id="{E622E26C-0389-4917-AAA0-54A6F878FFD7}" type="slidenum">
              <a:rPr lang="zh-CN" altLang="en-US" smtClean="0"/>
              <a:t>1</a:t>
            </a:fld>
            <a:endParaRPr lang="zh-CN" altLang="en-US"/>
          </a:p>
        </p:txBody>
      </p:sp>
    </p:spTree>
    <p:extLst>
      <p:ext uri="{BB962C8B-B14F-4D97-AF65-F5344CB8AC3E}">
        <p14:creationId xmlns:p14="http://schemas.microsoft.com/office/powerpoint/2010/main" val="42519118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该实验是鲁棒性对比</a:t>
            </a:r>
            <a:endParaRPr lang="en-US" altLang="zh-CN" dirty="0"/>
          </a:p>
          <a:p>
            <a:endParaRPr lang="en-US" altLang="zh-CN" dirty="0"/>
          </a:p>
          <a:p>
            <a:r>
              <a:rPr lang="zh-CN" altLang="en-US" dirty="0"/>
              <a:t>实验中，将</a:t>
            </a:r>
            <a:r>
              <a:rPr lang="en-US" altLang="zh-CN" dirty="0"/>
              <a:t>zero-shot CLIP</a:t>
            </a:r>
            <a:r>
              <a:rPr lang="zh-CN" altLang="en-US" dirty="0"/>
              <a:t>应用于</a:t>
            </a:r>
            <a:r>
              <a:rPr lang="en-US" altLang="zh-CN" dirty="0"/>
              <a:t>ImageNet</a:t>
            </a:r>
            <a:r>
              <a:rPr lang="zh-CN" altLang="en-US" dirty="0"/>
              <a:t>的分类任务</a:t>
            </a:r>
            <a:endParaRPr lang="en-US" altLang="zh-CN" dirty="0"/>
          </a:p>
          <a:p>
            <a:endParaRPr lang="en-US" altLang="zh-CN" dirty="0"/>
          </a:p>
          <a:p>
            <a:r>
              <a:rPr lang="zh-CN" altLang="en-US" dirty="0"/>
              <a:t>右图显示，</a:t>
            </a:r>
            <a:r>
              <a:rPr lang="en-US" altLang="zh-CN" dirty="0"/>
              <a:t>CLIP</a:t>
            </a:r>
            <a:r>
              <a:rPr lang="zh-CN" altLang="en-US" dirty="0"/>
              <a:t>不仅达到了有监督的</a:t>
            </a:r>
            <a:r>
              <a:rPr lang="en-US" altLang="zh-CN" dirty="0"/>
              <a:t>Resnet101</a:t>
            </a:r>
            <a:r>
              <a:rPr lang="zh-CN" altLang="en-US" dirty="0"/>
              <a:t>的性能，还在不同的数据集中表现出了远超</a:t>
            </a:r>
            <a:r>
              <a:rPr lang="en-US" altLang="zh-CN" dirty="0"/>
              <a:t>Resnet101</a:t>
            </a:r>
            <a:r>
              <a:rPr lang="zh-CN" altLang="en-US" dirty="0"/>
              <a:t>的泛化性。</a:t>
            </a:r>
            <a:endParaRPr lang="en-US" altLang="zh-CN" dirty="0"/>
          </a:p>
          <a:p>
            <a:r>
              <a:rPr lang="zh-CN" altLang="en-US" dirty="0"/>
              <a:t>左图显示，</a:t>
            </a:r>
            <a:r>
              <a:rPr lang="en-US" altLang="zh-CN" dirty="0"/>
              <a:t>CLIP</a:t>
            </a:r>
            <a:r>
              <a:rPr lang="zh-CN" altLang="en-US" dirty="0"/>
              <a:t>相比于现有的性能鲁棒的技术有着更明显的鲁棒性。</a:t>
            </a:r>
            <a:endParaRPr lang="en-US" altLang="zh-CN" dirty="0"/>
          </a:p>
        </p:txBody>
      </p:sp>
      <p:sp>
        <p:nvSpPr>
          <p:cNvPr id="4" name="灯片编号占位符 3"/>
          <p:cNvSpPr>
            <a:spLocks noGrp="1"/>
          </p:cNvSpPr>
          <p:nvPr>
            <p:ph type="sldNum" sz="quarter" idx="5"/>
          </p:nvPr>
        </p:nvSpPr>
        <p:spPr/>
        <p:txBody>
          <a:bodyPr/>
          <a:lstStyle/>
          <a:p>
            <a:fld id="{E622E26C-0389-4917-AAA0-54A6F878FFD7}" type="slidenum">
              <a:rPr lang="zh-CN" altLang="en-US" smtClean="0"/>
              <a:t>10</a:t>
            </a:fld>
            <a:endParaRPr lang="zh-CN" altLang="en-US"/>
          </a:p>
        </p:txBody>
      </p:sp>
    </p:spTree>
    <p:extLst>
      <p:ext uri="{BB962C8B-B14F-4D97-AF65-F5344CB8AC3E}">
        <p14:creationId xmlns:p14="http://schemas.microsoft.com/office/powerpoint/2010/main" val="14207826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贡献：</a:t>
            </a:r>
            <a:endParaRPr lang="en-US" altLang="zh-CN" dirty="0"/>
          </a:p>
          <a:p>
            <a:pPr marL="228600" indent="-228600">
              <a:buAutoNum type="arabicPeriod"/>
            </a:pPr>
            <a:r>
              <a:rPr lang="zh-CN" altLang="en-US" dirty="0"/>
              <a:t>提供了一个</a:t>
            </a:r>
            <a:r>
              <a:rPr lang="en-US" altLang="zh-CN" dirty="0"/>
              <a:t>4</a:t>
            </a:r>
            <a:r>
              <a:rPr lang="zh-CN" altLang="en-US" dirty="0"/>
              <a:t>亿大小的图像文本对数据集；</a:t>
            </a:r>
            <a:endParaRPr lang="en-US" altLang="zh-CN" dirty="0"/>
          </a:p>
          <a:p>
            <a:pPr marL="228600" indent="-228600">
              <a:buAutoNum type="arabicPeriod"/>
            </a:pPr>
            <a:r>
              <a:rPr lang="zh-CN" altLang="en-US" dirty="0"/>
              <a:t>通过研究，把成功的预训练 </a:t>
            </a:r>
            <a:r>
              <a:rPr lang="en-US" altLang="zh-CN" dirty="0"/>
              <a:t>NLP </a:t>
            </a:r>
            <a:r>
              <a:rPr lang="zh-CN" altLang="en-US" dirty="0"/>
              <a:t>方法和图像领域相关联；</a:t>
            </a:r>
            <a:endParaRPr lang="en-US" altLang="zh-CN" dirty="0"/>
          </a:p>
          <a:p>
            <a:pPr marL="685800" lvl="1" indent="-228600">
              <a:buAutoNum type="arabicPeriod"/>
            </a:pPr>
            <a:r>
              <a:rPr lang="zh-CN" altLang="en-US" dirty="0"/>
              <a:t>其中，提到的 </a:t>
            </a:r>
            <a:r>
              <a:rPr lang="en-US" altLang="zh-CN" dirty="0"/>
              <a:t>Web-scale </a:t>
            </a:r>
            <a:r>
              <a:rPr lang="zh-CN" altLang="en-US" dirty="0"/>
              <a:t>特指可以从互联网公开资源中获取大量自然语言数据；</a:t>
            </a:r>
            <a:endParaRPr lang="en-US" altLang="zh-CN" dirty="0"/>
          </a:p>
          <a:p>
            <a:pPr marL="228600" indent="-228600">
              <a:buAutoNum type="arabicPeriod"/>
            </a:pPr>
            <a:r>
              <a:rPr lang="zh-CN" altLang="en-US" dirty="0"/>
              <a:t>预训练了一个 </a:t>
            </a:r>
            <a:r>
              <a:rPr lang="en-US" altLang="zh-CN" dirty="0"/>
              <a:t>zero-shot </a:t>
            </a:r>
            <a:r>
              <a:rPr lang="zh-CN" altLang="en-US" dirty="0"/>
              <a:t>大模型，</a:t>
            </a:r>
            <a:r>
              <a:rPr lang="en-US" altLang="zh-CN" dirty="0"/>
              <a:t>CLIP</a:t>
            </a:r>
          </a:p>
          <a:p>
            <a:pPr marL="228600" indent="-228600">
              <a:buAutoNum type="arabicPeriod"/>
            </a:pPr>
            <a:r>
              <a:rPr lang="zh-CN" altLang="en-US" dirty="0"/>
              <a:t>实验证明</a:t>
            </a:r>
            <a:r>
              <a:rPr lang="en-US" altLang="zh-CN" dirty="0"/>
              <a:t>Zero-shot</a:t>
            </a:r>
            <a:r>
              <a:rPr lang="zh-CN" altLang="en-US" dirty="0"/>
              <a:t> </a:t>
            </a:r>
            <a:r>
              <a:rPr lang="en-US" altLang="zh-CN" dirty="0"/>
              <a:t>CLIP</a:t>
            </a:r>
            <a:r>
              <a:rPr lang="zh-CN" altLang="en-US" dirty="0"/>
              <a:t>在性能和鲁棒性上均优于现有优秀图像分类方法。</a:t>
            </a:r>
            <a:endParaRPr lang="en-US" altLang="zh-CN" dirty="0"/>
          </a:p>
          <a:p>
            <a:pPr marL="228600" indent="-228600">
              <a:buAutoNum type="arabicPeriod"/>
            </a:pPr>
            <a:endParaRPr lang="en-US" altLang="zh-CN" dirty="0"/>
          </a:p>
          <a:p>
            <a:pPr marL="0" indent="0">
              <a:buNone/>
            </a:pPr>
            <a:r>
              <a:rPr lang="zh-CN" altLang="en-US" dirty="0"/>
              <a:t>未来工作：</a:t>
            </a:r>
            <a:endParaRPr lang="en-US" altLang="zh-CN" dirty="0"/>
          </a:p>
          <a:p>
            <a:pPr marL="0" indent="0">
              <a:buNone/>
            </a:pPr>
            <a:r>
              <a:rPr lang="zh-CN" altLang="en-US" dirty="0"/>
              <a:t>该论文发现</a:t>
            </a:r>
            <a:r>
              <a:rPr lang="en-US" altLang="zh-CN" dirty="0"/>
              <a:t>zero-shot CLIP</a:t>
            </a:r>
            <a:r>
              <a:rPr lang="zh-CN" altLang="en-US" dirty="0"/>
              <a:t>在专用领域性能低于其它有监督方法，因此提出可以结合</a:t>
            </a:r>
            <a:r>
              <a:rPr lang="en-US" altLang="zh-CN" dirty="0"/>
              <a:t>CLIP</a:t>
            </a:r>
            <a:r>
              <a:rPr lang="zh-CN" altLang="en-US" dirty="0"/>
              <a:t>的强 </a:t>
            </a:r>
            <a:r>
              <a:rPr lang="en-US" altLang="zh-CN" dirty="0"/>
              <a:t>zero-shot </a:t>
            </a:r>
            <a:r>
              <a:rPr lang="zh-CN" altLang="en-US" dirty="0"/>
              <a:t>能力和高效的 </a:t>
            </a:r>
            <a:r>
              <a:rPr lang="en-US" altLang="zh-CN" dirty="0"/>
              <a:t>few-show </a:t>
            </a:r>
            <a:r>
              <a:rPr lang="zh-CN" altLang="en-US" dirty="0"/>
              <a:t>学习，综合提高</a:t>
            </a:r>
            <a:r>
              <a:rPr lang="en-US" altLang="zh-CN" dirty="0"/>
              <a:t>CLIP</a:t>
            </a:r>
            <a:r>
              <a:rPr lang="zh-CN" altLang="en-US" dirty="0"/>
              <a:t>的实用性和性能。</a:t>
            </a:r>
            <a:endParaRPr lang="en-US" altLang="zh-CN" dirty="0"/>
          </a:p>
        </p:txBody>
      </p:sp>
      <p:sp>
        <p:nvSpPr>
          <p:cNvPr id="4" name="灯片编号占位符 3"/>
          <p:cNvSpPr>
            <a:spLocks noGrp="1"/>
          </p:cNvSpPr>
          <p:nvPr>
            <p:ph type="sldNum" sz="quarter" idx="5"/>
          </p:nvPr>
        </p:nvSpPr>
        <p:spPr/>
        <p:txBody>
          <a:bodyPr/>
          <a:lstStyle/>
          <a:p>
            <a:fld id="{E622E26C-0389-4917-AAA0-54A6F878FFD7}" type="slidenum">
              <a:rPr lang="zh-CN" altLang="en-US" smtClean="0"/>
              <a:t>11</a:t>
            </a:fld>
            <a:endParaRPr lang="zh-CN" altLang="en-US"/>
          </a:p>
        </p:txBody>
      </p:sp>
    </p:spTree>
    <p:extLst>
      <p:ext uri="{BB962C8B-B14F-4D97-AF65-F5344CB8AC3E}">
        <p14:creationId xmlns:p14="http://schemas.microsoft.com/office/powerpoint/2010/main" val="16335298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121212"/>
                </a:solidFill>
                <a:effectLst/>
                <a:latin typeface="-apple-system"/>
              </a:rPr>
              <a:t>数据并行训练加速比最高，但要求每个设备上都备份一份模型，显存占用比较高。</a:t>
            </a:r>
            <a:endParaRPr lang="en-US" altLang="zh-CN" b="0" i="0" dirty="0">
              <a:solidFill>
                <a:srgbClr val="121212"/>
              </a:solidFill>
              <a:effectLst/>
              <a:latin typeface="-apple-system"/>
            </a:endParaRPr>
          </a:p>
          <a:p>
            <a:endParaRPr lang="en-US" altLang="zh-CN" b="0" i="0" dirty="0">
              <a:solidFill>
                <a:srgbClr val="121212"/>
              </a:solidFill>
              <a:effectLst/>
              <a:latin typeface="-apple-system"/>
            </a:endParaRPr>
          </a:p>
          <a:p>
            <a:r>
              <a:rPr lang="zh-CN" altLang="en-US" b="0" i="0" dirty="0">
                <a:solidFill>
                  <a:srgbClr val="121212"/>
                </a:solidFill>
                <a:effectLst/>
                <a:latin typeface="-apple-system"/>
              </a:rPr>
              <a:t>模型并行，通信占比高，适合在机器内做模型并行且支持的模型类型有限。</a:t>
            </a:r>
            <a:endParaRPr lang="en-US" altLang="zh-CN" b="0" i="0" dirty="0">
              <a:solidFill>
                <a:srgbClr val="121212"/>
              </a:solidFill>
              <a:effectLst/>
              <a:latin typeface="-apple-system"/>
            </a:endParaRPr>
          </a:p>
          <a:p>
            <a:endParaRPr lang="en-US" altLang="zh-CN" b="0" i="0" dirty="0">
              <a:solidFill>
                <a:srgbClr val="121212"/>
              </a:solidFill>
              <a:effectLst/>
              <a:latin typeface="-apple-system"/>
            </a:endParaRPr>
          </a:p>
          <a:p>
            <a:r>
              <a:rPr lang="zh-CN" altLang="en-US" b="0" i="0" dirty="0">
                <a:solidFill>
                  <a:srgbClr val="121212"/>
                </a:solidFill>
                <a:effectLst/>
                <a:latin typeface="-apple-system"/>
              </a:rPr>
              <a:t>流水线并行，训练设备容易出现空闲状态，加速效率没有数据并行高；但能减少通信边界支持更多的层数，适合在机器间使用。</a:t>
            </a:r>
            <a:endParaRPr lang="en-US" altLang="zh-CN" dirty="0"/>
          </a:p>
        </p:txBody>
      </p:sp>
      <p:sp>
        <p:nvSpPr>
          <p:cNvPr id="4" name="灯片编号占位符 3"/>
          <p:cNvSpPr>
            <a:spLocks noGrp="1"/>
          </p:cNvSpPr>
          <p:nvPr>
            <p:ph type="sldNum" sz="quarter" idx="5"/>
          </p:nvPr>
        </p:nvSpPr>
        <p:spPr/>
        <p:txBody>
          <a:bodyPr/>
          <a:lstStyle/>
          <a:p>
            <a:fld id="{E622E26C-0389-4917-AAA0-54A6F878FFD7}" type="slidenum">
              <a:rPr lang="zh-CN" altLang="en-US" smtClean="0"/>
              <a:t>12</a:t>
            </a:fld>
            <a:endParaRPr lang="zh-CN" altLang="en-US"/>
          </a:p>
        </p:txBody>
      </p:sp>
    </p:spTree>
    <p:extLst>
      <p:ext uri="{BB962C8B-B14F-4D97-AF65-F5344CB8AC3E}">
        <p14:creationId xmlns:p14="http://schemas.microsoft.com/office/powerpoint/2010/main" val="12814667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121212"/>
                </a:solidFill>
                <a:effectLst/>
                <a:latin typeface="-apple-system"/>
              </a:rPr>
              <a:t>混合并行策略的思想，集三种策略的优势于一身，实现取长补短。</a:t>
            </a:r>
            <a:endParaRPr lang="en-US" altLang="zh-CN" b="0" i="0" dirty="0">
              <a:solidFill>
                <a:srgbClr val="121212"/>
              </a:solidFill>
              <a:effectLst/>
              <a:latin typeface="-apple-system"/>
            </a:endParaRPr>
          </a:p>
          <a:p>
            <a:r>
              <a:rPr lang="zh-CN" altLang="en-US" b="0" i="0" dirty="0">
                <a:solidFill>
                  <a:srgbClr val="121212"/>
                </a:solidFill>
                <a:effectLst/>
                <a:latin typeface="-apple-system"/>
              </a:rPr>
              <a:t>具体来说，先在单机内使用模型并行和分组参数切片组合的策略，这么选择的原因是这两个策略通信量较大，适合使用机器内的卡间通信。</a:t>
            </a:r>
            <a:endParaRPr lang="en-US" altLang="zh-CN" b="0" i="0" dirty="0">
              <a:solidFill>
                <a:srgbClr val="121212"/>
              </a:solidFill>
              <a:effectLst/>
              <a:latin typeface="-apple-system"/>
            </a:endParaRPr>
          </a:p>
          <a:p>
            <a:r>
              <a:rPr lang="zh-CN" altLang="en-US" b="0" i="0" dirty="0">
                <a:solidFill>
                  <a:srgbClr val="121212"/>
                </a:solidFill>
                <a:effectLst/>
                <a:latin typeface="-apple-system"/>
              </a:rPr>
              <a:t>接着，为了承载千亿规模大模型，叠加流水线并行策略，使用多台机器共同分担计算。</a:t>
            </a:r>
            <a:endParaRPr lang="en-US" altLang="zh-CN" b="0" i="0" dirty="0">
              <a:solidFill>
                <a:srgbClr val="121212"/>
              </a:solidFill>
              <a:effectLst/>
              <a:latin typeface="-apple-system"/>
            </a:endParaRPr>
          </a:p>
          <a:p>
            <a:r>
              <a:rPr lang="zh-CN" altLang="en-US" b="0" i="0" dirty="0">
                <a:solidFill>
                  <a:srgbClr val="121212"/>
                </a:solidFill>
                <a:effectLst/>
                <a:latin typeface="-apple-system"/>
              </a:rPr>
              <a:t>最后，为了计算和通讯高效，在外层又叠加了数据并行来增加并发数量，提升整体训练速度。</a:t>
            </a:r>
            <a:endParaRPr lang="en-US" altLang="zh-CN" b="0" i="0" dirty="0">
              <a:solidFill>
                <a:srgbClr val="121212"/>
              </a:solidFill>
              <a:effectLst/>
              <a:latin typeface="-apple-system"/>
            </a:endParaRPr>
          </a:p>
          <a:p>
            <a:endParaRPr lang="en-US" altLang="zh-CN" b="0" i="0" dirty="0">
              <a:solidFill>
                <a:srgbClr val="121212"/>
              </a:solidFill>
              <a:effectLst/>
              <a:latin typeface="-apple-system"/>
            </a:endParaRPr>
          </a:p>
          <a:p>
            <a:r>
              <a:rPr lang="zh-CN" altLang="en-US" b="0" i="0" dirty="0">
                <a:solidFill>
                  <a:srgbClr val="121212"/>
                </a:solidFill>
                <a:effectLst/>
                <a:latin typeface="-apple-system"/>
              </a:rPr>
              <a:t>这就是我们目前在 </a:t>
            </a:r>
            <a:r>
              <a:rPr lang="en-US" altLang="zh-CN" b="0" i="0" dirty="0">
                <a:solidFill>
                  <a:srgbClr val="121212"/>
                </a:solidFill>
                <a:effectLst/>
                <a:latin typeface="-apple-system"/>
              </a:rPr>
              <a:t>AI </a:t>
            </a:r>
            <a:r>
              <a:rPr lang="zh-CN" altLang="en-US" b="0" i="0" dirty="0">
                <a:solidFill>
                  <a:srgbClr val="121212"/>
                </a:solidFill>
                <a:effectLst/>
                <a:latin typeface="-apple-system"/>
              </a:rPr>
              <a:t>框架中添加的并行策略，业界基本上都是使用这种方式。</a:t>
            </a:r>
            <a:endParaRPr lang="zh-CN" altLang="en-US" dirty="0"/>
          </a:p>
        </p:txBody>
      </p:sp>
      <p:sp>
        <p:nvSpPr>
          <p:cNvPr id="4" name="灯片编号占位符 3"/>
          <p:cNvSpPr>
            <a:spLocks noGrp="1"/>
          </p:cNvSpPr>
          <p:nvPr>
            <p:ph type="sldNum" sz="quarter" idx="5"/>
          </p:nvPr>
        </p:nvSpPr>
        <p:spPr/>
        <p:txBody>
          <a:bodyPr/>
          <a:lstStyle/>
          <a:p>
            <a:fld id="{5247D24A-D825-4762-B754-EBC7F6ACB05A}" type="slidenum">
              <a:rPr lang="zh-CN" altLang="en-US" smtClean="0"/>
              <a:t>13</a:t>
            </a:fld>
            <a:endParaRPr lang="zh-CN" altLang="en-US"/>
          </a:p>
        </p:txBody>
      </p:sp>
    </p:spTree>
    <p:extLst>
      <p:ext uri="{BB962C8B-B14F-4D97-AF65-F5344CB8AC3E}">
        <p14:creationId xmlns:p14="http://schemas.microsoft.com/office/powerpoint/2010/main" val="29601390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多模态：同一个事物具有多种不同的描述形式，可以是多种不同的图片，也可以是不同的文本。本工作涉及的多模态工作是将图像和文本相互匹配。</a:t>
            </a:r>
            <a:endParaRPr lang="en-US" altLang="zh-CN" dirty="0"/>
          </a:p>
          <a:p>
            <a:endParaRPr lang="en-US" altLang="zh-CN" dirty="0"/>
          </a:p>
          <a:p>
            <a:r>
              <a:rPr lang="zh-CN" altLang="en-US" dirty="0"/>
              <a:t>自然语言监督学习：之前的工作中非常多使用自然语言作为模型训练结果的监督，这些工作发现这种方式有如下好处：第一，相比于做众包分类数据集，自然语言监督可以提高模型的扩展性和泛化性；第二，训练自然语言模型可以从互联网中获取大量文本资源作为监督；最后，从自然语言中学习的特征表达可以与不同语言进行关联，例如 中文和英文。</a:t>
            </a:r>
            <a:endParaRPr lang="en-US" altLang="zh-CN" dirty="0"/>
          </a:p>
          <a:p>
            <a:endParaRPr lang="en-US" altLang="zh-CN" dirty="0"/>
          </a:p>
          <a:p>
            <a:r>
              <a:rPr lang="zh-CN" altLang="en-US" dirty="0"/>
              <a:t>图像分类任务：过去工作通过构造带标签的图像数据集，有监督地训练网络。但是这种有监督训练限制了模型，导致模型无法对未见过的类型进行分类，缺乏泛化性。</a:t>
            </a:r>
            <a:endParaRPr lang="en-US" altLang="zh-CN" dirty="0"/>
          </a:p>
          <a:p>
            <a:endParaRPr lang="en-US" altLang="zh-CN" dirty="0"/>
          </a:p>
          <a:p>
            <a:r>
              <a:rPr lang="en-US" altLang="zh-CN" dirty="0"/>
              <a:t>Image-Text</a:t>
            </a:r>
            <a:r>
              <a:rPr lang="zh-CN" altLang="en-US" dirty="0"/>
              <a:t>：过去有工作发现，从自然语言直接学习图像表征可以让模型具有很好的泛化性，本文也基于这方面的工作进行深入扩展。</a:t>
            </a:r>
          </a:p>
        </p:txBody>
      </p:sp>
      <p:sp>
        <p:nvSpPr>
          <p:cNvPr id="4" name="灯片编号占位符 3"/>
          <p:cNvSpPr>
            <a:spLocks noGrp="1"/>
          </p:cNvSpPr>
          <p:nvPr>
            <p:ph type="sldNum" sz="quarter" idx="5"/>
          </p:nvPr>
        </p:nvSpPr>
        <p:spPr/>
        <p:txBody>
          <a:bodyPr/>
          <a:lstStyle/>
          <a:p>
            <a:fld id="{E622E26C-0389-4917-AAA0-54A6F878FFD7}" type="slidenum">
              <a:rPr lang="zh-CN" altLang="en-US" smtClean="0"/>
              <a:t>2</a:t>
            </a:fld>
            <a:endParaRPr lang="zh-CN" altLang="en-US"/>
          </a:p>
        </p:txBody>
      </p:sp>
    </p:spTree>
    <p:extLst>
      <p:ext uri="{BB962C8B-B14F-4D97-AF65-F5344CB8AC3E}">
        <p14:creationId xmlns:p14="http://schemas.microsoft.com/office/powerpoint/2010/main" val="18299053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对方法的描述，分为以下</a:t>
            </a:r>
            <a:r>
              <a:rPr lang="en-US" altLang="zh-CN" dirty="0"/>
              <a:t>3</a:t>
            </a:r>
            <a:r>
              <a:rPr lang="zh-CN" altLang="en-US" dirty="0"/>
              <a:t>个部分：</a:t>
            </a:r>
            <a:endParaRPr lang="en-US" altLang="zh-CN"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dirty="0"/>
              <a:t>关于这篇工作为何使用 这个方法 作为</a:t>
            </a:r>
            <a:r>
              <a:rPr lang="en-US" altLang="zh-CN" dirty="0"/>
              <a:t>CLIP</a:t>
            </a:r>
            <a:r>
              <a:rPr lang="zh-CN" altLang="en-US" dirty="0"/>
              <a:t>预训练模型。</a:t>
            </a:r>
            <a:endParaRPr lang="en-US" altLang="zh-CN" dirty="0"/>
          </a:p>
          <a:p>
            <a:pPr marL="228600" indent="-228600">
              <a:buAutoNum type="arabicPeriod"/>
            </a:pPr>
            <a:r>
              <a:rPr lang="zh-CN" altLang="en-US" dirty="0"/>
              <a:t>关于如何预训练一个</a:t>
            </a:r>
            <a:r>
              <a:rPr lang="en-US" altLang="zh-CN" dirty="0"/>
              <a:t>CLIP</a:t>
            </a:r>
          </a:p>
          <a:p>
            <a:pPr marL="685800" lvl="1" indent="-228600">
              <a:buAutoNum type="arabicPeriod"/>
            </a:pPr>
            <a:r>
              <a:rPr lang="zh-CN" altLang="en-US" dirty="0"/>
              <a:t>如何收集一个</a:t>
            </a:r>
            <a:r>
              <a:rPr lang="en-US" altLang="zh-CN" dirty="0"/>
              <a:t>Image-Text pair </a:t>
            </a:r>
            <a:r>
              <a:rPr lang="zh-CN" altLang="en-US" dirty="0"/>
              <a:t>数据集？</a:t>
            </a:r>
            <a:endParaRPr lang="en-US" altLang="zh-CN" dirty="0"/>
          </a:p>
          <a:p>
            <a:pPr marL="685800" lvl="1" indent="-228600">
              <a:buAutoNum type="arabicPeriod"/>
            </a:pPr>
            <a:r>
              <a:rPr lang="zh-CN" altLang="en-US" dirty="0"/>
              <a:t>如何预训练。</a:t>
            </a:r>
            <a:endParaRPr lang="en-US" altLang="zh-CN" dirty="0"/>
          </a:p>
          <a:p>
            <a:pPr marL="228600" indent="-228600">
              <a:buAutoNum type="arabicPeriod"/>
            </a:pPr>
            <a:r>
              <a:rPr lang="zh-CN" altLang="en-US" dirty="0"/>
              <a:t>如何使用</a:t>
            </a:r>
            <a:r>
              <a:rPr lang="en-US" altLang="zh-CN" dirty="0"/>
              <a:t>CLIP</a:t>
            </a:r>
            <a:r>
              <a:rPr lang="zh-CN" altLang="en-US" dirty="0"/>
              <a:t>做多任务</a:t>
            </a:r>
            <a:endParaRPr lang="en-US" altLang="zh-CN" dirty="0"/>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dirty="0"/>
              <a:t>如何使用</a:t>
            </a:r>
            <a:r>
              <a:rPr lang="en-US" altLang="zh-CN" dirty="0"/>
              <a:t>CLIP</a:t>
            </a:r>
            <a:r>
              <a:rPr lang="zh-CN" altLang="en-US" dirty="0"/>
              <a:t>做图像分类。</a:t>
            </a:r>
            <a:endParaRPr lang="en-US" altLang="zh-CN" dirty="0"/>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dirty="0"/>
              <a:t>Zero-shot </a:t>
            </a:r>
            <a:r>
              <a:rPr lang="zh-CN" altLang="en-US" dirty="0"/>
              <a:t>性能和鲁棒性。</a:t>
            </a:r>
            <a:endParaRPr lang="en-US" altLang="zh-CN" dirty="0"/>
          </a:p>
        </p:txBody>
      </p:sp>
      <p:sp>
        <p:nvSpPr>
          <p:cNvPr id="4" name="灯片编号占位符 3"/>
          <p:cNvSpPr>
            <a:spLocks noGrp="1"/>
          </p:cNvSpPr>
          <p:nvPr>
            <p:ph type="sldNum" sz="quarter" idx="5"/>
          </p:nvPr>
        </p:nvSpPr>
        <p:spPr/>
        <p:txBody>
          <a:bodyPr/>
          <a:lstStyle/>
          <a:p>
            <a:fld id="{E622E26C-0389-4917-AAA0-54A6F878FFD7}" type="slidenum">
              <a:rPr lang="zh-CN" altLang="en-US" smtClean="0"/>
              <a:t>3</a:t>
            </a:fld>
            <a:endParaRPr lang="zh-CN" altLang="en-US"/>
          </a:p>
        </p:txBody>
      </p:sp>
    </p:spTree>
    <p:extLst>
      <p:ext uri="{BB962C8B-B14F-4D97-AF65-F5344CB8AC3E}">
        <p14:creationId xmlns:p14="http://schemas.microsoft.com/office/powerpoint/2010/main" val="40990100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这篇论文提出，对于大模型来说，训练效率很关键。</a:t>
            </a:r>
            <a:endParaRPr lang="en-US" altLang="zh-CN" dirty="0"/>
          </a:p>
          <a:p>
            <a:r>
              <a:rPr lang="zh-CN" altLang="en-US" dirty="0"/>
              <a:t>两个原因：</a:t>
            </a:r>
            <a:endParaRPr lang="en-US" altLang="zh-CN" dirty="0"/>
          </a:p>
          <a:p>
            <a:r>
              <a:rPr lang="zh-CN" altLang="en-US" dirty="0"/>
              <a:t>这决定了有监督下扩展自然语言空间的可行性。</a:t>
            </a:r>
            <a:endParaRPr lang="en-US" altLang="zh-CN" dirty="0"/>
          </a:p>
          <a:p>
            <a:r>
              <a:rPr lang="zh-CN" altLang="en-US" dirty="0"/>
              <a:t>数据集很大，效率不高会导致训练时间翻倍。</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这是三种待选的预训练模型，第一个是</a:t>
            </a:r>
            <a:r>
              <a:rPr lang="en-US" altLang="zh-CN" dirty="0"/>
              <a:t>CLIP</a:t>
            </a:r>
            <a:r>
              <a:rPr lang="zh-CN" altLang="en-US" dirty="0"/>
              <a:t>选择的方法，它使用整个文本词袋与图像进行对比匹配；第二个将图片进行单词粒度的词袋预测；最后一个是现有的基于 </a:t>
            </a:r>
            <a:r>
              <a:rPr lang="en-US" altLang="zh-CN" dirty="0"/>
              <a:t>Transformer</a:t>
            </a:r>
            <a:r>
              <a:rPr lang="zh-CN" altLang="en-US" dirty="0"/>
              <a:t>的语言模型，输入图片让模型转换为特征再转义为文本。</a:t>
            </a:r>
            <a:endParaRPr lang="en-US" altLang="zh-CN" dirty="0"/>
          </a:p>
          <a:p>
            <a:endParaRPr lang="en-US" altLang="zh-CN" b="0" i="0" dirty="0">
              <a:solidFill>
                <a:srgbClr val="333333"/>
              </a:solidFill>
              <a:effectLst/>
              <a:latin typeface="LXGWWenKai"/>
            </a:endParaRPr>
          </a:p>
          <a:p>
            <a:r>
              <a:rPr lang="zh-CN" altLang="en-US" b="0" i="0" dirty="0">
                <a:solidFill>
                  <a:srgbClr val="333333"/>
                </a:solidFill>
                <a:effectLst/>
                <a:latin typeface="LXGWWenKai"/>
              </a:rPr>
              <a:t>整个过程中，他们先选了后两种准确率高的两个模型，但他们发现，这两个模型过于要求自己从图片预测的单词必须是精确的，这导致无论是训练效率还是后续的扩展性都异常难提高。其他工作发现，结合文本特征的图像生成模型可以学到高质量的图像表征，但问题是相同性能的训练数量级翻一倍。</a:t>
            </a:r>
            <a:endParaRPr lang="en-US" altLang="zh-CN" b="0" i="0" dirty="0">
              <a:solidFill>
                <a:srgbClr val="333333"/>
              </a:solidFill>
              <a:effectLst/>
              <a:latin typeface="LXGWWenKai"/>
            </a:endParaRPr>
          </a:p>
          <a:p>
            <a:endParaRPr lang="en-US" altLang="zh-CN" b="0" i="0" dirty="0">
              <a:solidFill>
                <a:srgbClr val="333333"/>
              </a:solidFill>
              <a:effectLst/>
              <a:latin typeface="LXGWWenKai"/>
            </a:endParaRPr>
          </a:p>
          <a:p>
            <a:r>
              <a:rPr lang="zh-CN" altLang="en-US" dirty="0"/>
              <a:t>最后，它们探索发现，使用整个文本和图像进行匹配既可以拥有高效的训练效率，也能让模型具有高扩展性。</a:t>
            </a:r>
          </a:p>
        </p:txBody>
      </p:sp>
      <p:sp>
        <p:nvSpPr>
          <p:cNvPr id="4" name="灯片编号占位符 3"/>
          <p:cNvSpPr>
            <a:spLocks noGrp="1"/>
          </p:cNvSpPr>
          <p:nvPr>
            <p:ph type="sldNum" sz="quarter" idx="5"/>
          </p:nvPr>
        </p:nvSpPr>
        <p:spPr/>
        <p:txBody>
          <a:bodyPr/>
          <a:lstStyle/>
          <a:p>
            <a:fld id="{E622E26C-0389-4917-AAA0-54A6F878FFD7}" type="slidenum">
              <a:rPr lang="zh-CN" altLang="en-US" smtClean="0"/>
              <a:t>4</a:t>
            </a:fld>
            <a:endParaRPr lang="zh-CN" altLang="en-US"/>
          </a:p>
        </p:txBody>
      </p:sp>
    </p:spTree>
    <p:extLst>
      <p:ext uri="{BB962C8B-B14F-4D97-AF65-F5344CB8AC3E}">
        <p14:creationId xmlns:p14="http://schemas.microsoft.com/office/powerpoint/2010/main" val="26602969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整个预训练过程可用如下 </a:t>
            </a:r>
            <a:r>
              <a:rPr lang="en-US" altLang="zh-CN" dirty="0" err="1"/>
              <a:t>Pinpline</a:t>
            </a:r>
            <a:r>
              <a:rPr lang="en-US" altLang="zh-CN" dirty="0"/>
              <a:t> </a:t>
            </a:r>
            <a:r>
              <a:rPr lang="zh-CN" altLang="en-US" dirty="0"/>
              <a:t>表示。</a:t>
            </a:r>
            <a:endParaRPr lang="en-US" altLang="zh-CN" dirty="0"/>
          </a:p>
          <a:p>
            <a:endParaRPr lang="en-US" altLang="zh-CN" dirty="0"/>
          </a:p>
          <a:p>
            <a:r>
              <a:rPr lang="en-US" altLang="zh-CN" dirty="0"/>
              <a:t>CLIP</a:t>
            </a:r>
            <a:r>
              <a:rPr lang="zh-CN" altLang="en-US" dirty="0"/>
              <a:t>预训练部分分为两个编码器，文本编码器和图像编码器。</a:t>
            </a:r>
            <a:endParaRPr lang="en-US" altLang="zh-CN" dirty="0"/>
          </a:p>
          <a:p>
            <a:endParaRPr lang="en-US" altLang="zh-CN" dirty="0"/>
          </a:p>
          <a:p>
            <a:r>
              <a:rPr lang="zh-CN" altLang="en-US" dirty="0"/>
              <a:t>文本编码器的实现基于 </a:t>
            </a:r>
            <a:r>
              <a:rPr lang="en-US" altLang="zh-CN" dirty="0"/>
              <a:t>Transformer </a:t>
            </a:r>
            <a:r>
              <a:rPr lang="zh-CN" altLang="en-US" dirty="0"/>
              <a:t>的一个工作。</a:t>
            </a:r>
            <a:endParaRPr lang="en-US" altLang="zh-CN" dirty="0"/>
          </a:p>
          <a:p>
            <a:r>
              <a:rPr lang="zh-CN" altLang="en-US" dirty="0"/>
              <a:t>图像编码器的实现基于 </a:t>
            </a:r>
            <a:r>
              <a:rPr lang="en-US" altLang="zh-CN" dirty="0" err="1"/>
              <a:t>ResNet</a:t>
            </a:r>
            <a:r>
              <a:rPr lang="en-US" altLang="zh-CN" dirty="0"/>
              <a:t> </a:t>
            </a:r>
            <a:r>
              <a:rPr lang="zh-CN" altLang="en-US" dirty="0"/>
              <a:t>和 </a:t>
            </a:r>
            <a:r>
              <a:rPr lang="en-US" altLang="zh-CN" dirty="0"/>
              <a:t>Vit </a:t>
            </a:r>
            <a:r>
              <a:rPr lang="zh-CN" altLang="en-US" dirty="0"/>
              <a:t>相关的一些优化工作。</a:t>
            </a:r>
            <a:endParaRPr lang="en-US" altLang="zh-CN" dirty="0"/>
          </a:p>
          <a:p>
            <a:endParaRPr lang="en-US" altLang="zh-CN" dirty="0"/>
          </a:p>
          <a:p>
            <a:r>
              <a:rPr lang="zh-CN" altLang="en-US" dirty="0"/>
              <a:t>该论文</a:t>
            </a:r>
            <a:r>
              <a:rPr lang="zh-CN" altLang="en-US" b="0" i="0" dirty="0">
                <a:solidFill>
                  <a:srgbClr val="333333"/>
                </a:solidFill>
                <a:effectLst/>
                <a:latin typeface="LXGWWenKai"/>
              </a:rPr>
              <a:t>从互联网的公开资源中收集</a:t>
            </a:r>
            <a:r>
              <a:rPr lang="zh-CN" altLang="en-US" dirty="0"/>
              <a:t>收集了一个包含 </a:t>
            </a:r>
            <a:r>
              <a:rPr lang="en-US" altLang="zh-CN" dirty="0"/>
              <a:t>4</a:t>
            </a:r>
            <a:r>
              <a:rPr lang="zh-CN" altLang="en-US" dirty="0"/>
              <a:t>亿 个图像文本对的数据集；</a:t>
            </a:r>
            <a:endParaRPr lang="en-US" altLang="zh-CN" dirty="0"/>
          </a:p>
          <a:p>
            <a:r>
              <a:rPr lang="zh-CN" altLang="en-US" dirty="0"/>
              <a:t>训练输入是多个 图像和文本对；</a:t>
            </a:r>
            <a:endParaRPr lang="en-US" altLang="zh-CN" dirty="0"/>
          </a:p>
          <a:p>
            <a:r>
              <a:rPr lang="zh-CN" altLang="en-US" dirty="0"/>
              <a:t>通过编码器分别得到不同图像和文本对应的嵌入编码；</a:t>
            </a:r>
            <a:endParaRPr lang="en-US" altLang="zh-CN" dirty="0"/>
          </a:p>
          <a:p>
            <a:r>
              <a:rPr lang="zh-CN" altLang="en-US" dirty="0"/>
              <a:t>通过矩阵乘法计算二者编码的余弦相似度；</a:t>
            </a:r>
            <a:endParaRPr lang="en-US" altLang="zh-CN" dirty="0"/>
          </a:p>
          <a:p>
            <a:r>
              <a:rPr lang="zh-CN" altLang="en-US" dirty="0"/>
              <a:t>最后计算矩阵在两个维度的对称交叉熵作为损失函数。</a:t>
            </a:r>
            <a:endParaRPr lang="en-US" altLang="zh-CN" dirty="0"/>
          </a:p>
          <a:p>
            <a:endParaRPr lang="en-US" altLang="zh-CN" dirty="0"/>
          </a:p>
          <a:p>
            <a:r>
              <a:rPr lang="zh-CN" altLang="en-US" dirty="0"/>
              <a:t>（忽略）这里的对称交叉熵的理解：矩阵的两个维度表示 图像 投射到 文本空间 和 文本 投射到 图像 空间的预测样本，然后得到两组样本分布的交叉熵，基于矩阵对称特性，训练的目的是希望两个样本的熵尽可能对称相似，最终相加得到对称交叉熵。</a:t>
            </a:r>
          </a:p>
        </p:txBody>
      </p:sp>
      <p:sp>
        <p:nvSpPr>
          <p:cNvPr id="4" name="灯片编号占位符 3"/>
          <p:cNvSpPr>
            <a:spLocks noGrp="1"/>
          </p:cNvSpPr>
          <p:nvPr>
            <p:ph type="sldNum" sz="quarter" idx="5"/>
          </p:nvPr>
        </p:nvSpPr>
        <p:spPr/>
        <p:txBody>
          <a:bodyPr/>
          <a:lstStyle/>
          <a:p>
            <a:fld id="{E622E26C-0389-4917-AAA0-54A6F878FFD7}" type="slidenum">
              <a:rPr lang="zh-CN" altLang="en-US" smtClean="0"/>
              <a:t>5</a:t>
            </a:fld>
            <a:endParaRPr lang="zh-CN" altLang="en-US"/>
          </a:p>
        </p:txBody>
      </p:sp>
    </p:spTree>
    <p:extLst>
      <p:ext uri="{BB962C8B-B14F-4D97-AF65-F5344CB8AC3E}">
        <p14:creationId xmlns:p14="http://schemas.microsoft.com/office/powerpoint/2010/main" val="28703515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基于预训练好的大模型，该论文提出了一种在图像分类上的应用。</a:t>
            </a:r>
            <a:endParaRPr lang="en-US" altLang="zh-CN" dirty="0"/>
          </a:p>
          <a:p>
            <a:endParaRPr lang="en-US" altLang="zh-CN" dirty="0"/>
          </a:p>
          <a:p>
            <a:r>
              <a:rPr lang="zh-CN" altLang="en-US" dirty="0"/>
              <a:t>给予一系列物体的标签，我们可以构造一个包含标签信息的文本；</a:t>
            </a:r>
            <a:endParaRPr lang="en-US" altLang="zh-CN" dirty="0"/>
          </a:p>
          <a:p>
            <a:r>
              <a:rPr lang="zh-CN" altLang="en-US" dirty="0"/>
              <a:t>将这一些列文本 编码为对应的文本嵌入编码；</a:t>
            </a:r>
            <a:endParaRPr lang="en-US" altLang="zh-CN" dirty="0"/>
          </a:p>
          <a:p>
            <a:r>
              <a:rPr lang="zh-CN" altLang="en-US" dirty="0"/>
              <a:t>然后将需要分类的图片 编码为图片嵌入编码，并与文本嵌入编码一同计算得到余弦相似度；</a:t>
            </a:r>
            <a:endParaRPr lang="en-US" altLang="zh-CN" dirty="0"/>
          </a:p>
          <a:p>
            <a:r>
              <a:rPr lang="zh-CN" altLang="en-US" dirty="0"/>
              <a:t>最后通过一个简单的线性分类器就可以找到与该图片相似度最高的文本，本质上就是在一个相似度列表中寻找最大值对应的文本，即得到了图像的分类结果；</a:t>
            </a:r>
          </a:p>
        </p:txBody>
      </p:sp>
      <p:sp>
        <p:nvSpPr>
          <p:cNvPr id="4" name="灯片编号占位符 3"/>
          <p:cNvSpPr>
            <a:spLocks noGrp="1"/>
          </p:cNvSpPr>
          <p:nvPr>
            <p:ph type="sldNum" sz="quarter" idx="5"/>
          </p:nvPr>
        </p:nvSpPr>
        <p:spPr/>
        <p:txBody>
          <a:bodyPr/>
          <a:lstStyle/>
          <a:p>
            <a:fld id="{E622E26C-0389-4917-AAA0-54A6F878FFD7}" type="slidenum">
              <a:rPr lang="zh-CN" altLang="en-US" smtClean="0"/>
              <a:t>6</a:t>
            </a:fld>
            <a:endParaRPr lang="zh-CN" altLang="en-US"/>
          </a:p>
        </p:txBody>
      </p:sp>
    </p:spTree>
    <p:extLst>
      <p:ext uri="{BB962C8B-B14F-4D97-AF65-F5344CB8AC3E}">
        <p14:creationId xmlns:p14="http://schemas.microsoft.com/office/powerpoint/2010/main" val="27374626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这部分讲述了两个 </a:t>
            </a:r>
            <a:r>
              <a:rPr lang="en-US" altLang="zh-CN" dirty="0"/>
              <a:t>zero-shot CLIP </a:t>
            </a:r>
            <a:r>
              <a:rPr lang="zh-CN" altLang="en-US" dirty="0"/>
              <a:t>的分类实验。</a:t>
            </a:r>
            <a:endParaRPr lang="en-US" altLang="zh-CN" dirty="0"/>
          </a:p>
          <a:p>
            <a:r>
              <a:rPr lang="zh-CN" altLang="en-US" dirty="0"/>
              <a:t>左下，对比实验。</a:t>
            </a:r>
            <a:endParaRPr lang="en-US" altLang="zh-CN" dirty="0"/>
          </a:p>
          <a:p>
            <a:r>
              <a:rPr lang="en-US" altLang="zh-CN" dirty="0"/>
              <a:t>Visual N-Grams</a:t>
            </a:r>
            <a:r>
              <a:rPr lang="zh-CN" altLang="en-US" dirty="0"/>
              <a:t>是</a:t>
            </a:r>
            <a:r>
              <a:rPr lang="en-US" altLang="zh-CN" dirty="0"/>
              <a:t>17</a:t>
            </a:r>
            <a:r>
              <a:rPr lang="zh-CN" altLang="en-US" dirty="0"/>
              <a:t>年提出的具有重要影响力的图像分类方法，也是当时唯一的基于标准图像分类数据集的 </a:t>
            </a:r>
            <a:r>
              <a:rPr lang="en-US" altLang="zh-CN" dirty="0"/>
              <a:t>zero-shot </a:t>
            </a:r>
            <a:r>
              <a:rPr lang="zh-CN" altLang="en-US" dirty="0"/>
              <a:t>预训练方法。本文使用它作为与</a:t>
            </a:r>
            <a:r>
              <a:rPr lang="en-US" altLang="zh-CN" dirty="0"/>
              <a:t>CLIP</a:t>
            </a:r>
            <a:r>
              <a:rPr lang="zh-CN" altLang="en-US" dirty="0"/>
              <a:t>的对比对象。</a:t>
            </a:r>
            <a:endParaRPr lang="en-US" altLang="zh-CN" dirty="0"/>
          </a:p>
          <a:p>
            <a:r>
              <a:rPr lang="zh-CN" altLang="en-US" dirty="0"/>
              <a:t>三个著名图像分类数据集：</a:t>
            </a:r>
            <a:r>
              <a:rPr lang="en-US" altLang="zh-CN" dirty="0" err="1"/>
              <a:t>aYahoo</a:t>
            </a:r>
            <a:r>
              <a:rPr lang="zh-CN" altLang="en-US" dirty="0"/>
              <a:t>：</a:t>
            </a:r>
            <a:r>
              <a:rPr lang="en-US" altLang="zh-CN" dirty="0"/>
              <a:t>10</a:t>
            </a:r>
            <a:r>
              <a:rPr lang="zh-CN" altLang="en-US" dirty="0"/>
              <a:t>个主要分类，</a:t>
            </a:r>
            <a:r>
              <a:rPr lang="en-US" altLang="zh-CN" dirty="0"/>
              <a:t>140,000 </a:t>
            </a:r>
            <a:r>
              <a:rPr lang="zh-CN" altLang="en-US" dirty="0"/>
              <a:t>个训练样本，</a:t>
            </a:r>
            <a:r>
              <a:rPr lang="en-US" altLang="zh-CN" dirty="0"/>
              <a:t>5,000</a:t>
            </a:r>
            <a:r>
              <a:rPr lang="zh-CN" altLang="en-US" dirty="0"/>
              <a:t>个测试样本；</a:t>
            </a:r>
            <a:r>
              <a:rPr lang="en-US" altLang="zh-CN" dirty="0"/>
              <a:t>ImageNet</a:t>
            </a:r>
            <a:r>
              <a:rPr lang="zh-CN" altLang="en-US" dirty="0"/>
              <a:t>包含多种数据集，文中使用的数据集包含</a:t>
            </a:r>
            <a:r>
              <a:rPr lang="en-US" altLang="zh-CN" dirty="0"/>
              <a:t>1000</a:t>
            </a:r>
            <a:r>
              <a:rPr lang="zh-CN" altLang="en-US" dirty="0"/>
              <a:t>个分类，</a:t>
            </a:r>
            <a:r>
              <a:rPr lang="en-US" altLang="zh-CN" dirty="0"/>
              <a:t>1200,000</a:t>
            </a:r>
            <a:r>
              <a:rPr lang="zh-CN" altLang="en-US" dirty="0"/>
              <a:t>个训练样本，</a:t>
            </a:r>
            <a:r>
              <a:rPr lang="en-US" altLang="zh-CN" dirty="0"/>
              <a:t>100,000</a:t>
            </a:r>
            <a:r>
              <a:rPr lang="zh-CN" altLang="en-US" dirty="0"/>
              <a:t>个测试样本；</a:t>
            </a:r>
            <a:r>
              <a:rPr lang="en-US" altLang="zh-CN" dirty="0"/>
              <a:t>SUN</a:t>
            </a:r>
            <a:r>
              <a:rPr lang="zh-CN" altLang="en-US" dirty="0"/>
              <a:t>是一个用于场景理解的数据集，包含</a:t>
            </a:r>
            <a:r>
              <a:rPr lang="en-US" altLang="zh-CN" dirty="0"/>
              <a:t>899</a:t>
            </a:r>
            <a:r>
              <a:rPr lang="zh-CN" altLang="en-US" dirty="0"/>
              <a:t>个分类，共</a:t>
            </a:r>
            <a:r>
              <a:rPr lang="en-US" altLang="zh-CN" dirty="0"/>
              <a:t>130,519</a:t>
            </a:r>
            <a:r>
              <a:rPr lang="zh-CN" altLang="en-US" dirty="0"/>
              <a:t>张图像。</a:t>
            </a:r>
            <a:endParaRPr lang="en-US" altLang="zh-CN" dirty="0"/>
          </a:p>
          <a:p>
            <a:r>
              <a:rPr lang="zh-CN" altLang="en-US" dirty="0"/>
              <a:t>该实验不需要训练数据，均使用完整数据集进行评估。</a:t>
            </a:r>
            <a:endParaRPr lang="en-US" altLang="zh-CN" dirty="0"/>
          </a:p>
          <a:p>
            <a:endParaRPr lang="en-US" altLang="zh-CN" dirty="0"/>
          </a:p>
          <a:p>
            <a:r>
              <a:rPr lang="zh-CN" altLang="en-US" dirty="0"/>
              <a:t>性能表现：</a:t>
            </a:r>
            <a:r>
              <a:rPr lang="en-US" altLang="zh-CN" dirty="0"/>
              <a:t>CLIP</a:t>
            </a:r>
            <a:r>
              <a:rPr lang="zh-CN" altLang="en-US" dirty="0"/>
              <a:t>的表现远高于 </a:t>
            </a:r>
            <a:r>
              <a:rPr lang="en-US" altLang="zh-CN" dirty="0"/>
              <a:t>Visual</a:t>
            </a:r>
            <a:r>
              <a:rPr lang="zh-CN" altLang="en-US" dirty="0"/>
              <a:t>，特别是在</a:t>
            </a:r>
            <a:r>
              <a:rPr lang="en-US" altLang="zh-CN" dirty="0"/>
              <a:t>ImageNet</a:t>
            </a:r>
            <a:r>
              <a:rPr lang="zh-CN" altLang="en-US" dirty="0"/>
              <a:t>下，具有显著提升。</a:t>
            </a:r>
            <a:endParaRPr lang="en-US" altLang="zh-CN" dirty="0"/>
          </a:p>
          <a:p>
            <a:endParaRPr lang="en-US" altLang="zh-CN" dirty="0"/>
          </a:p>
          <a:p>
            <a:r>
              <a:rPr lang="zh-CN" altLang="en-US" dirty="0"/>
              <a:t>右边部分的实验 目的是分析 </a:t>
            </a:r>
            <a:r>
              <a:rPr lang="en-US" altLang="zh-CN" dirty="0"/>
              <a:t>CLIP </a:t>
            </a:r>
            <a:r>
              <a:rPr lang="zh-CN" altLang="en-US" dirty="0"/>
              <a:t>在不同具体分类中的</a:t>
            </a:r>
            <a:r>
              <a:rPr lang="en-US" altLang="zh-CN" dirty="0"/>
              <a:t>zero-shot</a:t>
            </a:r>
            <a:r>
              <a:rPr lang="zh-CN" altLang="en-US" dirty="0"/>
              <a:t>性能表现</a:t>
            </a:r>
            <a:endParaRPr lang="en-US" altLang="zh-CN" dirty="0"/>
          </a:p>
          <a:p>
            <a:r>
              <a:rPr lang="zh-CN" altLang="en-US" dirty="0"/>
              <a:t>对比在这些数据集下全监督训练的</a:t>
            </a:r>
            <a:r>
              <a:rPr lang="en-US" altLang="zh-CN" dirty="0"/>
              <a:t>Resnet50</a:t>
            </a:r>
          </a:p>
          <a:p>
            <a:endParaRPr lang="en-US" altLang="zh-CN" dirty="0"/>
          </a:p>
          <a:p>
            <a:r>
              <a:rPr lang="zh-CN" altLang="en-US" dirty="0"/>
              <a:t>性能表现：</a:t>
            </a:r>
            <a:r>
              <a:rPr lang="en-US" altLang="zh-CN" dirty="0"/>
              <a:t>zero-shot CLIP </a:t>
            </a:r>
            <a:r>
              <a:rPr lang="zh-CN" altLang="en-US" dirty="0"/>
              <a:t>在 </a:t>
            </a:r>
            <a:r>
              <a:rPr lang="en-US" altLang="zh-CN" dirty="0"/>
              <a:t>27</a:t>
            </a:r>
            <a:r>
              <a:rPr lang="zh-CN" altLang="en-US" dirty="0"/>
              <a:t>个数据集中的</a:t>
            </a:r>
            <a:r>
              <a:rPr lang="en-US" altLang="zh-CN" dirty="0"/>
              <a:t>16</a:t>
            </a:r>
            <a:r>
              <a:rPr lang="zh-CN" altLang="en-US" dirty="0"/>
              <a:t>个上取得了比全监督</a:t>
            </a:r>
            <a:r>
              <a:rPr lang="en-US" altLang="zh-CN" dirty="0" err="1"/>
              <a:t>Restnet</a:t>
            </a:r>
            <a:r>
              <a:rPr lang="zh-CN" altLang="en-US" dirty="0"/>
              <a:t>更好的表现。综合可见，</a:t>
            </a:r>
            <a:r>
              <a:rPr lang="en-US" altLang="zh-CN" dirty="0"/>
              <a:t>CLIP</a:t>
            </a:r>
            <a:r>
              <a:rPr lang="zh-CN" altLang="en-US" dirty="0"/>
              <a:t>在一些常见的标准图像的分类任务中效果显著，但对于一些专用任务的效果较差。</a:t>
            </a:r>
          </a:p>
          <a:p>
            <a:endParaRPr lang="zh-CN" altLang="en-US" dirty="0"/>
          </a:p>
        </p:txBody>
      </p:sp>
      <p:sp>
        <p:nvSpPr>
          <p:cNvPr id="4" name="灯片编号占位符 3"/>
          <p:cNvSpPr>
            <a:spLocks noGrp="1"/>
          </p:cNvSpPr>
          <p:nvPr>
            <p:ph type="sldNum" sz="quarter" idx="5"/>
          </p:nvPr>
        </p:nvSpPr>
        <p:spPr/>
        <p:txBody>
          <a:bodyPr/>
          <a:lstStyle/>
          <a:p>
            <a:fld id="{E622E26C-0389-4917-AAA0-54A6F878FFD7}" type="slidenum">
              <a:rPr lang="zh-CN" altLang="en-US" smtClean="0"/>
              <a:t>7</a:t>
            </a:fld>
            <a:endParaRPr lang="zh-CN" altLang="en-US"/>
          </a:p>
        </p:txBody>
      </p:sp>
    </p:spTree>
    <p:extLst>
      <p:ext uri="{BB962C8B-B14F-4D97-AF65-F5344CB8AC3E}">
        <p14:creationId xmlns:p14="http://schemas.microsoft.com/office/powerpoint/2010/main" val="40636980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这是四个在实验中正确分类的样例：</a:t>
            </a:r>
            <a:endParaRPr lang="en-US" altLang="zh-CN" dirty="0"/>
          </a:p>
          <a:p>
            <a:pPr marL="228600" indent="-228600">
              <a:buAutoNum type="arabicPeriod"/>
            </a:pPr>
            <a:r>
              <a:rPr lang="zh-CN" altLang="en-US" dirty="0"/>
              <a:t>一种食物，</a:t>
            </a:r>
            <a:r>
              <a:rPr lang="zh-CN" altLang="en-US" b="0" i="0" dirty="0">
                <a:solidFill>
                  <a:srgbClr val="2A2B2E"/>
                </a:solidFill>
                <a:effectLst/>
                <a:latin typeface="Gilroy"/>
              </a:rPr>
              <a:t>鳄梨色拉酱；</a:t>
            </a:r>
            <a:endParaRPr lang="en-US" altLang="zh-CN" b="0" i="0" dirty="0">
              <a:solidFill>
                <a:srgbClr val="2A2B2E"/>
              </a:solidFill>
              <a:effectLst/>
              <a:latin typeface="Gilroy"/>
            </a:endParaRPr>
          </a:p>
          <a:p>
            <a:pPr marL="228600" indent="-228600">
              <a:buAutoNum type="arabicPeriod"/>
            </a:pPr>
            <a:r>
              <a:rPr lang="zh-CN" altLang="en-US" b="0" i="0" dirty="0">
                <a:solidFill>
                  <a:srgbClr val="2A2B2E"/>
                </a:solidFill>
                <a:effectLst/>
                <a:latin typeface="Gilroy"/>
              </a:rPr>
              <a:t>一只鸟</a:t>
            </a:r>
            <a:endParaRPr lang="en-US" altLang="zh-CN" b="0" i="0" dirty="0">
              <a:solidFill>
                <a:srgbClr val="2A2B2E"/>
              </a:solidFill>
              <a:effectLst/>
              <a:latin typeface="Gilroy"/>
            </a:endParaRPr>
          </a:p>
          <a:p>
            <a:pPr marL="228600" indent="-228600">
              <a:buAutoNum type="arabicPeriod"/>
            </a:pPr>
            <a:r>
              <a:rPr lang="zh-CN" altLang="en-US" b="0" i="0" dirty="0">
                <a:solidFill>
                  <a:srgbClr val="2A2B2E"/>
                </a:solidFill>
                <a:effectLst/>
                <a:latin typeface="Gilroy"/>
              </a:rPr>
              <a:t>一只西伯利亚哈士奇</a:t>
            </a:r>
            <a:endParaRPr lang="en-US" altLang="zh-CN" b="0" i="0" dirty="0">
              <a:solidFill>
                <a:srgbClr val="2A2B2E"/>
              </a:solidFill>
              <a:effectLst/>
              <a:latin typeface="Gilroy"/>
            </a:endParaRPr>
          </a:p>
          <a:p>
            <a:pPr marL="228600" indent="-228600">
              <a:buAutoNum type="arabicPeriod"/>
            </a:pPr>
            <a:r>
              <a:rPr lang="zh-CN" altLang="en-US" b="0" i="0" dirty="0">
                <a:solidFill>
                  <a:srgbClr val="2A2B2E"/>
                </a:solidFill>
                <a:effectLst/>
                <a:latin typeface="Gilroy"/>
              </a:rPr>
              <a:t>数字</a:t>
            </a:r>
            <a:r>
              <a:rPr lang="en-US" altLang="zh-CN" b="0" i="0" dirty="0">
                <a:solidFill>
                  <a:srgbClr val="2A2B2E"/>
                </a:solidFill>
                <a:effectLst/>
                <a:latin typeface="Gilroy"/>
              </a:rPr>
              <a:t>7</a:t>
            </a:r>
          </a:p>
          <a:p>
            <a:pPr marL="228600" indent="-228600">
              <a:buAutoNum type="arabicPeriod"/>
            </a:pPr>
            <a:endParaRPr lang="en-US" altLang="zh-CN" b="0" i="0" dirty="0">
              <a:solidFill>
                <a:srgbClr val="2A2B2E"/>
              </a:solidFill>
              <a:effectLst/>
              <a:latin typeface="Gilroy"/>
            </a:endParaRPr>
          </a:p>
          <a:p>
            <a:pPr marL="0" indent="0">
              <a:buNone/>
            </a:pPr>
            <a:r>
              <a:rPr lang="zh-CN" altLang="en-US" b="0" i="0" dirty="0">
                <a:solidFill>
                  <a:srgbClr val="2A2B2E"/>
                </a:solidFill>
                <a:effectLst/>
                <a:latin typeface="Gilroy"/>
              </a:rPr>
              <a:t>从这可以看出，</a:t>
            </a:r>
            <a:r>
              <a:rPr lang="en-US" altLang="zh-CN" b="0" i="0" dirty="0">
                <a:solidFill>
                  <a:srgbClr val="2A2B2E"/>
                </a:solidFill>
                <a:effectLst/>
                <a:latin typeface="Gilroy"/>
              </a:rPr>
              <a:t>CLIP</a:t>
            </a:r>
            <a:r>
              <a:rPr lang="zh-CN" altLang="en-US" b="0" i="0" dirty="0">
                <a:solidFill>
                  <a:srgbClr val="2A2B2E"/>
                </a:solidFill>
                <a:effectLst/>
                <a:latin typeface="Gilroy"/>
              </a:rPr>
              <a:t>对于具有不同分辨率、风格和内容的常见图片都能进行很好地分类。</a:t>
            </a:r>
            <a:endParaRPr lang="zh-CN" altLang="en-US" dirty="0"/>
          </a:p>
        </p:txBody>
      </p:sp>
      <p:sp>
        <p:nvSpPr>
          <p:cNvPr id="4" name="灯片编号占位符 3"/>
          <p:cNvSpPr>
            <a:spLocks noGrp="1"/>
          </p:cNvSpPr>
          <p:nvPr>
            <p:ph type="sldNum" sz="quarter" idx="5"/>
          </p:nvPr>
        </p:nvSpPr>
        <p:spPr/>
        <p:txBody>
          <a:bodyPr/>
          <a:lstStyle/>
          <a:p>
            <a:fld id="{E622E26C-0389-4917-AAA0-54A6F878FFD7}" type="slidenum">
              <a:rPr lang="zh-CN" altLang="en-US" smtClean="0"/>
              <a:t>8</a:t>
            </a:fld>
            <a:endParaRPr lang="zh-CN" altLang="en-US"/>
          </a:p>
        </p:txBody>
      </p:sp>
    </p:spTree>
    <p:extLst>
      <p:ext uri="{BB962C8B-B14F-4D97-AF65-F5344CB8AC3E}">
        <p14:creationId xmlns:p14="http://schemas.microsoft.com/office/powerpoint/2010/main" val="35228254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这是四个错误分类的样例：</a:t>
            </a:r>
            <a:endParaRPr lang="en-US" altLang="zh-CN" dirty="0"/>
          </a:p>
          <a:p>
            <a:pPr marL="228600" indent="-228600">
              <a:buAutoNum type="arabicPeriod"/>
            </a:pPr>
            <a:r>
              <a:rPr lang="en-US" altLang="zh-CN" dirty="0"/>
              <a:t>4</a:t>
            </a:r>
            <a:r>
              <a:rPr lang="zh-CN" altLang="en-US" dirty="0"/>
              <a:t>个物体（错误：</a:t>
            </a:r>
            <a:r>
              <a:rPr lang="en-US" altLang="zh-CN" dirty="0"/>
              <a:t>3</a:t>
            </a:r>
            <a:r>
              <a:rPr lang="zh-CN" altLang="en-US" dirty="0"/>
              <a:t>个）</a:t>
            </a:r>
            <a:endParaRPr lang="en-US" altLang="zh-CN" dirty="0"/>
          </a:p>
          <a:p>
            <a:pPr marL="228600" indent="-228600">
              <a:buAutoNum type="arabicPeriod"/>
            </a:pPr>
            <a:r>
              <a:rPr lang="zh-CN" altLang="en-US" dirty="0"/>
              <a:t>健康的淋巴结组织（错误：淋巴结肿瘤组织）</a:t>
            </a:r>
            <a:endParaRPr lang="en-US" altLang="zh-CN" dirty="0"/>
          </a:p>
          <a:p>
            <a:pPr marL="228600" indent="-228600">
              <a:buAutoNum type="arabicPeriod"/>
            </a:pPr>
            <a:r>
              <a:rPr lang="zh-CN" altLang="en-US" dirty="0"/>
              <a:t>生气的表情（错误：开心的表情）</a:t>
            </a:r>
            <a:endParaRPr lang="en-US" altLang="zh-CN" dirty="0"/>
          </a:p>
          <a:p>
            <a:pPr marL="228600" indent="-228600">
              <a:buAutoNum type="arabicPeriod"/>
            </a:pPr>
            <a:r>
              <a:rPr lang="zh-CN" altLang="en-US" dirty="0"/>
              <a:t>在伯利兹拍的照片（错误：在法国圭亚那）</a:t>
            </a:r>
            <a:endParaRPr lang="en-US" altLang="zh-CN" dirty="0"/>
          </a:p>
          <a:p>
            <a:pPr marL="228600" indent="-228600">
              <a:buAutoNum type="arabicPeriod"/>
            </a:pPr>
            <a:endParaRPr lang="en-US" altLang="zh-CN" dirty="0"/>
          </a:p>
          <a:p>
            <a:pPr marL="0" indent="0">
              <a:buNone/>
            </a:pPr>
            <a:r>
              <a:rPr lang="zh-CN" altLang="en-US" dirty="0"/>
              <a:t>这几个例子表现出，</a:t>
            </a:r>
            <a:r>
              <a:rPr lang="en-US" altLang="zh-CN" dirty="0"/>
              <a:t>CLIP</a:t>
            </a:r>
            <a:r>
              <a:rPr lang="zh-CN" altLang="en-US" dirty="0"/>
              <a:t>对场景复杂、专业相关、地理相关等方面的专用图像的分类能力较弱。而后续</a:t>
            </a:r>
            <a:r>
              <a:rPr lang="en-US" altLang="zh-CN" dirty="0"/>
              <a:t>future work</a:t>
            </a:r>
            <a:r>
              <a:rPr lang="zh-CN" altLang="en-US" dirty="0"/>
              <a:t>中就此提出可以结合</a:t>
            </a:r>
            <a:r>
              <a:rPr lang="en-US" altLang="zh-CN" dirty="0"/>
              <a:t>few-show</a:t>
            </a:r>
            <a:r>
              <a:rPr lang="zh-CN" altLang="en-US" dirty="0"/>
              <a:t>提高专用性能。</a:t>
            </a:r>
          </a:p>
        </p:txBody>
      </p:sp>
      <p:sp>
        <p:nvSpPr>
          <p:cNvPr id="4" name="灯片编号占位符 3"/>
          <p:cNvSpPr>
            <a:spLocks noGrp="1"/>
          </p:cNvSpPr>
          <p:nvPr>
            <p:ph type="sldNum" sz="quarter" idx="5"/>
          </p:nvPr>
        </p:nvSpPr>
        <p:spPr/>
        <p:txBody>
          <a:bodyPr/>
          <a:lstStyle/>
          <a:p>
            <a:fld id="{E622E26C-0389-4917-AAA0-54A6F878FFD7}" type="slidenum">
              <a:rPr lang="zh-CN" altLang="en-US" smtClean="0"/>
              <a:t>9</a:t>
            </a:fld>
            <a:endParaRPr lang="zh-CN" altLang="en-US"/>
          </a:p>
        </p:txBody>
      </p:sp>
    </p:spTree>
    <p:extLst>
      <p:ext uri="{BB962C8B-B14F-4D97-AF65-F5344CB8AC3E}">
        <p14:creationId xmlns:p14="http://schemas.microsoft.com/office/powerpoint/2010/main" val="25265719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7A1C7E-3CFB-1B57-55CF-DFBFA4F5B80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9F334A2-1DB1-6760-961D-DC473D96E3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A473A56-DE43-068E-38DA-518D944FF071}"/>
              </a:ext>
            </a:extLst>
          </p:cNvPr>
          <p:cNvSpPr>
            <a:spLocks noGrp="1"/>
          </p:cNvSpPr>
          <p:nvPr>
            <p:ph type="dt" sz="half" idx="10"/>
          </p:nvPr>
        </p:nvSpPr>
        <p:spPr/>
        <p:txBody>
          <a:bodyPr/>
          <a:lstStyle/>
          <a:p>
            <a:fld id="{2796DE9A-34A5-4813-BAC6-900D64D561FE}" type="datetimeFigureOut">
              <a:rPr lang="zh-CN" altLang="en-US" smtClean="0"/>
              <a:t>2023/4/3</a:t>
            </a:fld>
            <a:endParaRPr lang="zh-CN" altLang="en-US"/>
          </a:p>
        </p:txBody>
      </p:sp>
      <p:sp>
        <p:nvSpPr>
          <p:cNvPr id="5" name="页脚占位符 4">
            <a:extLst>
              <a:ext uri="{FF2B5EF4-FFF2-40B4-BE49-F238E27FC236}">
                <a16:creationId xmlns:a16="http://schemas.microsoft.com/office/drawing/2014/main" id="{12F873F6-F5D9-6669-FBED-7894B7E54ED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867B2F1-FA23-C2D9-6E3F-D825F1C298A9}"/>
              </a:ext>
            </a:extLst>
          </p:cNvPr>
          <p:cNvSpPr>
            <a:spLocks noGrp="1"/>
          </p:cNvSpPr>
          <p:nvPr>
            <p:ph type="sldNum" sz="quarter" idx="12"/>
          </p:nvPr>
        </p:nvSpPr>
        <p:spPr/>
        <p:txBody>
          <a:bodyPr/>
          <a:lstStyle/>
          <a:p>
            <a:fld id="{2827C5E0-2983-4823-A7C0-17F1F09DE0E1}" type="slidenum">
              <a:rPr lang="zh-CN" altLang="en-US" smtClean="0"/>
              <a:t>‹#›</a:t>
            </a:fld>
            <a:endParaRPr lang="zh-CN" altLang="en-US"/>
          </a:p>
        </p:txBody>
      </p:sp>
    </p:spTree>
    <p:extLst>
      <p:ext uri="{BB962C8B-B14F-4D97-AF65-F5344CB8AC3E}">
        <p14:creationId xmlns:p14="http://schemas.microsoft.com/office/powerpoint/2010/main" val="1427911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4F8A63-81CC-6849-14D8-2AC3775ECD9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6A14765-10DB-6856-612D-F8C41BA26083}"/>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509B047-70F1-DF03-349E-A08F37F14B74}"/>
              </a:ext>
            </a:extLst>
          </p:cNvPr>
          <p:cNvSpPr>
            <a:spLocks noGrp="1"/>
          </p:cNvSpPr>
          <p:nvPr>
            <p:ph type="dt" sz="half" idx="10"/>
          </p:nvPr>
        </p:nvSpPr>
        <p:spPr/>
        <p:txBody>
          <a:bodyPr/>
          <a:lstStyle/>
          <a:p>
            <a:fld id="{2796DE9A-34A5-4813-BAC6-900D64D561FE}" type="datetimeFigureOut">
              <a:rPr lang="zh-CN" altLang="en-US" smtClean="0"/>
              <a:t>2023/4/3</a:t>
            </a:fld>
            <a:endParaRPr lang="zh-CN" altLang="en-US"/>
          </a:p>
        </p:txBody>
      </p:sp>
      <p:sp>
        <p:nvSpPr>
          <p:cNvPr id="5" name="页脚占位符 4">
            <a:extLst>
              <a:ext uri="{FF2B5EF4-FFF2-40B4-BE49-F238E27FC236}">
                <a16:creationId xmlns:a16="http://schemas.microsoft.com/office/drawing/2014/main" id="{FE8C1DA7-8518-5527-F265-FC7D365066F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3D34440-3564-7635-BC85-69ADFEB04F67}"/>
              </a:ext>
            </a:extLst>
          </p:cNvPr>
          <p:cNvSpPr>
            <a:spLocks noGrp="1"/>
          </p:cNvSpPr>
          <p:nvPr>
            <p:ph type="sldNum" sz="quarter" idx="12"/>
          </p:nvPr>
        </p:nvSpPr>
        <p:spPr/>
        <p:txBody>
          <a:bodyPr/>
          <a:lstStyle/>
          <a:p>
            <a:fld id="{2827C5E0-2983-4823-A7C0-17F1F09DE0E1}" type="slidenum">
              <a:rPr lang="zh-CN" altLang="en-US" smtClean="0"/>
              <a:t>‹#›</a:t>
            </a:fld>
            <a:endParaRPr lang="zh-CN" altLang="en-US"/>
          </a:p>
        </p:txBody>
      </p:sp>
    </p:spTree>
    <p:extLst>
      <p:ext uri="{BB962C8B-B14F-4D97-AF65-F5344CB8AC3E}">
        <p14:creationId xmlns:p14="http://schemas.microsoft.com/office/powerpoint/2010/main" val="1641201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BDFBFEF-AD5C-DDCA-B3BD-0B1C6750C39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2499DD8-5FF7-1D4F-A517-61A5D576F450}"/>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CBEDCF6-96E9-DCAB-13B5-9AF9D2FF2C1A}"/>
              </a:ext>
            </a:extLst>
          </p:cNvPr>
          <p:cNvSpPr>
            <a:spLocks noGrp="1"/>
          </p:cNvSpPr>
          <p:nvPr>
            <p:ph type="dt" sz="half" idx="10"/>
          </p:nvPr>
        </p:nvSpPr>
        <p:spPr/>
        <p:txBody>
          <a:bodyPr/>
          <a:lstStyle/>
          <a:p>
            <a:fld id="{2796DE9A-34A5-4813-BAC6-900D64D561FE}" type="datetimeFigureOut">
              <a:rPr lang="zh-CN" altLang="en-US" smtClean="0"/>
              <a:t>2023/4/3</a:t>
            </a:fld>
            <a:endParaRPr lang="zh-CN" altLang="en-US"/>
          </a:p>
        </p:txBody>
      </p:sp>
      <p:sp>
        <p:nvSpPr>
          <p:cNvPr id="5" name="页脚占位符 4">
            <a:extLst>
              <a:ext uri="{FF2B5EF4-FFF2-40B4-BE49-F238E27FC236}">
                <a16:creationId xmlns:a16="http://schemas.microsoft.com/office/drawing/2014/main" id="{DD5BCEF1-80F4-7B0D-1673-84AC6B457B2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905EC7B-8CB3-7C49-3B23-F32A10356BAE}"/>
              </a:ext>
            </a:extLst>
          </p:cNvPr>
          <p:cNvSpPr>
            <a:spLocks noGrp="1"/>
          </p:cNvSpPr>
          <p:nvPr>
            <p:ph type="sldNum" sz="quarter" idx="12"/>
          </p:nvPr>
        </p:nvSpPr>
        <p:spPr/>
        <p:txBody>
          <a:bodyPr/>
          <a:lstStyle/>
          <a:p>
            <a:fld id="{2827C5E0-2983-4823-A7C0-17F1F09DE0E1}" type="slidenum">
              <a:rPr lang="zh-CN" altLang="en-US" smtClean="0"/>
              <a:t>‹#›</a:t>
            </a:fld>
            <a:endParaRPr lang="zh-CN" altLang="en-US"/>
          </a:p>
        </p:txBody>
      </p:sp>
    </p:spTree>
    <p:extLst>
      <p:ext uri="{BB962C8B-B14F-4D97-AF65-F5344CB8AC3E}">
        <p14:creationId xmlns:p14="http://schemas.microsoft.com/office/powerpoint/2010/main" val="2972917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43C9AE-7154-7B59-01E3-37B561E639E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F3D6237-796E-8EDE-0789-ED3934F9FC4A}"/>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56FEB2D-475A-60CA-1520-4137DE99E33A}"/>
              </a:ext>
            </a:extLst>
          </p:cNvPr>
          <p:cNvSpPr>
            <a:spLocks noGrp="1"/>
          </p:cNvSpPr>
          <p:nvPr>
            <p:ph type="dt" sz="half" idx="10"/>
          </p:nvPr>
        </p:nvSpPr>
        <p:spPr/>
        <p:txBody>
          <a:bodyPr/>
          <a:lstStyle/>
          <a:p>
            <a:fld id="{2796DE9A-34A5-4813-BAC6-900D64D561FE}" type="datetimeFigureOut">
              <a:rPr lang="zh-CN" altLang="en-US" smtClean="0"/>
              <a:t>2023/4/3</a:t>
            </a:fld>
            <a:endParaRPr lang="zh-CN" altLang="en-US"/>
          </a:p>
        </p:txBody>
      </p:sp>
      <p:sp>
        <p:nvSpPr>
          <p:cNvPr id="5" name="页脚占位符 4">
            <a:extLst>
              <a:ext uri="{FF2B5EF4-FFF2-40B4-BE49-F238E27FC236}">
                <a16:creationId xmlns:a16="http://schemas.microsoft.com/office/drawing/2014/main" id="{DF053BD1-B3BE-7FBA-13E6-58226E95407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7D68055-6706-2BDA-B01E-C239A3C69D12}"/>
              </a:ext>
            </a:extLst>
          </p:cNvPr>
          <p:cNvSpPr>
            <a:spLocks noGrp="1"/>
          </p:cNvSpPr>
          <p:nvPr>
            <p:ph type="sldNum" sz="quarter" idx="12"/>
          </p:nvPr>
        </p:nvSpPr>
        <p:spPr/>
        <p:txBody>
          <a:bodyPr/>
          <a:lstStyle/>
          <a:p>
            <a:fld id="{2827C5E0-2983-4823-A7C0-17F1F09DE0E1}" type="slidenum">
              <a:rPr lang="zh-CN" altLang="en-US" smtClean="0"/>
              <a:t>‹#›</a:t>
            </a:fld>
            <a:endParaRPr lang="zh-CN" altLang="en-US"/>
          </a:p>
        </p:txBody>
      </p:sp>
    </p:spTree>
    <p:extLst>
      <p:ext uri="{BB962C8B-B14F-4D97-AF65-F5344CB8AC3E}">
        <p14:creationId xmlns:p14="http://schemas.microsoft.com/office/powerpoint/2010/main" val="927431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8E52F6-A361-01AC-225C-AA987B1EAB6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EB0A59C-55AC-9AEE-4467-A6C25C0AD6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A743D956-2A54-BE73-7ADB-DD2F30E7573C}"/>
              </a:ext>
            </a:extLst>
          </p:cNvPr>
          <p:cNvSpPr>
            <a:spLocks noGrp="1"/>
          </p:cNvSpPr>
          <p:nvPr>
            <p:ph type="dt" sz="half" idx="10"/>
          </p:nvPr>
        </p:nvSpPr>
        <p:spPr/>
        <p:txBody>
          <a:bodyPr/>
          <a:lstStyle/>
          <a:p>
            <a:fld id="{2796DE9A-34A5-4813-BAC6-900D64D561FE}" type="datetimeFigureOut">
              <a:rPr lang="zh-CN" altLang="en-US" smtClean="0"/>
              <a:t>2023/4/3</a:t>
            </a:fld>
            <a:endParaRPr lang="zh-CN" altLang="en-US"/>
          </a:p>
        </p:txBody>
      </p:sp>
      <p:sp>
        <p:nvSpPr>
          <p:cNvPr id="5" name="页脚占位符 4">
            <a:extLst>
              <a:ext uri="{FF2B5EF4-FFF2-40B4-BE49-F238E27FC236}">
                <a16:creationId xmlns:a16="http://schemas.microsoft.com/office/drawing/2014/main" id="{B1ADF462-6C60-4AF1-F017-7CD0624C1AB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747D30F-6946-A33E-75A9-6CE145C180C5}"/>
              </a:ext>
            </a:extLst>
          </p:cNvPr>
          <p:cNvSpPr>
            <a:spLocks noGrp="1"/>
          </p:cNvSpPr>
          <p:nvPr>
            <p:ph type="sldNum" sz="quarter" idx="12"/>
          </p:nvPr>
        </p:nvSpPr>
        <p:spPr/>
        <p:txBody>
          <a:bodyPr/>
          <a:lstStyle/>
          <a:p>
            <a:fld id="{2827C5E0-2983-4823-A7C0-17F1F09DE0E1}" type="slidenum">
              <a:rPr lang="zh-CN" altLang="en-US" smtClean="0"/>
              <a:t>‹#›</a:t>
            </a:fld>
            <a:endParaRPr lang="zh-CN" altLang="en-US"/>
          </a:p>
        </p:txBody>
      </p:sp>
    </p:spTree>
    <p:extLst>
      <p:ext uri="{BB962C8B-B14F-4D97-AF65-F5344CB8AC3E}">
        <p14:creationId xmlns:p14="http://schemas.microsoft.com/office/powerpoint/2010/main" val="3472292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9F2281-34CA-7494-2BF5-559F8156114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6C5F65D-9A10-E0C8-61A9-B3382834FDF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4B24744-2EE4-A8DC-3075-0FC7ADBC8BF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B3EA703-B11F-43DA-D525-4C01AC1C2866}"/>
              </a:ext>
            </a:extLst>
          </p:cNvPr>
          <p:cNvSpPr>
            <a:spLocks noGrp="1"/>
          </p:cNvSpPr>
          <p:nvPr>
            <p:ph type="dt" sz="half" idx="10"/>
          </p:nvPr>
        </p:nvSpPr>
        <p:spPr/>
        <p:txBody>
          <a:bodyPr/>
          <a:lstStyle/>
          <a:p>
            <a:fld id="{2796DE9A-34A5-4813-BAC6-900D64D561FE}" type="datetimeFigureOut">
              <a:rPr lang="zh-CN" altLang="en-US" smtClean="0"/>
              <a:t>2023/4/3</a:t>
            </a:fld>
            <a:endParaRPr lang="zh-CN" altLang="en-US"/>
          </a:p>
        </p:txBody>
      </p:sp>
      <p:sp>
        <p:nvSpPr>
          <p:cNvPr id="6" name="页脚占位符 5">
            <a:extLst>
              <a:ext uri="{FF2B5EF4-FFF2-40B4-BE49-F238E27FC236}">
                <a16:creationId xmlns:a16="http://schemas.microsoft.com/office/drawing/2014/main" id="{800780D1-27CC-9FA4-A864-1058B24346A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0B1F974-308A-0D2A-33C8-C234A16DBA35}"/>
              </a:ext>
            </a:extLst>
          </p:cNvPr>
          <p:cNvSpPr>
            <a:spLocks noGrp="1"/>
          </p:cNvSpPr>
          <p:nvPr>
            <p:ph type="sldNum" sz="quarter" idx="12"/>
          </p:nvPr>
        </p:nvSpPr>
        <p:spPr/>
        <p:txBody>
          <a:bodyPr/>
          <a:lstStyle/>
          <a:p>
            <a:fld id="{2827C5E0-2983-4823-A7C0-17F1F09DE0E1}" type="slidenum">
              <a:rPr lang="zh-CN" altLang="en-US" smtClean="0"/>
              <a:t>‹#›</a:t>
            </a:fld>
            <a:endParaRPr lang="zh-CN" altLang="en-US"/>
          </a:p>
        </p:txBody>
      </p:sp>
    </p:spTree>
    <p:extLst>
      <p:ext uri="{BB962C8B-B14F-4D97-AF65-F5344CB8AC3E}">
        <p14:creationId xmlns:p14="http://schemas.microsoft.com/office/powerpoint/2010/main" val="895455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AE5116-098F-A907-8ECA-B9880AAE87C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21E3C30-764A-726A-1995-BC714077FC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8B329BA-E87B-1DFB-6343-B60045FF49E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6645758D-3250-890E-D627-6F12F3B458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B150558-4FA1-FE02-D2BD-24A8C45F118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06CE0C7-53DF-EC69-D689-202D0E6C45CA}"/>
              </a:ext>
            </a:extLst>
          </p:cNvPr>
          <p:cNvSpPr>
            <a:spLocks noGrp="1"/>
          </p:cNvSpPr>
          <p:nvPr>
            <p:ph type="dt" sz="half" idx="10"/>
          </p:nvPr>
        </p:nvSpPr>
        <p:spPr/>
        <p:txBody>
          <a:bodyPr/>
          <a:lstStyle/>
          <a:p>
            <a:fld id="{2796DE9A-34A5-4813-BAC6-900D64D561FE}" type="datetimeFigureOut">
              <a:rPr lang="zh-CN" altLang="en-US" smtClean="0"/>
              <a:t>2023/4/3</a:t>
            </a:fld>
            <a:endParaRPr lang="zh-CN" altLang="en-US"/>
          </a:p>
        </p:txBody>
      </p:sp>
      <p:sp>
        <p:nvSpPr>
          <p:cNvPr id="8" name="页脚占位符 7">
            <a:extLst>
              <a:ext uri="{FF2B5EF4-FFF2-40B4-BE49-F238E27FC236}">
                <a16:creationId xmlns:a16="http://schemas.microsoft.com/office/drawing/2014/main" id="{FE020ED7-325E-D828-CDC8-DE7C2F909FF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3B73000-1E29-F677-1FFF-4D0895D472B0}"/>
              </a:ext>
            </a:extLst>
          </p:cNvPr>
          <p:cNvSpPr>
            <a:spLocks noGrp="1"/>
          </p:cNvSpPr>
          <p:nvPr>
            <p:ph type="sldNum" sz="quarter" idx="12"/>
          </p:nvPr>
        </p:nvSpPr>
        <p:spPr/>
        <p:txBody>
          <a:bodyPr/>
          <a:lstStyle/>
          <a:p>
            <a:fld id="{2827C5E0-2983-4823-A7C0-17F1F09DE0E1}" type="slidenum">
              <a:rPr lang="zh-CN" altLang="en-US" smtClean="0"/>
              <a:t>‹#›</a:t>
            </a:fld>
            <a:endParaRPr lang="zh-CN" altLang="en-US"/>
          </a:p>
        </p:txBody>
      </p:sp>
    </p:spTree>
    <p:extLst>
      <p:ext uri="{BB962C8B-B14F-4D97-AF65-F5344CB8AC3E}">
        <p14:creationId xmlns:p14="http://schemas.microsoft.com/office/powerpoint/2010/main" val="2888298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C19EE0-758F-B098-35F4-C44C0F2D26E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2A9A566-3699-6724-3D18-EF8F5C914184}"/>
              </a:ext>
            </a:extLst>
          </p:cNvPr>
          <p:cNvSpPr>
            <a:spLocks noGrp="1"/>
          </p:cNvSpPr>
          <p:nvPr>
            <p:ph type="dt" sz="half" idx="10"/>
          </p:nvPr>
        </p:nvSpPr>
        <p:spPr/>
        <p:txBody>
          <a:bodyPr/>
          <a:lstStyle/>
          <a:p>
            <a:fld id="{2796DE9A-34A5-4813-BAC6-900D64D561FE}" type="datetimeFigureOut">
              <a:rPr lang="zh-CN" altLang="en-US" smtClean="0"/>
              <a:t>2023/4/3</a:t>
            </a:fld>
            <a:endParaRPr lang="zh-CN" altLang="en-US"/>
          </a:p>
        </p:txBody>
      </p:sp>
      <p:sp>
        <p:nvSpPr>
          <p:cNvPr id="4" name="页脚占位符 3">
            <a:extLst>
              <a:ext uri="{FF2B5EF4-FFF2-40B4-BE49-F238E27FC236}">
                <a16:creationId xmlns:a16="http://schemas.microsoft.com/office/drawing/2014/main" id="{C17365FC-0CC8-DCCF-790C-45B4FB5EB93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3E04CFE-8887-A2F0-33E9-B8D6FBDAF566}"/>
              </a:ext>
            </a:extLst>
          </p:cNvPr>
          <p:cNvSpPr>
            <a:spLocks noGrp="1"/>
          </p:cNvSpPr>
          <p:nvPr>
            <p:ph type="sldNum" sz="quarter" idx="12"/>
          </p:nvPr>
        </p:nvSpPr>
        <p:spPr/>
        <p:txBody>
          <a:bodyPr/>
          <a:lstStyle/>
          <a:p>
            <a:fld id="{2827C5E0-2983-4823-A7C0-17F1F09DE0E1}" type="slidenum">
              <a:rPr lang="zh-CN" altLang="en-US" smtClean="0"/>
              <a:t>‹#›</a:t>
            </a:fld>
            <a:endParaRPr lang="zh-CN" altLang="en-US"/>
          </a:p>
        </p:txBody>
      </p:sp>
    </p:spTree>
    <p:extLst>
      <p:ext uri="{BB962C8B-B14F-4D97-AF65-F5344CB8AC3E}">
        <p14:creationId xmlns:p14="http://schemas.microsoft.com/office/powerpoint/2010/main" val="1107966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C7A9AA5-04A7-A9F1-D501-24C4976191D9}"/>
              </a:ext>
            </a:extLst>
          </p:cNvPr>
          <p:cNvSpPr>
            <a:spLocks noGrp="1"/>
          </p:cNvSpPr>
          <p:nvPr>
            <p:ph type="dt" sz="half" idx="10"/>
          </p:nvPr>
        </p:nvSpPr>
        <p:spPr/>
        <p:txBody>
          <a:bodyPr/>
          <a:lstStyle/>
          <a:p>
            <a:fld id="{2796DE9A-34A5-4813-BAC6-900D64D561FE}" type="datetimeFigureOut">
              <a:rPr lang="zh-CN" altLang="en-US" smtClean="0"/>
              <a:t>2023/4/3</a:t>
            </a:fld>
            <a:endParaRPr lang="zh-CN" altLang="en-US"/>
          </a:p>
        </p:txBody>
      </p:sp>
      <p:sp>
        <p:nvSpPr>
          <p:cNvPr id="3" name="页脚占位符 2">
            <a:extLst>
              <a:ext uri="{FF2B5EF4-FFF2-40B4-BE49-F238E27FC236}">
                <a16:creationId xmlns:a16="http://schemas.microsoft.com/office/drawing/2014/main" id="{34D46108-AF30-2DC4-CD46-A4D964C6DFB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B1E6A46-8E08-F4E8-D4FE-9B4F7F5568EB}"/>
              </a:ext>
            </a:extLst>
          </p:cNvPr>
          <p:cNvSpPr>
            <a:spLocks noGrp="1"/>
          </p:cNvSpPr>
          <p:nvPr>
            <p:ph type="sldNum" sz="quarter" idx="12"/>
          </p:nvPr>
        </p:nvSpPr>
        <p:spPr/>
        <p:txBody>
          <a:bodyPr/>
          <a:lstStyle/>
          <a:p>
            <a:fld id="{2827C5E0-2983-4823-A7C0-17F1F09DE0E1}" type="slidenum">
              <a:rPr lang="zh-CN" altLang="en-US" smtClean="0"/>
              <a:t>‹#›</a:t>
            </a:fld>
            <a:endParaRPr lang="zh-CN" altLang="en-US"/>
          </a:p>
        </p:txBody>
      </p:sp>
    </p:spTree>
    <p:extLst>
      <p:ext uri="{BB962C8B-B14F-4D97-AF65-F5344CB8AC3E}">
        <p14:creationId xmlns:p14="http://schemas.microsoft.com/office/powerpoint/2010/main" val="459202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9E28BC-00AB-7169-23B8-344A6248F80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9BF041D-033C-6D7D-AC93-8D6B460B1D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2DA560D-CC28-8988-1FB8-5C78B01E85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DB1ADA7-46EE-FC75-7046-714EA151DBD9}"/>
              </a:ext>
            </a:extLst>
          </p:cNvPr>
          <p:cNvSpPr>
            <a:spLocks noGrp="1"/>
          </p:cNvSpPr>
          <p:nvPr>
            <p:ph type="dt" sz="half" idx="10"/>
          </p:nvPr>
        </p:nvSpPr>
        <p:spPr/>
        <p:txBody>
          <a:bodyPr/>
          <a:lstStyle/>
          <a:p>
            <a:fld id="{2796DE9A-34A5-4813-BAC6-900D64D561FE}" type="datetimeFigureOut">
              <a:rPr lang="zh-CN" altLang="en-US" smtClean="0"/>
              <a:t>2023/4/3</a:t>
            </a:fld>
            <a:endParaRPr lang="zh-CN" altLang="en-US"/>
          </a:p>
        </p:txBody>
      </p:sp>
      <p:sp>
        <p:nvSpPr>
          <p:cNvPr id="6" name="页脚占位符 5">
            <a:extLst>
              <a:ext uri="{FF2B5EF4-FFF2-40B4-BE49-F238E27FC236}">
                <a16:creationId xmlns:a16="http://schemas.microsoft.com/office/drawing/2014/main" id="{9BD4D39C-671C-9DE5-E89A-3109C7C6416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DE7D693-AC71-108F-D51D-2472D12D8CB0}"/>
              </a:ext>
            </a:extLst>
          </p:cNvPr>
          <p:cNvSpPr>
            <a:spLocks noGrp="1"/>
          </p:cNvSpPr>
          <p:nvPr>
            <p:ph type="sldNum" sz="quarter" idx="12"/>
          </p:nvPr>
        </p:nvSpPr>
        <p:spPr/>
        <p:txBody>
          <a:bodyPr/>
          <a:lstStyle/>
          <a:p>
            <a:fld id="{2827C5E0-2983-4823-A7C0-17F1F09DE0E1}" type="slidenum">
              <a:rPr lang="zh-CN" altLang="en-US" smtClean="0"/>
              <a:t>‹#›</a:t>
            </a:fld>
            <a:endParaRPr lang="zh-CN" altLang="en-US"/>
          </a:p>
        </p:txBody>
      </p:sp>
    </p:spTree>
    <p:extLst>
      <p:ext uri="{BB962C8B-B14F-4D97-AF65-F5344CB8AC3E}">
        <p14:creationId xmlns:p14="http://schemas.microsoft.com/office/powerpoint/2010/main" val="13655573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A9412C-A3D2-F2BC-BFA2-A45A729A188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5A30AEC-F08E-C724-6E54-5F23FB99CE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43D143B-5054-343D-AC76-E946CA3B73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45234F3-D675-0A9D-D7FA-25A1B7150B75}"/>
              </a:ext>
            </a:extLst>
          </p:cNvPr>
          <p:cNvSpPr>
            <a:spLocks noGrp="1"/>
          </p:cNvSpPr>
          <p:nvPr>
            <p:ph type="dt" sz="half" idx="10"/>
          </p:nvPr>
        </p:nvSpPr>
        <p:spPr/>
        <p:txBody>
          <a:bodyPr/>
          <a:lstStyle/>
          <a:p>
            <a:fld id="{2796DE9A-34A5-4813-BAC6-900D64D561FE}" type="datetimeFigureOut">
              <a:rPr lang="zh-CN" altLang="en-US" smtClean="0"/>
              <a:t>2023/4/3</a:t>
            </a:fld>
            <a:endParaRPr lang="zh-CN" altLang="en-US"/>
          </a:p>
        </p:txBody>
      </p:sp>
      <p:sp>
        <p:nvSpPr>
          <p:cNvPr id="6" name="页脚占位符 5">
            <a:extLst>
              <a:ext uri="{FF2B5EF4-FFF2-40B4-BE49-F238E27FC236}">
                <a16:creationId xmlns:a16="http://schemas.microsoft.com/office/drawing/2014/main" id="{3C10E6E4-A12E-2318-DC2A-7D5F978899E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A19AAD4-7094-06DD-CC4E-2911A3E949B0}"/>
              </a:ext>
            </a:extLst>
          </p:cNvPr>
          <p:cNvSpPr>
            <a:spLocks noGrp="1"/>
          </p:cNvSpPr>
          <p:nvPr>
            <p:ph type="sldNum" sz="quarter" idx="12"/>
          </p:nvPr>
        </p:nvSpPr>
        <p:spPr/>
        <p:txBody>
          <a:bodyPr/>
          <a:lstStyle/>
          <a:p>
            <a:fld id="{2827C5E0-2983-4823-A7C0-17F1F09DE0E1}" type="slidenum">
              <a:rPr lang="zh-CN" altLang="en-US" smtClean="0"/>
              <a:t>‹#›</a:t>
            </a:fld>
            <a:endParaRPr lang="zh-CN" altLang="en-US"/>
          </a:p>
        </p:txBody>
      </p:sp>
    </p:spTree>
    <p:extLst>
      <p:ext uri="{BB962C8B-B14F-4D97-AF65-F5344CB8AC3E}">
        <p14:creationId xmlns:p14="http://schemas.microsoft.com/office/powerpoint/2010/main" val="3006659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5D97D7F-4773-2423-E735-A509995670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BB4704D-E3AF-606B-456D-DD90DFAF52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F4958EF-D3A0-4EEC-839D-78588E5E90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96DE9A-34A5-4813-BAC6-900D64D561FE}" type="datetimeFigureOut">
              <a:rPr lang="zh-CN" altLang="en-US" smtClean="0"/>
              <a:t>2023/4/3</a:t>
            </a:fld>
            <a:endParaRPr lang="zh-CN" altLang="en-US"/>
          </a:p>
        </p:txBody>
      </p:sp>
      <p:sp>
        <p:nvSpPr>
          <p:cNvPr id="5" name="页脚占位符 4">
            <a:extLst>
              <a:ext uri="{FF2B5EF4-FFF2-40B4-BE49-F238E27FC236}">
                <a16:creationId xmlns:a16="http://schemas.microsoft.com/office/drawing/2014/main" id="{45318256-F6F9-44EF-EDDD-D1DE4C6B98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8BDFEFA-8749-E4D0-C8FD-B6DAEEF225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27C5E0-2983-4823-A7C0-17F1F09DE0E1}" type="slidenum">
              <a:rPr lang="zh-CN" altLang="en-US" smtClean="0"/>
              <a:t>‹#›</a:t>
            </a:fld>
            <a:endParaRPr lang="zh-CN" altLang="en-US"/>
          </a:p>
        </p:txBody>
      </p:sp>
    </p:spTree>
    <p:extLst>
      <p:ext uri="{BB962C8B-B14F-4D97-AF65-F5344CB8AC3E}">
        <p14:creationId xmlns:p14="http://schemas.microsoft.com/office/powerpoint/2010/main" val="22231167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EA10D3-FE8F-48C0-8D63-A1E850B59007}"/>
              </a:ext>
            </a:extLst>
          </p:cNvPr>
          <p:cNvSpPr>
            <a:spLocks noGrp="1"/>
          </p:cNvSpPr>
          <p:nvPr>
            <p:ph type="title"/>
          </p:nvPr>
        </p:nvSpPr>
        <p:spPr/>
        <p:txBody>
          <a:bodyPr>
            <a:normAutofit/>
          </a:bodyPr>
          <a:lstStyle/>
          <a:p>
            <a:r>
              <a:rPr lang="en-US" altLang="zh-CN" sz="4000" dirty="0">
                <a:latin typeface="Calibri" panose="020F0502020204030204" pitchFamily="34" charset="0"/>
                <a:cs typeface="Calibri" panose="020F0502020204030204" pitchFamily="34" charset="0"/>
              </a:rPr>
              <a:t>Learning Transferable Visual Models From Natural Language Supervision</a:t>
            </a:r>
          </a:p>
        </p:txBody>
      </p:sp>
      <p:pic>
        <p:nvPicPr>
          <p:cNvPr id="4" name="图片 3">
            <a:extLst>
              <a:ext uri="{FF2B5EF4-FFF2-40B4-BE49-F238E27FC236}">
                <a16:creationId xmlns:a16="http://schemas.microsoft.com/office/drawing/2014/main" id="{650B50D7-DBE7-4D42-AAE7-A752BF2E45B5}"/>
              </a:ext>
            </a:extLst>
          </p:cNvPr>
          <p:cNvPicPr>
            <a:picLocks noChangeAspect="1"/>
          </p:cNvPicPr>
          <p:nvPr/>
        </p:nvPicPr>
        <p:blipFill>
          <a:blip r:embed="rId3"/>
          <a:stretch>
            <a:fillRect/>
          </a:stretch>
        </p:blipFill>
        <p:spPr>
          <a:xfrm>
            <a:off x="1019146" y="1778317"/>
            <a:ext cx="10334654" cy="887095"/>
          </a:xfrm>
          <a:prstGeom prst="rect">
            <a:avLst/>
          </a:prstGeom>
        </p:spPr>
      </p:pic>
      <p:pic>
        <p:nvPicPr>
          <p:cNvPr id="7" name="图片 6">
            <a:extLst>
              <a:ext uri="{FF2B5EF4-FFF2-40B4-BE49-F238E27FC236}">
                <a16:creationId xmlns:a16="http://schemas.microsoft.com/office/drawing/2014/main" id="{1009B9AB-5247-46A4-B7B7-0D7BDBFADF8B}"/>
              </a:ext>
            </a:extLst>
          </p:cNvPr>
          <p:cNvPicPr>
            <a:picLocks noChangeAspect="1"/>
          </p:cNvPicPr>
          <p:nvPr/>
        </p:nvPicPr>
        <p:blipFill>
          <a:blip r:embed="rId4"/>
          <a:stretch>
            <a:fillRect/>
          </a:stretch>
        </p:blipFill>
        <p:spPr>
          <a:xfrm>
            <a:off x="777241" y="3425507"/>
            <a:ext cx="4936870" cy="2644140"/>
          </a:xfrm>
          <a:prstGeom prst="rect">
            <a:avLst/>
          </a:prstGeom>
        </p:spPr>
      </p:pic>
      <p:pic>
        <p:nvPicPr>
          <p:cNvPr id="8" name="图片 7">
            <a:extLst>
              <a:ext uri="{FF2B5EF4-FFF2-40B4-BE49-F238E27FC236}">
                <a16:creationId xmlns:a16="http://schemas.microsoft.com/office/drawing/2014/main" id="{CE9D3B55-D7F6-4896-8C5B-345BE9CE7555}"/>
              </a:ext>
            </a:extLst>
          </p:cNvPr>
          <p:cNvPicPr>
            <a:picLocks noChangeAspect="1"/>
          </p:cNvPicPr>
          <p:nvPr/>
        </p:nvPicPr>
        <p:blipFill>
          <a:blip r:embed="rId5"/>
          <a:stretch>
            <a:fillRect/>
          </a:stretch>
        </p:blipFill>
        <p:spPr>
          <a:xfrm>
            <a:off x="6186473" y="3425507"/>
            <a:ext cx="4936870" cy="2694010"/>
          </a:xfrm>
          <a:prstGeom prst="rect">
            <a:avLst/>
          </a:prstGeom>
        </p:spPr>
      </p:pic>
    </p:spTree>
    <p:extLst>
      <p:ext uri="{BB962C8B-B14F-4D97-AF65-F5344CB8AC3E}">
        <p14:creationId xmlns:p14="http://schemas.microsoft.com/office/powerpoint/2010/main" val="20339018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491A35-2AF8-4665-9C93-5D642C09117B}"/>
              </a:ext>
            </a:extLst>
          </p:cNvPr>
          <p:cNvSpPr>
            <a:spLocks noGrp="1"/>
          </p:cNvSpPr>
          <p:nvPr>
            <p:ph type="title"/>
          </p:nvPr>
        </p:nvSpPr>
        <p:spPr/>
        <p:txBody>
          <a:bodyPr/>
          <a:lstStyle/>
          <a:p>
            <a:r>
              <a:rPr lang="en-US" altLang="zh-CN" dirty="0"/>
              <a:t>Experiment</a:t>
            </a:r>
            <a:endParaRPr lang="zh-CN" altLang="en-US" dirty="0"/>
          </a:p>
        </p:txBody>
      </p:sp>
      <p:sp>
        <p:nvSpPr>
          <p:cNvPr id="3" name="内容占位符 2">
            <a:extLst>
              <a:ext uri="{FF2B5EF4-FFF2-40B4-BE49-F238E27FC236}">
                <a16:creationId xmlns:a16="http://schemas.microsoft.com/office/drawing/2014/main" id="{9DD5DA48-F57E-488D-8457-73F3AF95D0BC}"/>
              </a:ext>
            </a:extLst>
          </p:cNvPr>
          <p:cNvSpPr>
            <a:spLocks noGrp="1"/>
          </p:cNvSpPr>
          <p:nvPr>
            <p:ph idx="1"/>
          </p:nvPr>
        </p:nvSpPr>
        <p:spPr/>
        <p:txBody>
          <a:bodyPr/>
          <a:lstStyle/>
          <a:p>
            <a:r>
              <a:rPr lang="en-US" altLang="zh-CN" dirty="0"/>
              <a:t>Robustness Comparison</a:t>
            </a:r>
          </a:p>
          <a:p>
            <a:endParaRPr lang="en-US" altLang="zh-CN" dirty="0"/>
          </a:p>
        </p:txBody>
      </p:sp>
      <p:pic>
        <p:nvPicPr>
          <p:cNvPr id="5" name="图片 4">
            <a:extLst>
              <a:ext uri="{FF2B5EF4-FFF2-40B4-BE49-F238E27FC236}">
                <a16:creationId xmlns:a16="http://schemas.microsoft.com/office/drawing/2014/main" id="{149BD916-9F39-24FF-91BE-2A10D256DCCD}"/>
              </a:ext>
            </a:extLst>
          </p:cNvPr>
          <p:cNvPicPr>
            <a:picLocks noChangeAspect="1"/>
          </p:cNvPicPr>
          <p:nvPr/>
        </p:nvPicPr>
        <p:blipFill>
          <a:blip r:embed="rId3"/>
          <a:stretch>
            <a:fillRect/>
          </a:stretch>
        </p:blipFill>
        <p:spPr>
          <a:xfrm>
            <a:off x="846555" y="2267181"/>
            <a:ext cx="10498889" cy="4225694"/>
          </a:xfrm>
          <a:prstGeom prst="rect">
            <a:avLst/>
          </a:prstGeom>
        </p:spPr>
      </p:pic>
    </p:spTree>
    <p:extLst>
      <p:ext uri="{BB962C8B-B14F-4D97-AF65-F5344CB8AC3E}">
        <p14:creationId xmlns:p14="http://schemas.microsoft.com/office/powerpoint/2010/main" val="1154324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8DA80E-EECC-4B43-90AF-F7BD9FEB665D}"/>
              </a:ext>
            </a:extLst>
          </p:cNvPr>
          <p:cNvSpPr>
            <a:spLocks noGrp="1"/>
          </p:cNvSpPr>
          <p:nvPr>
            <p:ph type="title"/>
          </p:nvPr>
        </p:nvSpPr>
        <p:spPr/>
        <p:txBody>
          <a:bodyPr/>
          <a:lstStyle/>
          <a:p>
            <a:r>
              <a:rPr lang="en-US" altLang="zh-CN" dirty="0"/>
              <a:t>Conclusion</a:t>
            </a:r>
            <a:endParaRPr lang="zh-CN" altLang="en-US" dirty="0"/>
          </a:p>
        </p:txBody>
      </p:sp>
      <p:sp>
        <p:nvSpPr>
          <p:cNvPr id="3" name="内容占位符 2">
            <a:extLst>
              <a:ext uri="{FF2B5EF4-FFF2-40B4-BE49-F238E27FC236}">
                <a16:creationId xmlns:a16="http://schemas.microsoft.com/office/drawing/2014/main" id="{668EAFF3-C798-4044-B05F-2C0F8C2171CD}"/>
              </a:ext>
            </a:extLst>
          </p:cNvPr>
          <p:cNvSpPr>
            <a:spLocks noGrp="1"/>
          </p:cNvSpPr>
          <p:nvPr>
            <p:ph idx="1"/>
          </p:nvPr>
        </p:nvSpPr>
        <p:spPr/>
        <p:txBody>
          <a:bodyPr/>
          <a:lstStyle/>
          <a:p>
            <a:r>
              <a:rPr lang="en-US" altLang="zh-CN" dirty="0"/>
              <a:t>Contribution:</a:t>
            </a:r>
          </a:p>
          <a:p>
            <a:pPr lvl="1"/>
            <a:r>
              <a:rPr lang="en-US" altLang="zh-CN" dirty="0"/>
              <a:t>Provides an image-text pair dataset containing </a:t>
            </a:r>
            <a:r>
              <a:rPr lang="en-US" altLang="zh-CN" b="1" dirty="0"/>
              <a:t>400 million data</a:t>
            </a:r>
            <a:r>
              <a:rPr lang="en-US" altLang="zh-CN" dirty="0"/>
              <a:t>.</a:t>
            </a:r>
          </a:p>
          <a:p>
            <a:pPr lvl="1"/>
            <a:r>
              <a:rPr lang="en-US" altLang="zh-CN" dirty="0"/>
              <a:t>Transfer the success of task-agnostic </a:t>
            </a:r>
            <a:r>
              <a:rPr lang="en-US" altLang="zh-CN" b="1" dirty="0"/>
              <a:t>web-scale pre-training in NLP </a:t>
            </a:r>
            <a:r>
              <a:rPr lang="en-US" altLang="zh-CN" dirty="0"/>
              <a:t>to image domain.</a:t>
            </a:r>
          </a:p>
          <a:p>
            <a:pPr lvl="1"/>
            <a:r>
              <a:rPr lang="en-US" altLang="zh-CN" dirty="0"/>
              <a:t>Pre-training a </a:t>
            </a:r>
            <a:r>
              <a:rPr lang="en-US" altLang="zh-CN" b="1" dirty="0"/>
              <a:t>zero-shot big model </a:t>
            </a:r>
            <a:r>
              <a:rPr lang="en-US" altLang="zh-CN" dirty="0"/>
              <a:t>CLIP.</a:t>
            </a:r>
          </a:p>
          <a:p>
            <a:pPr lvl="1"/>
            <a:r>
              <a:rPr lang="en-US" altLang="zh-CN" dirty="0"/>
              <a:t>Zero-shot CLIP is much </a:t>
            </a:r>
            <a:r>
              <a:rPr lang="en-US" altLang="zh-CN" b="1" dirty="0"/>
              <a:t>more robust and efficient </a:t>
            </a:r>
            <a:r>
              <a:rPr lang="en-US" altLang="zh-CN" dirty="0"/>
              <a:t>than state-of-the-art image classification network.</a:t>
            </a:r>
          </a:p>
          <a:p>
            <a:r>
              <a:rPr lang="en-US" altLang="zh-CN" dirty="0"/>
              <a:t>Future work:</a:t>
            </a:r>
          </a:p>
          <a:p>
            <a:pPr lvl="1"/>
            <a:r>
              <a:rPr lang="en-US" altLang="zh-CN" dirty="0"/>
              <a:t>Develop methods that combine CLIP’s strong zero-shot performance with </a:t>
            </a:r>
            <a:r>
              <a:rPr lang="en-US" altLang="zh-CN" b="1" dirty="0"/>
              <a:t>efficient few-shot learning</a:t>
            </a:r>
            <a:r>
              <a:rPr lang="en-US" altLang="zh-CN" dirty="0"/>
              <a:t>.</a:t>
            </a:r>
            <a:endParaRPr lang="zh-CN" altLang="en-US" dirty="0"/>
          </a:p>
        </p:txBody>
      </p:sp>
    </p:spTree>
    <p:extLst>
      <p:ext uri="{BB962C8B-B14F-4D97-AF65-F5344CB8AC3E}">
        <p14:creationId xmlns:p14="http://schemas.microsoft.com/office/powerpoint/2010/main" val="2013855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8DA80E-EECC-4B43-90AF-F7BD9FEB665D}"/>
              </a:ext>
            </a:extLst>
          </p:cNvPr>
          <p:cNvSpPr>
            <a:spLocks noGrp="1"/>
          </p:cNvSpPr>
          <p:nvPr>
            <p:ph type="title"/>
          </p:nvPr>
        </p:nvSpPr>
        <p:spPr/>
        <p:txBody>
          <a:bodyPr/>
          <a:lstStyle/>
          <a:p>
            <a:r>
              <a:rPr lang="en-US" altLang="zh-CN" dirty="0"/>
              <a:t>Training</a:t>
            </a:r>
            <a:endParaRPr lang="zh-CN" altLang="en-US" dirty="0"/>
          </a:p>
        </p:txBody>
      </p:sp>
      <p:sp>
        <p:nvSpPr>
          <p:cNvPr id="3" name="内容占位符 2">
            <a:extLst>
              <a:ext uri="{FF2B5EF4-FFF2-40B4-BE49-F238E27FC236}">
                <a16:creationId xmlns:a16="http://schemas.microsoft.com/office/drawing/2014/main" id="{668EAFF3-C798-4044-B05F-2C0F8C2171CD}"/>
              </a:ext>
            </a:extLst>
          </p:cNvPr>
          <p:cNvSpPr>
            <a:spLocks noGrp="1"/>
          </p:cNvSpPr>
          <p:nvPr>
            <p:ph idx="1"/>
          </p:nvPr>
        </p:nvSpPr>
        <p:spPr/>
        <p:txBody>
          <a:bodyPr/>
          <a:lstStyle/>
          <a:p>
            <a:r>
              <a:rPr lang="en-US" altLang="zh-CN" dirty="0"/>
              <a:t>Data Parallel</a:t>
            </a:r>
          </a:p>
          <a:p>
            <a:r>
              <a:rPr lang="en-US" altLang="zh-CN" dirty="0"/>
              <a:t>Model Parallel</a:t>
            </a:r>
          </a:p>
          <a:p>
            <a:r>
              <a:rPr lang="en-US" altLang="zh-CN" dirty="0"/>
              <a:t>Pipeline Parallel</a:t>
            </a:r>
          </a:p>
        </p:txBody>
      </p:sp>
      <p:pic>
        <p:nvPicPr>
          <p:cNvPr id="1026" name="Picture 2">
            <a:extLst>
              <a:ext uri="{FF2B5EF4-FFF2-40B4-BE49-F238E27FC236}">
                <a16:creationId xmlns:a16="http://schemas.microsoft.com/office/drawing/2014/main" id="{907C1916-D008-4C58-CFA5-FDD764AD4E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2575560"/>
            <a:ext cx="7391400" cy="3403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0557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42EB78D1-9848-0C7E-C5AC-C822CF091B74}"/>
              </a:ext>
            </a:extLst>
          </p:cNvPr>
          <p:cNvPicPr>
            <a:picLocks noChangeAspect="1"/>
          </p:cNvPicPr>
          <p:nvPr/>
        </p:nvPicPr>
        <p:blipFill>
          <a:blip r:embed="rId3"/>
          <a:stretch>
            <a:fillRect/>
          </a:stretch>
        </p:blipFill>
        <p:spPr>
          <a:xfrm>
            <a:off x="1846004" y="2180511"/>
            <a:ext cx="8499992" cy="3782142"/>
          </a:xfrm>
          <a:prstGeom prst="rect">
            <a:avLst/>
          </a:prstGeom>
        </p:spPr>
      </p:pic>
      <p:sp>
        <p:nvSpPr>
          <p:cNvPr id="4" name="标题 1">
            <a:extLst>
              <a:ext uri="{FF2B5EF4-FFF2-40B4-BE49-F238E27FC236}">
                <a16:creationId xmlns:a16="http://schemas.microsoft.com/office/drawing/2014/main" id="{E5C95F9F-FAFC-9DF1-37A0-B8ECDD95AE17}"/>
              </a:ext>
            </a:extLst>
          </p:cNvPr>
          <p:cNvSpPr>
            <a:spLocks noGrp="1"/>
          </p:cNvSpPr>
          <p:nvPr>
            <p:ph type="title"/>
          </p:nvPr>
        </p:nvSpPr>
        <p:spPr>
          <a:xfrm>
            <a:off x="838200" y="365125"/>
            <a:ext cx="10515600" cy="1325563"/>
          </a:xfrm>
        </p:spPr>
        <p:txBody>
          <a:bodyPr/>
          <a:lstStyle/>
          <a:p>
            <a:r>
              <a:rPr lang="en-US" altLang="zh-CN" dirty="0"/>
              <a:t>Training</a:t>
            </a:r>
            <a:endParaRPr lang="zh-CN" altLang="en-US" dirty="0"/>
          </a:p>
        </p:txBody>
      </p:sp>
      <p:sp>
        <p:nvSpPr>
          <p:cNvPr id="5" name="内容占位符 2">
            <a:extLst>
              <a:ext uri="{FF2B5EF4-FFF2-40B4-BE49-F238E27FC236}">
                <a16:creationId xmlns:a16="http://schemas.microsoft.com/office/drawing/2014/main" id="{71BB5449-82FB-8406-6FF5-BFC11A5A5DB2}"/>
              </a:ext>
            </a:extLst>
          </p:cNvPr>
          <p:cNvSpPr>
            <a:spLocks noGrp="1"/>
          </p:cNvSpPr>
          <p:nvPr>
            <p:ph idx="1"/>
          </p:nvPr>
        </p:nvSpPr>
        <p:spPr>
          <a:xfrm>
            <a:off x="838200" y="1825625"/>
            <a:ext cx="10515600" cy="4351338"/>
          </a:xfrm>
        </p:spPr>
        <p:txBody>
          <a:bodyPr/>
          <a:lstStyle/>
          <a:p>
            <a:r>
              <a:rPr lang="en-US" altLang="zh-CN" dirty="0"/>
              <a:t>Hybrid parallel</a:t>
            </a:r>
          </a:p>
        </p:txBody>
      </p:sp>
    </p:spTree>
    <p:extLst>
      <p:ext uri="{BB962C8B-B14F-4D97-AF65-F5344CB8AC3E}">
        <p14:creationId xmlns:p14="http://schemas.microsoft.com/office/powerpoint/2010/main" val="3704021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581008-7CAC-489A-BDAE-1EE41A9C3CB6}"/>
              </a:ext>
            </a:extLst>
          </p:cNvPr>
          <p:cNvSpPr>
            <a:spLocks noGrp="1"/>
          </p:cNvSpPr>
          <p:nvPr>
            <p:ph type="title"/>
          </p:nvPr>
        </p:nvSpPr>
        <p:spPr/>
        <p:txBody>
          <a:bodyPr/>
          <a:lstStyle/>
          <a:p>
            <a:r>
              <a:rPr lang="en-US" altLang="zh-CN" dirty="0"/>
              <a:t>Background</a:t>
            </a:r>
            <a:endParaRPr lang="zh-CN" altLang="en-US" dirty="0"/>
          </a:p>
        </p:txBody>
      </p:sp>
      <p:sp>
        <p:nvSpPr>
          <p:cNvPr id="3" name="内容占位符 2">
            <a:extLst>
              <a:ext uri="{FF2B5EF4-FFF2-40B4-BE49-F238E27FC236}">
                <a16:creationId xmlns:a16="http://schemas.microsoft.com/office/drawing/2014/main" id="{F13B8969-B1F5-46DF-B323-0A8F69122FE7}"/>
              </a:ext>
            </a:extLst>
          </p:cNvPr>
          <p:cNvSpPr>
            <a:spLocks noGrp="1"/>
          </p:cNvSpPr>
          <p:nvPr>
            <p:ph idx="1"/>
          </p:nvPr>
        </p:nvSpPr>
        <p:spPr/>
        <p:txBody>
          <a:bodyPr>
            <a:normAutofit/>
          </a:bodyPr>
          <a:lstStyle/>
          <a:p>
            <a:r>
              <a:rPr lang="en-US" altLang="zh-CN" dirty="0"/>
              <a:t>Multi-modal learning</a:t>
            </a:r>
          </a:p>
          <a:p>
            <a:pPr lvl="1"/>
            <a:r>
              <a:rPr lang="en-US" altLang="zh-CN" dirty="0"/>
              <a:t>The same thing has various descriptions, such as image, text, video.</a:t>
            </a:r>
          </a:p>
          <a:p>
            <a:r>
              <a:rPr lang="en-US" altLang="zh-CN" dirty="0"/>
              <a:t>Natural language supervision</a:t>
            </a:r>
          </a:p>
          <a:p>
            <a:pPr lvl="1"/>
            <a:r>
              <a:rPr lang="en-US" altLang="zh-CN" dirty="0"/>
              <a:t>Previous work trained network using natural language as supervision.</a:t>
            </a:r>
          </a:p>
          <a:p>
            <a:r>
              <a:rPr lang="en-US" altLang="zh-CN" dirty="0"/>
              <a:t>Image classification</a:t>
            </a:r>
          </a:p>
          <a:p>
            <a:pPr lvl="1"/>
            <a:r>
              <a:rPr lang="en-US" altLang="zh-CN" dirty="0"/>
              <a:t>Previous work used Image-label pair dataset to train network.</a:t>
            </a:r>
          </a:p>
          <a:p>
            <a:r>
              <a:rPr lang="en-US" altLang="zh-CN" dirty="0"/>
              <a:t>Image-Text pair contrastive learning</a:t>
            </a:r>
          </a:p>
          <a:p>
            <a:pPr lvl="1"/>
            <a:r>
              <a:rPr lang="en-US" altLang="zh-CN" dirty="0"/>
              <a:t>Learning image features from text. </a:t>
            </a:r>
          </a:p>
          <a:p>
            <a:pPr lvl="1"/>
            <a:endParaRPr lang="en-US" altLang="zh-CN" dirty="0"/>
          </a:p>
          <a:p>
            <a:pPr lvl="1"/>
            <a:endParaRPr lang="zh-CN" altLang="en-US" dirty="0"/>
          </a:p>
        </p:txBody>
      </p:sp>
    </p:spTree>
    <p:extLst>
      <p:ext uri="{BB962C8B-B14F-4D97-AF65-F5344CB8AC3E}">
        <p14:creationId xmlns:p14="http://schemas.microsoft.com/office/powerpoint/2010/main" val="1989083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581008-7CAC-489A-BDAE-1EE41A9C3CB6}"/>
              </a:ext>
            </a:extLst>
          </p:cNvPr>
          <p:cNvSpPr>
            <a:spLocks noGrp="1"/>
          </p:cNvSpPr>
          <p:nvPr>
            <p:ph type="title"/>
          </p:nvPr>
        </p:nvSpPr>
        <p:spPr/>
        <p:txBody>
          <a:bodyPr/>
          <a:lstStyle/>
          <a:p>
            <a:r>
              <a:rPr lang="en-US" altLang="zh-CN" dirty="0"/>
              <a:t>Overview</a:t>
            </a:r>
            <a:endParaRPr lang="zh-CN" altLang="en-US" dirty="0"/>
          </a:p>
        </p:txBody>
      </p:sp>
      <p:sp>
        <p:nvSpPr>
          <p:cNvPr id="3" name="内容占位符 2">
            <a:extLst>
              <a:ext uri="{FF2B5EF4-FFF2-40B4-BE49-F238E27FC236}">
                <a16:creationId xmlns:a16="http://schemas.microsoft.com/office/drawing/2014/main" id="{F13B8969-B1F5-46DF-B323-0A8F69122FE7}"/>
              </a:ext>
            </a:extLst>
          </p:cNvPr>
          <p:cNvSpPr>
            <a:spLocks noGrp="1"/>
          </p:cNvSpPr>
          <p:nvPr>
            <p:ph idx="1"/>
          </p:nvPr>
        </p:nvSpPr>
        <p:spPr/>
        <p:txBody>
          <a:bodyPr>
            <a:normAutofit/>
          </a:bodyPr>
          <a:lstStyle/>
          <a:p>
            <a:r>
              <a:rPr lang="en-US" altLang="zh-CN" dirty="0"/>
              <a:t>Selecting an Efficient Pre-Training Method.</a:t>
            </a:r>
          </a:p>
          <a:p>
            <a:pPr lvl="1"/>
            <a:r>
              <a:rPr lang="en-US" altLang="zh-CN" dirty="0"/>
              <a:t>Matching Strategy</a:t>
            </a:r>
          </a:p>
          <a:p>
            <a:r>
              <a:rPr lang="en-US" altLang="zh-CN" dirty="0"/>
              <a:t>Pre-training CLIP.</a:t>
            </a:r>
          </a:p>
          <a:p>
            <a:pPr lvl="1"/>
            <a:r>
              <a:rPr lang="en-US" altLang="zh-CN" dirty="0"/>
              <a:t>Collecting Image-Text pair dataset.</a:t>
            </a:r>
          </a:p>
          <a:p>
            <a:pPr lvl="1"/>
            <a:r>
              <a:rPr lang="en-US" altLang="zh-CN" dirty="0"/>
              <a:t>Contrastive pre-training CLIP.</a:t>
            </a:r>
          </a:p>
          <a:p>
            <a:r>
              <a:rPr lang="en-US" altLang="zh-CN" dirty="0"/>
              <a:t>Using CLIP.</a:t>
            </a:r>
          </a:p>
          <a:p>
            <a:pPr lvl="1"/>
            <a:r>
              <a:rPr lang="en-US" altLang="zh-CN" dirty="0"/>
              <a:t>How to use CLIP for image classification?</a:t>
            </a:r>
          </a:p>
          <a:p>
            <a:pPr lvl="1"/>
            <a:r>
              <a:rPr lang="en-US" altLang="zh-CN" dirty="0"/>
              <a:t>Experiment:</a:t>
            </a:r>
            <a:r>
              <a:rPr lang="zh-CN" altLang="en-US" dirty="0"/>
              <a:t> </a:t>
            </a:r>
            <a:r>
              <a:rPr lang="en-US" altLang="zh-CN" dirty="0"/>
              <a:t>Zero-shot</a:t>
            </a:r>
            <a:r>
              <a:rPr lang="zh-CN" altLang="en-US" dirty="0"/>
              <a:t> </a:t>
            </a:r>
            <a:r>
              <a:rPr lang="en-US" altLang="zh-CN" dirty="0"/>
              <a:t>Effective &amp; Robustness</a:t>
            </a:r>
          </a:p>
          <a:p>
            <a:pPr lvl="1"/>
            <a:endParaRPr lang="zh-CN" altLang="en-US" dirty="0"/>
          </a:p>
        </p:txBody>
      </p:sp>
    </p:spTree>
    <p:extLst>
      <p:ext uri="{BB962C8B-B14F-4D97-AF65-F5344CB8AC3E}">
        <p14:creationId xmlns:p14="http://schemas.microsoft.com/office/powerpoint/2010/main" val="4112592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2208B0-19B0-42E6-A7CC-0BF12B98009E}"/>
              </a:ext>
            </a:extLst>
          </p:cNvPr>
          <p:cNvSpPr>
            <a:spLocks noGrp="1"/>
          </p:cNvSpPr>
          <p:nvPr>
            <p:ph type="title"/>
          </p:nvPr>
        </p:nvSpPr>
        <p:spPr/>
        <p:txBody>
          <a:bodyPr/>
          <a:lstStyle/>
          <a:p>
            <a:r>
              <a:rPr lang="en-US" altLang="zh-CN" dirty="0"/>
              <a:t>Efficient Pre-Training Method</a:t>
            </a:r>
            <a:endParaRPr lang="zh-CN" altLang="en-US" dirty="0"/>
          </a:p>
        </p:txBody>
      </p:sp>
      <p:sp>
        <p:nvSpPr>
          <p:cNvPr id="3" name="内容占位符 2">
            <a:extLst>
              <a:ext uri="{FF2B5EF4-FFF2-40B4-BE49-F238E27FC236}">
                <a16:creationId xmlns:a16="http://schemas.microsoft.com/office/drawing/2014/main" id="{EE5B919B-899C-4DF1-BABB-119D540ADDDE}"/>
              </a:ext>
            </a:extLst>
          </p:cNvPr>
          <p:cNvSpPr>
            <a:spLocks noGrp="1"/>
          </p:cNvSpPr>
          <p:nvPr>
            <p:ph idx="1"/>
          </p:nvPr>
        </p:nvSpPr>
        <p:spPr>
          <a:xfrm>
            <a:off x="838200" y="1825625"/>
            <a:ext cx="4708358" cy="4351338"/>
          </a:xfrm>
        </p:spPr>
        <p:txBody>
          <a:bodyPr/>
          <a:lstStyle/>
          <a:p>
            <a:r>
              <a:rPr lang="en-US" altLang="zh-CN" b="1" dirty="0"/>
              <a:t>T</a:t>
            </a:r>
            <a:r>
              <a:rPr lang="zh-CN" altLang="zh-CN" b="1" dirty="0"/>
              <a:t>raining efficiency</a:t>
            </a:r>
            <a:r>
              <a:rPr lang="en-US" altLang="zh-CN" dirty="0"/>
              <a:t> is key.</a:t>
            </a:r>
          </a:p>
          <a:p>
            <a:r>
              <a:rPr lang="en-US" altLang="zh-CN" dirty="0"/>
              <a:t>Matching Strategy</a:t>
            </a:r>
          </a:p>
          <a:p>
            <a:pPr lvl="1"/>
            <a:r>
              <a:rPr lang="en-US" altLang="zh-CN" dirty="0"/>
              <a:t>Predicts the text matches with which image, not the exact word of the text.</a:t>
            </a:r>
          </a:p>
          <a:p>
            <a:endParaRPr lang="zh-CN" altLang="en-US" dirty="0"/>
          </a:p>
        </p:txBody>
      </p:sp>
      <p:pic>
        <p:nvPicPr>
          <p:cNvPr id="6" name="内容占位符 4">
            <a:extLst>
              <a:ext uri="{FF2B5EF4-FFF2-40B4-BE49-F238E27FC236}">
                <a16:creationId xmlns:a16="http://schemas.microsoft.com/office/drawing/2014/main" id="{732D30B1-DA11-BB9F-D523-40173340028F}"/>
              </a:ext>
            </a:extLst>
          </p:cNvPr>
          <p:cNvPicPr>
            <a:picLocks noChangeAspect="1"/>
          </p:cNvPicPr>
          <p:nvPr/>
        </p:nvPicPr>
        <p:blipFill>
          <a:blip r:embed="rId3"/>
          <a:stretch>
            <a:fillRect/>
          </a:stretch>
        </p:blipFill>
        <p:spPr>
          <a:xfrm>
            <a:off x="5546558" y="1690688"/>
            <a:ext cx="6542857" cy="4238095"/>
          </a:xfrm>
          <a:prstGeom prst="rect">
            <a:avLst/>
          </a:prstGeom>
        </p:spPr>
      </p:pic>
    </p:spTree>
    <p:extLst>
      <p:ext uri="{BB962C8B-B14F-4D97-AF65-F5344CB8AC3E}">
        <p14:creationId xmlns:p14="http://schemas.microsoft.com/office/powerpoint/2010/main" val="2799213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C906D3-428B-42DE-8330-69FEAA9753D9}"/>
              </a:ext>
            </a:extLst>
          </p:cNvPr>
          <p:cNvSpPr>
            <a:spLocks noGrp="1"/>
          </p:cNvSpPr>
          <p:nvPr>
            <p:ph type="title"/>
          </p:nvPr>
        </p:nvSpPr>
        <p:spPr/>
        <p:txBody>
          <a:bodyPr/>
          <a:lstStyle/>
          <a:p>
            <a:r>
              <a:rPr lang="en-US" altLang="zh-CN" dirty="0"/>
              <a:t>Pre-training</a:t>
            </a:r>
            <a:endParaRPr lang="zh-CN" altLang="en-US" dirty="0"/>
          </a:p>
        </p:txBody>
      </p:sp>
      <p:pic>
        <p:nvPicPr>
          <p:cNvPr id="9" name="内容占位符 8">
            <a:extLst>
              <a:ext uri="{FF2B5EF4-FFF2-40B4-BE49-F238E27FC236}">
                <a16:creationId xmlns:a16="http://schemas.microsoft.com/office/drawing/2014/main" id="{4C331DDB-9EDE-8E42-DD08-C70997CF7CD8}"/>
              </a:ext>
            </a:extLst>
          </p:cNvPr>
          <p:cNvPicPr>
            <a:picLocks noGrp="1" noChangeAspect="1"/>
          </p:cNvPicPr>
          <p:nvPr>
            <p:ph idx="1"/>
          </p:nvPr>
        </p:nvPicPr>
        <p:blipFill>
          <a:blip r:embed="rId3"/>
          <a:stretch>
            <a:fillRect/>
          </a:stretch>
        </p:blipFill>
        <p:spPr>
          <a:xfrm>
            <a:off x="838200" y="1766383"/>
            <a:ext cx="6032968" cy="4351338"/>
          </a:xfrm>
        </p:spPr>
      </p:pic>
      <p:pic>
        <p:nvPicPr>
          <p:cNvPr id="11" name="图片 10">
            <a:extLst>
              <a:ext uri="{FF2B5EF4-FFF2-40B4-BE49-F238E27FC236}">
                <a16:creationId xmlns:a16="http://schemas.microsoft.com/office/drawing/2014/main" id="{BE3FE4EA-7041-854D-8C45-2213A8B5CF7F}"/>
              </a:ext>
            </a:extLst>
          </p:cNvPr>
          <p:cNvPicPr>
            <a:picLocks noChangeAspect="1"/>
          </p:cNvPicPr>
          <p:nvPr/>
        </p:nvPicPr>
        <p:blipFill>
          <a:blip r:embed="rId4"/>
          <a:stretch>
            <a:fillRect/>
          </a:stretch>
        </p:blipFill>
        <p:spPr>
          <a:xfrm>
            <a:off x="6871168" y="1944583"/>
            <a:ext cx="4482632" cy="3994938"/>
          </a:xfrm>
          <a:prstGeom prst="rect">
            <a:avLst/>
          </a:prstGeom>
        </p:spPr>
      </p:pic>
    </p:spTree>
    <p:extLst>
      <p:ext uri="{BB962C8B-B14F-4D97-AF65-F5344CB8AC3E}">
        <p14:creationId xmlns:p14="http://schemas.microsoft.com/office/powerpoint/2010/main" val="3838197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C906D3-428B-42DE-8330-69FEAA9753D9}"/>
              </a:ext>
            </a:extLst>
          </p:cNvPr>
          <p:cNvSpPr>
            <a:spLocks noGrp="1"/>
          </p:cNvSpPr>
          <p:nvPr>
            <p:ph type="title"/>
          </p:nvPr>
        </p:nvSpPr>
        <p:spPr/>
        <p:txBody>
          <a:bodyPr/>
          <a:lstStyle/>
          <a:p>
            <a:r>
              <a:rPr lang="en-US" altLang="zh-CN" dirty="0"/>
              <a:t>Using CLIP</a:t>
            </a:r>
            <a:endParaRPr lang="zh-CN" altLang="en-US" dirty="0"/>
          </a:p>
        </p:txBody>
      </p:sp>
      <p:pic>
        <p:nvPicPr>
          <p:cNvPr id="7" name="内容占位符 6">
            <a:extLst>
              <a:ext uri="{FF2B5EF4-FFF2-40B4-BE49-F238E27FC236}">
                <a16:creationId xmlns:a16="http://schemas.microsoft.com/office/drawing/2014/main" id="{9982637B-0154-610D-BBA8-27172AA82426}"/>
              </a:ext>
            </a:extLst>
          </p:cNvPr>
          <p:cNvPicPr>
            <a:picLocks noGrp="1" noChangeAspect="1"/>
          </p:cNvPicPr>
          <p:nvPr>
            <p:ph idx="1"/>
          </p:nvPr>
        </p:nvPicPr>
        <p:blipFill>
          <a:blip r:embed="rId3"/>
          <a:stretch>
            <a:fillRect/>
          </a:stretch>
        </p:blipFill>
        <p:spPr>
          <a:xfrm>
            <a:off x="3043619" y="1834627"/>
            <a:ext cx="6104762" cy="4333333"/>
          </a:xfrm>
        </p:spPr>
      </p:pic>
    </p:spTree>
    <p:extLst>
      <p:ext uri="{BB962C8B-B14F-4D97-AF65-F5344CB8AC3E}">
        <p14:creationId xmlns:p14="http://schemas.microsoft.com/office/powerpoint/2010/main" val="10858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491A35-2AF8-4665-9C93-5D642C09117B}"/>
              </a:ext>
            </a:extLst>
          </p:cNvPr>
          <p:cNvSpPr>
            <a:spLocks noGrp="1"/>
          </p:cNvSpPr>
          <p:nvPr>
            <p:ph type="title"/>
          </p:nvPr>
        </p:nvSpPr>
        <p:spPr/>
        <p:txBody>
          <a:bodyPr/>
          <a:lstStyle/>
          <a:p>
            <a:r>
              <a:rPr lang="en-US" altLang="zh-CN" dirty="0"/>
              <a:t>Experiment</a:t>
            </a:r>
            <a:endParaRPr lang="zh-CN" altLang="en-US" dirty="0"/>
          </a:p>
        </p:txBody>
      </p:sp>
      <p:sp>
        <p:nvSpPr>
          <p:cNvPr id="3" name="内容占位符 2">
            <a:extLst>
              <a:ext uri="{FF2B5EF4-FFF2-40B4-BE49-F238E27FC236}">
                <a16:creationId xmlns:a16="http://schemas.microsoft.com/office/drawing/2014/main" id="{9DD5DA48-F57E-488D-8457-73F3AF95D0BC}"/>
              </a:ext>
            </a:extLst>
          </p:cNvPr>
          <p:cNvSpPr>
            <a:spLocks noGrp="1"/>
          </p:cNvSpPr>
          <p:nvPr>
            <p:ph idx="1"/>
          </p:nvPr>
        </p:nvSpPr>
        <p:spPr/>
        <p:txBody>
          <a:bodyPr/>
          <a:lstStyle/>
          <a:p>
            <a:r>
              <a:rPr lang="en-US" altLang="zh-CN" dirty="0"/>
              <a:t>Zero-shot classification</a:t>
            </a:r>
          </a:p>
          <a:p>
            <a:r>
              <a:rPr lang="en-US" altLang="zh-CN" dirty="0"/>
              <a:t>Settings:</a:t>
            </a:r>
          </a:p>
          <a:p>
            <a:pPr lvl="1"/>
            <a:r>
              <a:rPr lang="en-US" altLang="zh-CN" dirty="0"/>
              <a:t>Adopt the full test set</a:t>
            </a:r>
          </a:p>
          <a:p>
            <a:pPr lvl="1"/>
            <a:endParaRPr lang="zh-CN" altLang="en-US" dirty="0"/>
          </a:p>
        </p:txBody>
      </p:sp>
      <p:pic>
        <p:nvPicPr>
          <p:cNvPr id="7" name="图片 6">
            <a:extLst>
              <a:ext uri="{FF2B5EF4-FFF2-40B4-BE49-F238E27FC236}">
                <a16:creationId xmlns:a16="http://schemas.microsoft.com/office/drawing/2014/main" id="{674C6316-960D-9E37-CA21-C1AD38A0C41B}"/>
              </a:ext>
            </a:extLst>
          </p:cNvPr>
          <p:cNvPicPr>
            <a:picLocks noChangeAspect="1"/>
          </p:cNvPicPr>
          <p:nvPr/>
        </p:nvPicPr>
        <p:blipFill>
          <a:blip r:embed="rId3"/>
          <a:stretch>
            <a:fillRect/>
          </a:stretch>
        </p:blipFill>
        <p:spPr>
          <a:xfrm>
            <a:off x="883540" y="4354774"/>
            <a:ext cx="4967369" cy="1267186"/>
          </a:xfrm>
          <a:prstGeom prst="rect">
            <a:avLst/>
          </a:prstGeom>
        </p:spPr>
      </p:pic>
      <p:pic>
        <p:nvPicPr>
          <p:cNvPr id="9" name="图片 8">
            <a:extLst>
              <a:ext uri="{FF2B5EF4-FFF2-40B4-BE49-F238E27FC236}">
                <a16:creationId xmlns:a16="http://schemas.microsoft.com/office/drawing/2014/main" id="{5E75201E-AD5A-BADD-9FF0-8C24411C4FD1}"/>
              </a:ext>
            </a:extLst>
          </p:cNvPr>
          <p:cNvPicPr>
            <a:picLocks noChangeAspect="1"/>
          </p:cNvPicPr>
          <p:nvPr/>
        </p:nvPicPr>
        <p:blipFill>
          <a:blip r:embed="rId4"/>
          <a:stretch>
            <a:fillRect/>
          </a:stretch>
        </p:blipFill>
        <p:spPr>
          <a:xfrm>
            <a:off x="6111134" y="759416"/>
            <a:ext cx="4982440" cy="5563892"/>
          </a:xfrm>
          <a:prstGeom prst="rect">
            <a:avLst/>
          </a:prstGeom>
        </p:spPr>
      </p:pic>
    </p:spTree>
    <p:extLst>
      <p:ext uri="{BB962C8B-B14F-4D97-AF65-F5344CB8AC3E}">
        <p14:creationId xmlns:p14="http://schemas.microsoft.com/office/powerpoint/2010/main" val="3162957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491A35-2AF8-4665-9C93-5D642C09117B}"/>
              </a:ext>
            </a:extLst>
          </p:cNvPr>
          <p:cNvSpPr>
            <a:spLocks noGrp="1"/>
          </p:cNvSpPr>
          <p:nvPr>
            <p:ph type="title"/>
          </p:nvPr>
        </p:nvSpPr>
        <p:spPr/>
        <p:txBody>
          <a:bodyPr/>
          <a:lstStyle/>
          <a:p>
            <a:r>
              <a:rPr lang="en-US" altLang="zh-CN" dirty="0"/>
              <a:t>Experiment</a:t>
            </a:r>
            <a:endParaRPr lang="zh-CN" altLang="en-US" dirty="0"/>
          </a:p>
        </p:txBody>
      </p:sp>
      <p:pic>
        <p:nvPicPr>
          <p:cNvPr id="5" name="内容占位符 4">
            <a:extLst>
              <a:ext uri="{FF2B5EF4-FFF2-40B4-BE49-F238E27FC236}">
                <a16:creationId xmlns:a16="http://schemas.microsoft.com/office/drawing/2014/main" id="{0107D10D-0BEB-52AE-3F23-6D4708A6CA67}"/>
              </a:ext>
            </a:extLst>
          </p:cNvPr>
          <p:cNvPicPr>
            <a:picLocks noGrp="1" noChangeAspect="1"/>
          </p:cNvPicPr>
          <p:nvPr>
            <p:ph idx="1"/>
          </p:nvPr>
        </p:nvPicPr>
        <p:blipFill>
          <a:blip r:embed="rId3"/>
          <a:stretch>
            <a:fillRect/>
          </a:stretch>
        </p:blipFill>
        <p:spPr>
          <a:xfrm>
            <a:off x="1178379" y="1253841"/>
            <a:ext cx="4577443" cy="2521401"/>
          </a:xfrm>
        </p:spPr>
      </p:pic>
      <p:pic>
        <p:nvPicPr>
          <p:cNvPr id="8" name="图片 7">
            <a:extLst>
              <a:ext uri="{FF2B5EF4-FFF2-40B4-BE49-F238E27FC236}">
                <a16:creationId xmlns:a16="http://schemas.microsoft.com/office/drawing/2014/main" id="{F56CE251-3391-5136-4FAD-74301A666682}"/>
              </a:ext>
            </a:extLst>
          </p:cNvPr>
          <p:cNvPicPr>
            <a:picLocks noChangeAspect="1"/>
          </p:cNvPicPr>
          <p:nvPr/>
        </p:nvPicPr>
        <p:blipFill>
          <a:blip r:embed="rId4"/>
          <a:stretch>
            <a:fillRect/>
          </a:stretch>
        </p:blipFill>
        <p:spPr>
          <a:xfrm>
            <a:off x="6096000" y="1253841"/>
            <a:ext cx="4577444" cy="2627291"/>
          </a:xfrm>
          <a:prstGeom prst="rect">
            <a:avLst/>
          </a:prstGeom>
        </p:spPr>
      </p:pic>
      <p:pic>
        <p:nvPicPr>
          <p:cNvPr id="10" name="图片 9">
            <a:extLst>
              <a:ext uri="{FF2B5EF4-FFF2-40B4-BE49-F238E27FC236}">
                <a16:creationId xmlns:a16="http://schemas.microsoft.com/office/drawing/2014/main" id="{CE66B4D9-6C90-C6AE-FBB9-575FD6F24D63}"/>
              </a:ext>
            </a:extLst>
          </p:cNvPr>
          <p:cNvPicPr>
            <a:picLocks noChangeAspect="1"/>
          </p:cNvPicPr>
          <p:nvPr/>
        </p:nvPicPr>
        <p:blipFill>
          <a:blip r:embed="rId5"/>
          <a:stretch>
            <a:fillRect/>
          </a:stretch>
        </p:blipFill>
        <p:spPr>
          <a:xfrm>
            <a:off x="1362667" y="3881132"/>
            <a:ext cx="4393155" cy="2528053"/>
          </a:xfrm>
          <a:prstGeom prst="rect">
            <a:avLst/>
          </a:prstGeom>
        </p:spPr>
      </p:pic>
      <p:pic>
        <p:nvPicPr>
          <p:cNvPr id="12" name="图片 11">
            <a:extLst>
              <a:ext uri="{FF2B5EF4-FFF2-40B4-BE49-F238E27FC236}">
                <a16:creationId xmlns:a16="http://schemas.microsoft.com/office/drawing/2014/main" id="{CDD733FF-E38D-6962-4CE0-056055CC61C0}"/>
              </a:ext>
            </a:extLst>
          </p:cNvPr>
          <p:cNvPicPr>
            <a:picLocks noChangeAspect="1"/>
          </p:cNvPicPr>
          <p:nvPr/>
        </p:nvPicPr>
        <p:blipFill>
          <a:blip r:embed="rId6"/>
          <a:stretch>
            <a:fillRect/>
          </a:stretch>
        </p:blipFill>
        <p:spPr>
          <a:xfrm>
            <a:off x="6170191" y="3881132"/>
            <a:ext cx="4503253" cy="2585032"/>
          </a:xfrm>
          <a:prstGeom prst="rect">
            <a:avLst/>
          </a:prstGeom>
        </p:spPr>
      </p:pic>
    </p:spTree>
    <p:extLst>
      <p:ext uri="{BB962C8B-B14F-4D97-AF65-F5344CB8AC3E}">
        <p14:creationId xmlns:p14="http://schemas.microsoft.com/office/powerpoint/2010/main" val="3310995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491A35-2AF8-4665-9C93-5D642C09117B}"/>
              </a:ext>
            </a:extLst>
          </p:cNvPr>
          <p:cNvSpPr>
            <a:spLocks noGrp="1"/>
          </p:cNvSpPr>
          <p:nvPr>
            <p:ph type="title"/>
          </p:nvPr>
        </p:nvSpPr>
        <p:spPr/>
        <p:txBody>
          <a:bodyPr/>
          <a:lstStyle/>
          <a:p>
            <a:r>
              <a:rPr lang="en-US" altLang="zh-CN" dirty="0"/>
              <a:t>Experiment</a:t>
            </a:r>
            <a:endParaRPr lang="zh-CN" altLang="en-US" dirty="0"/>
          </a:p>
        </p:txBody>
      </p:sp>
      <p:pic>
        <p:nvPicPr>
          <p:cNvPr id="9" name="内容占位符 8">
            <a:extLst>
              <a:ext uri="{FF2B5EF4-FFF2-40B4-BE49-F238E27FC236}">
                <a16:creationId xmlns:a16="http://schemas.microsoft.com/office/drawing/2014/main" id="{48550F0E-8227-2B85-6108-0341FC0D1B54}"/>
              </a:ext>
            </a:extLst>
          </p:cNvPr>
          <p:cNvPicPr>
            <a:picLocks noGrp="1" noChangeAspect="1"/>
          </p:cNvPicPr>
          <p:nvPr>
            <p:ph idx="1"/>
          </p:nvPr>
        </p:nvPicPr>
        <p:blipFill>
          <a:blip r:embed="rId3"/>
          <a:stretch>
            <a:fillRect/>
          </a:stretch>
        </p:blipFill>
        <p:spPr>
          <a:xfrm>
            <a:off x="1461576" y="1535809"/>
            <a:ext cx="4280823" cy="2454093"/>
          </a:xfrm>
          <a:prstGeom prst="rect">
            <a:avLst/>
          </a:prstGeom>
        </p:spPr>
      </p:pic>
      <p:pic>
        <p:nvPicPr>
          <p:cNvPr id="13" name="图片 12">
            <a:extLst>
              <a:ext uri="{FF2B5EF4-FFF2-40B4-BE49-F238E27FC236}">
                <a16:creationId xmlns:a16="http://schemas.microsoft.com/office/drawing/2014/main" id="{2B9A48A3-3F04-664F-E1AA-42E1E00BDC10}"/>
              </a:ext>
            </a:extLst>
          </p:cNvPr>
          <p:cNvPicPr>
            <a:picLocks noChangeAspect="1"/>
          </p:cNvPicPr>
          <p:nvPr/>
        </p:nvPicPr>
        <p:blipFill>
          <a:blip r:embed="rId4"/>
          <a:stretch>
            <a:fillRect/>
          </a:stretch>
        </p:blipFill>
        <p:spPr>
          <a:xfrm>
            <a:off x="6095999" y="1544415"/>
            <a:ext cx="4296191" cy="2454093"/>
          </a:xfrm>
          <a:prstGeom prst="rect">
            <a:avLst/>
          </a:prstGeom>
        </p:spPr>
      </p:pic>
      <p:pic>
        <p:nvPicPr>
          <p:cNvPr id="15" name="图片 14">
            <a:extLst>
              <a:ext uri="{FF2B5EF4-FFF2-40B4-BE49-F238E27FC236}">
                <a16:creationId xmlns:a16="http://schemas.microsoft.com/office/drawing/2014/main" id="{39E4E21A-CB1B-420B-DEDA-15E08E4935D9}"/>
              </a:ext>
            </a:extLst>
          </p:cNvPr>
          <p:cNvPicPr>
            <a:picLocks noChangeAspect="1"/>
          </p:cNvPicPr>
          <p:nvPr/>
        </p:nvPicPr>
        <p:blipFill>
          <a:blip r:embed="rId5"/>
          <a:stretch>
            <a:fillRect/>
          </a:stretch>
        </p:blipFill>
        <p:spPr>
          <a:xfrm>
            <a:off x="1461576" y="4089461"/>
            <a:ext cx="4280823" cy="2465459"/>
          </a:xfrm>
          <a:prstGeom prst="rect">
            <a:avLst/>
          </a:prstGeom>
        </p:spPr>
      </p:pic>
      <p:pic>
        <p:nvPicPr>
          <p:cNvPr id="17" name="图片 16">
            <a:extLst>
              <a:ext uri="{FF2B5EF4-FFF2-40B4-BE49-F238E27FC236}">
                <a16:creationId xmlns:a16="http://schemas.microsoft.com/office/drawing/2014/main" id="{DA8ED3A5-5739-1512-2C78-570E653E1F6E}"/>
              </a:ext>
            </a:extLst>
          </p:cNvPr>
          <p:cNvPicPr>
            <a:picLocks noChangeAspect="1"/>
          </p:cNvPicPr>
          <p:nvPr/>
        </p:nvPicPr>
        <p:blipFill>
          <a:blip r:embed="rId6"/>
          <a:stretch>
            <a:fillRect/>
          </a:stretch>
        </p:blipFill>
        <p:spPr>
          <a:xfrm>
            <a:off x="6095999" y="4089461"/>
            <a:ext cx="4296191" cy="2499939"/>
          </a:xfrm>
          <a:prstGeom prst="rect">
            <a:avLst/>
          </a:prstGeom>
        </p:spPr>
      </p:pic>
    </p:spTree>
    <p:extLst>
      <p:ext uri="{BB962C8B-B14F-4D97-AF65-F5344CB8AC3E}">
        <p14:creationId xmlns:p14="http://schemas.microsoft.com/office/powerpoint/2010/main" val="198513636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TotalTime>
  <Words>1947</Words>
  <Application>Microsoft Office PowerPoint</Application>
  <PresentationFormat>宽屏</PresentationFormat>
  <Paragraphs>159</Paragraphs>
  <Slides>13</Slides>
  <Notes>13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13</vt:i4>
      </vt:variant>
    </vt:vector>
  </HeadingPairs>
  <TitlesOfParts>
    <vt:vector size="21" baseType="lpstr">
      <vt:lpstr>-apple-system</vt:lpstr>
      <vt:lpstr>Gilroy</vt:lpstr>
      <vt:lpstr>LXGWWenKai</vt:lpstr>
      <vt:lpstr>等线</vt:lpstr>
      <vt:lpstr>等线 Light</vt:lpstr>
      <vt:lpstr>Arial</vt:lpstr>
      <vt:lpstr>Calibri</vt:lpstr>
      <vt:lpstr>Office 主题​​</vt:lpstr>
      <vt:lpstr>Learning Transferable Visual Models From Natural Language Supervision</vt:lpstr>
      <vt:lpstr>Background</vt:lpstr>
      <vt:lpstr>Overview</vt:lpstr>
      <vt:lpstr>Efficient Pre-Training Method</vt:lpstr>
      <vt:lpstr>Pre-training</vt:lpstr>
      <vt:lpstr>Using CLIP</vt:lpstr>
      <vt:lpstr>Experiment</vt:lpstr>
      <vt:lpstr>Experiment</vt:lpstr>
      <vt:lpstr>Experiment</vt:lpstr>
      <vt:lpstr>Experiment</vt:lpstr>
      <vt:lpstr>Conclusion</vt:lpstr>
      <vt:lpstr>Training</vt:lpstr>
      <vt:lpstr>Training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Transferable Visual Models From Natural Language Supervision</dc:title>
  <dc:creator>Eia Dyllan</dc:creator>
  <cp:lastModifiedBy>Dyllan Eia</cp:lastModifiedBy>
  <cp:revision>4</cp:revision>
  <dcterms:created xsi:type="dcterms:W3CDTF">2023-04-02T10:50:37Z</dcterms:created>
  <dcterms:modified xsi:type="dcterms:W3CDTF">2023-04-03T06:50:26Z</dcterms:modified>
</cp:coreProperties>
</file>