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257" r:id="rId3"/>
    <p:sldId id="285" r:id="rId4"/>
    <p:sldId id="286" r:id="rId5"/>
    <p:sldId id="287" r:id="rId6"/>
    <p:sldId id="272" r:id="rId7"/>
    <p:sldId id="259" r:id="rId8"/>
    <p:sldId id="289" r:id="rId9"/>
    <p:sldId id="290" r:id="rId10"/>
    <p:sldId id="288" r:id="rId11"/>
    <p:sldId id="291" r:id="rId12"/>
    <p:sldId id="294" r:id="rId13"/>
    <p:sldId id="261" r:id="rId14"/>
    <p:sldId id="295" r:id="rId15"/>
    <p:sldId id="293" r:id="rId16"/>
    <p:sldId id="292" r:id="rId17"/>
    <p:sldId id="296" r:id="rId18"/>
    <p:sldId id="298" r:id="rId19"/>
    <p:sldId id="299" r:id="rId20"/>
    <p:sldId id="297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</p:sldIdLst>
  <p:sldSz cx="9144000" cy="5143500" type="screen16x9"/>
  <p:notesSz cx="6858000" cy="9144000"/>
  <p:embeddedFontLst>
    <p:embeddedFont>
      <p:font typeface="Lato Light" panose="020F0502020204030203" pitchFamily="34" charset="0"/>
      <p:regular r:id="rId43"/>
      <p:bold r:id="rId44"/>
      <p:italic r:id="rId45"/>
      <p:boldItalic r:id="rId46"/>
    </p:embeddedFont>
    <p:embeddedFont>
      <p:font typeface="Lato Hairline" panose="020B060402020202020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73D22DCE-3017-42EC-98F6-7B8AD1F102BE}">
  <a:tblStyle styleId="{73D22DCE-3017-42EC-98F6-7B8AD1F102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8" d="100"/>
          <a:sy n="208" d="100"/>
        </p:scale>
        <p:origin x="4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5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494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rectang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 descr="paint_transparen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‹#›</a:t>
            </a:fld>
            <a:endParaRPr lang="en">
              <a:solidFill>
                <a:srgbClr val="999999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55" name="Shape 55" descr="paint_transparent1.png"/>
          <p:cNvPicPr preferRelativeResize="0"/>
          <p:nvPr/>
        </p:nvPicPr>
        <p:blipFill rotWithShape="1">
          <a:blip r:embed="rId3">
            <a:alphaModFix/>
          </a:blip>
          <a:srcRect l="27161"/>
          <a:stretch/>
        </p:blipFill>
        <p:spPr>
          <a:xfrm>
            <a:off x="0" y="0"/>
            <a:ext cx="6660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hape 33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hape 40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hape 44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400"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circ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7" name="Shape 34">
            <a:extLst>
              <a:ext uri="{FF2B5EF4-FFF2-40B4-BE49-F238E27FC236}">
                <a16:creationId xmlns:a16="http://schemas.microsoft.com/office/drawing/2014/main" id="{D2F0332A-03E8-4B8C-86D7-7A1BAC5BDA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65304" y="1464365"/>
            <a:ext cx="4213390" cy="728758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>
                <a:solidFill>
                  <a:schemeClr val="bg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8" name="Shape 29">
            <a:extLst>
              <a:ext uri="{FF2B5EF4-FFF2-40B4-BE49-F238E27FC236}">
                <a16:creationId xmlns:a16="http://schemas.microsoft.com/office/drawing/2014/main" id="{92D1F653-A6B2-4858-B05D-15E995B6E0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71528" y="2565313"/>
            <a:ext cx="4213390" cy="1736147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None/>
              <a:defRPr sz="1600">
                <a:solidFill>
                  <a:schemeClr val="bg1"/>
                </a:solidFill>
              </a:defRPr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>
              <a:spcBef>
                <a:spcPts val="48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48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lang="en" sz="1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graphicburger.com/?s=watercolor" TargetMode="External"/><Relationship Id="rId4" Type="http://schemas.openxmlformats.org/officeDocument/2006/relationships/hyperlink" Target="http://unsplash.com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tofonts.com/lato-free-fonts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twitter.com/googledocs/status/730087240156643328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ypescriptlang.org/play/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2551814" y="3287225"/>
            <a:ext cx="5906611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 sz="9600" b="1" dirty="0" err="1"/>
              <a:t>Angular</a:t>
            </a:r>
            <a:br>
              <a:rPr lang="sv-SE" dirty="0"/>
            </a:br>
            <a:r>
              <a:rPr lang="sv-SE" dirty="0"/>
              <a:t>Reaktiva </a:t>
            </a:r>
            <a:r>
              <a:rPr lang="sv-SE" dirty="0" err="1"/>
              <a:t>frameworks</a:t>
            </a:r>
            <a:r>
              <a:rPr lang="sv-SE" dirty="0"/>
              <a:t> för MVC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7037C2A-A7A7-43B0-A283-2ED9DD7C4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NpmJs</a:t>
            </a:r>
            <a:endParaRPr lang="en-US" dirty="0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AC7CAED-6903-4A1C-A290-20D8ED26A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Hantera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din app</a:t>
            </a:r>
          </a:p>
          <a:p>
            <a:r>
              <a:rPr lang="en-US" dirty="0" err="1"/>
              <a:t>Laddar</a:t>
            </a:r>
            <a:r>
              <a:rPr lang="en-US" dirty="0"/>
              <a:t> </a:t>
            </a:r>
            <a:r>
              <a:rPr lang="en-US" dirty="0" err="1"/>
              <a:t>ner</a:t>
            </a:r>
            <a:r>
              <a:rPr lang="en-US" dirty="0"/>
              <a:t> </a:t>
            </a:r>
            <a:r>
              <a:rPr lang="en-US" dirty="0" err="1"/>
              <a:t>beroenden</a:t>
            </a:r>
            <a:endParaRPr lang="en-US" dirty="0"/>
          </a:p>
          <a:p>
            <a:r>
              <a:rPr lang="en-US" dirty="0" err="1"/>
              <a:t>Gör</a:t>
            </a:r>
            <a:r>
              <a:rPr lang="en-US" dirty="0"/>
              <a:t> din app </a:t>
            </a:r>
            <a:r>
              <a:rPr lang="en-US" dirty="0" err="1"/>
              <a:t>lättinstallerad</a:t>
            </a:r>
            <a:endParaRPr lang="en-US" dirty="0"/>
          </a:p>
          <a:p>
            <a:r>
              <a:rPr lang="en-US" dirty="0" err="1"/>
              <a:t>Försiktig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Tips: Yarn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C8771DE4-F8B4-4B95-ABE9-AED56C7AAA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1898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>
            <a:extLst>
              <a:ext uri="{FF2B5EF4-FFF2-40B4-BE49-F238E27FC236}">
                <a16:creationId xmlns:a16="http://schemas.microsoft.com/office/drawing/2014/main" id="{916E3B4A-ED6F-4CD4-ACC4-CA794F8E5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601" y="893304"/>
            <a:ext cx="5511300" cy="857400"/>
          </a:xfrm>
        </p:spPr>
        <p:txBody>
          <a:bodyPr/>
          <a:lstStyle/>
          <a:p>
            <a:r>
              <a:rPr lang="en-US" dirty="0" err="1"/>
              <a:t>package.json</a:t>
            </a:r>
            <a:endParaRPr lang="en-US" dirty="0"/>
          </a:p>
        </p:txBody>
      </p:sp>
      <p:sp>
        <p:nvSpPr>
          <p:cNvPr id="6" name="Platshållare för text 5">
            <a:extLst>
              <a:ext uri="{FF2B5EF4-FFF2-40B4-BE49-F238E27FC236}">
                <a16:creationId xmlns:a16="http://schemas.microsoft.com/office/drawing/2014/main" id="{1EB1D079-20F8-4AAC-9C19-1555CE6E8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0085EB2-A5FD-4449-A33E-7A595F5946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E292E4C3-EAC4-4615-B988-9E46BB4D2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281739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18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29024EFE-CE68-4D98-9517-A81F10D0ED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Rubrik 2">
            <a:extLst>
              <a:ext uri="{FF2B5EF4-FFF2-40B4-BE49-F238E27FC236}">
                <a16:creationId xmlns:a16="http://schemas.microsoft.com/office/drawing/2014/main" id="{BB0AA963-8154-4C30-B363-9BA4E8041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 up!</a:t>
            </a:r>
          </a:p>
        </p:txBody>
      </p:sp>
      <p:sp>
        <p:nvSpPr>
          <p:cNvPr id="6" name="Platshållare för text 5">
            <a:extLst>
              <a:ext uri="{FF2B5EF4-FFF2-40B4-BE49-F238E27FC236}">
                <a16:creationId xmlns:a16="http://schemas.microsoft.com/office/drawing/2014/main" id="{98AAC699-54E3-400E-8D1B-E3A6FCBDFA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clone</a:t>
            </a:r>
          </a:p>
          <a:p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r>
              <a:rPr lang="en-US" dirty="0" err="1"/>
              <a:t>Npm</a:t>
            </a:r>
            <a:r>
              <a:rPr lang="en-US" dirty="0"/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225646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 dirty="0"/>
              <a:t>@Components</a:t>
            </a:r>
            <a:endParaRPr lang="en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sv-SE" dirty="0"/>
              <a:t>Import { } from …</a:t>
            </a:r>
          </a:p>
          <a:p>
            <a:pPr marL="457200" indent="-228600"/>
            <a:r>
              <a:rPr lang="sv-SE" dirty="0" err="1"/>
              <a:t>selector</a:t>
            </a:r>
            <a:endParaRPr lang="sv-SE" dirty="0"/>
          </a:p>
          <a:p>
            <a:pPr marL="457200" lvl="0" indent="-228600" rtl="0">
              <a:spcBef>
                <a:spcPts val="0"/>
              </a:spcBef>
            </a:pPr>
            <a:r>
              <a:rPr lang="sv-SE" dirty="0"/>
              <a:t>Html template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sv-SE" dirty="0"/>
              <a:t>Class med vår logik!</a:t>
            </a: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AB7E9F5E-3D56-42C2-8908-515A4CFF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Använd</a:t>
            </a:r>
            <a:r>
              <a:rPr lang="en-US" dirty="0"/>
              <a:t> </a:t>
            </a:r>
            <a:r>
              <a:rPr lang="en-US" dirty="0" err="1"/>
              <a:t>componenten</a:t>
            </a:r>
            <a:endParaRPr lang="en-US" dirty="0"/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E0D43AF2-996B-404A-9184-01518F225B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&lt;min-</a:t>
            </a:r>
            <a:r>
              <a:rPr lang="en-US" dirty="0" err="1"/>
              <a:t>komponent</a:t>
            </a:r>
            <a:r>
              <a:rPr lang="en-US" dirty="0"/>
              <a:t>&gt;&lt;/min-</a:t>
            </a:r>
            <a:r>
              <a:rPr lang="en-US" dirty="0" err="1"/>
              <a:t>komponent</a:t>
            </a:r>
            <a:r>
              <a:rPr lang="en-US" dirty="0"/>
              <a:t>&gt;</a:t>
            </a:r>
          </a:p>
        </p:txBody>
      </p:sp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A89D856F-C98F-4440-BB64-5AFEF82BF6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4168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 dirty="0"/>
              <a:t>@</a:t>
            </a:r>
            <a:r>
              <a:rPr lang="sv-SE" dirty="0" err="1"/>
              <a:t>Module</a:t>
            </a:r>
            <a:r>
              <a:rPr lang="sv-SE" dirty="0"/>
              <a:t> (del 1)</a:t>
            </a:r>
            <a:endParaRPr lang="en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sv-SE" dirty="0"/>
              <a:t>Importera </a:t>
            </a:r>
            <a:r>
              <a:rPr lang="sv-SE" dirty="0" err="1"/>
              <a:t>component</a:t>
            </a:r>
            <a:r>
              <a:rPr lang="sv-SE" dirty="0"/>
              <a:t>(en) för att…</a:t>
            </a:r>
          </a:p>
          <a:p>
            <a:pPr marL="457200" lvl="0" indent="-228600" rtl="0">
              <a:spcBef>
                <a:spcPts val="0"/>
              </a:spcBef>
            </a:pPr>
            <a:r>
              <a:rPr lang="sv-SE" dirty="0" err="1"/>
              <a:t>Declare</a:t>
            </a:r>
            <a:r>
              <a:rPr lang="sv-SE" dirty="0"/>
              <a:t>(a) </a:t>
            </a:r>
            <a:r>
              <a:rPr lang="sv-SE" dirty="0" err="1"/>
              <a:t>component</a:t>
            </a:r>
            <a:r>
              <a:rPr lang="sv-SE" dirty="0"/>
              <a:t>(en)!</a:t>
            </a:r>
          </a:p>
          <a:p>
            <a:pPr marL="457200" lvl="0" indent="-228600" rtl="0">
              <a:spcBef>
                <a:spcPts val="0"/>
              </a:spcBef>
            </a:pPr>
            <a:r>
              <a:rPr lang="sv-SE" dirty="0"/>
              <a:t>Nu borde vi se resultat</a:t>
            </a:r>
          </a:p>
          <a:p>
            <a:pPr marL="457200" lvl="0" indent="-228600" rtl="0">
              <a:spcBef>
                <a:spcPts val="0"/>
              </a:spcBef>
            </a:pPr>
            <a:endParaRPr lang="sv-SE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6775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 dirty="0" err="1"/>
              <a:t>Decorators</a:t>
            </a:r>
            <a:endParaRPr lang="en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sv-SE" dirty="0" err="1"/>
              <a:t>Helps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explain</a:t>
            </a:r>
            <a:r>
              <a:rPr lang="sv-SE" dirty="0"/>
              <a:t> to the </a:t>
            </a:r>
            <a:r>
              <a:rPr lang="sv-SE" dirty="0" err="1"/>
              <a:t>app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to do</a:t>
            </a:r>
          </a:p>
          <a:p>
            <a:pPr marL="457200" lvl="0" indent="-228600" rtl="0">
              <a:spcBef>
                <a:spcPts val="0"/>
              </a:spcBef>
            </a:pPr>
            <a:endParaRPr lang="sv-SE" dirty="0"/>
          </a:p>
          <a:p>
            <a:pPr marL="457200" lvl="0" indent="-228600" rtl="0">
              <a:spcBef>
                <a:spcPts val="0"/>
              </a:spcBef>
            </a:pPr>
            <a:endParaRPr lang="sv-SE" dirty="0"/>
          </a:p>
          <a:p>
            <a:pPr>
              <a:buNone/>
            </a:pPr>
            <a:r>
              <a:rPr lang="sv-SE" sz="3200" b="1" dirty="0"/>
              <a:t>@</a:t>
            </a:r>
            <a:r>
              <a:rPr lang="sv-SE" sz="3200" b="1" dirty="0" err="1"/>
              <a:t>Decorator</a:t>
            </a:r>
            <a:r>
              <a:rPr lang="sv-SE" sz="3200" b="1" dirty="0"/>
              <a:t>()</a:t>
            </a:r>
          </a:p>
          <a:p>
            <a:pPr>
              <a:buNone/>
            </a:pPr>
            <a:r>
              <a:rPr lang="sv-SE" sz="3200" b="1" dirty="0" err="1"/>
              <a:t>class</a:t>
            </a:r>
            <a:r>
              <a:rPr lang="sv-SE" sz="3200" b="1" dirty="0"/>
              <a:t> </a:t>
            </a:r>
            <a:r>
              <a:rPr lang="sv-SE" sz="3200" b="1" dirty="0" err="1"/>
              <a:t>MinKlassComponent</a:t>
            </a:r>
            <a:r>
              <a:rPr lang="sv-SE" sz="3200" b="1" dirty="0"/>
              <a:t> { }</a:t>
            </a:r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6888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852639D-A1EF-46AB-8607-3B2D87E5F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4CA3E0C-8ED4-433B-BEB1-746B785553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affärslogik</a:t>
            </a:r>
            <a:endParaRPr lang="en-US" dirty="0"/>
          </a:p>
          <a:p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användas</a:t>
            </a:r>
            <a:r>
              <a:rPr lang="en-US" dirty="0"/>
              <a:t> </a:t>
            </a:r>
            <a:r>
              <a:rPr lang="en-US" dirty="0" err="1"/>
              <a:t>av</a:t>
            </a:r>
            <a:r>
              <a:rPr lang="en-US" dirty="0"/>
              <a:t> </a:t>
            </a:r>
            <a:r>
              <a:rPr lang="en-US" dirty="0" err="1"/>
              <a:t>fler</a:t>
            </a:r>
            <a:r>
              <a:rPr lang="en-US" dirty="0"/>
              <a:t> </a:t>
            </a:r>
            <a:r>
              <a:rPr lang="en-US" dirty="0" err="1"/>
              <a:t>än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komponent</a:t>
            </a:r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komponent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använda</a:t>
            </a:r>
            <a:r>
              <a:rPr lang="en-US" dirty="0"/>
              <a:t> </a:t>
            </a:r>
            <a:r>
              <a:rPr lang="en-US" dirty="0" err="1"/>
              <a:t>flera</a:t>
            </a:r>
            <a:r>
              <a:rPr lang="en-US" dirty="0"/>
              <a:t> services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B050DF3-E4E8-460D-A897-50B88BD981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10806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BCCC8CF-A6B0-471C-8ECE-BEB44FF4A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@Injectable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C9B53A6-0735-4F0B-B476-61E321E9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Låter</a:t>
            </a:r>
            <a:r>
              <a:rPr lang="en-US" dirty="0"/>
              <a:t> </a:t>
            </a:r>
            <a:r>
              <a:rPr lang="en-US" dirty="0" err="1"/>
              <a:t>oss</a:t>
            </a:r>
            <a:r>
              <a:rPr lang="en-US" dirty="0"/>
              <a:t> </a:t>
            </a:r>
            <a:r>
              <a:rPr lang="en-US" dirty="0" err="1"/>
              <a:t>använda</a:t>
            </a:r>
            <a:r>
              <a:rPr lang="en-US" dirty="0"/>
              <a:t> </a:t>
            </a:r>
            <a:r>
              <a:rPr lang="en-US" dirty="0" err="1"/>
              <a:t>klasser</a:t>
            </a:r>
            <a:r>
              <a:rPr lang="en-US" dirty="0"/>
              <a:t> (services)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komponenter</a:t>
            </a:r>
            <a:r>
              <a:rPr lang="en-US" dirty="0"/>
              <a:t>, </a:t>
            </a:r>
            <a:r>
              <a:rPr lang="en-US" dirty="0" err="1"/>
              <a:t>utan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de </a:t>
            </a:r>
            <a:r>
              <a:rPr lang="en-US" dirty="0" err="1"/>
              <a:t>direkt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refererats</a:t>
            </a:r>
            <a:r>
              <a:rPr lang="en-US" dirty="0"/>
              <a:t> </a:t>
            </a:r>
            <a:r>
              <a:rPr lang="en-US" dirty="0" err="1"/>
              <a:t>av</a:t>
            </a:r>
            <a:r>
              <a:rPr lang="en-US" dirty="0"/>
              <a:t> </a:t>
            </a:r>
            <a:r>
              <a:rPr lang="en-US" dirty="0" err="1"/>
              <a:t>vyn</a:t>
            </a:r>
            <a:endParaRPr lang="en-US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5DC79158-53A1-414E-978A-D8F5062B0C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5961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0081E3B-E10D-4CA9-9600-C3E00579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D8B56C2-9F97-42D7-8537-BB99F0099B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constructor</a:t>
            </a:r>
            <a:r>
              <a:rPr lang="sv-SE" dirty="0"/>
              <a:t>(</a:t>
            </a:r>
            <a:r>
              <a:rPr lang="sv-SE" dirty="0" err="1"/>
              <a:t>heroService</a:t>
            </a:r>
            <a:r>
              <a:rPr lang="sv-SE" dirty="0"/>
              <a:t>: </a:t>
            </a:r>
            <a:r>
              <a:rPr lang="sv-SE" dirty="0" err="1"/>
              <a:t>HeroService</a:t>
            </a:r>
            <a:r>
              <a:rPr lang="sv-SE" dirty="0"/>
              <a:t>) {</a:t>
            </a:r>
            <a:endParaRPr lang="en-US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04D185F-E409-45CA-A243-CC3BDE5731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856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-SE" dirty="0"/>
              <a:t>Dagens agenda</a:t>
            </a:r>
            <a:endParaRPr lang="en"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297425"/>
            <a:ext cx="2675100" cy="263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ct val="91666"/>
            </a:pPr>
            <a:r>
              <a:rPr lang="sv-SE" b="1" dirty="0"/>
              <a:t>Översikt</a:t>
            </a:r>
          </a:p>
          <a:p>
            <a:pPr marL="171450" indent="-171450">
              <a:buClr>
                <a:schemeClr val="dk1"/>
              </a:buClr>
              <a:buSzPct val="91666"/>
            </a:pPr>
            <a:r>
              <a:rPr lang="sv-SE" b="1" dirty="0"/>
              <a:t>JavaScript &amp; </a:t>
            </a:r>
            <a:r>
              <a:rPr lang="sv-SE" b="1" dirty="0" err="1"/>
              <a:t>TypeScript</a:t>
            </a:r>
            <a:endParaRPr lang="sv-SE" b="1" dirty="0"/>
          </a:p>
          <a:p>
            <a:pPr marL="171450" indent="-171450">
              <a:buClr>
                <a:schemeClr val="dk1"/>
              </a:buClr>
              <a:buSzPct val="91666"/>
            </a:pPr>
            <a:r>
              <a:rPr lang="sv-SE" b="1" dirty="0" err="1"/>
              <a:t>Node</a:t>
            </a:r>
            <a:r>
              <a:rPr lang="sv-SE" b="1" dirty="0"/>
              <a:t> </a:t>
            </a:r>
            <a:r>
              <a:rPr lang="sv-SE" b="1" dirty="0" err="1"/>
              <a:t>Package</a:t>
            </a:r>
            <a:r>
              <a:rPr lang="sv-SE" b="1" dirty="0"/>
              <a:t> Manager (</a:t>
            </a:r>
            <a:r>
              <a:rPr lang="sv-SE" b="1" dirty="0" err="1"/>
              <a:t>npm</a:t>
            </a:r>
            <a:r>
              <a:rPr lang="sv-SE" b="1" dirty="0"/>
              <a:t>)</a:t>
            </a:r>
          </a:p>
          <a:p>
            <a:pPr marL="171450" indent="-171450">
              <a:buClr>
                <a:schemeClr val="dk1"/>
              </a:buClr>
              <a:buSzPct val="91666"/>
            </a:pPr>
            <a:r>
              <a:rPr lang="sv-SE" b="1" dirty="0"/>
              <a:t>Components</a:t>
            </a:r>
          </a:p>
          <a:p>
            <a:pPr marL="171450" indent="-171450">
              <a:buClr>
                <a:schemeClr val="dk1"/>
              </a:buClr>
              <a:buSzPct val="91666"/>
            </a:pPr>
            <a:r>
              <a:rPr lang="sv-SE" b="1" dirty="0"/>
              <a:t>Bygg!</a:t>
            </a:r>
          </a:p>
          <a:p>
            <a:pPr marL="171450" indent="-171450">
              <a:buClr>
                <a:schemeClr val="dk1"/>
              </a:buClr>
              <a:buSzPct val="91666"/>
            </a:pPr>
            <a:r>
              <a:rPr lang="sv-SE" b="1" dirty="0"/>
              <a:t>Services</a:t>
            </a:r>
          </a:p>
          <a:p>
            <a:pPr marL="171450" indent="-171450">
              <a:buClr>
                <a:schemeClr val="dk1"/>
              </a:buClr>
              <a:buSzPct val="91666"/>
            </a:pPr>
            <a:r>
              <a:rPr lang="sv-SE" b="1" dirty="0" err="1"/>
              <a:t>Injectables</a:t>
            </a:r>
            <a:endParaRPr lang="sv-SE" b="1" dirty="0"/>
          </a:p>
          <a:p>
            <a:pPr marL="171450" indent="-171450">
              <a:buClr>
                <a:schemeClr val="dk1"/>
              </a:buClr>
              <a:buSzPct val="91666"/>
            </a:pPr>
            <a:r>
              <a:rPr lang="sv-SE" b="1" dirty="0"/>
              <a:t>Bygg!</a:t>
            </a:r>
          </a:p>
          <a:p>
            <a:pPr marL="171450" indent="-171450">
              <a:buClr>
                <a:schemeClr val="dk1"/>
              </a:buClr>
              <a:buSzPct val="91666"/>
            </a:pPr>
            <a:endParaRPr lang="en" b="1" dirty="0"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7" name="Platshållare för text 6">
            <a:extLst>
              <a:ext uri="{FF2B5EF4-FFF2-40B4-BE49-F238E27FC236}">
                <a16:creationId xmlns:a16="http://schemas.microsoft.com/office/drawing/2014/main" id="{8EE41E7B-F861-4141-8F44-AB8B32D71D7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293406" y="2410047"/>
            <a:ext cx="2675100" cy="2439678"/>
          </a:xfrm>
        </p:spPr>
        <p:txBody>
          <a:bodyPr/>
          <a:lstStyle/>
          <a:p>
            <a:pPr marL="171450" indent="-171450">
              <a:buClr>
                <a:schemeClr val="dk1"/>
              </a:buClr>
              <a:buSzPct val="91666"/>
            </a:pPr>
            <a:r>
              <a:rPr lang="sv-SE" b="1" dirty="0" err="1"/>
              <a:t>Modules</a:t>
            </a:r>
            <a:endParaRPr lang="sv-SE" b="1" dirty="0"/>
          </a:p>
          <a:p>
            <a:pPr marL="171450" indent="-171450">
              <a:buClr>
                <a:schemeClr val="dk1"/>
              </a:buClr>
              <a:buSzPct val="91666"/>
            </a:pPr>
            <a:r>
              <a:rPr lang="sv-SE" b="1" dirty="0"/>
              <a:t>Bygg!</a:t>
            </a:r>
          </a:p>
          <a:p>
            <a:pPr marL="171450" indent="-171450">
              <a:buClr>
                <a:schemeClr val="dk1"/>
              </a:buClr>
              <a:buSzPct val="91666"/>
            </a:pPr>
            <a:r>
              <a:rPr lang="sv-SE" b="1" dirty="0" err="1"/>
              <a:t>Directives</a:t>
            </a:r>
            <a:endParaRPr lang="sv-SE" b="1" dirty="0"/>
          </a:p>
          <a:p>
            <a:pPr marL="171450" indent="-171450">
              <a:buClr>
                <a:schemeClr val="dk1"/>
              </a:buClr>
              <a:buSzPct val="91666"/>
            </a:pPr>
            <a:r>
              <a:rPr lang="sv-SE" b="1" dirty="0"/>
              <a:t>Bygg!</a:t>
            </a:r>
          </a:p>
          <a:p>
            <a:pPr marL="171450" indent="-171450">
              <a:buClr>
                <a:schemeClr val="dk1"/>
              </a:buClr>
              <a:buSzPct val="91666"/>
            </a:pPr>
            <a:r>
              <a:rPr lang="sv-SE" b="1" dirty="0" err="1"/>
              <a:t>Webpack</a:t>
            </a:r>
            <a:endParaRPr lang="sv-SE" b="1" dirty="0"/>
          </a:p>
          <a:p>
            <a:pPr marL="171450" indent="-171450">
              <a:buClr>
                <a:schemeClr val="dk1"/>
              </a:buClr>
              <a:buSzPct val="91666"/>
            </a:pPr>
            <a:r>
              <a:rPr lang="sv-SE" b="1" dirty="0" err="1"/>
              <a:t>Linting</a:t>
            </a:r>
            <a:endParaRPr lang="sv-SE" b="1" dirty="0"/>
          </a:p>
          <a:p>
            <a:pPr marL="171450" indent="-171450">
              <a:buClr>
                <a:schemeClr val="dk1"/>
              </a:buClr>
              <a:buSzPct val="91666"/>
            </a:pPr>
            <a:endParaRPr lang="sv-SE" b="1" dirty="0"/>
          </a:p>
          <a:p>
            <a:pPr marL="171450" indent="-171450">
              <a:buClr>
                <a:schemeClr val="dk1"/>
              </a:buClr>
              <a:buSzPct val="91666"/>
            </a:pPr>
            <a:r>
              <a:rPr lang="sv-SE" b="1" dirty="0"/>
              <a:t>Arkitektur</a:t>
            </a:r>
          </a:p>
          <a:p>
            <a:endParaRPr lang="sv-S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text 1">
            <a:extLst>
              <a:ext uri="{FF2B5EF4-FFF2-40B4-BE49-F238E27FC236}">
                <a16:creationId xmlns:a16="http://schemas.microsoft.com/office/drawing/2014/main" id="{6709B5A4-AAD5-4A27-803B-62339F3480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duktig</a:t>
            </a:r>
            <a:r>
              <a:rPr lang="en-US" dirty="0"/>
              <a:t> </a:t>
            </a:r>
            <a:r>
              <a:rPr lang="en-US" dirty="0" err="1"/>
              <a:t>programerare</a:t>
            </a:r>
            <a:br>
              <a:rPr lang="en-US" dirty="0"/>
            </a:br>
            <a:r>
              <a:rPr lang="en-US" dirty="0" err="1"/>
              <a:t>skriver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fungerar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mästare</a:t>
            </a:r>
            <a:r>
              <a:rPr lang="en-US" dirty="0"/>
              <a:t> </a:t>
            </a:r>
            <a:r>
              <a:rPr lang="en-US" dirty="0" err="1"/>
              <a:t>skriver</a:t>
            </a:r>
            <a:r>
              <a:rPr lang="en-US" dirty="0"/>
              <a:t> </a:t>
            </a:r>
            <a:r>
              <a:rPr lang="en-US" dirty="0" err="1"/>
              <a:t>kod</a:t>
            </a:r>
            <a:br>
              <a:rPr lang="en-US" dirty="0"/>
            </a:br>
            <a:r>
              <a:rPr lang="en-US" dirty="0" err="1"/>
              <a:t>duktiga</a:t>
            </a:r>
            <a:r>
              <a:rPr lang="en-US" dirty="0"/>
              <a:t> </a:t>
            </a:r>
            <a:r>
              <a:rPr lang="en-US" dirty="0" err="1"/>
              <a:t>programerare</a:t>
            </a:r>
            <a:r>
              <a:rPr lang="en-US" dirty="0"/>
              <a:t> </a:t>
            </a:r>
            <a:r>
              <a:rPr lang="en-US" dirty="0" err="1"/>
              <a:t>förstår</a:t>
            </a:r>
            <a:r>
              <a:rPr lang="en-US" dirty="0"/>
              <a:t>.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15216590-4C9D-47C2-BCDA-34741DDE48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6109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/>
          </p:nvPr>
        </p:nvSpPr>
        <p:spPr>
          <a:xfrm>
            <a:off x="2524850" y="2345350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</a:rPr>
              <a:t>Big concept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4294967295"/>
          </p:nvPr>
        </p:nvSpPr>
        <p:spPr>
          <a:xfrm>
            <a:off x="2524850" y="3411555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Bring the attention of your audience over a key concept using icons or illustrations</a:t>
            </a:r>
          </a:p>
        </p:txBody>
      </p:sp>
      <p:sp>
        <p:nvSpPr>
          <p:cNvPr id="103" name="Shape 103"/>
          <p:cNvSpPr/>
          <p:nvPr/>
        </p:nvSpPr>
        <p:spPr>
          <a:xfrm>
            <a:off x="4752245" y="839202"/>
            <a:ext cx="1343513" cy="1361401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4" name="Shape 104"/>
          <p:cNvSpPr/>
          <p:nvPr/>
        </p:nvSpPr>
        <p:spPr>
          <a:xfrm rot="1472949">
            <a:off x="3530682" y="1518930"/>
            <a:ext cx="785493" cy="76515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4492396" y="709100"/>
            <a:ext cx="343890" cy="334173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Shape 106"/>
          <p:cNvSpPr/>
          <p:nvPr/>
        </p:nvSpPr>
        <p:spPr>
          <a:xfrm rot="2487341">
            <a:off x="4271227" y="2225434"/>
            <a:ext cx="244676" cy="237762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 idx="4294967295"/>
          </p:nvPr>
        </p:nvSpPr>
        <p:spPr>
          <a:xfrm>
            <a:off x="457200" y="2720575"/>
            <a:ext cx="32508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4294967295"/>
          </p:nvPr>
        </p:nvSpPr>
        <p:spPr>
          <a:xfrm>
            <a:off x="457200" y="3536625"/>
            <a:ext cx="3250800" cy="111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 idx="4294967295"/>
          </p:nvPr>
        </p:nvSpPr>
        <p:spPr>
          <a:xfrm>
            <a:off x="2194950" y="2714525"/>
            <a:ext cx="4754100" cy="1380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Want big impact?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Use big image.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25</a:t>
            </a:fld>
            <a:endParaRPr lang="en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  <p:sp>
        <p:nvSpPr>
          <p:cNvPr id="144" name="Shape 144"/>
          <p:cNvSpPr/>
          <p:nvPr/>
        </p:nvSpPr>
        <p:spPr>
          <a:xfrm>
            <a:off x="2194546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Gray</a:t>
            </a:r>
          </a:p>
        </p:txBody>
      </p:sp>
      <p:sp>
        <p:nvSpPr>
          <p:cNvPr id="145" name="Shape 145"/>
          <p:cNvSpPr/>
          <p:nvPr/>
        </p:nvSpPr>
        <p:spPr>
          <a:xfrm>
            <a:off x="457200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White</a:t>
            </a:r>
          </a:p>
        </p:txBody>
      </p:sp>
      <p:sp>
        <p:nvSpPr>
          <p:cNvPr id="146" name="Shape 146"/>
          <p:cNvSpPr/>
          <p:nvPr/>
        </p:nvSpPr>
        <p:spPr>
          <a:xfrm>
            <a:off x="3931892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Black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52" name="Shape 152"/>
          <p:cNvGraphicFramePr/>
          <p:nvPr/>
        </p:nvGraphicFramePr>
        <p:xfrm>
          <a:off x="573800" y="2451781"/>
          <a:ext cx="4862100" cy="2123100"/>
        </p:xfrm>
        <a:graphic>
          <a:graphicData uri="http://schemas.openxmlformats.org/drawingml/2006/table">
            <a:tbl>
              <a:tblPr>
                <a:noFill/>
                <a:tableStyleId>{73D22DCE-3017-42EC-98F6-7B8AD1F102BE}</a:tableStyleId>
              </a:tblPr>
              <a:tblGrid>
                <a:gridCol w="121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5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7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77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77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77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1328047" y="949025"/>
            <a:ext cx="6545104" cy="3117943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title" idx="4294967295"/>
          </p:nvPr>
        </p:nvSpPr>
        <p:spPr>
          <a:xfrm>
            <a:off x="1816350" y="167825"/>
            <a:ext cx="5511300" cy="476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Maps</a:t>
            </a:r>
          </a:p>
        </p:txBody>
      </p:sp>
      <p:sp>
        <p:nvSpPr>
          <p:cNvPr id="160" name="Shape 160"/>
          <p:cNvSpPr/>
          <p:nvPr/>
        </p:nvSpPr>
        <p:spPr>
          <a:xfrm>
            <a:off x="2504325" y="1550075"/>
            <a:ext cx="655200" cy="2028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our office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28</a:t>
            </a:fld>
            <a:endParaRPr lang="en">
              <a:solidFill>
                <a:srgbClr val="999999"/>
              </a:solidFill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1863218" y="1926549"/>
            <a:ext cx="113397" cy="150888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3191493" y="3175474"/>
            <a:ext cx="113397" cy="150888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4029193" y="1711949"/>
            <a:ext cx="113397" cy="150888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6316893" y="2131249"/>
            <a:ext cx="113397" cy="150888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6930993" y="3495599"/>
            <a:ext cx="113397" cy="150888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4543893" y="3409924"/>
            <a:ext cx="113397" cy="150888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ctrTitle" idx="4294967295"/>
          </p:nvPr>
        </p:nvSpPr>
        <p:spPr>
          <a:xfrm>
            <a:off x="1752975" y="1811950"/>
            <a:ext cx="56379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89,526,124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subTitle" idx="4294967295"/>
          </p:nvPr>
        </p:nvSpPr>
        <p:spPr>
          <a:xfrm>
            <a:off x="1752975" y="2763854"/>
            <a:ext cx="56379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Whoa! That’s a big number, aren’t you proud?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29</a:t>
            </a:fld>
            <a:endParaRPr lang="en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44738FF-C5D0-4727-88CB-89C0412EA6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02186D9-5705-4E5C-AE26-4B37C308C6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Vad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det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vad</a:t>
            </a:r>
            <a:r>
              <a:rPr lang="en-US" dirty="0"/>
              <a:t> ska jag ha </a:t>
            </a:r>
            <a:r>
              <a:rPr lang="en-US" dirty="0" err="1"/>
              <a:t>det</a:t>
            </a:r>
            <a:r>
              <a:rPr lang="en-US" dirty="0"/>
              <a:t> till?</a:t>
            </a:r>
          </a:p>
        </p:txBody>
      </p:sp>
    </p:spTree>
    <p:extLst>
      <p:ext uri="{BB962C8B-B14F-4D97-AF65-F5344CB8AC3E}">
        <p14:creationId xmlns:p14="http://schemas.microsoft.com/office/powerpoint/2010/main" val="2855272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489775" y="2083875"/>
            <a:ext cx="1831500" cy="1388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2"/>
          </p:nvPr>
        </p:nvSpPr>
        <p:spPr>
          <a:xfrm>
            <a:off x="2415137" y="2083875"/>
            <a:ext cx="1831500" cy="1388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Is the colour of the clear sky and the deep sea. It is located between violet and green on the optical spectrum.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3"/>
          </p:nvPr>
        </p:nvSpPr>
        <p:spPr>
          <a:xfrm>
            <a:off x="4340500" y="2083875"/>
            <a:ext cx="1831500" cy="1388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100"/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30</a:t>
            </a:fld>
            <a:endParaRPr lang="en"/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489775" y="3455475"/>
            <a:ext cx="1831500" cy="1388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2"/>
          </p:nvPr>
        </p:nvSpPr>
        <p:spPr>
          <a:xfrm>
            <a:off x="2415137" y="3455475"/>
            <a:ext cx="1831500" cy="1388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Is the colour of the clear sky and the deep sea. It is located between violet and green on the optical spectrum.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3"/>
          </p:nvPr>
        </p:nvSpPr>
        <p:spPr>
          <a:xfrm>
            <a:off x="4340500" y="3455475"/>
            <a:ext cx="1831500" cy="1388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1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31</a:t>
            </a:fld>
            <a:endParaRPr lang="en"/>
          </a:p>
        </p:txBody>
      </p:sp>
      <p:pic>
        <p:nvPicPr>
          <p:cNvPr id="213" name="Shape 21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945132" cy="410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955810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</a:p>
        </p:txBody>
      </p:sp>
      <p:sp>
        <p:nvSpPr>
          <p:cNvPr id="220" name="Shape 220"/>
          <p:cNvSpPr/>
          <p:nvPr/>
        </p:nvSpPr>
        <p:spPr>
          <a:xfrm>
            <a:off x="10491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/>
              <a:t>32</a:t>
            </a:fld>
            <a:endParaRPr lang="e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953221" y="623036"/>
            <a:ext cx="1863608" cy="3921828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10849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/>
              <a:t>33</a:t>
            </a:fld>
            <a:endParaRPr lang="en"/>
          </a:p>
        </p:txBody>
      </p:sp>
      <p:sp>
        <p:nvSpPr>
          <p:cNvPr id="229" name="Shape 229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/>
        </p:nvSpPr>
        <p:spPr>
          <a:xfrm>
            <a:off x="408877" y="535613"/>
            <a:ext cx="2879504" cy="4072345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60757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/>
              <a:t>34</a:t>
            </a:fld>
            <a:endParaRPr lang="en"/>
          </a:p>
        </p:txBody>
      </p:sp>
      <p:sp>
        <p:nvSpPr>
          <p:cNvPr id="237" name="Shape 237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516325" y="1071107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6776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/>
              <a:t>35</a:t>
            </a:fld>
            <a:endParaRPr lang="en"/>
          </a:p>
        </p:txBody>
      </p:sp>
      <p:sp>
        <p:nvSpPr>
          <p:cNvPr id="245" name="Shape 245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ctrTitle"/>
          </p:nvPr>
        </p:nvSpPr>
        <p:spPr>
          <a:xfrm>
            <a:off x="2140050" y="872875"/>
            <a:ext cx="48639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subTitle" idx="4294967295"/>
          </p:nvPr>
        </p:nvSpPr>
        <p:spPr>
          <a:xfrm>
            <a:off x="2140050" y="2072430"/>
            <a:ext cx="48639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body" idx="4294967295"/>
          </p:nvPr>
        </p:nvSpPr>
        <p:spPr>
          <a:xfrm>
            <a:off x="2140050" y="2896928"/>
            <a:ext cx="4863900" cy="137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You can find me at: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@username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user@mail.me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36</a:t>
            </a:fld>
            <a:endParaRPr lang="e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Special thanks to all the people who made and released these awesome resources for free: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Presentation template by </a:t>
            </a:r>
            <a:r>
              <a:rPr lang="en" u="sng">
                <a:solidFill>
                  <a:srgbClr val="3D85C6"/>
                </a:solidFill>
                <a:hlinkClick r:id="rId3"/>
              </a:rPr>
              <a:t>SlidesCarnival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Photographs by </a:t>
            </a:r>
            <a:r>
              <a:rPr lang="en" u="sng">
                <a:solidFill>
                  <a:srgbClr val="3D85C6"/>
                </a:solidFill>
                <a:hlinkClick r:id="rId4"/>
              </a:rPr>
              <a:t>Unsplash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Watercolor textures by </a:t>
            </a:r>
            <a:r>
              <a:rPr lang="en" u="sng">
                <a:solidFill>
                  <a:srgbClr val="3D85C6"/>
                </a:solidFill>
                <a:hlinkClick r:id="rId5"/>
              </a:rPr>
              <a:t>GraphicBurguer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37</a:t>
            </a:fld>
            <a:endParaRPr lang="e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This presentation uses the following typographies and colors: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Titles: Lato Thin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Body copy: Lato Light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solidFill>
                  <a:srgbClr val="3D85C6"/>
                </a:solidFill>
                <a:hlinkClick r:id="rId3"/>
              </a:rPr>
              <a:t>http://www.latofonts.com/lato-free-fonts/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267" name="Shape 267"/>
          <p:cNvSpPr txBox="1"/>
          <p:nvPr/>
        </p:nvSpPr>
        <p:spPr>
          <a:xfrm>
            <a:off x="457200" y="4095450"/>
            <a:ext cx="5511300" cy="53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i="1">
                <a:solidFill>
                  <a:srgbClr val="0B5394"/>
                </a:solidFill>
                <a:latin typeface="Lato Light"/>
                <a:ea typeface="Lato Light"/>
                <a:cs typeface="Lato Light"/>
                <a:sym typeface="Lato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i="1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 rtl="0">
              <a:spcBef>
                <a:spcPts val="0"/>
              </a:spcBef>
              <a:buNone/>
            </a:pPr>
            <a:endParaRPr sz="1200" i="1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38</a:t>
            </a:fld>
            <a:endParaRPr lang="e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SlidesCarnival icons are editable shapes.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666666"/>
              </a:buClr>
              <a:buSzPct val="100000"/>
              <a:buFont typeface="Lato Light"/>
              <a:buChar char="●"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666666"/>
              </a:buClr>
              <a:buSzPct val="100000"/>
              <a:buFont typeface="Lato Light"/>
              <a:buChar char="●"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Change fill color and opacity.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0" t="0" r="0" b="0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0" t="0" r="0" b="0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0" t="0" r="0" b="0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0" t="0" r="0" b="0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0" t="0" r="0" b="0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0" t="0" r="0" b="0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0" t="0" r="0" b="0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0" t="0" r="0" b="0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0" t="0" r="0" b="0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0" t="0" r="0" b="0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0" t="0" r="0" b="0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0" t="0" r="0" b="0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0" t="0" r="0" b="0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0" t="0" r="0" b="0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0" t="0" r="0" b="0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0" t="0" r="0" b="0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0" t="0" r="0" b="0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0" t="0" r="0" b="0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0" t="0" r="0" b="0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0" t="0" r="0" b="0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0" t="0" r="0" b="0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0" t="0" r="0" b="0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0" t="0" r="0" b="0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0" t="0" r="0" b="0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0" t="0" r="0" b="0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0" t="0" r="0" b="0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0" t="0" r="0" b="0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0" t="0" r="0" b="0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0" t="0" r="0" b="0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0" t="0" r="0" b="0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0" t="0" r="0" b="0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0" t="0" r="0" b="0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0" t="0" r="0" b="0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0" t="0" r="0" b="0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0" t="0" r="0" b="0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0" t="0" r="0" b="0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0" t="0" r="0" b="0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0" t="0" r="0" b="0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0" t="0" r="0" b="0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0" t="0" r="0" b="0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0" t="0" r="0" b="0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0" t="0" r="0" b="0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0" t="0" r="0" b="0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4951132" y="3234980"/>
            <a:ext cx="419616" cy="422785"/>
          </a:xfrm>
          <a:custGeom>
            <a:avLst/>
            <a:gdLst/>
            <a:ahLst/>
            <a:cxnLst/>
            <a:rect l="0" t="0" r="0" b="0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0" t="0" r="0" b="0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0" t="0" r="0" b="0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0" t="0" r="0" b="0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0" t="0" r="0" b="0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0" t="0" r="0" b="0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0" t="0" r="0" b="0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0" t="0" r="0" b="0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0" t="0" r="0" b="0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0" t="0" r="0" b="0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0" t="0" r="0" b="0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0" t="0" r="0" b="0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0" t="0" r="0" b="0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0" t="0" r="0" b="0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0" t="0" r="0" b="0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0" t="0" r="0" b="0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0" t="0" r="0" b="0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0" t="0" r="0" b="0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6350992" y="1877604"/>
            <a:ext cx="458409" cy="45150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7244612" y="1877594"/>
            <a:ext cx="1104911" cy="1088368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6535708" y="2088458"/>
            <a:ext cx="436619" cy="266981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7689847" y="2385855"/>
            <a:ext cx="1052391" cy="643569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74B72C6-767D-49F6-A6CB-57B1F7E6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Data!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DF7986B8-769E-4C9F-A20D-7A99771C15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74E1AA60-D0D4-46FD-BFA2-959D3E30D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64882"/>
            <a:ext cx="4349134" cy="234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82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/>
        </p:nvSpPr>
        <p:spPr>
          <a:xfrm>
            <a:off x="22400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4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3" name="Shape 363"/>
          <p:cNvSpPr txBox="1"/>
          <p:nvPr/>
        </p:nvSpPr>
        <p:spPr>
          <a:xfrm>
            <a:off x="8843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 dirty="0">
                <a:latin typeface="Lato Light"/>
                <a:ea typeface="Lato Light"/>
                <a:cs typeface="Lato Light"/>
                <a:sym typeface="Lato Light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FFFFFF"/>
                </a:solidFill>
                <a:highlight>
                  <a:srgbClr val="990000"/>
                </a:highlight>
                <a:latin typeface="Lato Light"/>
                <a:ea typeface="Lato Light"/>
                <a:cs typeface="Lato Light"/>
                <a:sym typeface="Lato Light"/>
              </a:rPr>
              <a:t> and many more...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725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FFFF"/>
                </a:solidFill>
              </a:rPr>
              <a:t>😉</a:t>
            </a:r>
          </a:p>
        </p:txBody>
      </p:sp>
      <p:sp>
        <p:nvSpPr>
          <p:cNvPr id="365" name="Shape 365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40</a:t>
            </a:fld>
            <a:endParaRPr lang="en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844202B0-23DD-4617-B57B-8F1ED9BED4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  <a:p>
            <a:r>
              <a:rPr lang="en-US" dirty="0"/>
              <a:t>API </a:t>
            </a:r>
            <a:r>
              <a:rPr lang="en-US" dirty="0" err="1"/>
              <a:t>Anrop</a:t>
            </a:r>
            <a:endParaRPr lang="en-US" dirty="0"/>
          </a:p>
          <a:p>
            <a:r>
              <a:rPr lang="en-US" dirty="0" err="1"/>
              <a:t>Arkitektur</a:t>
            </a:r>
            <a:endParaRPr lang="en-US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B5D07FA9-7E39-451E-9069-E04D513D92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94252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-SE" dirty="0"/>
              <a:t>Historia</a:t>
            </a:r>
            <a:endParaRPr lang="en" dirty="0"/>
          </a:p>
        </p:txBody>
      </p:sp>
      <p:sp>
        <p:nvSpPr>
          <p:cNvPr id="191" name="Shape 191"/>
          <p:cNvSpPr/>
          <p:nvPr/>
        </p:nvSpPr>
        <p:spPr>
          <a:xfrm>
            <a:off x="611475" y="2513578"/>
            <a:ext cx="1816800" cy="1495800"/>
          </a:xfrm>
          <a:prstGeom prst="homePlate">
            <a:avLst>
              <a:gd name="adj" fmla="val 30129"/>
            </a:avLst>
          </a:prstGeom>
          <a:solidFill>
            <a:srgbClr val="EFEFE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sv-SE" dirty="0" err="1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AngularJS</a:t>
            </a:r>
            <a:endParaRPr lang="en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2187129" y="2513578"/>
            <a:ext cx="185190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sv-SE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Angular2</a:t>
            </a:r>
            <a:endParaRPr lang="en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3797724" y="2513578"/>
            <a:ext cx="185190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sv-SE" dirty="0" err="1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Angular</a:t>
            </a:r>
            <a:endParaRPr lang="en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-SE" dirty="0" err="1"/>
              <a:t>TypeScript</a:t>
            </a:r>
            <a:endParaRPr lang="en" dirty="0"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-SE" dirty="0" err="1"/>
              <a:t>Superset</a:t>
            </a:r>
            <a:r>
              <a:rPr lang="sv-SE" dirty="0"/>
              <a:t> av JavaScript</a:t>
            </a:r>
            <a:endParaRPr lang="en" dirty="0"/>
          </a:p>
        </p:txBody>
      </p:sp>
      <p:sp>
        <p:nvSpPr>
          <p:cNvPr id="83" name="Shape 83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68F5C1B-1292-4829-A01B-0309B99B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Compilera</a:t>
            </a:r>
            <a:r>
              <a:rPr lang="en-US" dirty="0"/>
              <a:t> till JS (ES5)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40F7DC2-BF58-4808-B71E-497161F108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let, </a:t>
            </a:r>
            <a:r>
              <a:rPr lang="en-US" dirty="0" err="1"/>
              <a:t>const</a:t>
            </a:r>
            <a:r>
              <a:rPr lang="en-US" dirty="0"/>
              <a:t> =&gt; </a:t>
            </a:r>
            <a:r>
              <a:rPr lang="en-US" dirty="0" err="1"/>
              <a:t>var</a:t>
            </a:r>
            <a:endParaRPr lang="en-US" dirty="0"/>
          </a:p>
          <a:p>
            <a:r>
              <a:rPr lang="en-US" dirty="0"/>
              <a:t>Classer</a:t>
            </a:r>
          </a:p>
          <a:p>
            <a:endParaRPr lang="en-US" dirty="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648FB30-F354-4B10-9F5E-B0A859D687B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/>
              <a:t>Exempel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2"/>
              </a:rPr>
              <a:t>http://www.typescriptlang.org/play/</a:t>
            </a:r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9B88E990-410E-4FA8-8C76-C42347BB79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2976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1ADD4FE6-1A0D-4EB3-B129-D873B7364E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902B4729-6E9A-459A-8B34-D66A8FC38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VERSION???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0F56CEF9-B0BD-45DE-973A-732E9D2106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nu: 2.5</a:t>
            </a:r>
          </a:p>
        </p:txBody>
      </p:sp>
    </p:spTree>
    <p:extLst>
      <p:ext uri="{BB962C8B-B14F-4D97-AF65-F5344CB8AC3E}">
        <p14:creationId xmlns:p14="http://schemas.microsoft.com/office/powerpoint/2010/main" val="1087973051"/>
      </p:ext>
    </p:extLst>
  </p:cSld>
  <p:clrMapOvr>
    <a:masterClrMapping/>
  </p:clrMapOvr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948</Words>
  <Application>Microsoft Office PowerPoint</Application>
  <PresentationFormat>Bildspel på skärmen (16:9)</PresentationFormat>
  <Paragraphs>214</Paragraphs>
  <Slides>40</Slides>
  <Notes>27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40</vt:i4>
      </vt:variant>
    </vt:vector>
  </HeadingPairs>
  <TitlesOfParts>
    <vt:vector size="44" baseType="lpstr">
      <vt:lpstr>Arial</vt:lpstr>
      <vt:lpstr>Lato Light</vt:lpstr>
      <vt:lpstr>Lato Hairline</vt:lpstr>
      <vt:lpstr>Eglamour template</vt:lpstr>
      <vt:lpstr>Angular Reaktiva frameworks för MVC</vt:lpstr>
      <vt:lpstr>Dagens agenda</vt:lpstr>
      <vt:lpstr>Angular</vt:lpstr>
      <vt:lpstr>Data!</vt:lpstr>
      <vt:lpstr>PowerPoint-presentation</vt:lpstr>
      <vt:lpstr>Historia</vt:lpstr>
      <vt:lpstr>TypeScript</vt:lpstr>
      <vt:lpstr>Compilera till JS (ES5)</vt:lpstr>
      <vt:lpstr>VERSION???</vt:lpstr>
      <vt:lpstr>NpmJs</vt:lpstr>
      <vt:lpstr>package.json</vt:lpstr>
      <vt:lpstr>Fire up!</vt:lpstr>
      <vt:lpstr>@Components</vt:lpstr>
      <vt:lpstr>Använd componenten</vt:lpstr>
      <vt:lpstr>@Module (del 1)</vt:lpstr>
      <vt:lpstr>Decorators</vt:lpstr>
      <vt:lpstr>Services</vt:lpstr>
      <vt:lpstr>@Injectable</vt:lpstr>
      <vt:lpstr>Inject</vt:lpstr>
      <vt:lpstr>PowerPoint-presentation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Let’s review some concepts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Thanks!</vt:lpstr>
      <vt:lpstr>Credits</vt:lpstr>
      <vt:lpstr>Presentation design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Reaktiva frameworks för MVC</dc:title>
  <dc:creator>Viktor</dc:creator>
  <cp:lastModifiedBy>Viktor Leandersson</cp:lastModifiedBy>
  <cp:revision>21</cp:revision>
  <dcterms:modified xsi:type="dcterms:W3CDTF">2017-10-09T20:03:39Z</dcterms:modified>
</cp:coreProperties>
</file>