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 id="2147483667" r:id="rId3"/>
    <p:sldMasterId id="2147483679" r:id="rId4"/>
  </p:sldMasterIdLst>
  <p:handoutMasterIdLst>
    <p:handoutMasterId r:id="rId59"/>
  </p:handoutMasterIdLst>
  <p:sldIdLst>
    <p:sldId id="261" r:id="rId5"/>
    <p:sldId id="655" r:id="rId6"/>
    <p:sldId id="657" r:id="rId7"/>
    <p:sldId id="658" r:id="rId8"/>
    <p:sldId id="660" r:id="rId9"/>
    <p:sldId id="661" r:id="rId10"/>
    <p:sldId id="674" r:id="rId11"/>
    <p:sldId id="673" r:id="rId12"/>
    <p:sldId id="662" r:id="rId13"/>
    <p:sldId id="663" r:id="rId14"/>
    <p:sldId id="664" r:id="rId15"/>
    <p:sldId id="665" r:id="rId16"/>
    <p:sldId id="667" r:id="rId17"/>
    <p:sldId id="668" r:id="rId18"/>
    <p:sldId id="671" r:id="rId19"/>
    <p:sldId id="670" r:id="rId20"/>
    <p:sldId id="389" r:id="rId21"/>
    <p:sldId id="538" r:id="rId22"/>
    <p:sldId id="463" r:id="rId23"/>
    <p:sldId id="542" r:id="rId24"/>
    <p:sldId id="543" r:id="rId25"/>
    <p:sldId id="518" r:id="rId26"/>
    <p:sldId id="544" r:id="rId27"/>
    <p:sldId id="545" r:id="rId28"/>
    <p:sldId id="623" r:id="rId29"/>
    <p:sldId id="624" r:id="rId30"/>
    <p:sldId id="625" r:id="rId31"/>
    <p:sldId id="628" r:id="rId32"/>
    <p:sldId id="629" r:id="rId33"/>
    <p:sldId id="630" r:id="rId34"/>
    <p:sldId id="574" r:id="rId35"/>
    <p:sldId id="579" r:id="rId36"/>
    <p:sldId id="580" r:id="rId37"/>
    <p:sldId id="581" r:id="rId38"/>
    <p:sldId id="582" r:id="rId39"/>
    <p:sldId id="583" r:id="rId40"/>
    <p:sldId id="584" r:id="rId41"/>
    <p:sldId id="634" r:id="rId42"/>
    <p:sldId id="635" r:id="rId43"/>
    <p:sldId id="608" r:id="rId44"/>
    <p:sldId id="609" r:id="rId45"/>
    <p:sldId id="610" r:id="rId46"/>
    <p:sldId id="497" r:id="rId47"/>
    <p:sldId id="498" r:id="rId48"/>
    <p:sldId id="499" r:id="rId49"/>
    <p:sldId id="500" r:id="rId50"/>
    <p:sldId id="502" r:id="rId51"/>
    <p:sldId id="503" r:id="rId52"/>
    <p:sldId id="504" r:id="rId53"/>
    <p:sldId id="505" r:id="rId54"/>
    <p:sldId id="554" r:id="rId55"/>
    <p:sldId id="555" r:id="rId56"/>
    <p:sldId id="556" r:id="rId57"/>
    <p:sldId id="557"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841">
          <p15:clr>
            <a:srgbClr val="A4A3A4"/>
          </p15:clr>
        </p15:guide>
      </p15:sldGuideLst>
    </p:ext>
    <p:ext uri="{2D200454-40CA-4A62-9FC3-DE9A4176ACB9}">
      <p15:notesGuideLst xmlns:p15="http://schemas.microsoft.com/office/powerpoint/2012/main">
        <p15:guide id="1" orient="horz" pos="28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7" autoAdjust="0"/>
    <p:restoredTop sz="94660"/>
  </p:normalViewPr>
  <p:slideViewPr>
    <p:cSldViewPr snapToObjects="1">
      <p:cViewPr varScale="1">
        <p:scale>
          <a:sx n="74" d="100"/>
          <a:sy n="74" d="100"/>
        </p:scale>
        <p:origin x="66" y="738"/>
      </p:cViewPr>
      <p:guideLst>
        <p:guide orient="horz" pos="2115"/>
        <p:guide pos="3841"/>
      </p:guideLst>
    </p:cSldViewPr>
  </p:slideViewPr>
  <p:notesTextViewPr>
    <p:cViewPr>
      <p:scale>
        <a:sx n="1" d="1"/>
        <a:sy n="1" d="1"/>
      </p:scale>
      <p:origin x="0" y="0"/>
    </p:cViewPr>
  </p:notesTextViewPr>
  <p:notesViewPr>
    <p:cSldViewPr snapToObjects="1">
      <p:cViewPr varScale="1">
        <p:scale>
          <a:sx n="68" d="100"/>
          <a:sy n="68" d="100"/>
        </p:scale>
        <p:origin x="-2856" y="-108"/>
      </p:cViewPr>
      <p:guideLst>
        <p:guide orient="horz" pos="28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25AEDA-E179-4278-998D-D9EC8DB06D52}" type="datetimeFigureOut">
              <a:rPr lang="zh-CN" altLang="en-US" smtClean="0"/>
              <a:pPr/>
              <a:t>2019/8/10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76C1A9-36A5-4E2E-B00D-A057051FF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39.104.72.189/" TargetMode="External"/><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hyperlink" Target="http://39.104.72.189/" TargetMode="External"/><Relationship Id="rId1" Type="http://schemas.openxmlformats.org/officeDocument/2006/relationships/slideMaster" Target="../slideMasters/slideMaster1.xml"/><Relationship Id="rId4" Type="http://schemas.openxmlformats.org/officeDocument/2006/relationships/slide" Target="../slides/slide4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39.104.72.189/"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39.104.72.189/"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638309" y="3910927"/>
            <a:ext cx="9031515" cy="808237"/>
          </a:xfrm>
        </p:spPr>
        <p:txBody>
          <a:bodyPr>
            <a:normAutofit/>
          </a:bodyPr>
          <a:lstStyle>
            <a:lvl1pPr marL="0" indent="0" algn="ctr">
              <a:buNone/>
              <a:defRPr sz="4800" b="1">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学科</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515377" flipH="1" flipV="1">
            <a:off x="-1113488" y="-350004"/>
            <a:ext cx="4527494" cy="4077191"/>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585734" flipH="1" flipV="1">
            <a:off x="10699227" y="5373976"/>
            <a:ext cx="1487680" cy="1339716"/>
          </a:xfrm>
          <a:prstGeom prst="rect">
            <a:avLst/>
          </a:prstGeom>
        </p:spPr>
      </p:pic>
      <p:grpSp>
        <p:nvGrpSpPr>
          <p:cNvPr id="12" name="组合 9"/>
          <p:cNvGrpSpPr/>
          <p:nvPr userDrawn="1"/>
        </p:nvGrpSpPr>
        <p:grpSpPr bwMode="auto">
          <a:xfrm>
            <a:off x="3284663" y="6103707"/>
            <a:ext cx="5684358" cy="547914"/>
            <a:chOff x="2364896" y="6103024"/>
            <a:chExt cx="3913269" cy="423863"/>
          </a:xfrm>
        </p:grpSpPr>
        <p:pic>
          <p:nvPicPr>
            <p:cNvPr id="13" name="图片 1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47" descr="未标题-1 拷贝.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图片 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userDrawn="1"/>
        </p:nvSpPr>
        <p:spPr>
          <a:xfrm>
            <a:off x="1856024" y="1579874"/>
            <a:ext cx="9031514" cy="1754326"/>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a:t>
            </a:r>
            <a:r>
              <a:rPr lang="zh-CN" altLang="en-US" sz="5400" b="1" dirty="0" smtClean="0">
                <a:latin typeface="Times New Roman" panose="02020603050405020304" pitchFamily="18" charset="0"/>
                <a:cs typeface="Times New Roman" panose="02020603050405020304" pitchFamily="18" charset="0"/>
              </a:rPr>
              <a:t>创新设计</a:t>
            </a:r>
            <a:r>
              <a:rPr lang="en-US" altLang="zh-CN" sz="5400" b="1" dirty="0" smtClean="0">
                <a:latin typeface="Times New Roman" panose="02020603050405020304" pitchFamily="18" charset="0"/>
                <a:cs typeface="Times New Roman" panose="02020603050405020304" pitchFamily="18" charset="0"/>
              </a:rPr>
              <a:t>》2018</a:t>
            </a:r>
            <a:r>
              <a:rPr lang="zh-CN" altLang="en-US" sz="5400" b="1" dirty="0" smtClean="0">
                <a:latin typeface="Times New Roman" panose="02020603050405020304" pitchFamily="18" charset="0"/>
                <a:cs typeface="Times New Roman" panose="02020603050405020304" pitchFamily="18" charset="0"/>
              </a:rPr>
              <a:t>版</a:t>
            </a:r>
            <a:r>
              <a:rPr lang="en-US" altLang="zh-CN" sz="5400" b="1" dirty="0" smtClean="0">
                <a:latin typeface="Times New Roman" panose="02020603050405020304" pitchFamily="18" charset="0"/>
                <a:cs typeface="Times New Roman" panose="02020603050405020304" pitchFamily="18" charset="0"/>
              </a:rPr>
              <a:t/>
            </a:r>
            <a:br>
              <a:rPr lang="en-US" altLang="zh-CN" sz="5400" b="1" dirty="0" smtClean="0">
                <a:latin typeface="Times New Roman" panose="02020603050405020304" pitchFamily="18" charset="0"/>
                <a:cs typeface="Times New Roman" panose="02020603050405020304" pitchFamily="18" charset="0"/>
              </a:rPr>
            </a:br>
            <a:r>
              <a:rPr lang="zh-CN" altLang="en-US" sz="5400" b="1" dirty="0" smtClean="0">
                <a:latin typeface="Times New Roman" panose="02020603050405020304" pitchFamily="18" charset="0"/>
                <a:cs typeface="Times New Roman" panose="02020603050405020304" pitchFamily="18" charset="0"/>
              </a:rPr>
              <a:t>高三一轮总复习实用课件</a:t>
            </a:r>
            <a:endParaRPr lang="zh-CN" altLang="en-US" sz="5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smtClean="0"/>
              <a:t>单击此处编辑母版文本样式</a:t>
            </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5397" y="692150"/>
            <a:ext cx="5292435" cy="603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3850" y="692150"/>
            <a:ext cx="5292435" cy="603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199765" indent="0">
              <a:buNone/>
              <a:defRPr sz="1800"/>
            </a:lvl8pPr>
            <a:lvl9pPr marL="3656965"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199765" indent="0">
              <a:buNone/>
              <a:defRPr sz="1800"/>
            </a:lvl8pPr>
            <a:lvl9pPr marL="3656965"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smtClean="0"/>
              <a:t>单击此处编辑母版文本样式</a:t>
            </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199765" indent="0">
              <a:buNone/>
              <a:defRPr sz="1400"/>
            </a:lvl8pPr>
            <a:lvl9pPr marL="3656965"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6063" y="365125"/>
            <a:ext cx="2700222"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95397" y="365125"/>
            <a:ext cx="7944132"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标题 6"/>
          <p:cNvSpPr>
            <a:spLocks noGrp="1"/>
          </p:cNvSpPr>
          <p:nvPr>
            <p:ph type="ctrTitle" hasCustomPrompt="1"/>
            <p:custDataLst>
              <p:tags r:id="rId1"/>
            </p:custDataLst>
          </p:nvPr>
        </p:nvSpPr>
        <p:spPr>
          <a:xfrm>
            <a:off x="670030" y="2430145"/>
            <a:ext cx="10853846" cy="1057275"/>
          </a:xfrm>
        </p:spPr>
        <p:txBody>
          <a:bodyPr lIns="101600" tIns="38100" rIns="25400" bIns="38100" anchor="t" anchorCtr="0">
            <a:noAutofit/>
          </a:bodyPr>
          <a:lstStyle>
            <a:lvl1pPr algn="ctr">
              <a:defRPr sz="54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单击此处编辑标题</a:t>
            </a:r>
          </a:p>
        </p:txBody>
      </p:sp>
      <p:sp>
        <p:nvSpPr>
          <p:cNvPr id="8" name="副标题 7"/>
          <p:cNvSpPr>
            <a:spLocks noGrp="1"/>
          </p:cNvSpPr>
          <p:nvPr>
            <p:ph type="subTitle" idx="1" hasCustomPrompt="1"/>
            <p:custDataLst>
              <p:tags r:id="rId2"/>
            </p:custDataLst>
          </p:nvPr>
        </p:nvSpPr>
        <p:spPr>
          <a:xfrm>
            <a:off x="669987" y="3566160"/>
            <a:ext cx="10853933"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07854" y="317359"/>
            <a:ext cx="9144000" cy="761855"/>
          </a:xfrm>
        </p:spPr>
        <p:txBody>
          <a:bodyPr anchor="b">
            <a:normAutofit/>
          </a:bodyPr>
          <a:lstStyle>
            <a:lvl1pPr algn="ctr">
              <a:defRPr sz="3200" b="1"/>
            </a:lvl1pPr>
          </a:lstStyle>
          <a:p>
            <a:r>
              <a:rPr lang="zh-CN" altLang="en-US" dirty="0" smtClean="0"/>
              <a:t>章标题</a:t>
            </a:r>
            <a:endParaRPr lang="zh-CN" altLang="en-US" dirty="0"/>
          </a:p>
        </p:txBody>
      </p:sp>
      <p:sp>
        <p:nvSpPr>
          <p:cNvPr id="3" name="副标题 2"/>
          <p:cNvSpPr>
            <a:spLocks noGrp="1"/>
          </p:cNvSpPr>
          <p:nvPr>
            <p:ph type="subTitle" idx="1" hasCustomPrompt="1"/>
          </p:nvPr>
        </p:nvSpPr>
        <p:spPr>
          <a:xfrm>
            <a:off x="2807854" y="1147313"/>
            <a:ext cx="9144000" cy="532249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各节标题（含超级链接）</a:t>
            </a:r>
            <a:endParaRPr lang="zh-CN" altLang="en-US" dirty="0"/>
          </a:p>
        </p:txBody>
      </p:sp>
      <p:grpSp>
        <p:nvGrpSpPr>
          <p:cNvPr id="4" name="组合 3"/>
          <p:cNvGrpSpPr/>
          <p:nvPr userDrawn="1"/>
        </p:nvGrpSpPr>
        <p:grpSpPr>
          <a:xfrm>
            <a:off x="114982" y="1908692"/>
            <a:ext cx="3026493" cy="2905010"/>
            <a:chOff x="71850" y="1261711"/>
            <a:chExt cx="3026493" cy="2905010"/>
          </a:xfrm>
        </p:grpSpPr>
        <p:grpSp>
          <p:nvGrpSpPr>
            <p:cNvPr id="7" name="Group 1"/>
            <p:cNvGrpSpPr/>
            <p:nvPr userDrawn="1"/>
          </p:nvGrpSpPr>
          <p:grpSpPr>
            <a:xfrm>
              <a:off x="129104"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1850"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grpSp>
      <p:sp>
        <p:nvSpPr>
          <p:cNvPr id="16" name="动作按钮: 后退或前一项 15">
            <a:hlinkClick r:id="" action="ppaction://hlinkshowjump?jump=previousslide" highlightClick="1"/>
          </p:cNvPr>
          <p:cNvSpPr/>
          <p:nvPr userDrawn="1"/>
        </p:nvSpPr>
        <p:spPr>
          <a:xfrm>
            <a:off x="10990894"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动作按钮: 前进或下一项 16">
            <a:hlinkClick r:id="" action="ppaction://hlinkshowjump?jump=nextslide" highlightClick="1"/>
          </p:cNvPr>
          <p:cNvSpPr/>
          <p:nvPr userDrawn="1"/>
        </p:nvSpPr>
        <p:spPr>
          <a:xfrm>
            <a:off x="11354432"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动作按钮: 结束 17">
            <a:hlinkClick r:id="" action="ppaction://hlinkshowjump?jump=endshow" highlightClick="1"/>
          </p:cNvPr>
          <p:cNvSpPr/>
          <p:nvPr userDrawn="1"/>
        </p:nvSpPr>
        <p:spPr>
          <a:xfrm>
            <a:off x="11708444"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p:nvPr userDrawn="1"/>
        </p:nvCxnSpPr>
        <p:spPr>
          <a:xfrm>
            <a:off x="2807854" y="1105093"/>
            <a:ext cx="915459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a:xfrm>
            <a:off x="670030" y="575310"/>
            <a:ext cx="10853846" cy="863600"/>
          </a:xfrm>
        </p:spPr>
        <p:txBody>
          <a:bodyPr vert="horz" lIns="101600" tIns="38100" rIns="76200" bIns="38100" rtlCol="0" anchor="ctr" anchorCtr="0">
            <a:noAutofit/>
          </a:bodyPr>
          <a:lstStyle>
            <a:lvl1pPr marL="0" marR="0" algn="ctr"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13" name="内容占位符 12"/>
          <p:cNvSpPr>
            <a:spLocks noGrp="1"/>
          </p:cNvSpPr>
          <p:nvPr>
            <p:ph idx="1"/>
            <p:custDataLst>
              <p:tags r:id="rId2"/>
            </p:custDataLst>
          </p:nvPr>
        </p:nvSpPr>
        <p:spPr>
          <a:xfrm>
            <a:off x="670030" y="1483995"/>
            <a:ext cx="10853846" cy="4996815"/>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2800" b="1"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800" b="1"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000" b="1" i="0" u="none" strike="noStrike" kern="1200" cap="none" spc="150" normalizeH="0" baseline="0" noProof="1" dirty="0">
                <a:solidFill>
                  <a:schemeClr val="tx1"/>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Group 1"/>
          <p:cNvGrpSpPr/>
          <p:nvPr userDrawn="1"/>
        </p:nvGrpSpPr>
        <p:grpSpPr>
          <a:xfrm>
            <a:off x="821831" y="1261711"/>
            <a:ext cx="2969239" cy="2905010"/>
            <a:chOff x="-949635" y="0"/>
            <a:chExt cx="7009631" cy="6858000"/>
          </a:xfrm>
        </p:grpSpPr>
        <p:sp>
          <p:nvSpPr>
            <p:cNvPr id="8"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9"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10" name="Group 2"/>
          <p:cNvGrpSpPr/>
          <p:nvPr userDrawn="1"/>
        </p:nvGrpSpPr>
        <p:grpSpPr>
          <a:xfrm>
            <a:off x="764577" y="1824845"/>
            <a:ext cx="1778742" cy="1778742"/>
            <a:chOff x="990600" y="2044717"/>
            <a:chExt cx="2768566" cy="2768566"/>
          </a:xfrm>
        </p:grpSpPr>
        <p:sp>
          <p:nvSpPr>
            <p:cNvPr id="11"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12" name="Group 9"/>
            <p:cNvGrpSpPr/>
            <p:nvPr/>
          </p:nvGrpSpPr>
          <p:grpSpPr>
            <a:xfrm>
              <a:off x="1429100" y="2771847"/>
              <a:ext cx="1800200" cy="992584"/>
              <a:chOff x="2345143" y="2365645"/>
              <a:chExt cx="1800200" cy="992584"/>
            </a:xfrm>
          </p:grpSpPr>
          <p:sp>
            <p:nvSpPr>
              <p:cNvPr id="13"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14"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a:solidFill>
                      <a:schemeClr val="bg1"/>
                    </a:solidFill>
                  </a:rPr>
                  <a:t>CONTENTS</a:t>
                </a:r>
              </a:p>
            </p:txBody>
          </p:sp>
        </p:grpSp>
      </p:grpSp>
      <p:sp>
        <p:nvSpPr>
          <p:cNvPr id="15" name="Diamond 11"/>
          <p:cNvSpPr/>
          <p:nvPr userDrawn="1"/>
        </p:nvSpPr>
        <p:spPr bwMode="auto">
          <a:xfrm>
            <a:off x="1879174" y="951570"/>
            <a:ext cx="739798" cy="739797"/>
          </a:xfrm>
          <a:prstGeom prst="diamond">
            <a:avLst/>
          </a:prstGeom>
          <a:solidFill>
            <a:schemeClr val="accent2"/>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01</a:t>
            </a:r>
          </a:p>
        </p:txBody>
      </p:sp>
      <p:sp>
        <p:nvSpPr>
          <p:cNvPr id="16" name="Diamond 12"/>
          <p:cNvSpPr/>
          <p:nvPr userDrawn="1"/>
        </p:nvSpPr>
        <p:spPr bwMode="auto">
          <a:xfrm>
            <a:off x="2707062" y="1762528"/>
            <a:ext cx="739798" cy="739797"/>
          </a:xfrm>
          <a:prstGeom prst="diamond">
            <a:avLst/>
          </a:prstGeom>
          <a:solidFill>
            <a:schemeClr val="accent3"/>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02</a:t>
            </a:r>
          </a:p>
        </p:txBody>
      </p:sp>
      <p:sp>
        <p:nvSpPr>
          <p:cNvPr id="17" name="Diamond 13"/>
          <p:cNvSpPr/>
          <p:nvPr userDrawn="1"/>
        </p:nvSpPr>
        <p:spPr bwMode="auto">
          <a:xfrm>
            <a:off x="2707062" y="2907540"/>
            <a:ext cx="739798" cy="739797"/>
          </a:xfrm>
          <a:prstGeom prst="diamond">
            <a:avLst/>
          </a:prstGeom>
          <a:solidFill>
            <a:schemeClr val="accent4"/>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03</a:t>
            </a:r>
          </a:p>
        </p:txBody>
      </p:sp>
      <p:sp>
        <p:nvSpPr>
          <p:cNvPr id="18" name="Diamond 14"/>
          <p:cNvSpPr/>
          <p:nvPr userDrawn="1"/>
        </p:nvSpPr>
        <p:spPr bwMode="auto">
          <a:xfrm>
            <a:off x="1879174" y="3768327"/>
            <a:ext cx="739798" cy="739797"/>
          </a:xfrm>
          <a:prstGeom prst="diamond">
            <a:avLst/>
          </a:prstGeom>
          <a:solidFill>
            <a:schemeClr val="accent5"/>
          </a:solidFill>
          <a:ln w="19050">
            <a:noFill/>
            <a:round/>
          </a:ln>
        </p:spPr>
        <p:txBody>
          <a:bodyPr vert="horz" wrap="none" lIns="91440" tIns="45720" rIns="91440" bIns="45720" anchor="ctr" anchorCtr="1" compatLnSpc="1">
            <a:normAutofit fontScale="92500" lnSpcReduction="20000"/>
          </a:bodyPr>
          <a:lstStyle/>
          <a:p>
            <a:pPr algn="ctr"/>
            <a:r>
              <a:rPr lang="en-US" altLang="zh-CN" sz="2400" b="1">
                <a:solidFill>
                  <a:schemeClr val="bg1"/>
                </a:solidFill>
                <a:latin typeface="Impact" panose="020B0806030902050204" pitchFamily="34" charset="0"/>
              </a:rPr>
              <a:t>04</a:t>
            </a:r>
          </a:p>
        </p:txBody>
      </p:sp>
      <p:grpSp>
        <p:nvGrpSpPr>
          <p:cNvPr id="19" name="Group 21"/>
          <p:cNvGrpSpPr/>
          <p:nvPr userDrawn="1"/>
        </p:nvGrpSpPr>
        <p:grpSpPr>
          <a:xfrm>
            <a:off x="2618972" y="1135204"/>
            <a:ext cx="2545865" cy="361864"/>
            <a:chOff x="3943834" y="704409"/>
            <a:chExt cx="3962574" cy="563232"/>
          </a:xfrm>
        </p:grpSpPr>
        <p:sp>
          <p:nvSpPr>
            <p:cNvPr id="20" name="TextBox 1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1">
                      <a:lumMod val="100000"/>
                    </a:schemeClr>
                  </a:solidFill>
                </a:rPr>
                <a:t>标题文本预设</a:t>
              </a:r>
            </a:p>
          </p:txBody>
        </p:sp>
        <p:sp>
          <p:nvSpPr>
            <p:cNvPr id="21" name="TextBox 2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2" name="Group 22"/>
          <p:cNvGrpSpPr/>
          <p:nvPr userDrawn="1"/>
        </p:nvGrpSpPr>
        <p:grpSpPr>
          <a:xfrm>
            <a:off x="3446860" y="1930146"/>
            <a:ext cx="2545865" cy="361864"/>
            <a:chOff x="3943834" y="704409"/>
            <a:chExt cx="3962574" cy="563232"/>
          </a:xfrm>
        </p:grpSpPr>
        <p:sp>
          <p:nvSpPr>
            <p:cNvPr id="23" name="TextBox 23"/>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2">
                      <a:lumMod val="100000"/>
                    </a:schemeClr>
                  </a:solidFill>
                </a:rPr>
                <a:t>标题文本预设</a:t>
              </a:r>
            </a:p>
          </p:txBody>
        </p:sp>
        <p:sp>
          <p:nvSpPr>
            <p:cNvPr id="24" name="TextBox 24"/>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5" name="Group 25"/>
          <p:cNvGrpSpPr/>
          <p:nvPr userDrawn="1"/>
        </p:nvGrpSpPr>
        <p:grpSpPr>
          <a:xfrm>
            <a:off x="3446860" y="3148925"/>
            <a:ext cx="2545865" cy="361864"/>
            <a:chOff x="3943834" y="704409"/>
            <a:chExt cx="3962574" cy="563232"/>
          </a:xfrm>
        </p:grpSpPr>
        <p:sp>
          <p:nvSpPr>
            <p:cNvPr id="26" name="TextBox 26"/>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3">
                      <a:lumMod val="100000"/>
                    </a:schemeClr>
                  </a:solidFill>
                </a:rPr>
                <a:t>标题文本预设</a:t>
              </a:r>
            </a:p>
          </p:txBody>
        </p:sp>
        <p:sp>
          <p:nvSpPr>
            <p:cNvPr id="27" name="TextBox 27"/>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grpSp>
        <p:nvGrpSpPr>
          <p:cNvPr id="28" name="Group 28"/>
          <p:cNvGrpSpPr/>
          <p:nvPr userDrawn="1"/>
        </p:nvGrpSpPr>
        <p:grpSpPr>
          <a:xfrm>
            <a:off x="2618972" y="4024449"/>
            <a:ext cx="2545865" cy="361864"/>
            <a:chOff x="3943834" y="704409"/>
            <a:chExt cx="3962574" cy="563232"/>
          </a:xfrm>
        </p:grpSpPr>
        <p:sp>
          <p:nvSpPr>
            <p:cNvPr id="29" name="TextBox 29"/>
            <p:cNvSpPr txBox="1"/>
            <p:nvPr/>
          </p:nvSpPr>
          <p:spPr>
            <a:xfrm>
              <a:off x="3943834" y="704409"/>
              <a:ext cx="3962574" cy="242864"/>
            </a:xfrm>
            <a:prstGeom prst="rect">
              <a:avLst/>
            </a:prstGeom>
            <a:noFill/>
          </p:spPr>
          <p:txBody>
            <a:bodyPr wrap="none" lIns="360000" tIns="0" rIns="0" bIns="0" anchor="b" anchorCtr="0">
              <a:normAutofit fontScale="77500" lnSpcReduction="20000"/>
            </a:bodyPr>
            <a:lstStyle/>
            <a:p>
              <a:r>
                <a:rPr lang="zh-CN" altLang="en-US" sz="1600" b="1">
                  <a:solidFill>
                    <a:schemeClr val="accent4">
                      <a:lumMod val="100000"/>
                    </a:schemeClr>
                  </a:solidFill>
                </a:rPr>
                <a:t>标题文本预设</a:t>
              </a:r>
            </a:p>
          </p:txBody>
        </p:sp>
        <p:sp>
          <p:nvSpPr>
            <p:cNvPr id="30" name="TextBox 30"/>
            <p:cNvSpPr txBox="1"/>
            <p:nvPr/>
          </p:nvSpPr>
          <p:spPr>
            <a:xfrm>
              <a:off x="3943834" y="947273"/>
              <a:ext cx="3962574" cy="320368"/>
            </a:xfrm>
            <a:prstGeom prst="rect">
              <a:avLst/>
            </a:prstGeom>
          </p:spPr>
          <p:txBody>
            <a:bodyPr vert="horz" wrap="square" lIns="360000" tIns="0" rIns="0" bIns="0" anchor="ctr" anchorCtr="0">
              <a:normAutofit fontScale="70000" lnSpcReduction="20000"/>
            </a:bodyPr>
            <a:lstStyle/>
            <a:p>
              <a:pPr algn="l">
                <a:lnSpc>
                  <a:spcPct val="120000"/>
                </a:lnSpc>
              </a:pPr>
              <a:r>
                <a:rPr lang="zh-CN" altLang="en-US" sz="1050">
                  <a:solidFill>
                    <a:schemeClr val="dk1">
                      <a:lumMod val="100000"/>
                    </a:schemeClr>
                  </a:solidFill>
                </a:rPr>
                <a:t>此部分内容作为文字排版占位显示 （建议使用主题字体）</a:t>
              </a:r>
            </a:p>
          </p:txBody>
        </p:sp>
      </p:grpSp>
      <p:sp>
        <p:nvSpPr>
          <p:cNvPr id="32" name="动作按钮: 后退或前一项 31">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前进或下一项 32">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动作按钮: 结束 33">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transition>
    <p:zoom/>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transition>
    <p:zoom/>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transition>
    <p:zoom/>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动作按钮: 自定义 2">
            <a:hlinkClick r:id="" action="ppaction://noaction" highlightClick="1"/>
          </p:cNvPr>
          <p:cNvSpPr/>
          <p:nvPr userDrawn="1"/>
        </p:nvSpPr>
        <p:spPr>
          <a:xfrm>
            <a:off x="753262" y="5360446"/>
            <a:ext cx="1706136" cy="369332"/>
          </a:xfrm>
          <a:prstGeom prst="actionButtonBlan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hasCustomPrompt="1"/>
          </p:nvPr>
        </p:nvSpPr>
        <p:spPr>
          <a:xfrm>
            <a:off x="108222" y="80457"/>
            <a:ext cx="11905977" cy="644166"/>
          </a:xfrm>
        </p:spPr>
        <p:txBody>
          <a:bodyPr/>
          <a:lstStyle>
            <a:lvl1pPr algn="ctr">
              <a:defRPr/>
            </a:lvl1pPr>
          </a:lstStyle>
          <a:p>
            <a:r>
              <a:rPr lang="zh-CN" altLang="en-US" dirty="0" smtClean="0"/>
              <a:t>课时标题</a:t>
            </a:r>
            <a:endParaRPr lang="zh-CN" altLang="en-US" dirty="0"/>
          </a:p>
        </p:txBody>
      </p:sp>
      <p:sp>
        <p:nvSpPr>
          <p:cNvPr id="5" name="灯片编号占位符 4"/>
          <p:cNvSpPr>
            <a:spLocks noGrp="1"/>
          </p:cNvSpPr>
          <p:nvPr>
            <p:ph type="sldNum" sz="quarter" idx="12"/>
          </p:nvPr>
        </p:nvSpPr>
        <p:spPr>
          <a:xfrm>
            <a:off x="489018" y="6430679"/>
            <a:ext cx="372373" cy="365125"/>
          </a:xfrm>
        </p:spPr>
        <p:txBody>
          <a:bodyPr/>
          <a:lstStyle>
            <a:lvl1pPr>
              <a:defRPr sz="1200"/>
            </a:lvl1pPr>
          </a:lstStyle>
          <a:p>
            <a:fld id="{E82546D3-0A1B-4AD3-8423-C2D4F2A3C694}" type="slidenum">
              <a:rPr lang="zh-CN" altLang="en-US" smtClean="0"/>
              <a:pPr/>
              <a:t>‹#›</a:t>
            </a:fld>
            <a:endParaRPr lang="zh-CN" altLang="en-US" dirty="0"/>
          </a:p>
        </p:txBody>
      </p:sp>
      <p:sp>
        <p:nvSpPr>
          <p:cNvPr id="31" name="动作按钮: 后退或前一项 30">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动作按钮: 前进或下一项 31">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动作按钮: 结束 32">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9"/>
          <p:cNvGrpSpPr/>
          <p:nvPr userDrawn="1"/>
        </p:nvGrpSpPr>
        <p:grpSpPr bwMode="auto">
          <a:xfrm>
            <a:off x="4074022" y="6410194"/>
            <a:ext cx="4043955" cy="406096"/>
            <a:chOff x="2364896" y="6103024"/>
            <a:chExt cx="3913269" cy="423863"/>
          </a:xfrm>
        </p:grpSpPr>
        <p:pic>
          <p:nvPicPr>
            <p:cNvPr id="35" name="图片 34">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图片 47" descr="未标题-1 拷贝.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8" name="直接连接符 37"/>
          <p:cNvCxnSpPr/>
          <p:nvPr userDrawn="1"/>
        </p:nvCxnSpPr>
        <p:spPr>
          <a:xfrm>
            <a:off x="139148" y="6292912"/>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139148" y="791981"/>
            <a:ext cx="1187505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3130484" y="1221941"/>
            <a:ext cx="0" cy="4641011"/>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108223" y="2106221"/>
            <a:ext cx="3026493" cy="2905010"/>
            <a:chOff x="755951" y="2210607"/>
            <a:chExt cx="3026493" cy="2905010"/>
          </a:xfrm>
        </p:grpSpPr>
        <p:grpSp>
          <p:nvGrpSpPr>
            <p:cNvPr id="44" name="Group 1"/>
            <p:cNvGrpSpPr/>
            <p:nvPr/>
          </p:nvGrpSpPr>
          <p:grpSpPr>
            <a:xfrm>
              <a:off x="813205" y="2210607"/>
              <a:ext cx="2969239" cy="2905010"/>
              <a:chOff x="-949635" y="0"/>
              <a:chExt cx="7009631" cy="6858000"/>
            </a:xfrm>
          </p:grpSpPr>
          <p:sp>
            <p:nvSpPr>
              <p:cNvPr id="50"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p>
            </p:txBody>
          </p:sp>
          <p:sp>
            <p:nvSpPr>
              <p:cNvPr id="51"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p>
            </p:txBody>
          </p:sp>
        </p:grpSp>
        <p:grpSp>
          <p:nvGrpSpPr>
            <p:cNvPr id="45" name="Group 2"/>
            <p:cNvGrpSpPr/>
            <p:nvPr/>
          </p:nvGrpSpPr>
          <p:grpSpPr>
            <a:xfrm>
              <a:off x="755951" y="2773741"/>
              <a:ext cx="1778742" cy="1778742"/>
              <a:chOff x="990600" y="2044717"/>
              <a:chExt cx="2768566" cy="2768566"/>
            </a:xfrm>
          </p:grpSpPr>
          <p:sp>
            <p:nvSpPr>
              <p:cNvPr id="46"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p>
            </p:txBody>
          </p:sp>
          <p:grpSp>
            <p:nvGrpSpPr>
              <p:cNvPr id="47" name="Group 9"/>
              <p:cNvGrpSpPr/>
              <p:nvPr/>
            </p:nvGrpSpPr>
            <p:grpSpPr>
              <a:xfrm>
                <a:off x="1429100" y="2771847"/>
                <a:ext cx="1800200" cy="992584"/>
                <a:chOff x="2345143" y="2365645"/>
                <a:chExt cx="1800200" cy="992584"/>
              </a:xfrm>
            </p:grpSpPr>
            <p:sp>
              <p:nvSpPr>
                <p:cNvPr id="48" name="TextBox 7"/>
                <p:cNvSpPr txBox="1"/>
                <p:nvPr/>
              </p:nvSpPr>
              <p:spPr>
                <a:xfrm>
                  <a:off x="2345143" y="2365645"/>
                  <a:ext cx="1800200" cy="677107"/>
                </a:xfrm>
                <a:prstGeom prst="rect">
                  <a:avLst/>
                </a:prstGeom>
                <a:noFill/>
              </p:spPr>
              <p:txBody>
                <a:bodyPr wrap="square" lIns="0" tIns="0" rIns="0" bIns="0">
                  <a:normAutofit fontScale="77500" lnSpcReduction="20000"/>
                </a:bodyPr>
                <a:lstStyle/>
                <a:p>
                  <a:pPr algn="ctr"/>
                  <a:r>
                    <a:rPr lang="zh-CN" altLang="en-US" sz="4400" dirty="0">
                      <a:solidFill>
                        <a:schemeClr val="bg1"/>
                      </a:solidFill>
                    </a:rPr>
                    <a:t>目录</a:t>
                  </a:r>
                </a:p>
              </p:txBody>
            </p:sp>
            <p:sp>
              <p:nvSpPr>
                <p:cNvPr id="49" name="TextBox 8"/>
                <p:cNvSpPr txBox="1"/>
                <p:nvPr/>
              </p:nvSpPr>
              <p:spPr>
                <a:xfrm>
                  <a:off x="2345143" y="3142785"/>
                  <a:ext cx="1800200" cy="215444"/>
                </a:xfrm>
                <a:prstGeom prst="rect">
                  <a:avLst/>
                </a:prstGeom>
                <a:noFill/>
              </p:spPr>
              <p:txBody>
                <a:bodyPr wrap="square" lIns="0" tIns="0" rIns="0" bIns="0">
                  <a:normAutofit fontScale="77500" lnSpcReduction="20000"/>
                </a:bodyPr>
                <a:lstStyle/>
                <a:p>
                  <a:pPr algn="ctr"/>
                  <a:r>
                    <a:rPr lang="en-US" altLang="zh-CN" sz="1400" dirty="0">
                      <a:solidFill>
                        <a:schemeClr val="bg1"/>
                      </a:solidFill>
                    </a:rPr>
                    <a:t>CONTENTS</a:t>
                  </a:r>
                </a:p>
              </p:txBody>
            </p:sp>
          </p:grpSp>
        </p:grpSp>
      </p:grpSp>
      <p:sp>
        <p:nvSpPr>
          <p:cNvPr id="23" name="文本框 22">
            <a:hlinkClick r:id="rId2"/>
          </p:cNvPr>
          <p:cNvSpPr txBox="1"/>
          <p:nvPr userDrawn="1"/>
        </p:nvSpPr>
        <p:spPr>
          <a:xfrm>
            <a:off x="489018" y="5389474"/>
            <a:ext cx="2268696" cy="369332"/>
          </a:xfrm>
          <a:prstGeom prst="rect">
            <a:avLst/>
          </a:prstGeom>
          <a:noFill/>
        </p:spPr>
        <p:txBody>
          <a:bodyPr wrap="square" rtlCol="0">
            <a:spAutoFit/>
          </a:bodyPr>
          <a:lstStyle/>
          <a:p>
            <a:pPr algn="ctr"/>
            <a:r>
              <a:rPr lang="en-US" altLang="zh-CN" b="1" dirty="0" smtClean="0">
                <a:solidFill>
                  <a:srgbClr val="00B050"/>
                </a:solidFill>
              </a:rPr>
              <a:t>@《</a:t>
            </a:r>
            <a:r>
              <a:rPr lang="zh-CN" altLang="en-US" b="1" dirty="0" smtClean="0">
                <a:solidFill>
                  <a:srgbClr val="00B050"/>
                </a:solidFill>
              </a:rPr>
              <a:t>创新设计</a:t>
            </a:r>
            <a:r>
              <a:rPr lang="en-US" altLang="zh-CN" b="1" dirty="0" smtClean="0">
                <a:solidFill>
                  <a:srgbClr val="00B050"/>
                </a:solidFill>
              </a:rPr>
              <a:t>》</a:t>
            </a:r>
            <a:endParaRPr lang="zh-CN" altLang="en-US" b="1" dirty="0">
              <a:solidFill>
                <a:srgbClr val="00B050"/>
              </a:solidFill>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0439BE-85F2-4192-A95A-26A908737A64}" type="datetimeFigureOut">
              <a:rPr lang="zh-CN" altLang="en-US" smtClean="0"/>
              <a:t>2019/8/10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5ABF2-F6F7-4DA7-9D1A-AEEF96AC692F}" type="slidenum">
              <a:rPr lang="zh-CN" altLang="en-US" smtClean="0"/>
              <a:t>‹#›</a:t>
            </a:fld>
            <a:endParaRPr lang="zh-CN" alt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41540" y="534838"/>
            <a:ext cx="11701077" cy="59119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主文档内容</a:t>
            </a:r>
          </a:p>
        </p:txBody>
      </p:sp>
      <p:sp>
        <p:nvSpPr>
          <p:cNvPr id="8" name="动作按钮: 后退或前一项 7">
            <a:hlinkClick r:id="" action="ppaction://hlinkshowjump?jump=previousslide" highlightClick="1"/>
          </p:cNvPr>
          <p:cNvSpPr/>
          <p:nvPr userDrawn="1"/>
        </p:nvSpPr>
        <p:spPr>
          <a:xfrm>
            <a:off x="11042650" y="6513077"/>
            <a:ext cx="279400" cy="304800"/>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动作按钮: 前进或下一项 8">
            <a:hlinkClick r:id="" action="ppaction://hlinkshowjump?jump=nextslide" highlightClick="1"/>
          </p:cNvPr>
          <p:cNvSpPr/>
          <p:nvPr userDrawn="1"/>
        </p:nvSpPr>
        <p:spPr>
          <a:xfrm>
            <a:off x="11406188" y="6525777"/>
            <a:ext cx="269875" cy="279400"/>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动作按钮: 结束 9">
            <a:hlinkClick r:id="" action="ppaction://hlinkshowjump?jump=endshow" highlightClick="1"/>
          </p:cNvPr>
          <p:cNvSpPr/>
          <p:nvPr userDrawn="1"/>
        </p:nvSpPr>
        <p:spPr>
          <a:xfrm>
            <a:off x="11760200" y="6514665"/>
            <a:ext cx="254000" cy="301625"/>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userDrawn="1"/>
        </p:nvCxnSpPr>
        <p:spPr>
          <a:xfrm>
            <a:off x="241540" y="406451"/>
            <a:ext cx="1170107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文本框 10">
            <a:hlinkClick r:id="rId2"/>
          </p:cNvPr>
          <p:cNvSpPr txBox="1"/>
          <p:nvPr userDrawn="1"/>
        </p:nvSpPr>
        <p:spPr>
          <a:xfrm>
            <a:off x="10668115" y="98406"/>
            <a:ext cx="1414070" cy="276999"/>
          </a:xfrm>
          <a:prstGeom prst="rect">
            <a:avLst/>
          </a:prstGeom>
          <a:noFill/>
        </p:spPr>
        <p:txBody>
          <a:bodyPr wrap="square" rtlCol="0">
            <a:spAutoFit/>
          </a:bodyPr>
          <a:lstStyle/>
          <a:p>
            <a:pPr algn="ctr"/>
            <a:r>
              <a:rPr lang="en-US" altLang="zh-CN" sz="1200" b="1" dirty="0" smtClean="0">
                <a:solidFill>
                  <a:srgbClr val="00B050"/>
                </a:solidFill>
              </a:rPr>
              <a:t>@《</a:t>
            </a:r>
            <a:r>
              <a:rPr lang="zh-CN" altLang="en-US" sz="1200" b="1" dirty="0" smtClean="0">
                <a:solidFill>
                  <a:srgbClr val="00B050"/>
                </a:solidFill>
              </a:rPr>
              <a:t>创新设计</a:t>
            </a:r>
            <a:r>
              <a:rPr lang="en-US" altLang="zh-CN" sz="1200" b="1" dirty="0" smtClean="0">
                <a:solidFill>
                  <a:srgbClr val="00B050"/>
                </a:solidFill>
              </a:rPr>
              <a:t>》</a:t>
            </a:r>
            <a:endParaRPr lang="zh-CN" altLang="en-US" sz="1200" b="1" dirty="0">
              <a:solidFill>
                <a:srgbClr val="00B050"/>
              </a:solidFill>
            </a:endParaRPr>
          </a:p>
        </p:txBody>
      </p:sp>
      <p:sp>
        <p:nvSpPr>
          <p:cNvPr id="14" name="燕尾形 13">
            <a:hlinkClick r:id="rId3" action="ppaction://hlinksldjump"/>
          </p:cNvPr>
          <p:cNvSpPr/>
          <p:nvPr userDrawn="1"/>
        </p:nvSpPr>
        <p:spPr>
          <a:xfrm>
            <a:off x="6782981" y="6507665"/>
            <a:ext cx="1041211" cy="315595"/>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考点三</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5" name="燕尾形 14">
            <a:hlinkClick r:id="rId3" action="ppaction://hlinksldjump"/>
          </p:cNvPr>
          <p:cNvSpPr/>
          <p:nvPr userDrawn="1"/>
        </p:nvSpPr>
        <p:spPr>
          <a:xfrm>
            <a:off x="5714231" y="6495790"/>
            <a:ext cx="981785" cy="315595"/>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考点二</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6" name="燕尾形 15">
            <a:hlinkClick r:id="rId3" action="ppaction://hlinksldjump"/>
          </p:cNvPr>
          <p:cNvSpPr/>
          <p:nvPr userDrawn="1"/>
        </p:nvSpPr>
        <p:spPr>
          <a:xfrm>
            <a:off x="4631631" y="6500908"/>
            <a:ext cx="1007461" cy="325158"/>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考点一</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3" name="燕尾形 12">
            <a:hlinkClick r:id="rId4" action="ppaction://hlinksldjump"/>
          </p:cNvPr>
          <p:cNvSpPr/>
          <p:nvPr userDrawn="1"/>
        </p:nvSpPr>
        <p:spPr>
          <a:xfrm>
            <a:off x="7896199" y="6525778"/>
            <a:ext cx="2868347" cy="285608"/>
          </a:xfrm>
          <a:prstGeom prst="chevron">
            <a:avLst/>
          </a:prstGeom>
          <a:solidFill>
            <a:schemeClr val="accent6"/>
          </a:solidFill>
          <a:ln>
            <a:noFill/>
          </a:ln>
        </p:spPr>
        <p:txBody>
          <a:bodyPr anchor="ctr"/>
          <a:lstStyle/>
          <a:p>
            <a:pPr algn="ctr" defTabSz="687070" fontAlgn="base">
              <a:spcBef>
                <a:spcPct val="0"/>
              </a:spcBef>
              <a:spcAft>
                <a:spcPct val="0"/>
              </a:spcAft>
            </a:pPr>
            <a:r>
              <a:rPr lang="zh-CN" altLang="en-US" sz="1200" dirty="0" smtClean="0">
                <a:solidFill>
                  <a:srgbClr val="FFFFFF"/>
                </a:solidFill>
                <a:latin typeface="微软雅黑" panose="020B0503020204020204" pitchFamily="34" charset="-122"/>
                <a:ea typeface="微软雅黑" panose="020B0503020204020204" pitchFamily="34" charset="-122"/>
              </a:rPr>
              <a:t>澄清易错易混</a:t>
            </a:r>
            <a:r>
              <a:rPr lang="en-US" altLang="zh-CN" sz="1200" dirty="0" smtClean="0">
                <a:solidFill>
                  <a:srgbClr val="FFFFFF"/>
                </a:solidFill>
                <a:latin typeface="微软雅黑" panose="020B0503020204020204" pitchFamily="34" charset="-122"/>
                <a:ea typeface="微软雅黑" panose="020B0503020204020204" pitchFamily="34" charset="-122"/>
              </a:rPr>
              <a:t>·</a:t>
            </a:r>
            <a:r>
              <a:rPr lang="zh-CN" altLang="en-US" sz="1200" dirty="0" smtClean="0">
                <a:solidFill>
                  <a:srgbClr val="FFFFFF"/>
                </a:solidFill>
                <a:latin typeface="微软雅黑" panose="020B0503020204020204" pitchFamily="34" charset="-122"/>
                <a:ea typeface="微软雅黑" panose="020B0503020204020204" pitchFamily="34" charset="-122"/>
              </a:rPr>
              <a:t>强化科学思维</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2188" y="5872618"/>
            <a:ext cx="1020445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0784402" flipH="1" flipV="1">
            <a:off x="7824363" y="3403693"/>
            <a:ext cx="4000325" cy="3602451"/>
          </a:xfrm>
          <a:prstGeom prst="rect">
            <a:avLst/>
          </a:prstGeom>
        </p:spPr>
      </p:pic>
      <p:sp>
        <p:nvSpPr>
          <p:cNvPr id="5" name="矩形 4"/>
          <p:cNvSpPr/>
          <p:nvPr userDrawn="1"/>
        </p:nvSpPr>
        <p:spPr>
          <a:xfrm>
            <a:off x="0" y="2489040"/>
            <a:ext cx="12192000" cy="830997"/>
          </a:xfrm>
          <a:prstGeom prst="rect">
            <a:avLst/>
          </a:prstGeom>
        </p:spPr>
        <p:txBody>
          <a:bodyPr wrap="square">
            <a:spAutoFit/>
          </a:bodyPr>
          <a:lstStyle/>
          <a:p>
            <a:pPr algn="ctr" fontAlgn="auto">
              <a:spcBef>
                <a:spcPts val="0"/>
              </a:spcBef>
              <a:spcAft>
                <a:spcPts val="0"/>
              </a:spcAft>
              <a:defRPr/>
            </a:pPr>
            <a:r>
              <a:rPr lang="zh-CN" altLang="en-US" sz="4800" spc="300" dirty="0" smtClean="0">
                <a:solidFill>
                  <a:srgbClr val="778495"/>
                </a:solidFill>
                <a:latin typeface="华文中宋" panose="02010600040101010101" pitchFamily="2" charset="-122"/>
                <a:ea typeface="华文中宋" panose="02010600040101010101" pitchFamily="2" charset="-122"/>
                <a:sym typeface="微软雅黑" panose="020B0503020204020204" pitchFamily="34" charset="-122"/>
              </a:rPr>
              <a:t>本节内容结束</a:t>
            </a:r>
            <a:endParaRPr lang="zh-CN" altLang="en-US" sz="4800" spc="300" dirty="0">
              <a:solidFill>
                <a:srgbClr val="778495"/>
              </a:solidFill>
              <a:latin typeface="华文中宋" panose="02010600040101010101" pitchFamily="2" charset="-122"/>
              <a:ea typeface="华文中宋" panose="02010600040101010101" pitchFamily="2" charset="-122"/>
              <a:sym typeface="微软雅黑" panose="020B0503020204020204" pitchFamily="34" charset="-122"/>
            </a:endParaRPr>
          </a:p>
        </p:txBody>
      </p:sp>
      <p:grpSp>
        <p:nvGrpSpPr>
          <p:cNvPr id="7" name="组合 9"/>
          <p:cNvGrpSpPr/>
          <p:nvPr userDrawn="1"/>
        </p:nvGrpSpPr>
        <p:grpSpPr bwMode="auto">
          <a:xfrm>
            <a:off x="3252234" y="6134625"/>
            <a:ext cx="5684358" cy="547914"/>
            <a:chOff x="2364896" y="6103024"/>
            <a:chExt cx="3913269" cy="423863"/>
          </a:xfrm>
        </p:grpSpPr>
        <p:pic>
          <p:nvPicPr>
            <p:cNvPr id="8" name="图片 7">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rcRect l="4062" t="9303" r="5006" b="29089"/>
            <a:stretch>
              <a:fillRect/>
            </a:stretch>
          </p:blipFill>
          <p:spPr bwMode="auto">
            <a:xfrm>
              <a:off x="2865834" y="6103024"/>
              <a:ext cx="3412331" cy="42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47" descr="未标题-1 拷贝.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64896" y="6109231"/>
              <a:ext cx="440528" cy="4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1540" y="0"/>
            <a:ext cx="11701077" cy="465826"/>
          </a:xfrm>
        </p:spPr>
        <p:txBody>
          <a:bodyPr anchor="ctr" anchorCtr="0">
            <a:normAutofit/>
          </a:bodyPr>
          <a:lstStyle>
            <a:lvl1pPr algn="l">
              <a:defRPr sz="2000" b="1">
                <a:solidFill>
                  <a:schemeClr val="accent6"/>
                </a:solidFill>
              </a:defRPr>
            </a:lvl1pPr>
          </a:lstStyle>
          <a:p>
            <a:r>
              <a:rPr lang="zh-CN" altLang="en-US" dirty="0"/>
              <a:t>每节各个考点内容</a:t>
            </a:r>
          </a:p>
        </p:txBody>
      </p:sp>
      <p:sp>
        <p:nvSpPr>
          <p:cNvPr id="3" name="文本占位符 2"/>
          <p:cNvSpPr>
            <a:spLocks noGrp="1"/>
          </p:cNvSpPr>
          <p:nvPr>
            <p:ph type="body" idx="1" hasCustomPrompt="1"/>
          </p:nvPr>
        </p:nvSpPr>
        <p:spPr>
          <a:xfrm>
            <a:off x="241540" y="534838"/>
            <a:ext cx="11701077" cy="59119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主文档内容</a:t>
            </a:r>
          </a:p>
        </p:txBody>
      </p:sp>
      <p:cxnSp>
        <p:nvCxnSpPr>
          <p:cNvPr id="5" name="直接连接符 4"/>
          <p:cNvCxnSpPr/>
          <p:nvPr userDrawn="1"/>
        </p:nvCxnSpPr>
        <p:spPr>
          <a:xfrm>
            <a:off x="241540" y="465826"/>
            <a:ext cx="1170107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文本框 10">
            <a:hlinkClick r:id="rId2"/>
          </p:cNvPr>
          <p:cNvSpPr txBox="1"/>
          <p:nvPr userDrawn="1"/>
        </p:nvSpPr>
        <p:spPr>
          <a:xfrm>
            <a:off x="4953391" y="6538710"/>
            <a:ext cx="2277374" cy="276999"/>
          </a:xfrm>
          <a:prstGeom prst="rect">
            <a:avLst/>
          </a:prstGeom>
          <a:noFill/>
        </p:spPr>
        <p:txBody>
          <a:bodyPr wrap="square" rtlCol="0">
            <a:spAutoFit/>
          </a:bodyPr>
          <a:lstStyle/>
          <a:p>
            <a:pPr algn="ctr"/>
            <a:r>
              <a:rPr lang="en-US" altLang="zh-CN" sz="1200" b="1" dirty="0">
                <a:solidFill>
                  <a:srgbClr val="00B050"/>
                </a:solidFill>
              </a:rPr>
              <a:t>@《</a:t>
            </a:r>
            <a:r>
              <a:rPr lang="zh-CN" altLang="en-US" sz="1200" b="1" dirty="0">
                <a:solidFill>
                  <a:srgbClr val="00B050"/>
                </a:solidFill>
              </a:rPr>
              <a:t>创新设计</a:t>
            </a:r>
            <a:r>
              <a:rPr lang="en-US" altLang="zh-CN" sz="1200" b="1" dirty="0">
                <a:solidFill>
                  <a:srgbClr val="00B050"/>
                </a:solidFill>
              </a:rPr>
              <a:t>》</a:t>
            </a:r>
            <a:endParaRPr lang="zh-CN" altLang="en-US" sz="1200" b="1" dirty="0">
              <a:solidFill>
                <a:srgbClr val="00B05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1"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48" y="274955"/>
            <a:ext cx="823045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7.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7.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8.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8E961-0A61-4EB6-98E7-EFE1458794F6}" type="datetimeFigureOut">
              <a:rPr lang="zh-CN" altLang="en-US" smtClean="0"/>
              <a:pPr/>
              <a:t>2019/8/10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46D3-0A1B-4AD3-8423-C2D4F2A3C694}" type="slidenum">
              <a:rPr lang="zh-CN" altLang="en-US" smtClean="0"/>
              <a:pPr/>
              <a:t>‹#›</a:t>
            </a:fld>
            <a:endParaRPr lang="zh-CN" altLang="en-US"/>
          </a:p>
        </p:txBody>
      </p:sp>
      <p:pic>
        <p:nvPicPr>
          <p:cNvPr id="7" name="图片 6"/>
          <p:cNvPicPr>
            <a:picLocks noChangeAspect="1"/>
          </p:cNvPicPr>
          <p:nvPr userDrawn="1"/>
        </p:nvPicPr>
        <p:blipFill>
          <a:blip r:embed="rId9"/>
          <a:stretch>
            <a:fillRect/>
          </a:stretch>
        </p:blipFill>
        <p:spPr>
          <a:xfrm>
            <a:off x="3611" y="0"/>
            <a:ext cx="12188389" cy="6858000"/>
          </a:xfrm>
          <a:prstGeom prst="rect">
            <a:avLst/>
          </a:prstGeom>
        </p:spPr>
      </p:pic>
      <p:sp>
        <p:nvSpPr>
          <p:cNvPr id="8" name="文本框 7"/>
          <p:cNvSpPr txBox="1"/>
          <p:nvPr userDrawn="1"/>
        </p:nvSpPr>
        <p:spPr>
          <a:xfrm>
            <a:off x="432854" y="6501159"/>
            <a:ext cx="427986" cy="307777"/>
          </a:xfrm>
          <a:prstGeom prst="rect">
            <a:avLst/>
          </a:prstGeom>
          <a:noFill/>
        </p:spPr>
        <p:txBody>
          <a:bodyPr wrap="square" rtlCol="0">
            <a:spAutoFit/>
          </a:bodyPr>
          <a:lstStyle/>
          <a:p>
            <a:pPr algn="ctr"/>
            <a:fld id="{582C8A1B-FD01-4FEC-BC4C-A4CD3B747067}" type="slidenum">
              <a:rPr lang="zh-CN" altLang="en-US" sz="1400" smtClean="0">
                <a:latin typeface="Times New Roman" panose="02020603050405020304" pitchFamily="18" charset="0"/>
                <a:cs typeface="Times New Roman" panose="02020603050405020304" pitchFamily="18" charset="0"/>
              </a:rPr>
              <a:pPr algn="ctr"/>
              <a:t>‹#›</a:t>
            </a:fld>
            <a:endParaRPr lang="zh-CN" altLang="en-US" sz="1400" dirty="0">
              <a:latin typeface="Times New Roman" panose="02020603050405020304" pitchFamily="18" charset="0"/>
              <a:cs typeface="Times New Roman" panose="02020603050405020304" pitchFamily="18" charset="0"/>
            </a:endParaRPr>
          </a:p>
        </p:txBody>
      </p:sp>
      <p:sp>
        <p:nvSpPr>
          <p:cNvPr id="9" name="矩形 8">
            <a:hlinkClick r:id="" action="ppaction://hlinkshowjump?jump=previousslide"/>
          </p:cNvPr>
          <p:cNvSpPr/>
          <p:nvPr userDrawn="1"/>
        </p:nvSpPr>
        <p:spPr>
          <a:xfrm>
            <a:off x="-1"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p:cNvPr>
          <p:cNvSpPr/>
          <p:nvPr userDrawn="1"/>
        </p:nvSpPr>
        <p:spPr>
          <a:xfrm>
            <a:off x="834588" y="6280397"/>
            <a:ext cx="459107" cy="3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91"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文本占位符 1025"/>
          <p:cNvSpPr>
            <a:spLocks noGrp="1"/>
          </p:cNvSpPr>
          <p:nvPr>
            <p:ph type="body" idx="1"/>
          </p:nvPr>
        </p:nvSpPr>
        <p:spPr>
          <a:xfrm>
            <a:off x="695397" y="692150"/>
            <a:ext cx="10800888" cy="603250"/>
          </a:xfrm>
          <a:prstGeom prst="rect">
            <a:avLst/>
          </a:prstGeom>
          <a:noFill/>
          <a:ln w="9525">
            <a:noFill/>
          </a:ln>
        </p:spPr>
        <p:txBody>
          <a:bodyPr>
            <a:spAutoFit/>
          </a:bodyPr>
          <a:lstStyle/>
          <a:p>
            <a:pPr lvl="0"/>
            <a:r>
              <a:rPr lang="zh-CN" altLang="en-US" dirty="0"/>
              <a:t>单击此处编辑母版文本样式</a:t>
            </a:r>
          </a:p>
        </p:txBody>
      </p:sp>
      <p:sp>
        <p:nvSpPr>
          <p:cNvPr id="1079" name="文本框 1078"/>
          <p:cNvSpPr txBox="1"/>
          <p:nvPr userDrawn="1"/>
        </p:nvSpPr>
        <p:spPr>
          <a:xfrm>
            <a:off x="1198688" y="84138"/>
            <a:ext cx="8497185" cy="398780"/>
          </a:xfrm>
          <a:prstGeom prst="rect">
            <a:avLst/>
          </a:prstGeom>
          <a:noFill/>
          <a:ln w="9525">
            <a:noFill/>
          </a:ln>
        </p:spPr>
        <p:txBody>
          <a:bodyPr>
            <a:spAutoFit/>
          </a:bodyPr>
          <a:lstStyle/>
          <a:p>
            <a:pPr lvl="0" algn="l">
              <a:buNone/>
            </a:pPr>
            <a:r>
              <a:rPr lang="zh-CN" altLang="en-US" sz="2000" b="0" dirty="0">
                <a:solidFill>
                  <a:schemeClr val="tx1"/>
                </a:solidFill>
                <a:latin typeface="黑体" panose="02010609060101010101" charset="-122"/>
                <a:ea typeface="黑体" panose="02010609060101010101" charset="-122"/>
              </a:rPr>
              <a:t>必修</a:t>
            </a:r>
            <a:endParaRPr lang="zh-CN" altLang="en-US" sz="2000" b="0">
              <a:solidFill>
                <a:srgbClr val="000000"/>
              </a:solidFill>
              <a:latin typeface="黑体" panose="02010609060101010101" charset="-122"/>
              <a:ea typeface="黑体" panose="02010609060101010101" charset="-122"/>
            </a:endParaRPr>
          </a:p>
        </p:txBody>
      </p:sp>
      <p:sp>
        <p:nvSpPr>
          <p:cNvPr id="1082" name="燕尾形 1081"/>
          <p:cNvSpPr/>
          <p:nvPr userDrawn="1"/>
        </p:nvSpPr>
        <p:spPr>
          <a:xfrm>
            <a:off x="790657" y="182563"/>
            <a:ext cx="128601" cy="227012"/>
          </a:xfrm>
          <a:prstGeom prst="chevron">
            <a:avLst>
              <a:gd name="adj" fmla="val 49180"/>
            </a:avLst>
          </a:prstGeom>
          <a:solidFill>
            <a:srgbClr val="FFBEB9"/>
          </a:solidFill>
          <a:ln w="9525">
            <a:noFill/>
          </a:ln>
          <a:effectLst>
            <a:outerShdw dist="17961" dir="2699999" algn="ctr" rotWithShape="0">
              <a:schemeClr val="bg2"/>
            </a:outerShdw>
          </a:effectLst>
        </p:spPr>
        <p:txBody>
          <a:bodyPr/>
          <a:lstStyle/>
          <a:p>
            <a:endParaRPr lang="zh-CN" altLang="en-US" sz="2400"/>
          </a:p>
        </p:txBody>
      </p:sp>
      <p:sp>
        <p:nvSpPr>
          <p:cNvPr id="1083" name="燕尾形 1082"/>
          <p:cNvSpPr/>
          <p:nvPr userDrawn="1"/>
        </p:nvSpPr>
        <p:spPr>
          <a:xfrm>
            <a:off x="633479" y="182563"/>
            <a:ext cx="130189" cy="227012"/>
          </a:xfrm>
          <a:prstGeom prst="chevron">
            <a:avLst>
              <a:gd name="adj" fmla="val 49180"/>
            </a:avLst>
          </a:prstGeom>
          <a:solidFill>
            <a:srgbClr val="FF9B93"/>
          </a:solidFill>
          <a:ln w="9525">
            <a:noFill/>
          </a:ln>
          <a:effectLst>
            <a:outerShdw dist="17961" dir="2699999" algn="ctr" rotWithShape="0">
              <a:schemeClr val="bg2"/>
            </a:outerShdw>
          </a:effectLst>
        </p:spPr>
        <p:txBody>
          <a:bodyPr/>
          <a:lstStyle/>
          <a:p>
            <a:endParaRPr lang="zh-CN" altLang="en-US" sz="2400"/>
          </a:p>
        </p:txBody>
      </p:sp>
      <p:sp>
        <p:nvSpPr>
          <p:cNvPr id="1084" name="燕尾形 1083"/>
          <p:cNvSpPr/>
          <p:nvPr userDrawn="1"/>
        </p:nvSpPr>
        <p:spPr>
          <a:xfrm>
            <a:off x="477888" y="182563"/>
            <a:ext cx="128600" cy="227012"/>
          </a:xfrm>
          <a:prstGeom prst="chevron">
            <a:avLst>
              <a:gd name="adj" fmla="val 49180"/>
            </a:avLst>
          </a:prstGeom>
          <a:solidFill>
            <a:srgbClr val="FF786E"/>
          </a:solidFill>
          <a:ln w="9525">
            <a:noFill/>
          </a:ln>
          <a:effectLst>
            <a:outerShdw dist="17961" dir="2699999" algn="ctr" rotWithShape="0">
              <a:schemeClr val="bg2"/>
            </a:outerShdw>
          </a:effectLst>
        </p:spPr>
        <p:txBody>
          <a:bodyPr/>
          <a:lstStyle/>
          <a:p>
            <a:endParaRPr lang="zh-CN" altLang="en-US" sz="2400"/>
          </a:p>
        </p:txBody>
      </p:sp>
      <p:grpSp>
        <p:nvGrpSpPr>
          <p:cNvPr id="1085" name="组合 1084"/>
          <p:cNvGrpSpPr/>
          <p:nvPr userDrawn="1"/>
        </p:nvGrpSpPr>
        <p:grpSpPr>
          <a:xfrm>
            <a:off x="9526" y="2714625"/>
            <a:ext cx="506466" cy="4106863"/>
            <a:chOff x="6" y="1710"/>
            <a:chExt cx="319" cy="2587"/>
          </a:xfrm>
        </p:grpSpPr>
        <p:pic>
          <p:nvPicPr>
            <p:cNvPr id="1086" name="图片 1085" descr="偶数页4色+"/>
            <p:cNvPicPr>
              <a:picLocks noChangeAspect="1"/>
            </p:cNvPicPr>
            <p:nvPr userDrawn="1"/>
          </p:nvPicPr>
          <p:blipFill>
            <a:blip r:embed="rId14" cstate="print"/>
            <a:stretch>
              <a:fillRect/>
            </a:stretch>
          </p:blipFill>
          <p:spPr>
            <a:xfrm>
              <a:off x="6" y="1710"/>
              <a:ext cx="280" cy="2587"/>
            </a:xfrm>
            <a:prstGeom prst="rect">
              <a:avLst/>
            </a:prstGeom>
            <a:noFill/>
            <a:ln w="9525">
              <a:noFill/>
            </a:ln>
          </p:spPr>
        </p:pic>
        <p:sp>
          <p:nvSpPr>
            <p:cNvPr id="1087" name="文本框 1086"/>
            <p:cNvSpPr txBox="1"/>
            <p:nvPr userDrawn="1"/>
          </p:nvSpPr>
          <p:spPr>
            <a:xfrm>
              <a:off x="74" y="2078"/>
              <a:ext cx="251" cy="702"/>
            </a:xfrm>
            <a:prstGeom prst="rect">
              <a:avLst/>
            </a:prstGeom>
            <a:noFill/>
            <a:ln w="9525">
              <a:noFill/>
            </a:ln>
          </p:spPr>
          <p:txBody>
            <a:bodyPr vert="eaVert">
              <a:spAutoFit/>
            </a:bodyPr>
            <a:lstStyle/>
            <a:p>
              <a:pPr lvl="0" algn="ctr"/>
              <a:r>
                <a:rPr lang="zh-CN" altLang="en-US" sz="1400" b="0" dirty="0">
                  <a:solidFill>
                    <a:schemeClr val="tx1"/>
                  </a:solidFill>
                  <a:latin typeface="黑体" panose="02010609060101010101" charset="-122"/>
                  <a:ea typeface="黑体" panose="02010609060101010101" charset="-122"/>
                </a:rPr>
                <a:t>︹人教 </a:t>
              </a:r>
              <a:r>
                <a:rPr lang="zh-CN" altLang="en-US" sz="1400" b="0">
                  <a:solidFill>
                    <a:schemeClr val="tx1"/>
                  </a:solidFill>
                  <a:latin typeface="黑体" panose="02010609060101010101" charset="-122"/>
                  <a:ea typeface="黑体" panose="02010609060101010101" charset="-122"/>
                </a:rPr>
                <a:t>︺</a:t>
              </a:r>
            </a:p>
          </p:txBody>
        </p:sp>
      </p:grpSp>
      <p:sp>
        <p:nvSpPr>
          <p:cNvPr id="1090" name="文本框 1089"/>
          <p:cNvSpPr txBox="1"/>
          <p:nvPr userDrawn="1"/>
        </p:nvSpPr>
        <p:spPr>
          <a:xfrm>
            <a:off x="11618595" y="2759075"/>
            <a:ext cx="398780" cy="1063625"/>
          </a:xfrm>
          <a:prstGeom prst="rect">
            <a:avLst/>
          </a:prstGeom>
          <a:noFill/>
          <a:ln w="9525">
            <a:noFill/>
          </a:ln>
        </p:spPr>
        <p:txBody>
          <a:bodyPr vert="eaVert">
            <a:spAutoFit/>
          </a:bodyPr>
          <a:lstStyle/>
          <a:p>
            <a:pPr lvl="0" algn="ctr"/>
            <a:r>
              <a:rPr lang="zh-CN" altLang="en-US" sz="1400" b="0" dirty="0">
                <a:solidFill>
                  <a:schemeClr val="tx1"/>
                </a:solidFill>
                <a:latin typeface="Times New Roman" panose="02020603050405020304" pitchFamily="18" charset="0"/>
                <a:ea typeface="方正准圆_GBK" panose="03000509000000000000" pitchFamily="65" charset="-122"/>
              </a:rPr>
              <a:t>生　物</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p:zoom/>
  </p:transition>
  <p:hf sldNum="0" hdr="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rgbClr val="CC0000"/>
          </a:solidFill>
          <a:latin typeface="+mj-lt"/>
          <a:ea typeface="+mj-ea"/>
          <a:cs typeface="+mj-cs"/>
        </a:defRPr>
      </a:lvl1pPr>
    </p:titleStyle>
    <p:body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i="0" u="none" kern="1200" baseline="0">
          <a:solidFill>
            <a:srgbClr val="000000"/>
          </a:solidFill>
          <a:latin typeface="+mn-lt"/>
          <a:ea typeface="+mn-ea"/>
          <a:cs typeface="+mn-cs"/>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ea typeface="+mn-ea"/>
          <a:cs typeface="+mn-cs"/>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5pPr>
      <a:lvl6pPr marL="2514600" lvl="5"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6pPr>
      <a:lvl7pPr marL="2971800" lvl="6"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7pPr>
      <a:lvl8pPr marL="3429000" lvl="7"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8pPr>
      <a:lvl9pPr marL="3886200" lvl="8"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79" name="文本框 1078"/>
          <p:cNvSpPr txBox="1"/>
          <p:nvPr userDrawn="1"/>
        </p:nvSpPr>
        <p:spPr>
          <a:xfrm>
            <a:off x="1198750" y="84138"/>
            <a:ext cx="8497628" cy="398780"/>
          </a:xfrm>
          <a:prstGeom prst="rect">
            <a:avLst/>
          </a:prstGeom>
          <a:noFill/>
          <a:ln w="9525">
            <a:noFill/>
          </a:ln>
        </p:spPr>
        <p:txBody>
          <a:bodyPr>
            <a:spAutoFit/>
          </a:bodyPr>
          <a:lstStyle/>
          <a:p>
            <a:pPr lvl="0" algn="l">
              <a:buNone/>
            </a:pPr>
            <a:r>
              <a:rPr lang="zh-CN" altLang="en-US" sz="2000" b="0" dirty="0">
                <a:solidFill>
                  <a:schemeClr val="tx1"/>
                </a:solidFill>
                <a:latin typeface="Times New Roman" panose="02020603050405020304" pitchFamily="18" charset="0"/>
                <a:ea typeface="黑体" panose="02010609060101010101" charset="-122"/>
              </a:rPr>
              <a:t>必修</a:t>
            </a:r>
            <a:endParaRPr lang="zh-CN" altLang="en-US" sz="2000" b="0">
              <a:solidFill>
                <a:schemeClr val="tx1"/>
              </a:solidFill>
              <a:latin typeface="Times New Roman" panose="02020603050405020304" pitchFamily="18" charset="0"/>
              <a:ea typeface="黑体" panose="02010609060101010101" charset="-122"/>
            </a:endParaRPr>
          </a:p>
        </p:txBody>
      </p:sp>
      <p:sp>
        <p:nvSpPr>
          <p:cNvPr id="1082" name="燕尾形 1081"/>
          <p:cNvSpPr/>
          <p:nvPr userDrawn="1"/>
        </p:nvSpPr>
        <p:spPr>
          <a:xfrm>
            <a:off x="790699" y="182563"/>
            <a:ext cx="128608" cy="227012"/>
          </a:xfrm>
          <a:prstGeom prst="chevron">
            <a:avLst>
              <a:gd name="adj" fmla="val 49180"/>
            </a:avLst>
          </a:prstGeom>
          <a:solidFill>
            <a:srgbClr val="FFBEB9"/>
          </a:solidFill>
          <a:ln w="9525">
            <a:noFill/>
          </a:ln>
          <a:effectLst>
            <a:outerShdw dist="17961" dir="2699999" algn="ctr" rotWithShape="0">
              <a:schemeClr val="bg2"/>
            </a:outerShdw>
          </a:effectLst>
        </p:spPr>
        <p:txBody>
          <a:bodyPr/>
          <a:lstStyle/>
          <a:p>
            <a:endParaRPr lang="zh-CN" altLang="en-US" sz="2400"/>
          </a:p>
        </p:txBody>
      </p:sp>
      <p:sp>
        <p:nvSpPr>
          <p:cNvPr id="1083" name="燕尾形 1082"/>
          <p:cNvSpPr/>
          <p:nvPr userDrawn="1"/>
        </p:nvSpPr>
        <p:spPr>
          <a:xfrm>
            <a:off x="633512" y="182563"/>
            <a:ext cx="130195" cy="227012"/>
          </a:xfrm>
          <a:prstGeom prst="chevron">
            <a:avLst>
              <a:gd name="adj" fmla="val 49180"/>
            </a:avLst>
          </a:prstGeom>
          <a:solidFill>
            <a:srgbClr val="FF9B93"/>
          </a:solidFill>
          <a:ln w="9525">
            <a:noFill/>
          </a:ln>
          <a:effectLst>
            <a:outerShdw dist="17961" dir="2699999" algn="ctr" rotWithShape="0">
              <a:schemeClr val="bg2"/>
            </a:outerShdw>
          </a:effectLst>
        </p:spPr>
        <p:txBody>
          <a:bodyPr/>
          <a:lstStyle/>
          <a:p>
            <a:endParaRPr lang="zh-CN" altLang="en-US" sz="2400"/>
          </a:p>
        </p:txBody>
      </p:sp>
      <p:sp>
        <p:nvSpPr>
          <p:cNvPr id="1084" name="燕尾形 1083"/>
          <p:cNvSpPr/>
          <p:nvPr userDrawn="1"/>
        </p:nvSpPr>
        <p:spPr>
          <a:xfrm>
            <a:off x="477913" y="182563"/>
            <a:ext cx="128607" cy="227012"/>
          </a:xfrm>
          <a:prstGeom prst="chevron">
            <a:avLst>
              <a:gd name="adj" fmla="val 49180"/>
            </a:avLst>
          </a:prstGeom>
          <a:solidFill>
            <a:srgbClr val="FF786E"/>
          </a:solidFill>
          <a:ln w="9525">
            <a:noFill/>
          </a:ln>
          <a:effectLst>
            <a:outerShdw dist="17961" dir="2699999" algn="ctr" rotWithShape="0">
              <a:schemeClr val="bg2"/>
            </a:outerShdw>
          </a:effectLst>
        </p:spPr>
        <p:txBody>
          <a:bodyPr/>
          <a:lstStyle/>
          <a:p>
            <a:endParaRPr lang="zh-CN" altLang="en-US" sz="2400"/>
          </a:p>
        </p:txBody>
      </p:sp>
      <p:grpSp>
        <p:nvGrpSpPr>
          <p:cNvPr id="1085" name="组合 1084"/>
          <p:cNvGrpSpPr/>
          <p:nvPr userDrawn="1"/>
        </p:nvGrpSpPr>
        <p:grpSpPr>
          <a:xfrm>
            <a:off x="9526" y="2714625"/>
            <a:ext cx="506492" cy="4106863"/>
            <a:chOff x="6" y="1710"/>
            <a:chExt cx="319" cy="2587"/>
          </a:xfrm>
        </p:grpSpPr>
        <p:pic>
          <p:nvPicPr>
            <p:cNvPr id="1086" name="图片 1085" descr="偶数页4色+"/>
            <p:cNvPicPr>
              <a:picLocks noChangeAspect="1"/>
            </p:cNvPicPr>
            <p:nvPr userDrawn="1"/>
          </p:nvPicPr>
          <p:blipFill>
            <a:blip r:embed="rId14" cstate="print"/>
            <a:stretch>
              <a:fillRect/>
            </a:stretch>
          </p:blipFill>
          <p:spPr>
            <a:xfrm>
              <a:off x="6" y="1710"/>
              <a:ext cx="280" cy="2587"/>
            </a:xfrm>
            <a:prstGeom prst="rect">
              <a:avLst/>
            </a:prstGeom>
            <a:noFill/>
            <a:ln w="9525">
              <a:noFill/>
            </a:ln>
          </p:spPr>
        </p:pic>
        <p:sp>
          <p:nvSpPr>
            <p:cNvPr id="1087" name="文本框 1086"/>
            <p:cNvSpPr txBox="1"/>
            <p:nvPr userDrawn="1"/>
          </p:nvSpPr>
          <p:spPr>
            <a:xfrm>
              <a:off x="74" y="2078"/>
              <a:ext cx="251" cy="702"/>
            </a:xfrm>
            <a:prstGeom prst="rect">
              <a:avLst/>
            </a:prstGeom>
            <a:noFill/>
            <a:ln w="9525">
              <a:noFill/>
            </a:ln>
          </p:spPr>
          <p:txBody>
            <a:bodyPr vert="eaVert">
              <a:spAutoFit/>
            </a:bodyPr>
            <a:lstStyle/>
            <a:p>
              <a:pPr lvl="0" algn="ctr"/>
              <a:r>
                <a:rPr lang="zh-CN" altLang="en-US" sz="1400" b="0" dirty="0">
                  <a:solidFill>
                    <a:schemeClr val="tx1"/>
                  </a:solidFill>
                  <a:latin typeface="黑体" panose="02010609060101010101" charset="-122"/>
                  <a:ea typeface="黑体" panose="02010609060101010101" charset="-122"/>
                </a:rPr>
                <a:t>︹人教 </a:t>
              </a:r>
              <a:r>
                <a:rPr lang="zh-CN" altLang="en-US" sz="1400" b="0">
                  <a:solidFill>
                    <a:schemeClr val="tx1"/>
                  </a:solidFill>
                  <a:latin typeface="黑体" panose="02010609060101010101" charset="-122"/>
                  <a:ea typeface="黑体" panose="02010609060101010101" charset="-122"/>
                </a:rPr>
                <a:t>︺</a:t>
              </a:r>
            </a:p>
          </p:txBody>
        </p:sp>
      </p:grpSp>
      <p:sp>
        <p:nvSpPr>
          <p:cNvPr id="1090" name="文本框 1089"/>
          <p:cNvSpPr txBox="1"/>
          <p:nvPr userDrawn="1"/>
        </p:nvSpPr>
        <p:spPr>
          <a:xfrm>
            <a:off x="11619838" y="2759075"/>
            <a:ext cx="398145" cy="1063625"/>
          </a:xfrm>
          <a:prstGeom prst="rect">
            <a:avLst/>
          </a:prstGeom>
          <a:noFill/>
          <a:ln w="9525">
            <a:noFill/>
          </a:ln>
        </p:spPr>
        <p:txBody>
          <a:bodyPr vert="eaVert">
            <a:spAutoFit/>
          </a:bodyPr>
          <a:lstStyle/>
          <a:p>
            <a:pPr lvl="0" algn="ctr"/>
            <a:r>
              <a:rPr lang="zh-CN" altLang="en-US" sz="1400" b="0" dirty="0">
                <a:solidFill>
                  <a:schemeClr val="tx1"/>
                </a:solidFill>
                <a:latin typeface="Times New Roman" panose="02020603050405020304" pitchFamily="18" charset="0"/>
                <a:ea typeface="方正准圆_GBK" panose="03000509000000000000" pitchFamily="65" charset="-122"/>
              </a:rPr>
              <a:t>生　物</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zoom/>
  </p:transition>
  <p:hf sldNum="0" hdr="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rgbClr val="CC0000"/>
          </a:solidFill>
          <a:latin typeface="+mj-lt"/>
          <a:ea typeface="+mj-ea"/>
          <a:cs typeface="+mj-cs"/>
        </a:defRPr>
      </a:lvl1pPr>
    </p:titleStyle>
    <p:body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i="0" u="none" kern="1200" baseline="0">
          <a:solidFill>
            <a:srgbClr val="000000"/>
          </a:solidFill>
          <a:latin typeface="+mn-lt"/>
          <a:ea typeface="+mn-ea"/>
          <a:cs typeface="+mn-cs"/>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ea typeface="+mn-ea"/>
          <a:cs typeface="+mn-cs"/>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5pPr>
      <a:lvl6pPr marL="2514600" lvl="5"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6pPr>
      <a:lvl7pPr marL="2971800" lvl="6"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7pPr>
      <a:lvl8pPr marL="3429000" lvl="7"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8pPr>
      <a:lvl9pPr marL="3886200" lvl="8"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8E961-0A61-4EB6-98E7-EFE1458794F6}" type="datetimeFigureOut">
              <a:rPr lang="zh-CN" altLang="en-US" smtClean="0"/>
              <a:pPr/>
              <a:t>2019/8/10</a:t>
            </a:fld>
            <a:endParaRPr lang="zh-CN" altLang="en-US"/>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546D3-0A1B-4AD3-8423-C2D4F2A3C694}" type="slidenum">
              <a:rPr lang="zh-CN" altLang="en-US" smtClean="0"/>
              <a:pPr/>
              <a:t>‹#›</a:t>
            </a:fld>
            <a:endParaRPr lang="zh-CN" altLang="en-US"/>
          </a:p>
        </p:txBody>
      </p:sp>
      <p:pic>
        <p:nvPicPr>
          <p:cNvPr id="12" name="图片 11" descr="偶数页4色+"/>
          <p:cNvPicPr>
            <a:picLocks noChangeAspect="1"/>
          </p:cNvPicPr>
          <p:nvPr userDrawn="1"/>
        </p:nvPicPr>
        <p:blipFill>
          <a:blip r:embed="rId13" cstate="print"/>
          <a:stretch>
            <a:fillRect/>
          </a:stretch>
        </p:blipFill>
        <p:spPr>
          <a:xfrm>
            <a:off x="6" y="1710"/>
            <a:ext cx="280" cy="2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zo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90605" y="964264"/>
            <a:ext cx="4588115" cy="828497"/>
          </a:xfrm>
          <a:prstGeom prst="rect">
            <a:avLst/>
          </a:prstGeom>
        </p:spPr>
        <p:txBody>
          <a:bodyPr wrap="none">
            <a:spAutoFit/>
          </a:bodyPr>
          <a:lstStyle/>
          <a:p>
            <a:pPr algn="ctr">
              <a:lnSpc>
                <a:spcPct val="150000"/>
              </a:lnSpc>
              <a:spcBef>
                <a:spcPts val="1300"/>
              </a:spcBef>
              <a:spcAft>
                <a:spcPts val="1300"/>
              </a:spcAft>
              <a:tabLst>
                <a:tab pos="2610485" algn="l"/>
              </a:tabLst>
            </a:pPr>
            <a:r>
              <a:rPr lang="zh-CN" altLang="zh-CN" sz="3600" b="1" kern="100" dirty="0">
                <a:cs typeface="Times New Roman" panose="02020603050405020304"/>
              </a:rPr>
              <a:t>第</a:t>
            </a:r>
            <a:r>
              <a:rPr lang="en-US" altLang="zh-CN" sz="3600" b="1" kern="100" dirty="0">
                <a:cs typeface="Times New Roman" panose="02020603050405020304"/>
              </a:rPr>
              <a:t>3</a:t>
            </a:r>
            <a:r>
              <a:rPr lang="zh-CN" altLang="zh-CN" sz="3600" b="1" kern="100" dirty="0">
                <a:cs typeface="Times New Roman" panose="02020603050405020304"/>
              </a:rPr>
              <a:t>讲　蛋白质和核酸</a:t>
            </a:r>
            <a:endParaRPr lang="zh-CN" altLang="zh-CN" sz="2400" b="1" kern="100" dirty="0">
              <a:effectLst/>
              <a:latin typeface="Cambria" panose="02040503050406030204"/>
            </a:endParaRPr>
          </a:p>
        </p:txBody>
      </p:sp>
      <p:graphicFrame>
        <p:nvGraphicFramePr>
          <p:cNvPr id="3" name="表格 2"/>
          <p:cNvGraphicFramePr>
            <a:graphicFrameLocks noGrp="1"/>
          </p:cNvGraphicFramePr>
          <p:nvPr/>
        </p:nvGraphicFramePr>
        <p:xfrm>
          <a:off x="479376" y="1988840"/>
          <a:ext cx="11233248" cy="3990830"/>
        </p:xfrm>
        <a:graphic>
          <a:graphicData uri="http://schemas.openxmlformats.org/drawingml/2006/table">
            <a:tbl>
              <a:tblPr/>
              <a:tblGrid>
                <a:gridCol w="648073">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4536503">
                  <a:extLst>
                    <a:ext uri="{9D8B030D-6E8A-4147-A177-3AD203B41FA5}">
                      <a16:colId xmlns:a16="http://schemas.microsoft.com/office/drawing/2014/main" val="20003"/>
                    </a:ext>
                  </a:extLst>
                </a:gridCol>
              </a:tblGrid>
              <a:tr h="244391">
                <a:tc gridSpan="2">
                  <a:txBody>
                    <a:bodyPr/>
                    <a:lstStyle/>
                    <a:p>
                      <a:pPr algn="ctr">
                        <a:lnSpc>
                          <a:spcPct val="150000"/>
                        </a:lnSpc>
                        <a:spcAft>
                          <a:spcPts val="0"/>
                        </a:spcAft>
                        <a:tabLst>
                          <a:tab pos="2790825" algn="l"/>
                        </a:tabLst>
                      </a:pPr>
                      <a:r>
                        <a:rPr lang="zh-CN" sz="2000" b="1" kern="100" dirty="0" smtClean="0">
                          <a:effectLst/>
                          <a:latin typeface="Times New Roman" panose="02020603050405020304"/>
                          <a:ea typeface="黑体" panose="02010609060101010101" charset="-122"/>
                          <a:cs typeface="Times New Roman" panose="02020603050405020304"/>
                        </a:rPr>
                        <a:t>考纲考情</a:t>
                      </a:r>
                      <a:r>
                        <a:rPr lang="en-US" sz="2000" b="1" kern="100" dirty="0" smtClean="0">
                          <a:effectLst/>
                          <a:latin typeface="Times New Roman" panose="02020603050405020304"/>
                          <a:ea typeface="黑体" panose="02010609060101010101" charset="-122"/>
                          <a:cs typeface="Courier New" panose="02070309020205020404"/>
                        </a:rPr>
                        <a:t>——</a:t>
                      </a:r>
                      <a:r>
                        <a:rPr lang="zh-CN" sz="2000" b="1" kern="100" dirty="0" smtClean="0">
                          <a:effectLst/>
                          <a:latin typeface="Times New Roman" panose="02020603050405020304"/>
                          <a:ea typeface="黑体" panose="02010609060101010101" charset="-122"/>
                          <a:cs typeface="Times New Roman" panose="02020603050405020304"/>
                        </a:rPr>
                        <a:t>知考向</a:t>
                      </a:r>
                      <a:endParaRPr lang="zh-CN" sz="2000" kern="100" dirty="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lnSpc>
                          <a:spcPct val="150000"/>
                        </a:lnSpc>
                        <a:spcAft>
                          <a:spcPts val="0"/>
                        </a:spcAft>
                        <a:tabLst>
                          <a:tab pos="2790825" algn="l"/>
                        </a:tabLst>
                      </a:pPr>
                      <a:r>
                        <a:rPr lang="zh-CN" sz="2000" b="1" kern="100">
                          <a:effectLst/>
                          <a:latin typeface="Times New Roman" panose="02020603050405020304"/>
                          <a:ea typeface="黑体" panose="02010609060101010101" charset="-122"/>
                          <a:cs typeface="Times New Roman" panose="02020603050405020304"/>
                        </a:rPr>
                        <a:t>核心素养</a:t>
                      </a:r>
                      <a:r>
                        <a:rPr lang="en-US" sz="2000" b="1" kern="100">
                          <a:effectLst/>
                          <a:latin typeface="Times New Roman" panose="02020603050405020304"/>
                          <a:ea typeface="黑体" panose="02010609060101010101" charset="-122"/>
                          <a:cs typeface="Courier New" panose="02070309020205020404"/>
                        </a:rPr>
                        <a:t>——</a:t>
                      </a:r>
                      <a:r>
                        <a:rPr lang="zh-CN" sz="2000" b="1" kern="100">
                          <a:effectLst/>
                          <a:latin typeface="Times New Roman" panose="02020603050405020304"/>
                          <a:ea typeface="黑体" panose="02010609060101010101" charset="-122"/>
                          <a:cs typeface="Times New Roman" panose="02020603050405020304"/>
                        </a:rPr>
                        <a:t>提考能</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0"/>
                  </a:ext>
                </a:extLst>
              </a:tr>
              <a:tr h="610977">
                <a:tc rowSpan="2">
                  <a:txBody>
                    <a:bodyPr/>
                    <a:lstStyle/>
                    <a:p>
                      <a:pPr algn="ctr">
                        <a:lnSpc>
                          <a:spcPct val="150000"/>
                        </a:lnSpc>
                        <a:spcAft>
                          <a:spcPts val="0"/>
                        </a:spcAft>
                        <a:tabLst>
                          <a:tab pos="2790825" algn="l"/>
                        </a:tabLst>
                      </a:pPr>
                      <a:r>
                        <a:rPr lang="zh-CN" sz="2000" b="1" kern="100" dirty="0">
                          <a:effectLst/>
                          <a:latin typeface="Times New Roman" panose="02020603050405020304"/>
                          <a:cs typeface="Times New Roman" panose="02020603050405020304"/>
                        </a:rPr>
                        <a:t>最新考纲</a:t>
                      </a:r>
                      <a:endParaRPr lang="zh-CN" sz="2000" kern="100" dirty="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50000"/>
                        </a:lnSpc>
                        <a:spcAft>
                          <a:spcPts val="0"/>
                        </a:spcAft>
                        <a:tabLst>
                          <a:tab pos="2790825" algn="l"/>
                        </a:tabLst>
                      </a:pPr>
                      <a:r>
                        <a:rPr lang="en-US" sz="2000" b="1" kern="100" dirty="0">
                          <a:effectLst/>
                          <a:latin typeface="Times New Roman" panose="02020603050405020304"/>
                          <a:cs typeface="Courier New" panose="02070309020205020404"/>
                        </a:rPr>
                        <a:t>1.</a:t>
                      </a:r>
                      <a:r>
                        <a:rPr lang="zh-CN" sz="2000" b="1" kern="100" dirty="0">
                          <a:effectLst/>
                          <a:latin typeface="Times New Roman" panose="02020603050405020304"/>
                          <a:cs typeface="Times New Roman" panose="02020603050405020304"/>
                        </a:rPr>
                        <a:t>蛋白质、核酸的结构和功能</a:t>
                      </a:r>
                      <a:r>
                        <a:rPr lang="en-US" sz="2000" b="1" kern="100" dirty="0">
                          <a:effectLst/>
                          <a:latin typeface="Times New Roman" panose="02020603050405020304"/>
                          <a:cs typeface="Courier New" panose="02070309020205020404"/>
                        </a:rPr>
                        <a:t>(</a:t>
                      </a:r>
                      <a:r>
                        <a:rPr lang="en-US" sz="2000" b="1" kern="100" dirty="0">
                          <a:effectLst/>
                          <a:latin typeface="宋体" panose="02010600030101010101" pitchFamily="2" charset="-122"/>
                          <a:cs typeface="Times New Roman" panose="02020603050405020304"/>
                        </a:rPr>
                        <a:t>Ⅱ</a:t>
                      </a:r>
                      <a:r>
                        <a:rPr lang="en-US" sz="2000" b="1" kern="100" dirty="0">
                          <a:effectLst/>
                          <a:latin typeface="Times New Roman" panose="02020603050405020304"/>
                          <a:cs typeface="Courier New" panose="02070309020205020404"/>
                        </a:rPr>
                        <a:t>)</a:t>
                      </a:r>
                      <a:endParaRPr lang="zh-CN" sz="2000" kern="100" dirty="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dirty="0">
                          <a:effectLst/>
                          <a:latin typeface="Times New Roman" panose="02020603050405020304"/>
                          <a:cs typeface="Courier New" panose="02070309020205020404"/>
                        </a:rPr>
                        <a:t>2.</a:t>
                      </a:r>
                      <a:r>
                        <a:rPr lang="zh-CN" sz="2000" b="1" kern="100" dirty="0">
                          <a:effectLst/>
                          <a:latin typeface="Times New Roman" panose="02020603050405020304"/>
                          <a:cs typeface="Times New Roman" panose="02020603050405020304"/>
                        </a:rPr>
                        <a:t>实验：观察</a:t>
                      </a:r>
                      <a:r>
                        <a:rPr lang="en-US" sz="2000" b="1" kern="100" dirty="0">
                          <a:effectLst/>
                          <a:latin typeface="Times New Roman" panose="02020603050405020304"/>
                          <a:cs typeface="Courier New" panose="02070309020205020404"/>
                        </a:rPr>
                        <a:t>DNA</a:t>
                      </a:r>
                      <a:r>
                        <a:rPr lang="zh-CN" sz="2000" b="1" kern="100" dirty="0">
                          <a:effectLst/>
                          <a:latin typeface="Times New Roman" panose="02020603050405020304"/>
                          <a:cs typeface="Times New Roman" panose="02020603050405020304"/>
                        </a:rPr>
                        <a:t>、</a:t>
                      </a:r>
                      <a:r>
                        <a:rPr lang="en-US" sz="2000" b="1" kern="100" dirty="0">
                          <a:effectLst/>
                          <a:latin typeface="Times New Roman" panose="02020603050405020304"/>
                          <a:cs typeface="Courier New" panose="02070309020205020404"/>
                        </a:rPr>
                        <a:t>RNA</a:t>
                      </a:r>
                      <a:r>
                        <a:rPr lang="zh-CN" sz="2000" b="1" kern="100" dirty="0">
                          <a:effectLst/>
                          <a:latin typeface="Times New Roman" panose="02020603050405020304"/>
                          <a:cs typeface="Times New Roman" panose="02020603050405020304"/>
                        </a:rPr>
                        <a:t>在细胞中的分布</a:t>
                      </a:r>
                      <a:endParaRPr lang="zh-CN" sz="2000" kern="100" dirty="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生命观念</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a:effectLst/>
                          <a:latin typeface="Times New Roman" panose="02020603050405020304"/>
                          <a:cs typeface="Times New Roman" panose="02020603050405020304"/>
                        </a:rPr>
                        <a:t>蛋白质、核酸的结构多样性决定功能多样性</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7563">
                <a:tc vMerge="1">
                  <a:txBody>
                    <a:bodyPr/>
                    <a:lstStyle/>
                    <a:p>
                      <a:endParaRPr lang="zh-CN"/>
                    </a:p>
                  </a:txBody>
                  <a:tcPr/>
                </a:tc>
                <a:tc vMerge="1">
                  <a:txBody>
                    <a:bodyPr/>
                    <a:lstStyle/>
                    <a:p>
                      <a:endParaRPr lang="zh-CN"/>
                    </a:p>
                  </a:txBody>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科学思维</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a:effectLst/>
                          <a:latin typeface="Times New Roman" panose="02020603050405020304"/>
                          <a:cs typeface="Times New Roman" panose="02020603050405020304"/>
                        </a:rPr>
                        <a:t>归纳演绎蛋白质的合成及有关计算比较</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DNA</a:t>
                      </a:r>
                      <a:r>
                        <a:rPr lang="zh-CN" sz="2000" b="1" kern="100">
                          <a:effectLst/>
                          <a:latin typeface="Times New Roman" panose="02020603050405020304"/>
                          <a:cs typeface="Times New Roman" panose="02020603050405020304"/>
                        </a:rPr>
                        <a:t>与</a:t>
                      </a:r>
                      <a:r>
                        <a:rPr lang="en-US" sz="2000" b="1" kern="100">
                          <a:effectLst/>
                          <a:latin typeface="Times New Roman" panose="02020603050405020304"/>
                          <a:cs typeface="Courier New" panose="02070309020205020404"/>
                        </a:rPr>
                        <a:t>RNA</a:t>
                      </a:r>
                      <a:r>
                        <a:rPr lang="zh-CN" sz="2000" b="1" kern="100">
                          <a:effectLst/>
                          <a:latin typeface="Times New Roman" panose="02020603050405020304"/>
                          <a:cs typeface="Times New Roman" panose="02020603050405020304"/>
                        </a:rPr>
                        <a:t>的异同</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8782">
                <a:tc rowSpan="2">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近三年考情</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2018·</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Ⅰ</a:t>
                      </a:r>
                      <a:r>
                        <a:rPr lang="en-US" sz="2000" b="1" kern="100">
                          <a:effectLst/>
                          <a:latin typeface="Times New Roman" panose="02020603050405020304"/>
                          <a:cs typeface="Courier New" panose="02070309020205020404"/>
                        </a:rPr>
                        <a:t>(1</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2)</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2018·</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Ⅱ</a:t>
                      </a:r>
                      <a:r>
                        <a:rPr lang="en-US" sz="2000" b="1" kern="100">
                          <a:effectLst/>
                          <a:latin typeface="Times New Roman" panose="02020603050405020304"/>
                          <a:cs typeface="Courier New" panose="02070309020205020404"/>
                        </a:rPr>
                        <a:t>(1</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5</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30)</a:t>
                      </a:r>
                      <a:r>
                        <a:rPr lang="zh-CN" sz="2000" b="1" kern="100">
                          <a:effectLst/>
                          <a:latin typeface="Times New Roman" panose="02020603050405020304"/>
                          <a:cs typeface="Times New Roman" panose="02020603050405020304"/>
                        </a:rPr>
                        <a:t>、</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2018·</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Ⅲ</a:t>
                      </a:r>
                      <a:r>
                        <a:rPr lang="en-US" sz="2000" b="1" kern="100">
                          <a:effectLst/>
                          <a:latin typeface="Times New Roman" panose="02020603050405020304"/>
                          <a:cs typeface="Courier New" panose="02070309020205020404"/>
                        </a:rPr>
                        <a:t>(1)</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2017·</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Ⅰ</a:t>
                      </a:r>
                      <a:r>
                        <a:rPr lang="en-US" sz="2000" b="1" kern="100">
                          <a:effectLst/>
                          <a:latin typeface="Times New Roman" panose="02020603050405020304"/>
                          <a:cs typeface="Courier New" panose="02070309020205020404"/>
                        </a:rPr>
                        <a:t>(2</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3)</a:t>
                      </a:r>
                      <a:r>
                        <a:rPr lang="zh-CN" sz="2000" b="1" kern="100">
                          <a:effectLst/>
                          <a:latin typeface="Times New Roman" panose="02020603050405020304"/>
                          <a:cs typeface="Times New Roman" panose="02020603050405020304"/>
                        </a:rPr>
                        <a:t>、</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2017·</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Ⅱ</a:t>
                      </a:r>
                      <a:r>
                        <a:rPr lang="en-US" sz="2000" b="1" kern="100">
                          <a:effectLst/>
                          <a:latin typeface="Times New Roman" panose="02020603050405020304"/>
                          <a:cs typeface="Courier New" panose="02070309020205020404"/>
                        </a:rPr>
                        <a:t>(3)</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2016·</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Ⅰ</a:t>
                      </a:r>
                      <a:r>
                        <a:rPr lang="en-US" sz="2000" b="1" kern="100">
                          <a:effectLst/>
                          <a:latin typeface="Times New Roman" panose="02020603050405020304"/>
                          <a:cs typeface="Courier New" panose="02070309020205020404"/>
                        </a:rPr>
                        <a:t>(1</a:t>
                      </a:r>
                      <a:r>
                        <a:rPr lang="zh-CN" sz="2000" b="1" kern="100">
                          <a:effectLst/>
                          <a:latin typeface="Times New Roman" panose="02020603050405020304"/>
                          <a:cs typeface="Times New Roman" panose="02020603050405020304"/>
                        </a:rPr>
                        <a:t>，</a:t>
                      </a:r>
                      <a:r>
                        <a:rPr lang="en-US" sz="2000" b="1" kern="100">
                          <a:effectLst/>
                          <a:latin typeface="Times New Roman" panose="02020603050405020304"/>
                          <a:cs typeface="Courier New" panose="02070309020205020404"/>
                        </a:rPr>
                        <a:t>2)</a:t>
                      </a:r>
                      <a:r>
                        <a:rPr lang="zh-CN" sz="2000" b="1" kern="100">
                          <a:effectLst/>
                          <a:latin typeface="Times New Roman" panose="02020603050405020304"/>
                          <a:cs typeface="Times New Roman" panose="02020603050405020304"/>
                        </a:rPr>
                        <a:t>、</a:t>
                      </a:r>
                      <a:endParaRPr lang="zh-CN" sz="2000" kern="100">
                        <a:effectLst/>
                        <a:latin typeface="宋体" panose="02010600030101010101" pitchFamily="2" charset="-122"/>
                        <a:cs typeface="Courier New" panose="02070309020205020404"/>
                      </a:endParaRPr>
                    </a:p>
                    <a:p>
                      <a:pPr algn="just">
                        <a:lnSpc>
                          <a:spcPct val="150000"/>
                        </a:lnSpc>
                        <a:spcAft>
                          <a:spcPts val="0"/>
                        </a:spcAft>
                        <a:tabLst>
                          <a:tab pos="2790825" algn="l"/>
                        </a:tabLst>
                      </a:pPr>
                      <a:r>
                        <a:rPr lang="en-US" sz="2000" b="1" kern="100">
                          <a:effectLst/>
                          <a:latin typeface="Times New Roman" panose="02020603050405020304"/>
                          <a:cs typeface="Courier New" panose="02070309020205020404"/>
                        </a:rPr>
                        <a:t>2016·</a:t>
                      </a:r>
                      <a:r>
                        <a:rPr lang="zh-CN" sz="2000" b="1" kern="100">
                          <a:effectLst/>
                          <a:latin typeface="Times New Roman" panose="02020603050405020304"/>
                          <a:cs typeface="Times New Roman" panose="02020603050405020304"/>
                        </a:rPr>
                        <a:t>全国卷</a:t>
                      </a:r>
                      <a:r>
                        <a:rPr lang="en-US" sz="2000" b="1" kern="100">
                          <a:effectLst/>
                          <a:latin typeface="宋体" panose="02010600030101010101" pitchFamily="2" charset="-122"/>
                          <a:cs typeface="Times New Roman" panose="02020603050405020304"/>
                        </a:rPr>
                        <a:t>Ⅱ</a:t>
                      </a:r>
                      <a:r>
                        <a:rPr lang="en-US" sz="2000" b="1" kern="100">
                          <a:effectLst/>
                          <a:latin typeface="Times New Roman" panose="02020603050405020304"/>
                          <a:cs typeface="Courier New" panose="02070309020205020404"/>
                        </a:rPr>
                        <a:t>(2)</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000" b="1" kern="100">
                          <a:effectLst/>
                          <a:latin typeface="Times New Roman" panose="02020603050405020304"/>
                          <a:cs typeface="Times New Roman" panose="02020603050405020304"/>
                        </a:rPr>
                        <a:t>科学探究</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a:effectLst/>
                          <a:latin typeface="Times New Roman" panose="02020603050405020304"/>
                          <a:cs typeface="Times New Roman" panose="02020603050405020304"/>
                        </a:rPr>
                        <a:t>观察</a:t>
                      </a:r>
                      <a:r>
                        <a:rPr lang="en-US" sz="2000" b="1" kern="100">
                          <a:effectLst/>
                          <a:latin typeface="Times New Roman" panose="02020603050405020304"/>
                          <a:cs typeface="Courier New" panose="02070309020205020404"/>
                        </a:rPr>
                        <a:t>DNA</a:t>
                      </a:r>
                      <a:r>
                        <a:rPr lang="zh-CN" sz="2000" b="1" kern="100">
                          <a:effectLst/>
                          <a:latin typeface="Times New Roman" panose="02020603050405020304"/>
                          <a:cs typeface="Times New Roman" panose="02020603050405020304"/>
                        </a:rPr>
                        <a:t>和</a:t>
                      </a:r>
                      <a:r>
                        <a:rPr lang="en-US" sz="2000" b="1" kern="100">
                          <a:effectLst/>
                          <a:latin typeface="Times New Roman" panose="02020603050405020304"/>
                          <a:cs typeface="Courier New" panose="02070309020205020404"/>
                        </a:rPr>
                        <a:t>RNA</a:t>
                      </a:r>
                      <a:r>
                        <a:rPr lang="zh-CN" sz="2000" b="1" kern="100">
                          <a:effectLst/>
                          <a:latin typeface="Times New Roman" panose="02020603050405020304"/>
                          <a:cs typeface="Times New Roman" panose="02020603050405020304"/>
                        </a:rPr>
                        <a:t>在细胞中的分布</a:t>
                      </a:r>
                      <a:endParaRPr lang="zh-CN" sz="2000" kern="10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2901">
                <a:tc vMerge="1">
                  <a:txBody>
                    <a:bodyPr/>
                    <a:lstStyle/>
                    <a:p>
                      <a:endParaRPr lang="zh-CN"/>
                    </a:p>
                  </a:txBody>
                  <a:tcPr/>
                </a:tc>
                <a:tc vMerge="1">
                  <a:txBody>
                    <a:bodyPr/>
                    <a:lstStyle/>
                    <a:p>
                      <a:endParaRPr lang="zh-CN"/>
                    </a:p>
                  </a:txBody>
                  <a:tcPr/>
                </a:tc>
                <a:tc>
                  <a:txBody>
                    <a:bodyPr/>
                    <a:lstStyle/>
                    <a:p>
                      <a:pPr algn="ctr">
                        <a:lnSpc>
                          <a:spcPct val="150000"/>
                        </a:lnSpc>
                        <a:spcAft>
                          <a:spcPts val="0"/>
                        </a:spcAft>
                        <a:tabLst>
                          <a:tab pos="2790825" algn="l"/>
                        </a:tabLst>
                      </a:pPr>
                      <a:r>
                        <a:rPr lang="zh-CN" sz="2000" b="1" kern="100" dirty="0">
                          <a:effectLst/>
                          <a:latin typeface="Times New Roman" panose="02020603050405020304"/>
                          <a:cs typeface="Times New Roman" panose="02020603050405020304"/>
                        </a:rPr>
                        <a:t>社会责任</a:t>
                      </a:r>
                      <a:endParaRPr lang="zh-CN" sz="2000" kern="100" dirty="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000" b="1" kern="100" dirty="0">
                          <a:effectLst/>
                          <a:latin typeface="Times New Roman" panose="02020603050405020304"/>
                          <a:cs typeface="Times New Roman" panose="02020603050405020304"/>
                        </a:rPr>
                        <a:t>蛋白质与人体健康及疾病治疗方面的应用，养成良好的生活习惯</a:t>
                      </a:r>
                      <a:endParaRPr lang="zh-CN" sz="2000" kern="100" dirty="0">
                        <a:effectLst/>
                        <a:latin typeface="宋体" panose="02010600030101010101" pitchFamily="2" charset="-122"/>
                        <a:cs typeface="Courier New" panose="02070309020205020404"/>
                      </a:endParaRPr>
                    </a:p>
                  </a:txBody>
                  <a:tcPr marL="16482" marR="16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核酸的基本单位（单体）是什么？单体是由哪几部分构成？它分为哪几类？</a:t>
            </a:r>
            <a:endParaRPr sz="2000" dirty="0" smtClean="0">
              <a:solidFill>
                <a:srgbClr val="FF0000"/>
              </a:solidFill>
            </a:endParaRPr>
          </a:p>
          <a:p>
            <a:r>
              <a:rPr sz="2000" dirty="0" smtClean="0"/>
              <a:t>核苷酸；</a:t>
            </a:r>
          </a:p>
          <a:p>
            <a:r>
              <a:rPr sz="2000" dirty="0" smtClean="0"/>
              <a:t>含氮碱基</a:t>
            </a:r>
            <a:r>
              <a:rPr lang="en-US" sz="2000" dirty="0" smtClean="0"/>
              <a:t>+</a:t>
            </a:r>
            <a:r>
              <a:rPr sz="2000" dirty="0" smtClean="0"/>
              <a:t>五碳糖</a:t>
            </a:r>
            <a:r>
              <a:rPr lang="en-US" sz="2000" dirty="0" smtClean="0"/>
              <a:t>+</a:t>
            </a:r>
            <a:r>
              <a:rPr sz="2000" dirty="0" smtClean="0"/>
              <a:t>磷酸；</a:t>
            </a:r>
          </a:p>
          <a:p>
            <a:r>
              <a:rPr sz="2000" dirty="0" smtClean="0"/>
              <a:t>根据五碳糖的不同，分为脱氧核苷酸和核糖核苷酸；</a:t>
            </a:r>
          </a:p>
          <a:p>
            <a:r>
              <a:rPr lang="en-US" sz="2000" dirty="0" smtClean="0"/>
              <a:t> </a:t>
            </a:r>
            <a:endParaRPr sz="2000" dirty="0" smtClean="0"/>
          </a:p>
          <a:p>
            <a:pPr lvl="0"/>
            <a:r>
              <a:rPr sz="2000" i="1" dirty="0" smtClean="0">
                <a:solidFill>
                  <a:srgbClr val="FF0000"/>
                </a:solidFill>
              </a:rPr>
              <a:t>绘制一条拥有</a:t>
            </a:r>
            <a:r>
              <a:rPr lang="en-US" sz="2000" i="1" dirty="0" smtClean="0">
                <a:solidFill>
                  <a:srgbClr val="FF0000"/>
                </a:solidFill>
              </a:rPr>
              <a:t>4</a:t>
            </a:r>
            <a:r>
              <a:rPr sz="2000" i="1" dirty="0" smtClean="0">
                <a:solidFill>
                  <a:srgbClr val="FF0000"/>
                </a:solidFill>
              </a:rPr>
              <a:t>个脱氧核苷酸的</a:t>
            </a:r>
            <a:r>
              <a:rPr lang="en-US" sz="2000" i="1" dirty="0" smtClean="0">
                <a:solidFill>
                  <a:srgbClr val="FF0000"/>
                </a:solidFill>
              </a:rPr>
              <a:t>DNA</a:t>
            </a:r>
            <a:r>
              <a:rPr sz="2000" i="1" dirty="0" smtClean="0">
                <a:solidFill>
                  <a:srgbClr val="FF0000"/>
                </a:solidFill>
              </a:rPr>
              <a:t>双链（包含</a:t>
            </a:r>
            <a:r>
              <a:rPr lang="en-US" sz="2000" i="1" dirty="0" smtClean="0">
                <a:solidFill>
                  <a:srgbClr val="FF0000"/>
                </a:solidFill>
              </a:rPr>
              <a:t>4</a:t>
            </a:r>
            <a:r>
              <a:rPr sz="2000" i="1" dirty="0" smtClean="0">
                <a:solidFill>
                  <a:srgbClr val="FF0000"/>
                </a:solidFill>
              </a:rPr>
              <a:t>个不同种类的脱氧核苷酸）？</a:t>
            </a:r>
            <a:endParaRPr sz="2000" dirty="0" smtClean="0">
              <a:solidFill>
                <a:srgbClr val="FF0000"/>
              </a:solidFill>
            </a:endParaRPr>
          </a:p>
          <a:p>
            <a:r>
              <a:rPr lang="en-US" sz="2000" dirty="0" smtClean="0"/>
              <a:t>  </a:t>
            </a:r>
            <a:endParaRPr sz="2000" dirty="0" smtClean="0"/>
          </a:p>
          <a:p>
            <a:pPr lvl="0"/>
            <a:r>
              <a:rPr lang="en-US" sz="2000" i="1" dirty="0" smtClean="0">
                <a:solidFill>
                  <a:srgbClr val="FF0000"/>
                </a:solidFill>
              </a:rPr>
              <a:t>DNA</a:t>
            </a:r>
            <a:r>
              <a:rPr sz="2000" i="1" dirty="0" smtClean="0">
                <a:solidFill>
                  <a:srgbClr val="FF0000"/>
                </a:solidFill>
              </a:rPr>
              <a:t>和</a:t>
            </a:r>
            <a:r>
              <a:rPr lang="en-US" sz="2000" i="1" dirty="0" smtClean="0">
                <a:solidFill>
                  <a:srgbClr val="FF0000"/>
                </a:solidFill>
              </a:rPr>
              <a:t>RNA</a:t>
            </a:r>
            <a:r>
              <a:rPr sz="2000" i="1" dirty="0" smtClean="0">
                <a:solidFill>
                  <a:srgbClr val="FF0000"/>
                </a:solidFill>
              </a:rPr>
              <a:t>含有哪几种碱基，中文名称是什么？</a:t>
            </a:r>
            <a:endParaRPr sz="2000" dirty="0" smtClean="0">
              <a:solidFill>
                <a:srgbClr val="FF0000"/>
              </a:solidFill>
            </a:endParaRPr>
          </a:p>
          <a:p>
            <a:r>
              <a:rPr lang="en-US" sz="2000" dirty="0" smtClean="0"/>
              <a:t>DNA</a:t>
            </a:r>
            <a:r>
              <a:rPr sz="2000" dirty="0" smtClean="0"/>
              <a:t>：</a:t>
            </a:r>
            <a:r>
              <a:rPr lang="en-US" sz="2000" dirty="0" smtClean="0"/>
              <a:t>A</a:t>
            </a:r>
            <a:r>
              <a:rPr sz="2000" dirty="0" smtClean="0"/>
              <a:t>（腺嘌呤）、</a:t>
            </a:r>
            <a:r>
              <a:rPr lang="en-US" sz="2000" dirty="0" smtClean="0"/>
              <a:t>T</a:t>
            </a:r>
            <a:r>
              <a:rPr sz="2000" dirty="0" smtClean="0"/>
              <a:t>（胸腺嘧啶）、</a:t>
            </a:r>
            <a:r>
              <a:rPr lang="en-US" sz="2000" dirty="0" smtClean="0"/>
              <a:t>C</a:t>
            </a:r>
            <a:r>
              <a:rPr sz="2000" dirty="0" smtClean="0"/>
              <a:t>（胞嘧啶）、</a:t>
            </a:r>
            <a:r>
              <a:rPr lang="en-US" sz="2000" dirty="0" smtClean="0"/>
              <a:t>G</a:t>
            </a:r>
            <a:r>
              <a:rPr sz="2000" dirty="0" smtClean="0"/>
              <a:t>（鸟嘌呤）；</a:t>
            </a:r>
          </a:p>
          <a:p>
            <a:r>
              <a:rPr lang="en-US" sz="2000" dirty="0" smtClean="0"/>
              <a:t>RNA</a:t>
            </a:r>
            <a:r>
              <a:rPr sz="2000" dirty="0" smtClean="0"/>
              <a:t>：</a:t>
            </a:r>
            <a:r>
              <a:rPr lang="en-US" sz="2000" dirty="0" smtClean="0"/>
              <a:t>A</a:t>
            </a:r>
            <a:r>
              <a:rPr sz="2000" dirty="0" smtClean="0"/>
              <a:t>（腺嘌呤）、</a:t>
            </a:r>
            <a:r>
              <a:rPr lang="en-US" sz="2000" dirty="0" smtClean="0"/>
              <a:t>U</a:t>
            </a:r>
            <a:r>
              <a:rPr sz="2000" dirty="0" smtClean="0"/>
              <a:t>（尿嘧啶）、</a:t>
            </a:r>
            <a:r>
              <a:rPr lang="en-US" sz="2000" dirty="0" smtClean="0"/>
              <a:t>C</a:t>
            </a:r>
            <a:r>
              <a:rPr sz="2000" dirty="0" smtClean="0"/>
              <a:t>（胞嘧啶）、</a:t>
            </a:r>
            <a:r>
              <a:rPr lang="en-US" sz="2000" dirty="0" smtClean="0"/>
              <a:t>G</a:t>
            </a:r>
            <a:r>
              <a:rPr sz="2000" dirty="0" smtClean="0"/>
              <a:t>（鸟嘌呤）；</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 calcmode="lin" valueType="num">
                                      <p:cBhvr additive="base">
                                        <p:cTn id="6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anim calcmode="lin" valueType="num">
                                      <p:cBhvr additive="base">
                                        <p:cTn id="7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 calcmode="lin" valueType="num">
                                      <p:cBhvr additive="base">
                                        <p:cTn id="7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anim calcmode="lin" valueType="num">
                                      <p:cBhvr additive="base">
                                        <p:cTn id="8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1"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 calcmode="lin" valueType="num">
                                      <p:cBhvr additive="base">
                                        <p:cTn id="9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1"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 calcmode="lin" valueType="num">
                                      <p:cBhvr additive="base">
                                        <p:cTn id="9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1" nodeType="click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 calcmode="lin" valueType="num">
                                      <p:cBhvr additive="base">
                                        <p:cTn id="10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1" nodeType="clickEffect">
                                  <p:stCondLst>
                                    <p:cond delay="0"/>
                                  </p:stCondLst>
                                  <p:childTnLst>
                                    <p:set>
                                      <p:cBhvr>
                                        <p:cTn id="108" dur="1" fill="hold">
                                          <p:stCondLst>
                                            <p:cond delay="0"/>
                                          </p:stCondLst>
                                        </p:cTn>
                                        <p:tgtEl>
                                          <p:spTgt spid="3">
                                            <p:txEl>
                                              <p:pRg st="7" end="7"/>
                                            </p:txEl>
                                          </p:spTgt>
                                        </p:tgtEl>
                                        <p:attrNameLst>
                                          <p:attrName>style.visibility</p:attrName>
                                        </p:attrNameLst>
                                      </p:cBhvr>
                                      <p:to>
                                        <p:strVal val="visible"/>
                                      </p:to>
                                    </p:set>
                                    <p:anim calcmode="lin" valueType="num">
                                      <p:cBhvr additive="base">
                                        <p:cTn id="10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1" nodeType="clickEffect">
                                  <p:stCondLst>
                                    <p:cond delay="0"/>
                                  </p:stCondLst>
                                  <p:childTnLst>
                                    <p:set>
                                      <p:cBhvr>
                                        <p:cTn id="114" dur="1" fill="hold">
                                          <p:stCondLst>
                                            <p:cond delay="0"/>
                                          </p:stCondLst>
                                        </p:cTn>
                                        <p:tgtEl>
                                          <p:spTgt spid="3">
                                            <p:txEl>
                                              <p:pRg st="8" end="8"/>
                                            </p:txEl>
                                          </p:spTgt>
                                        </p:tgtEl>
                                        <p:attrNameLst>
                                          <p:attrName>style.visibility</p:attrName>
                                        </p:attrNameLst>
                                      </p:cBhvr>
                                      <p:to>
                                        <p:strVal val="visible"/>
                                      </p:to>
                                    </p:set>
                                    <p:anim calcmode="lin" valueType="num">
                                      <p:cBhvr additive="base">
                                        <p:cTn id="1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1" nodeType="clickEffect">
                                  <p:stCondLst>
                                    <p:cond delay="0"/>
                                  </p:stCondLst>
                                  <p:childTnLst>
                                    <p:set>
                                      <p:cBhvr>
                                        <p:cTn id="120" dur="1" fill="hold">
                                          <p:stCondLst>
                                            <p:cond delay="0"/>
                                          </p:stCondLst>
                                        </p:cTn>
                                        <p:tgtEl>
                                          <p:spTgt spid="3">
                                            <p:txEl>
                                              <p:pRg st="9" end="9"/>
                                            </p:txEl>
                                          </p:spTgt>
                                        </p:tgtEl>
                                        <p:attrNameLst>
                                          <p:attrName>style.visibility</p:attrName>
                                        </p:attrNameLst>
                                      </p:cBhvr>
                                      <p:to>
                                        <p:strVal val="visible"/>
                                      </p:to>
                                    </p:set>
                                    <p:anim calcmode="lin" valueType="num">
                                      <p:cBhvr additive="base">
                                        <p:cTn id="1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lang="en-US" sz="2000" i="1" dirty="0" smtClean="0">
                <a:solidFill>
                  <a:srgbClr val="FF0000"/>
                </a:solidFill>
              </a:rPr>
              <a:t>DNA</a:t>
            </a:r>
            <a:r>
              <a:rPr sz="2000" i="1" dirty="0" smtClean="0">
                <a:solidFill>
                  <a:srgbClr val="FF0000"/>
                </a:solidFill>
              </a:rPr>
              <a:t>或</a:t>
            </a:r>
            <a:r>
              <a:rPr lang="en-US" sz="2000" i="1" dirty="0" smtClean="0">
                <a:solidFill>
                  <a:srgbClr val="FF0000"/>
                </a:solidFill>
              </a:rPr>
              <a:t>RNA</a:t>
            </a:r>
            <a:r>
              <a:rPr sz="2000" i="1" dirty="0" smtClean="0">
                <a:solidFill>
                  <a:srgbClr val="FF0000"/>
                </a:solidFill>
              </a:rPr>
              <a:t>为什么能够储存遗传信息足够大？</a:t>
            </a:r>
            <a:endParaRPr sz="2000" dirty="0" smtClean="0">
              <a:solidFill>
                <a:srgbClr val="FF0000"/>
              </a:solidFill>
            </a:endParaRPr>
          </a:p>
          <a:p>
            <a:r>
              <a:rPr lang="en-US" sz="2000" dirty="0" smtClean="0"/>
              <a:t>4</a:t>
            </a:r>
            <a:r>
              <a:rPr sz="2000" dirty="0" smtClean="0"/>
              <a:t>种核苷酸</a:t>
            </a:r>
            <a:r>
              <a:rPr lang="en-US" sz="2000" dirty="0" smtClean="0"/>
              <a:t>+</a:t>
            </a:r>
            <a:r>
              <a:rPr sz="2000" dirty="0" smtClean="0"/>
              <a:t>数量不定</a:t>
            </a:r>
            <a:r>
              <a:rPr lang="en-US" sz="2000" dirty="0" smtClean="0"/>
              <a:t>+</a:t>
            </a:r>
            <a:r>
              <a:rPr sz="2000" dirty="0" smtClean="0"/>
              <a:t>排列顺序多种多样（其中，后面两种是最主要的）；</a:t>
            </a:r>
          </a:p>
          <a:p>
            <a:r>
              <a:rPr lang="en-US" sz="2000" dirty="0" smtClean="0"/>
              <a:t> </a:t>
            </a:r>
            <a:endParaRPr sz="2000" dirty="0" smtClean="0"/>
          </a:p>
          <a:p>
            <a:pPr lvl="0"/>
            <a:r>
              <a:rPr sz="2000" i="1" dirty="0" smtClean="0">
                <a:solidFill>
                  <a:srgbClr val="FF0000"/>
                </a:solidFill>
              </a:rPr>
              <a:t>哪些生物以</a:t>
            </a:r>
            <a:r>
              <a:rPr lang="en-US" sz="2000" i="1" dirty="0" smtClean="0">
                <a:solidFill>
                  <a:srgbClr val="FF0000"/>
                </a:solidFill>
              </a:rPr>
              <a:t>DNA</a:t>
            </a:r>
            <a:r>
              <a:rPr sz="2000" i="1" dirty="0" smtClean="0">
                <a:solidFill>
                  <a:srgbClr val="FF0000"/>
                </a:solidFill>
              </a:rPr>
              <a:t>为遗传物质？哪些生物以</a:t>
            </a:r>
            <a:r>
              <a:rPr lang="en-US" sz="2000" i="1" dirty="0" smtClean="0">
                <a:solidFill>
                  <a:srgbClr val="FF0000"/>
                </a:solidFill>
              </a:rPr>
              <a:t>RNA</a:t>
            </a:r>
            <a:r>
              <a:rPr sz="2000" i="1" dirty="0" smtClean="0">
                <a:solidFill>
                  <a:srgbClr val="FF0000"/>
                </a:solidFill>
              </a:rPr>
              <a:t>为遗传物质？</a:t>
            </a:r>
            <a:endParaRPr sz="2000" dirty="0" smtClean="0">
              <a:solidFill>
                <a:srgbClr val="FF0000"/>
              </a:solidFill>
            </a:endParaRPr>
          </a:p>
          <a:p>
            <a:r>
              <a:rPr lang="en-US" sz="2000" dirty="0" smtClean="0"/>
              <a:t>DNA</a:t>
            </a:r>
            <a:r>
              <a:rPr sz="2000" dirty="0" smtClean="0"/>
              <a:t>类：细胞生物（包括原核生物和真核生物）、</a:t>
            </a:r>
            <a:r>
              <a:rPr lang="en-US" sz="2000" dirty="0" smtClean="0"/>
              <a:t>DNA</a:t>
            </a:r>
            <a:r>
              <a:rPr sz="2000" dirty="0" smtClean="0"/>
              <a:t>病毒（如</a:t>
            </a:r>
            <a:r>
              <a:rPr lang="en-US" sz="2000" dirty="0" smtClean="0"/>
              <a:t>T</a:t>
            </a:r>
            <a:r>
              <a:rPr lang="en-US" sz="2000" baseline="-25000" dirty="0" smtClean="0"/>
              <a:t>2</a:t>
            </a:r>
            <a:r>
              <a:rPr sz="2000" dirty="0" smtClean="0"/>
              <a:t>噬菌体）；</a:t>
            </a:r>
          </a:p>
          <a:p>
            <a:r>
              <a:rPr lang="en-US" sz="2000" dirty="0" smtClean="0"/>
              <a:t>RNA</a:t>
            </a:r>
            <a:r>
              <a:rPr sz="2000" dirty="0" smtClean="0"/>
              <a:t>类：</a:t>
            </a:r>
            <a:r>
              <a:rPr lang="en-US" sz="2000" dirty="0" smtClean="0"/>
              <a:t>RNA</a:t>
            </a:r>
            <a:r>
              <a:rPr sz="2000" dirty="0" smtClean="0"/>
              <a:t>病毒（如</a:t>
            </a:r>
            <a:r>
              <a:rPr lang="en-US" sz="2000" dirty="0" smtClean="0"/>
              <a:t>HIV</a:t>
            </a:r>
            <a:r>
              <a:rPr sz="2000" dirty="0" smtClean="0"/>
              <a:t>、</a:t>
            </a:r>
            <a:r>
              <a:rPr lang="en-US" sz="2000" dirty="0" smtClean="0"/>
              <a:t>SARS</a:t>
            </a:r>
            <a:r>
              <a:rPr sz="2000" dirty="0" smtClean="0"/>
              <a:t>、烟草花叶病毒）；</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additive="base">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additive="base">
                                        <p:cTn id="6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 calcmode="lin" valueType="num">
                                      <p:cBhvr additive="base">
                                        <p:cTn id="7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随着生活水平的提高，人们对营养保健品的需求日益增加。一些厂家看准了这个市场，不断推出维生素类、卵磷脂等营养品，现在连核酸保健品也上市了。请对核酸保健品的功效做一个评价？</a:t>
            </a:r>
            <a:endParaRPr sz="2000" dirty="0" smtClean="0">
              <a:solidFill>
                <a:srgbClr val="FF0000"/>
              </a:solidFill>
            </a:endParaRPr>
          </a:p>
          <a:p>
            <a:r>
              <a:rPr sz="2000" dirty="0" smtClean="0"/>
              <a:t>（</a:t>
            </a:r>
            <a:r>
              <a:rPr lang="en-US" sz="2000" dirty="0" smtClean="0"/>
              <a:t>1</a:t>
            </a:r>
            <a:r>
              <a:rPr sz="2000" dirty="0" smtClean="0"/>
              <a:t>）外源核酸不可能直接被人体细胞利用，也幸好不能被利用。人体细胞中的核酸是自己合成的。</a:t>
            </a:r>
          </a:p>
          <a:p>
            <a:r>
              <a:rPr sz="2000" dirty="0" smtClean="0"/>
              <a:t>（</a:t>
            </a:r>
            <a:r>
              <a:rPr lang="en-US" sz="2000" dirty="0" smtClean="0"/>
              <a:t>2</a:t>
            </a:r>
            <a:r>
              <a:rPr sz="2000" dirty="0" smtClean="0"/>
              <a:t>）食物中的核酸都将被分解成核苷酸、核苷、磷酸核糖、碱基，然后或者用于合成核苷酸，或者参与其他代谢途径，或者降解排出体外。</a:t>
            </a:r>
          </a:p>
          <a:p>
            <a:r>
              <a:rPr sz="2000" dirty="0" smtClean="0"/>
              <a:t>（</a:t>
            </a:r>
            <a:r>
              <a:rPr lang="en-US" sz="2000" dirty="0" smtClean="0"/>
              <a:t>3</a:t>
            </a:r>
            <a:r>
              <a:rPr sz="2000" dirty="0" smtClean="0"/>
              <a:t>）一般人不存在食用核酸太少的问题。即使食用的核酸太少，也不会影响人体细胞中核酸的合成，因为核苷酸有别的合成途径。</a:t>
            </a:r>
          </a:p>
          <a:p>
            <a:r>
              <a:rPr sz="2000" dirty="0" smtClean="0"/>
              <a:t>（</a:t>
            </a:r>
            <a:r>
              <a:rPr lang="en-US" sz="2000" dirty="0" smtClean="0"/>
              <a:t>4</a:t>
            </a:r>
            <a:r>
              <a:rPr sz="2000" dirty="0" smtClean="0"/>
              <a:t>）服用的核酸太多，反而有可能导致血液、尿中</a:t>
            </a:r>
            <a:r>
              <a:rPr sz="2000" dirty="0" smtClean="0">
                <a:solidFill>
                  <a:srgbClr val="FF0000"/>
                </a:solidFill>
              </a:rPr>
              <a:t>尿酸过多</a:t>
            </a:r>
            <a:r>
              <a:rPr sz="2000" dirty="0" smtClean="0"/>
              <a:t>，而对身体造成伤害。</a:t>
            </a:r>
            <a:endParaRPr sz="20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additive="base">
                                        <p:cTn id="4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additive="base">
                                        <p:cTn id="5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accent2">
                    <a:lumMod val="100000"/>
                  </a:schemeClr>
                </a:solidFill>
              </a:rPr>
              <a:t>考点  </a:t>
            </a:r>
            <a:r>
              <a:rPr lang="zh-CN" altLang="en-US" dirty="0">
                <a:solidFill>
                  <a:schemeClr val="accent2">
                    <a:lumMod val="100000"/>
                  </a:schemeClr>
                </a:solidFill>
              </a:rPr>
              <a:t>核酸的组成、结构与功能（知识精讲）</a:t>
            </a:r>
            <a:endParaRPr lang="zh-CN" altLang="en-US" dirty="0"/>
          </a:p>
        </p:txBody>
      </p:sp>
      <p:sp>
        <p:nvSpPr>
          <p:cNvPr id="4" name="TextBox 20"/>
          <p:cNvSpPr txBox="1">
            <a:spLocks noChangeArrowheads="1"/>
          </p:cNvSpPr>
          <p:nvPr/>
        </p:nvSpPr>
        <p:spPr bwMode="auto">
          <a:xfrm>
            <a:off x="241540" y="497971"/>
            <a:ext cx="489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核酸与蛋白质的关系</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 name="右箭头 4"/>
          <p:cNvSpPr>
            <a:spLocks noChangeArrowheads="1"/>
          </p:cNvSpPr>
          <p:nvPr/>
        </p:nvSpPr>
        <p:spPr bwMode="auto">
          <a:xfrm>
            <a:off x="3883275" y="2125320"/>
            <a:ext cx="1008062" cy="792163"/>
          </a:xfrm>
          <a:prstGeom prst="rightArrow">
            <a:avLst>
              <a:gd name="adj1" fmla="val 50000"/>
              <a:gd name="adj2" fmla="val 49983"/>
            </a:avLst>
          </a:prstGeom>
          <a:solidFill>
            <a:schemeClr val="accent1"/>
          </a:solidFill>
          <a:ln w="25400">
            <a:solidFill>
              <a:srgbClr val="89A4A7"/>
            </a:solid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TextBox 5"/>
          <p:cNvSpPr txBox="1">
            <a:spLocks noChangeArrowheads="1"/>
          </p:cNvSpPr>
          <p:nvPr/>
        </p:nvSpPr>
        <p:spPr bwMode="auto">
          <a:xfrm>
            <a:off x="1807602" y="412694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基因的多样性</a:t>
            </a:r>
          </a:p>
        </p:txBody>
      </p:sp>
      <p:sp>
        <p:nvSpPr>
          <p:cNvPr id="7" name="TextBox 6"/>
          <p:cNvSpPr txBox="1">
            <a:spLocks noChangeArrowheads="1"/>
          </p:cNvSpPr>
          <p:nvPr/>
        </p:nvSpPr>
        <p:spPr bwMode="auto">
          <a:xfrm>
            <a:off x="3883275" y="226978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决定</a:t>
            </a:r>
          </a:p>
        </p:txBody>
      </p:sp>
      <p:sp>
        <p:nvSpPr>
          <p:cNvPr id="8" name="右箭头 7"/>
          <p:cNvSpPr>
            <a:spLocks noChangeArrowheads="1"/>
          </p:cNvSpPr>
          <p:nvPr/>
        </p:nvSpPr>
        <p:spPr bwMode="auto">
          <a:xfrm>
            <a:off x="6331200" y="2125320"/>
            <a:ext cx="1008062" cy="792163"/>
          </a:xfrm>
          <a:prstGeom prst="rightArrow">
            <a:avLst>
              <a:gd name="adj1" fmla="val 50000"/>
              <a:gd name="adj2" fmla="val 49983"/>
            </a:avLst>
          </a:prstGeom>
          <a:solidFill>
            <a:schemeClr val="accent1"/>
          </a:solidFill>
          <a:ln w="25400">
            <a:solidFill>
              <a:srgbClr val="89A4A7"/>
            </a:solid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 name="TextBox 8"/>
          <p:cNvSpPr txBox="1">
            <a:spLocks noChangeArrowheads="1"/>
          </p:cNvSpPr>
          <p:nvPr/>
        </p:nvSpPr>
        <p:spPr bwMode="auto">
          <a:xfrm>
            <a:off x="6331200" y="226978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决定</a:t>
            </a:r>
          </a:p>
        </p:txBody>
      </p:sp>
      <p:pic>
        <p:nvPicPr>
          <p:cNvPr id="10" name="图片 9" descr="xuhongdanb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414" y="1450538"/>
            <a:ext cx="1956474" cy="2110081"/>
          </a:xfrm>
          <a:prstGeom prst="rect">
            <a:avLst/>
          </a:prstGeom>
          <a:noFill/>
          <a:ln>
            <a:noFill/>
          </a:ln>
          <a:effectLst>
            <a:outerShdw sy="23000" kx="-1377315" algn="bl" rotWithShape="0">
              <a:srgbClr val="000000">
                <a:alpha val="17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7888537" y="371437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蛋白质</a:t>
            </a:r>
          </a:p>
        </p:txBody>
      </p:sp>
      <p:sp>
        <p:nvSpPr>
          <p:cNvPr id="12" name="任意多边形 11"/>
          <p:cNvSpPr>
            <a:spLocks noChangeArrowheads="1"/>
          </p:cNvSpPr>
          <p:nvPr/>
        </p:nvSpPr>
        <p:spPr bwMode="auto">
          <a:xfrm>
            <a:off x="5396162" y="1280770"/>
            <a:ext cx="477838" cy="2271713"/>
          </a:xfrm>
          <a:custGeom>
            <a:avLst/>
            <a:gdLst>
              <a:gd name="T0" fmla="*/ 0 w 477520"/>
              <a:gd name="T1" fmla="*/ 0 h 2270760"/>
              <a:gd name="T2" fmla="*/ 457200 w 477520"/>
              <a:gd name="T3" fmla="*/ 502920 h 2270760"/>
              <a:gd name="T4" fmla="*/ 121920 w 477520"/>
              <a:gd name="T5" fmla="*/ 1965960 h 2270760"/>
              <a:gd name="T6" fmla="*/ 457200 w 477520"/>
              <a:gd name="T7" fmla="*/ 2270760 h 2270760"/>
            </a:gdLst>
            <a:ahLst/>
            <a:cxnLst>
              <a:cxn ang="0">
                <a:pos x="T0" y="T1"/>
              </a:cxn>
              <a:cxn ang="0">
                <a:pos x="T2" y="T3"/>
              </a:cxn>
              <a:cxn ang="0">
                <a:pos x="T4" y="T5"/>
              </a:cxn>
              <a:cxn ang="0">
                <a:pos x="T6" y="T7"/>
              </a:cxn>
            </a:cxnLst>
            <a:rect l="0" t="0" r="r" b="b"/>
            <a:pathLst>
              <a:path w="477520" h="2270760">
                <a:moveTo>
                  <a:pt x="0" y="0"/>
                </a:moveTo>
                <a:cubicBezTo>
                  <a:pt x="218440" y="87630"/>
                  <a:pt x="436880" y="175260"/>
                  <a:pt x="457200" y="502920"/>
                </a:cubicBezTo>
                <a:cubicBezTo>
                  <a:pt x="477520" y="830580"/>
                  <a:pt x="121920" y="1671320"/>
                  <a:pt x="121920" y="1965960"/>
                </a:cubicBezTo>
                <a:cubicBezTo>
                  <a:pt x="121920" y="2260600"/>
                  <a:pt x="457200" y="2270760"/>
                  <a:pt x="457200" y="2270760"/>
                </a:cubicBezTo>
              </a:path>
            </a:pathLst>
          </a:custGeom>
          <a:noFill/>
          <a:ln w="82550" cmpd="thickThin">
            <a:solidFill>
              <a:srgbClr val="262673"/>
            </a:solidFill>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TextBox 12"/>
          <p:cNvSpPr txBox="1">
            <a:spLocks noChangeArrowheads="1"/>
          </p:cNvSpPr>
          <p:nvPr/>
        </p:nvSpPr>
        <p:spPr bwMode="auto">
          <a:xfrm>
            <a:off x="2471177" y="3709645"/>
            <a:ext cx="853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DNA</a:t>
            </a:r>
          </a:p>
        </p:txBody>
      </p:sp>
      <p:sp>
        <p:nvSpPr>
          <p:cNvPr id="14" name="TextBox 13"/>
          <p:cNvSpPr txBox="1">
            <a:spLocks noChangeArrowheads="1"/>
          </p:cNvSpPr>
          <p:nvPr/>
        </p:nvSpPr>
        <p:spPr bwMode="auto">
          <a:xfrm>
            <a:off x="5289837" y="3714038"/>
            <a:ext cx="835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RNA</a:t>
            </a:r>
          </a:p>
        </p:txBody>
      </p:sp>
      <p:sp>
        <p:nvSpPr>
          <p:cNvPr id="15" name="TextBox 14"/>
          <p:cNvSpPr txBox="1">
            <a:spLocks noChangeArrowheads="1"/>
          </p:cNvSpPr>
          <p:nvPr/>
        </p:nvSpPr>
        <p:spPr bwMode="auto">
          <a:xfrm>
            <a:off x="4856450" y="4135123"/>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RNA</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的多样性</a:t>
            </a:r>
          </a:p>
        </p:txBody>
      </p:sp>
      <p:sp>
        <p:nvSpPr>
          <p:cNvPr id="16" name="TextBox 15"/>
          <p:cNvSpPr txBox="1">
            <a:spLocks noChangeArrowheads="1"/>
          </p:cNvSpPr>
          <p:nvPr/>
        </p:nvSpPr>
        <p:spPr bwMode="auto">
          <a:xfrm>
            <a:off x="7483725" y="414886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蛋白质的多样性</a:t>
            </a:r>
          </a:p>
        </p:txBody>
      </p:sp>
      <p:pic>
        <p:nvPicPr>
          <p:cNvPr id="17" name="图片 3" descr="dn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916135">
            <a:off x="1719242" y="1145691"/>
            <a:ext cx="23923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B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9797" y="4767583"/>
            <a:ext cx="8655213" cy="160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0717" y="4876215"/>
            <a:ext cx="2455873"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核</a:t>
            </a:r>
            <a:r>
              <a:rPr kumimoji="0" lang="en-US"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mn-cs"/>
              </a:rPr>
              <a:t>DNA</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a:t>
            </a:r>
            <a:r>
              <a:rPr kumimoji="0" lang="en-US"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mn-cs"/>
              </a:rPr>
              <a:t>mRNA</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、蛋白质的</a:t>
            </a:r>
            <a:r>
              <a:rPr kumimoji="0" lang="en-US" altLang="zh-CN" sz="2400" b="0" i="0" u="none" strike="noStrike" kern="1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相同</a:t>
            </a:r>
            <a:r>
              <a:rPr kumimoji="0" lang="en-US" altLang="zh-CN" sz="2400" b="0" i="0" u="none" strike="noStrike" kern="1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与</a:t>
            </a:r>
            <a:r>
              <a:rPr kumimoji="0" lang="en-US" altLang="zh-CN" sz="2400" b="0" i="0" u="none" strike="noStrike" kern="1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400" b="0" i="0" u="none" strike="noStrike" kern="100" cap="none" spc="0" normalizeH="0" baseline="0" noProof="0" dirty="0">
                <a:ln>
                  <a:noFill/>
                </a:ln>
                <a:solidFill>
                  <a:srgbClr val="0000FF"/>
                </a:solidFill>
                <a:effectLst/>
                <a:uLnTx/>
                <a:uFillTx/>
                <a:latin typeface="Times New Roman" panose="02020603050405020304" pitchFamily="18" charset="0"/>
                <a:ea typeface="楷体_GB2312"/>
                <a:cs typeface="Times New Roman" panose="02020603050405020304" pitchFamily="18" charset="0"/>
              </a:rPr>
              <a:t>不完全相同</a:t>
            </a:r>
            <a:r>
              <a:rPr kumimoji="0" lang="en-US" altLang="zh-CN" sz="2400" b="0" i="0" u="none" strike="noStrike" kern="1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srgbClr val="0000FF"/>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fade">
                                      <p:cBhvr>
                                        <p:cTn id="61" dur="1000"/>
                                        <p:tgtEl>
                                          <p:spTgt spid="4098"/>
                                        </p:tgtEl>
                                      </p:cBhvr>
                                    </p:animEffect>
                                    <p:anim calcmode="lin" valueType="num">
                                      <p:cBhvr>
                                        <p:cTn id="62" dur="1000" fill="hold"/>
                                        <p:tgtEl>
                                          <p:spTgt spid="4098"/>
                                        </p:tgtEl>
                                        <p:attrNameLst>
                                          <p:attrName>ppt_x</p:attrName>
                                        </p:attrNameLst>
                                      </p:cBhvr>
                                      <p:tavLst>
                                        <p:tav tm="0">
                                          <p:val>
                                            <p:strVal val="#ppt_x"/>
                                          </p:val>
                                        </p:tav>
                                        <p:tav tm="100000">
                                          <p:val>
                                            <p:strVal val="#ppt_x"/>
                                          </p:val>
                                        </p:tav>
                                      </p:tavLst>
                                    </p:anim>
                                    <p:anim calcmode="lin" valueType="num">
                                      <p:cBhvr>
                                        <p:cTn id="6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1" grpId="0"/>
      <p:bldP spid="12" grpId="0" animBg="1"/>
      <p:bldP spid="13" grpId="0"/>
      <p:bldP spid="14" grpId="0"/>
      <p:bldP spid="15" grpId="0"/>
      <p:bldP spid="1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a:t>
            </a:r>
            <a:r>
              <a:rPr lang="en-US" altLang="zh-CN" dirty="0"/>
              <a:t>DNA</a:t>
            </a:r>
            <a:r>
              <a:rPr lang="zh-CN" altLang="en-US" dirty="0"/>
              <a:t>和</a:t>
            </a:r>
            <a:r>
              <a:rPr lang="en-US" altLang="zh-CN" dirty="0"/>
              <a:t>RNA</a:t>
            </a:r>
            <a:r>
              <a:rPr lang="zh-CN" altLang="en-US" dirty="0"/>
              <a:t>在细胞中的分布</a:t>
            </a:r>
          </a:p>
        </p:txBody>
      </p:sp>
      <p:sp>
        <p:nvSpPr>
          <p:cNvPr id="3" name="内容占位符 2"/>
          <p:cNvSpPr>
            <a:spLocks noGrp="1"/>
          </p:cNvSpPr>
          <p:nvPr>
            <p:ph idx="1"/>
          </p:nvPr>
        </p:nvSpPr>
        <p:spPr/>
        <p:txBody>
          <a:bodyPr/>
          <a:lstStyle/>
          <a:p>
            <a:r>
              <a:rPr lang="zh-CN" altLang="en-US" b="1" dirty="0"/>
              <a:t>原理</a:t>
            </a:r>
            <a:endParaRPr lang="en-US" altLang="zh-CN" b="1" dirty="0"/>
          </a:p>
          <a:p>
            <a:r>
              <a:rPr lang="zh-CN" altLang="en-US" b="1" dirty="0" smtClean="0"/>
              <a:t>材料</a:t>
            </a:r>
            <a:endParaRPr lang="en-US" altLang="zh-CN" b="1" dirty="0" smtClean="0"/>
          </a:p>
          <a:p>
            <a:r>
              <a:rPr lang="zh-CN" altLang="en-US" b="1" dirty="0" smtClean="0"/>
              <a:t>流程</a:t>
            </a:r>
            <a:endParaRPr lang="en-US" altLang="zh-CN" b="1" dirty="0" smtClean="0"/>
          </a:p>
          <a:p>
            <a:r>
              <a:rPr lang="zh-CN" altLang="en-US" b="1" dirty="0"/>
              <a:t>实验现象</a:t>
            </a:r>
            <a:endParaRPr lang="en-US" altLang="zh-CN" b="1" dirty="0"/>
          </a:p>
          <a:p>
            <a:r>
              <a:rPr lang="zh-CN" altLang="en-US" b="1" dirty="0"/>
              <a:t>注意事项</a:t>
            </a:r>
            <a:endParaRPr lang="en-US" altLang="zh-CN" b="1" dirty="0"/>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300" y="0"/>
            <a:ext cx="11854180" cy="466090"/>
          </a:xfrm>
        </p:spPr>
        <p:txBody>
          <a:bodyPr>
            <a:normAutofit/>
          </a:bodyPr>
          <a:lstStyle/>
          <a:p>
            <a:r>
              <a:rPr lang="zh-CN" altLang="en-US" dirty="0" smtClean="0">
                <a:solidFill>
                  <a:srgbClr val="00B0F0"/>
                </a:solidFill>
              </a:rPr>
              <a:t>考点  </a:t>
            </a:r>
            <a:r>
              <a:rPr lang="zh-CN" altLang="en-US" dirty="0">
                <a:solidFill>
                  <a:srgbClr val="00B0F0"/>
                </a:solidFill>
              </a:rPr>
              <a:t>实验：观察</a:t>
            </a:r>
            <a:r>
              <a:rPr lang="en-US" altLang="zh-CN" dirty="0">
                <a:solidFill>
                  <a:srgbClr val="00B0F0"/>
                </a:solidFill>
              </a:rPr>
              <a:t>DNA</a:t>
            </a:r>
            <a:r>
              <a:rPr lang="zh-CN" altLang="en-US" dirty="0">
                <a:solidFill>
                  <a:srgbClr val="00B0F0"/>
                </a:solidFill>
              </a:rPr>
              <a:t>和</a:t>
            </a:r>
            <a:r>
              <a:rPr lang="en-US" altLang="zh-CN" dirty="0">
                <a:solidFill>
                  <a:srgbClr val="00B0F0"/>
                </a:solidFill>
              </a:rPr>
              <a:t>RNA</a:t>
            </a:r>
            <a:r>
              <a:rPr lang="zh-CN" altLang="en-US" dirty="0">
                <a:solidFill>
                  <a:srgbClr val="00B0F0"/>
                </a:solidFill>
              </a:rPr>
              <a:t>在细胞中的分布（知识精讲）        </a:t>
            </a:r>
            <a:r>
              <a:rPr lang="zh-CN" altLang="en-US" dirty="0" smtClean="0">
                <a:solidFill>
                  <a:srgbClr val="00B0F0"/>
                </a:solidFill>
              </a:rPr>
              <a:t>                                                                 归纳</a:t>
            </a:r>
            <a:r>
              <a:rPr lang="zh-CN" altLang="en-US" dirty="0">
                <a:solidFill>
                  <a:srgbClr val="00B0F0"/>
                </a:solidFill>
              </a:rPr>
              <a:t>总结</a:t>
            </a:r>
            <a:endParaRPr lang="zh-CN" altLang="en-US" dirty="0"/>
          </a:p>
        </p:txBody>
      </p:sp>
      <p:sp>
        <p:nvSpPr>
          <p:cNvPr id="5" name="Rectangle 1"/>
          <p:cNvSpPr>
            <a:spLocks noGrp="1" noChangeArrowheads="1"/>
          </p:cNvSpPr>
          <p:nvPr>
            <p:ph type="body" idx="1"/>
          </p:nvPr>
        </p:nvSpPr>
        <p:spPr bwMode="auto">
          <a:xfrm>
            <a:off x="1701952" y="650180"/>
            <a:ext cx="8748334" cy="5755422"/>
          </a:xfrm>
          <a:prstGeom prst="rect">
            <a:avLst/>
          </a:prstGeom>
          <a:noFill/>
          <a:ln w="9525">
            <a:solidFill>
              <a:srgbClr val="00B0F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ctr" defTabSz="914400" rtl="0" eaLnBrk="0" fontAlgn="base" latinLnBrk="0" hangingPunct="0">
              <a:lnSpc>
                <a:spcPct val="100000"/>
              </a:lnSpc>
              <a:spcBef>
                <a:spcPct val="0"/>
              </a:spcBef>
              <a:spcAft>
                <a:spcPct val="0"/>
              </a:spcAft>
              <a:buClrTx/>
              <a:buSzTx/>
              <a:buFontTx/>
              <a:buNone/>
            </a:pPr>
            <a:r>
              <a:rPr kumimoji="0" lang="zh-CN" sz="3200" b="0" i="0" u="none" strike="noStrike" cap="none" normalizeH="0" baseline="0" dirty="0">
                <a:ln>
                  <a:noFill/>
                </a:ln>
                <a:solidFill>
                  <a:schemeClr val="tx1"/>
                </a:solidFill>
                <a:effectLst/>
                <a:latin typeface="Times New Roman" panose="02020603050405020304" pitchFamily="18" charset="0"/>
                <a:ea typeface="黑体" panose="02010609060101010101" charset="-122"/>
                <a:cs typeface="Times New Roman" panose="02020603050405020304" pitchFamily="18" charset="0"/>
              </a:rPr>
              <a:t>实验成功关键点</a:t>
            </a:r>
            <a:endParaRPr kumimoji="0" lang="zh-CN" sz="3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选材</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：口腔上皮细胞、无色的洋葱鳞片叶内表皮细胞。</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缓水流冲洗目的：</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防止载玻片上的细胞被冲走。</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几种试剂在实验中的作用</a:t>
            </a:r>
            <a:endPar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solidFill>
              <a:effectLst/>
            </a:endParaRPr>
          </a:p>
        </p:txBody>
      </p:sp>
      <p:graphicFrame>
        <p:nvGraphicFramePr>
          <p:cNvPr id="6" name="表格 5"/>
          <p:cNvGraphicFramePr>
            <a:graphicFrameLocks noGrp="1"/>
          </p:cNvGraphicFramePr>
          <p:nvPr/>
        </p:nvGraphicFramePr>
        <p:xfrm>
          <a:off x="2104571" y="2510972"/>
          <a:ext cx="7881258" cy="3443617"/>
        </p:xfrm>
        <a:graphic>
          <a:graphicData uri="http://schemas.openxmlformats.org/drawingml/2006/table">
            <a:tbl>
              <a:tblPr firstRow="1" firstCol="1" bandRow="1">
                <a:tableStyleId>{5C22544A-7EE6-4342-B048-85BDC9FD1C3A}</a:tableStyleId>
              </a:tblPr>
              <a:tblGrid>
                <a:gridCol w="2849364">
                  <a:extLst>
                    <a:ext uri="{9D8B030D-6E8A-4147-A177-3AD203B41FA5}">
                      <a16:colId xmlns:a16="http://schemas.microsoft.com/office/drawing/2014/main" val="20000"/>
                    </a:ext>
                  </a:extLst>
                </a:gridCol>
                <a:gridCol w="5031894">
                  <a:extLst>
                    <a:ext uri="{9D8B030D-6E8A-4147-A177-3AD203B41FA5}">
                      <a16:colId xmlns:a16="http://schemas.microsoft.com/office/drawing/2014/main" val="20001"/>
                    </a:ext>
                  </a:extLst>
                </a:gridCol>
              </a:tblGrid>
              <a:tr h="452016">
                <a:tc>
                  <a:txBody>
                    <a:bodyPr/>
                    <a:lstStyle/>
                    <a:p>
                      <a:pPr algn="ctr">
                        <a:spcAft>
                          <a:spcPts val="0"/>
                        </a:spcAft>
                      </a:pPr>
                      <a:r>
                        <a:rPr lang="zh-CN" sz="2400" kern="100" dirty="0">
                          <a:effectLst/>
                        </a:rPr>
                        <a:t>试剂</a:t>
                      </a:r>
                      <a:endParaRPr lang="zh-CN" sz="24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400" kern="100" dirty="0">
                          <a:effectLst/>
                        </a:rPr>
                        <a:t>作用</a:t>
                      </a:r>
                      <a:endParaRPr lang="zh-CN" sz="24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0"/>
                  </a:ext>
                </a:extLst>
              </a:tr>
              <a:tr h="452016">
                <a:tc>
                  <a:txBody>
                    <a:bodyPr/>
                    <a:lstStyle/>
                    <a:p>
                      <a:pPr algn="ctr">
                        <a:spcAft>
                          <a:spcPts val="0"/>
                        </a:spcAft>
                      </a:pPr>
                      <a:r>
                        <a:rPr lang="zh-CN" sz="2400" kern="100">
                          <a:effectLst/>
                        </a:rPr>
                        <a:t>甲基绿</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400" kern="100" dirty="0">
                          <a:effectLst/>
                        </a:rPr>
                        <a:t>使</a:t>
                      </a:r>
                      <a:r>
                        <a:rPr lang="en-US" sz="2400" u="sng" kern="100" dirty="0">
                          <a:effectLst/>
                        </a:rPr>
                        <a:t>DNA</a:t>
                      </a:r>
                      <a:r>
                        <a:rPr lang="zh-CN" sz="2400" kern="100" dirty="0">
                          <a:effectLst/>
                        </a:rPr>
                        <a:t>呈现绿色</a:t>
                      </a:r>
                      <a:endParaRPr lang="zh-CN" sz="24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1"/>
                  </a:ext>
                </a:extLst>
              </a:tr>
              <a:tr h="452016">
                <a:tc>
                  <a:txBody>
                    <a:bodyPr/>
                    <a:lstStyle/>
                    <a:p>
                      <a:pPr algn="ctr">
                        <a:spcAft>
                          <a:spcPts val="0"/>
                        </a:spcAft>
                      </a:pPr>
                      <a:r>
                        <a:rPr lang="zh-CN" sz="2400" kern="100">
                          <a:effectLst/>
                        </a:rPr>
                        <a:t>吡罗红</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400" kern="100">
                          <a:effectLst/>
                        </a:rPr>
                        <a:t>使</a:t>
                      </a:r>
                      <a:r>
                        <a:rPr lang="en-US" sz="2400" u="sng" kern="100">
                          <a:effectLst/>
                        </a:rPr>
                        <a:t>RNA</a:t>
                      </a:r>
                      <a:r>
                        <a:rPr lang="zh-CN" sz="2400" kern="100">
                          <a:effectLst/>
                        </a:rPr>
                        <a:t>呈现红色</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2"/>
                  </a:ext>
                </a:extLst>
              </a:tr>
              <a:tr h="452016">
                <a:tc>
                  <a:txBody>
                    <a:bodyPr/>
                    <a:lstStyle/>
                    <a:p>
                      <a:pPr algn="ctr">
                        <a:spcAft>
                          <a:spcPts val="0"/>
                        </a:spcAft>
                      </a:pPr>
                      <a:r>
                        <a:rPr lang="zh-CN" sz="2400" kern="100">
                          <a:effectLst/>
                        </a:rPr>
                        <a:t>质量分数为</a:t>
                      </a:r>
                      <a:r>
                        <a:rPr lang="en-US" sz="2400" kern="100">
                          <a:effectLst/>
                        </a:rPr>
                        <a:t>0.9%</a:t>
                      </a:r>
                      <a:r>
                        <a:rPr lang="zh-CN" sz="2400" kern="100">
                          <a:effectLst/>
                        </a:rPr>
                        <a:t>的</a:t>
                      </a:r>
                      <a:r>
                        <a:rPr lang="en-US" sz="2400" kern="100">
                          <a:effectLst/>
                        </a:rPr>
                        <a:t>NaCl</a:t>
                      </a:r>
                      <a:r>
                        <a:rPr lang="zh-CN" sz="2400" kern="100">
                          <a:effectLst/>
                        </a:rPr>
                        <a:t>溶液</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400" kern="100">
                          <a:effectLst/>
                        </a:rPr>
                        <a:t>保持口腔上皮细胞的</a:t>
                      </a:r>
                      <a:r>
                        <a:rPr lang="zh-CN" sz="2400" u="sng" kern="100">
                          <a:effectLst/>
                        </a:rPr>
                        <a:t>正常形态</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3"/>
                  </a:ext>
                </a:extLst>
              </a:tr>
              <a:tr h="904033">
                <a:tc>
                  <a:txBody>
                    <a:bodyPr/>
                    <a:lstStyle/>
                    <a:p>
                      <a:pPr algn="ctr">
                        <a:spcAft>
                          <a:spcPts val="0"/>
                        </a:spcAft>
                      </a:pPr>
                      <a:r>
                        <a:rPr lang="zh-CN" sz="2400" kern="100">
                          <a:effectLst/>
                        </a:rPr>
                        <a:t>质量分数为</a:t>
                      </a:r>
                      <a:r>
                        <a:rPr lang="en-US" sz="2400" kern="100">
                          <a:effectLst/>
                        </a:rPr>
                        <a:t>8%</a:t>
                      </a:r>
                      <a:r>
                        <a:rPr lang="zh-CN" sz="2400" kern="100">
                          <a:effectLst/>
                        </a:rPr>
                        <a:t>的盐酸</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400" kern="100">
                          <a:effectLst/>
                        </a:rPr>
                        <a:t>①改变</a:t>
                      </a:r>
                      <a:r>
                        <a:rPr lang="zh-CN" sz="2400" u="sng" kern="100">
                          <a:effectLst/>
                        </a:rPr>
                        <a:t>细胞膜的通透性</a:t>
                      </a:r>
                      <a:endParaRPr lang="zh-CN" sz="2400" kern="100">
                        <a:effectLst/>
                      </a:endParaRPr>
                    </a:p>
                    <a:p>
                      <a:pPr algn="ctr">
                        <a:spcAft>
                          <a:spcPts val="0"/>
                        </a:spcAft>
                      </a:pPr>
                      <a:r>
                        <a:rPr lang="zh-CN" sz="2400" kern="100">
                          <a:effectLst/>
                        </a:rPr>
                        <a:t>②使染色质中的</a:t>
                      </a:r>
                      <a:r>
                        <a:rPr lang="en-US" sz="2400" kern="100">
                          <a:effectLst/>
                        </a:rPr>
                        <a:t>DNA</a:t>
                      </a:r>
                      <a:r>
                        <a:rPr lang="zh-CN" sz="2400" kern="100">
                          <a:effectLst/>
                        </a:rPr>
                        <a:t>与</a:t>
                      </a:r>
                      <a:r>
                        <a:rPr lang="zh-CN" sz="2400" u="sng" kern="100">
                          <a:effectLst/>
                        </a:rPr>
                        <a:t>蛋白质分离</a:t>
                      </a:r>
                      <a:endParaRPr lang="zh-CN" sz="2400" kern="10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4"/>
                  </a:ext>
                </a:extLst>
              </a:tr>
              <a:tr h="452016">
                <a:tc>
                  <a:txBody>
                    <a:bodyPr/>
                    <a:lstStyle/>
                    <a:p>
                      <a:pPr algn="ctr">
                        <a:spcAft>
                          <a:spcPts val="0"/>
                        </a:spcAft>
                      </a:pPr>
                      <a:r>
                        <a:rPr lang="zh-CN" sz="2400" kern="100" dirty="0">
                          <a:effectLst/>
                        </a:rPr>
                        <a:t>蒸馏水</a:t>
                      </a:r>
                      <a:endParaRPr lang="zh-CN" sz="24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en-US" sz="2400" kern="100" dirty="0">
                          <a:effectLst/>
                        </a:rPr>
                        <a:t>①</a:t>
                      </a:r>
                      <a:r>
                        <a:rPr lang="zh-CN" sz="2400" kern="100" dirty="0">
                          <a:effectLst/>
                        </a:rPr>
                        <a:t>配制染色剂；</a:t>
                      </a:r>
                      <a:r>
                        <a:rPr lang="en-US" sz="2400" kern="100" dirty="0">
                          <a:effectLst/>
                        </a:rPr>
                        <a:t>②</a:t>
                      </a:r>
                      <a:r>
                        <a:rPr lang="zh-CN" sz="2400" kern="100" dirty="0">
                          <a:effectLst/>
                        </a:rPr>
                        <a:t>冲洗载玻片</a:t>
                      </a:r>
                      <a:endParaRPr lang="zh-CN" sz="24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arn(inVertical)">
                                      <p:cBhvr>
                                        <p:cTn id="7" dur="500"/>
                                        <p:tgtEl>
                                          <p:spTgt spid="5">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arn(inVertical)">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arn(inVertical)">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笔记整理之盐酸</a:t>
            </a:r>
          </a:p>
        </p:txBody>
      </p:sp>
      <p:graphicFrame>
        <p:nvGraphicFramePr>
          <p:cNvPr id="4" name="内容占位符 3"/>
          <p:cNvGraphicFramePr>
            <a:graphicFrameLocks noGrp="1"/>
          </p:cNvGraphicFramePr>
          <p:nvPr>
            <p:ph idx="1"/>
          </p:nvPr>
        </p:nvGraphicFramePr>
        <p:xfrm>
          <a:off x="609600" y="1600200"/>
          <a:ext cx="10972800" cy="4267200"/>
        </p:xfrm>
        <a:graphic>
          <a:graphicData uri="http://schemas.openxmlformats.org/drawingml/2006/table">
            <a:tbl>
              <a:tblPr firstRow="1" bandRow="1">
                <a:tableStyleId>{5C22544A-7EE6-4342-B048-85BDC9FD1C3A}</a:tableStyleId>
              </a:tblPr>
              <a:tblGrid>
                <a:gridCol w="1886000">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4464496">
                  <a:extLst>
                    <a:ext uri="{9D8B030D-6E8A-4147-A177-3AD203B41FA5}">
                      <a16:colId xmlns:a16="http://schemas.microsoft.com/office/drawing/2014/main" val="20002"/>
                    </a:ext>
                  </a:extLst>
                </a:gridCol>
                <a:gridCol w="1813992">
                  <a:extLst>
                    <a:ext uri="{9D8B030D-6E8A-4147-A177-3AD203B41FA5}">
                      <a16:colId xmlns:a16="http://schemas.microsoft.com/office/drawing/2014/main" val="20003"/>
                    </a:ext>
                  </a:extLst>
                </a:gridCol>
              </a:tblGrid>
              <a:tr h="370840">
                <a:tc>
                  <a:txBody>
                    <a:bodyPr/>
                    <a:lstStyle/>
                    <a:p>
                      <a:r>
                        <a:rPr lang="zh-CN" altLang="en-US" sz="3200" dirty="0"/>
                        <a:t>体积分数</a:t>
                      </a:r>
                    </a:p>
                  </a:txBody>
                  <a:tcPr/>
                </a:tc>
                <a:tc>
                  <a:txBody>
                    <a:bodyPr/>
                    <a:lstStyle/>
                    <a:p>
                      <a:r>
                        <a:rPr lang="zh-CN" altLang="en-US" sz="3200" dirty="0"/>
                        <a:t>实验</a:t>
                      </a:r>
                    </a:p>
                  </a:txBody>
                  <a:tcPr/>
                </a:tc>
                <a:tc>
                  <a:txBody>
                    <a:bodyPr/>
                    <a:lstStyle/>
                    <a:p>
                      <a:r>
                        <a:rPr lang="zh-CN" altLang="en-US" sz="3200" dirty="0"/>
                        <a:t>作用</a:t>
                      </a:r>
                    </a:p>
                  </a:txBody>
                  <a:tcPr/>
                </a:tc>
                <a:tc>
                  <a:txBody>
                    <a:bodyPr/>
                    <a:lstStyle/>
                    <a:p>
                      <a:r>
                        <a:rPr lang="zh-CN" altLang="en-US" sz="3200" dirty="0"/>
                        <a:t>用量</a:t>
                      </a:r>
                    </a:p>
                  </a:txBody>
                  <a:tcPr/>
                </a:tc>
                <a:extLst>
                  <a:ext uri="{0D108BD9-81ED-4DB2-BD59-A6C34878D82A}">
                    <a16:rowId xmlns:a16="http://schemas.microsoft.com/office/drawing/2014/main" val="10000"/>
                  </a:ext>
                </a:extLst>
              </a:tr>
              <a:tr h="370840">
                <a:tc>
                  <a:txBody>
                    <a:bodyPr/>
                    <a:lstStyle/>
                    <a:p>
                      <a:r>
                        <a:rPr lang="en-US" altLang="zh-CN" sz="3200" dirty="0"/>
                        <a:t>8%</a:t>
                      </a:r>
                      <a:endParaRPr lang="zh-CN" altLang="en-US" sz="3200" dirty="0"/>
                    </a:p>
                  </a:txBody>
                  <a:tcPr/>
                </a:tc>
                <a:tc>
                  <a:txBody>
                    <a:bodyPr/>
                    <a:lstStyle/>
                    <a:p>
                      <a:r>
                        <a:rPr lang="zh-CN" altLang="en-US" sz="3200" dirty="0"/>
                        <a:t>（</a:t>
                      </a:r>
                      <a:r>
                        <a:rPr lang="en-US" altLang="zh-CN" sz="3200" dirty="0"/>
                        <a:t>1-P26</a:t>
                      </a:r>
                      <a:r>
                        <a:rPr lang="zh-CN" altLang="en-US" sz="3200" dirty="0"/>
                        <a:t>）观察</a:t>
                      </a:r>
                      <a:r>
                        <a:rPr lang="en-US" altLang="zh-CN" sz="3200" dirty="0"/>
                        <a:t>DNA</a:t>
                      </a:r>
                      <a:r>
                        <a:rPr lang="zh-CN" altLang="en-US" sz="3200" dirty="0"/>
                        <a:t>和</a:t>
                      </a:r>
                      <a:r>
                        <a:rPr lang="en-US" altLang="zh-CN" sz="3200" dirty="0"/>
                        <a:t>RNA</a:t>
                      </a:r>
                      <a:r>
                        <a:rPr lang="zh-CN" altLang="en-US" sz="3200" dirty="0"/>
                        <a:t>在细胞中的分布</a:t>
                      </a:r>
                    </a:p>
                  </a:txBody>
                  <a:tcPr/>
                </a:tc>
                <a:tc>
                  <a:txBody>
                    <a:bodyPr/>
                    <a:lstStyle/>
                    <a:p>
                      <a:r>
                        <a:rPr lang="zh-CN" altLang="en-US" sz="3200" dirty="0"/>
                        <a:t>①改变细胞膜的通透性，加速染色剂进入细胞</a:t>
                      </a:r>
                      <a:endParaRPr lang="en-US" altLang="zh-CN" sz="3200" dirty="0"/>
                    </a:p>
                    <a:p>
                      <a:r>
                        <a:rPr lang="zh-CN" altLang="en-US" sz="3200" dirty="0"/>
                        <a:t>②使染色质中的</a:t>
                      </a:r>
                      <a:r>
                        <a:rPr lang="en-US" altLang="zh-CN" sz="3200" dirty="0"/>
                        <a:t>DNA</a:t>
                      </a:r>
                      <a:r>
                        <a:rPr lang="zh-CN" altLang="en-US" sz="3200" dirty="0"/>
                        <a:t>和蛋白质分离，有利于</a:t>
                      </a:r>
                      <a:r>
                        <a:rPr lang="en-US" altLang="zh-CN" sz="3200" dirty="0"/>
                        <a:t>DNA</a:t>
                      </a:r>
                      <a:r>
                        <a:rPr lang="zh-CN" altLang="en-US" sz="3200" dirty="0"/>
                        <a:t>与染色剂结合</a:t>
                      </a:r>
                    </a:p>
                  </a:txBody>
                  <a:tcPr/>
                </a:tc>
                <a:tc>
                  <a:txBody>
                    <a:bodyPr/>
                    <a:lstStyle/>
                    <a:p>
                      <a:r>
                        <a:rPr lang="en-US" altLang="zh-CN" sz="3200" dirty="0"/>
                        <a:t>30mL</a:t>
                      </a:r>
                      <a:endParaRPr lang="zh-CN" altLang="en-US" sz="3200" dirty="0"/>
                    </a:p>
                  </a:txBody>
                  <a:tcPr/>
                </a:tc>
                <a:extLst>
                  <a:ext uri="{0D108BD9-81ED-4DB2-BD59-A6C34878D82A}">
                    <a16:rowId xmlns:a16="http://schemas.microsoft.com/office/drawing/2014/main" val="10001"/>
                  </a:ext>
                </a:extLst>
              </a:tr>
              <a:tr h="370840">
                <a:tc>
                  <a:txBody>
                    <a:bodyPr/>
                    <a:lstStyle/>
                    <a:p>
                      <a:endParaRPr lang="zh-CN" altLang="en-US" sz="3200"/>
                    </a:p>
                  </a:txBody>
                  <a:tcPr/>
                </a:tc>
                <a:tc>
                  <a:txBody>
                    <a:bodyPr/>
                    <a:lstStyle/>
                    <a:p>
                      <a:endParaRPr lang="zh-CN" altLang="en-US" sz="3200"/>
                    </a:p>
                  </a:txBody>
                  <a:tcPr/>
                </a:tc>
                <a:tc>
                  <a:txBody>
                    <a:bodyPr/>
                    <a:lstStyle/>
                    <a:p>
                      <a:endParaRPr lang="zh-CN" altLang="en-US" sz="3200"/>
                    </a:p>
                  </a:txBody>
                  <a:tcPr/>
                </a:tc>
                <a:tc>
                  <a:txBody>
                    <a:bodyPr/>
                    <a:lstStyle/>
                    <a:p>
                      <a:endParaRPr lang="zh-CN" altLang="en-US" sz="3200"/>
                    </a:p>
                  </a:txBody>
                  <a:tcPr/>
                </a:tc>
                <a:extLst>
                  <a:ext uri="{0D108BD9-81ED-4DB2-BD59-A6C34878D82A}">
                    <a16:rowId xmlns:a16="http://schemas.microsoft.com/office/drawing/2014/main" val="10002"/>
                  </a:ext>
                </a:extLst>
              </a:tr>
              <a:tr h="370840">
                <a:tc>
                  <a:txBody>
                    <a:bodyPr/>
                    <a:lstStyle/>
                    <a:p>
                      <a:endParaRPr lang="zh-CN" altLang="en-US" sz="3200"/>
                    </a:p>
                  </a:txBody>
                  <a:tcPr/>
                </a:tc>
                <a:tc>
                  <a:txBody>
                    <a:bodyPr/>
                    <a:lstStyle/>
                    <a:p>
                      <a:endParaRPr lang="zh-CN" altLang="en-US" sz="3200"/>
                    </a:p>
                  </a:txBody>
                  <a:tcPr/>
                </a:tc>
                <a:tc>
                  <a:txBody>
                    <a:bodyPr/>
                    <a:lstStyle/>
                    <a:p>
                      <a:endParaRPr lang="zh-CN" altLang="en-US" sz="3200"/>
                    </a:p>
                  </a:txBody>
                  <a:tcPr/>
                </a:tc>
                <a:tc>
                  <a:txBody>
                    <a:bodyPr/>
                    <a:lstStyle/>
                    <a:p>
                      <a:endParaRPr lang="zh-CN" altLang="en-US" sz="3200" dirty="0"/>
                    </a:p>
                  </a:txBody>
                  <a:tcPr/>
                </a:tc>
                <a:extLst>
                  <a:ext uri="{0D108BD9-81ED-4DB2-BD59-A6C34878D82A}">
                    <a16:rowId xmlns:a16="http://schemas.microsoft.com/office/drawing/2014/main" val="10003"/>
                  </a:ext>
                </a:extLst>
              </a:tr>
            </a:tbl>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956896"/>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ea typeface="黑体" panose="02010609060101010101" charset="-122"/>
                <a:cs typeface="Times New Roman" panose="02020603050405020304"/>
              </a:rPr>
              <a:t>真题重组　判断正误</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真核细胞染色体和染色质中都存在</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蛋白质复合物</a:t>
            </a:r>
            <a:r>
              <a:rPr lang="en-US" altLang="zh-CN" sz="2400" b="1" kern="100" dirty="0">
                <a:latin typeface="Times New Roman" panose="02020603050405020304"/>
                <a:ea typeface="楷体_GB2312"/>
                <a:cs typeface="Courier New" panose="02070309020205020404"/>
              </a:rPr>
              <a:t>(2018·</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Ⅰ</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2A)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植物叶肉细胞中液泡膜与类囊体膜上的蛋白质不同</a:t>
            </a:r>
            <a:r>
              <a:rPr lang="en-US" altLang="zh-CN" sz="2400" b="1" kern="100" dirty="0">
                <a:latin typeface="Times New Roman" panose="02020603050405020304"/>
                <a:ea typeface="楷体_GB2312"/>
                <a:cs typeface="Courier New" panose="02070309020205020404"/>
              </a:rPr>
              <a:t>(2016·</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3B)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将抗体溶于</a:t>
            </a:r>
            <a:r>
              <a:rPr lang="en-US" altLang="zh-CN" sz="2400" b="1" kern="100" dirty="0" err="1">
                <a:latin typeface="Times New Roman" panose="02020603050405020304"/>
                <a:cs typeface="Courier New" panose="02070309020205020404"/>
              </a:rPr>
              <a:t>NaCl</a:t>
            </a:r>
            <a:r>
              <a:rPr lang="zh-CN" altLang="zh-CN" sz="2400" b="1" kern="100" dirty="0">
                <a:latin typeface="Times New Roman" panose="02020603050405020304"/>
                <a:cs typeface="Times New Roman" panose="02020603050405020304"/>
              </a:rPr>
              <a:t>溶液中会造成其生物活性的丧失</a:t>
            </a:r>
            <a:r>
              <a:rPr lang="en-US" altLang="zh-CN" sz="2400" b="1" kern="100" dirty="0">
                <a:latin typeface="Times New Roman" panose="02020603050405020304"/>
                <a:ea typeface="楷体_GB2312"/>
                <a:cs typeface="Courier New" panose="02070309020205020404"/>
              </a:rPr>
              <a:t>(2017·</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1C)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4)</a:t>
            </a:r>
            <a:r>
              <a:rPr lang="zh-CN" altLang="zh-CN" sz="2400" b="1" kern="100" dirty="0">
                <a:latin typeface="Times New Roman" panose="02020603050405020304"/>
                <a:cs typeface="Times New Roman" panose="02020603050405020304"/>
              </a:rPr>
              <a:t>核糖体上合成的蛋白质不能在细胞核中发挥作用</a:t>
            </a:r>
            <a:r>
              <a:rPr lang="en-US" altLang="zh-CN" sz="2400" b="1" kern="100" dirty="0">
                <a:latin typeface="Times New Roman" panose="02020603050405020304"/>
                <a:ea typeface="楷体_GB2312"/>
                <a:cs typeface="Courier New" panose="02070309020205020404"/>
              </a:rPr>
              <a:t>(2015·</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11D)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sp>
        <p:nvSpPr>
          <p:cNvPr id="2" name="矩形 1"/>
          <p:cNvSpPr/>
          <p:nvPr/>
        </p:nvSpPr>
        <p:spPr>
          <a:xfrm>
            <a:off x="3280036" y="517222"/>
            <a:ext cx="5540299" cy="715581"/>
          </a:xfrm>
          <a:prstGeom prst="rect">
            <a:avLst/>
          </a:prstGeom>
        </p:spPr>
        <p:txBody>
          <a:bodyPr wrap="none">
            <a:spAutoFit/>
          </a:bodyPr>
          <a:lstStyle/>
          <a:p>
            <a:pPr algn="ctr">
              <a:lnSpc>
                <a:spcPct val="150000"/>
              </a:lnSpc>
              <a:spcAft>
                <a:spcPts val="0"/>
              </a:spcAft>
              <a:tabLst>
                <a:tab pos="2790825" algn="l"/>
              </a:tabLst>
            </a:pPr>
            <a:r>
              <a:rPr lang="zh-CN" altLang="zh-CN" sz="3200" b="1" kern="100">
                <a:latin typeface="Times New Roman" panose="02020603050405020304"/>
                <a:ea typeface="黑体" panose="02010609060101010101" charset="-122"/>
                <a:cs typeface="Times New Roman" panose="02020603050405020304"/>
              </a:rPr>
              <a:t>考点一　蛋白质的结构和</a:t>
            </a:r>
            <a:r>
              <a:rPr lang="zh-CN" altLang="zh-CN" sz="3200" b="1" kern="100" smtClean="0">
                <a:latin typeface="Times New Roman" panose="02020603050405020304"/>
                <a:ea typeface="黑体" panose="02010609060101010101" charset="-122"/>
                <a:cs typeface="Times New Roman" panose="02020603050405020304"/>
              </a:rPr>
              <a:t>功能</a:t>
            </a:r>
            <a:endParaRPr lang="zh-CN" altLang="zh-CN" sz="1200" kern="10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2106722"/>
            <a:ext cx="1164729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提示</a:t>
            </a:r>
            <a:r>
              <a:rPr lang="zh-CN" altLang="zh-CN" sz="2400" b="1" kern="100" dirty="0">
                <a:solidFill>
                  <a:srgbClr val="0000FF"/>
                </a:solidFill>
                <a:latin typeface="Times New Roman" panose="02020603050405020304"/>
                <a:ea typeface="仿宋_GB2312"/>
                <a:cs typeface="Times New Roman" panose="02020603050405020304"/>
              </a:rPr>
              <a:t>　</a:t>
            </a:r>
            <a:r>
              <a:rPr lang="en-US" altLang="zh-CN" sz="2400" b="1" kern="100" dirty="0">
                <a:solidFill>
                  <a:srgbClr val="0000FF"/>
                </a:solidFill>
                <a:latin typeface="Times New Roman" panose="02020603050405020304"/>
                <a:ea typeface="仿宋_GB2312"/>
                <a:cs typeface="Courier New" panose="02070309020205020404"/>
              </a:rPr>
              <a:t>(1)</a:t>
            </a:r>
            <a:r>
              <a:rPr lang="en-US" altLang="zh-CN" sz="2400" b="1" kern="100" dirty="0">
                <a:solidFill>
                  <a:srgbClr val="0000FF"/>
                </a:solidFill>
                <a:latin typeface="宋体" panose="02010600030101010101" pitchFamily="2" charset="-122"/>
                <a:ea typeface="仿宋_GB231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a:t>
            </a:r>
            <a:r>
              <a:rPr lang="en-US" altLang="zh-CN" sz="2400" b="1" kern="100" dirty="0">
                <a:solidFill>
                  <a:srgbClr val="0000FF"/>
                </a:solidFill>
                <a:latin typeface="Times New Roman" panose="02020603050405020304"/>
                <a:ea typeface="仿宋_GB2312"/>
                <a:cs typeface="Courier New" panose="02070309020205020404"/>
              </a:rPr>
              <a:t>(2)</a:t>
            </a:r>
            <a:r>
              <a:rPr lang="en-US" altLang="zh-CN" sz="2400" b="1" kern="100" dirty="0">
                <a:solidFill>
                  <a:srgbClr val="0000FF"/>
                </a:solidFill>
                <a:latin typeface="宋体" panose="02010600030101010101" pitchFamily="2" charset="-122"/>
                <a:ea typeface="仿宋_GB2312"/>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a:cs typeface="Courier New" panose="02070309020205020404"/>
              </a:rPr>
              <a:t>(3)</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盐析过程蛋白质空间结构没有破坏，所以其活性没有丧失。</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solidFill>
                  <a:srgbClr val="0000FF"/>
                </a:solidFill>
                <a:latin typeface="Times New Roman" panose="02020603050405020304"/>
                <a:ea typeface="仿宋_GB2312"/>
                <a:cs typeface="Courier New" panose="02070309020205020404"/>
              </a:rPr>
              <a:t>(4)</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所有蛋白质均在核糖体合成</a:t>
            </a:r>
            <a:r>
              <a:rPr lang="zh-CN" altLang="zh-CN" sz="2400" b="1" kern="100" dirty="0" smtClean="0">
                <a:solidFill>
                  <a:srgbClr val="0000FF"/>
                </a:solidFill>
                <a:latin typeface="Times New Roman" panose="02020603050405020304"/>
                <a:ea typeface="仿宋_GB2312"/>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对接高考"/>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351" y="553737"/>
            <a:ext cx="5914944" cy="5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命题角度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743" y="1352245"/>
            <a:ext cx="1797551" cy="4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2376160" y="1220579"/>
            <a:ext cx="7296599"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组成蛋白质的氨基酸种类与结构</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438844" y="1844824"/>
            <a:ext cx="11417796"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河北石家庄调研</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下列结构式属于蛋白质水解产物的是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6146" name="Picture 2" descr="1S4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9776" y="2780928"/>
            <a:ext cx="4356337" cy="325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文本占位符 997377"/>
          <p:cNvSpPr>
            <a:spLocks noGrp="1"/>
          </p:cNvSpPr>
          <p:nvPr>
            <p:ph type="body" idx="1"/>
          </p:nvPr>
        </p:nvSpPr>
        <p:spPr>
          <a:xfrm>
            <a:off x="695960" y="1265217"/>
            <a:ext cx="10799763" cy="5262979"/>
          </a:xfrm>
        </p:spPr>
        <p:txBody>
          <a:bodyPr>
            <a:spAutoFit/>
          </a:bodyPr>
          <a:lstStyle/>
          <a:p>
            <a:pPr>
              <a:buClr>
                <a:schemeClr val="accent1"/>
              </a:buClr>
              <a:buNone/>
            </a:pPr>
            <a:r>
              <a:rPr lang="en-US" altLang="zh-CN" dirty="0">
                <a:ea typeface="宋体" panose="02010600030101010101" pitchFamily="2" charset="-122"/>
              </a:rPr>
              <a:t>1</a:t>
            </a:r>
            <a:r>
              <a:rPr lang="zh-CN" altLang="en-US" dirty="0">
                <a:ea typeface="宋体" panose="02010600030101010101" pitchFamily="2" charset="-122"/>
              </a:rPr>
              <a:t>．构成生物体蛋白质的氨基酸约有</a:t>
            </a:r>
            <a:r>
              <a:rPr lang="en-US" altLang="zh-CN" dirty="0">
                <a:ea typeface="宋体" panose="02010600030101010101" pitchFamily="2" charset="-122"/>
              </a:rPr>
              <a:t>20</a:t>
            </a:r>
            <a:r>
              <a:rPr lang="zh-CN" altLang="en-US" dirty="0">
                <a:ea typeface="宋体" panose="02010600030101010101" pitchFamily="2" charset="-122"/>
              </a:rPr>
              <a:t>种。氨基酸的种类由</a:t>
            </a:r>
            <a:r>
              <a:rPr lang="en-US" altLang="zh-CN" dirty="0">
                <a:ea typeface="宋体" panose="02010600030101010101" pitchFamily="2" charset="-122"/>
              </a:rPr>
              <a:t>R</a:t>
            </a:r>
            <a:r>
              <a:rPr lang="zh-CN" altLang="en-US" dirty="0">
                <a:ea typeface="宋体" panose="02010600030101010101" pitchFamily="2" charset="-122"/>
              </a:rPr>
              <a:t>基</a:t>
            </a:r>
            <a:r>
              <a:rPr lang="en-US" altLang="zh-CN" dirty="0">
                <a:ea typeface="宋体" panose="02010600030101010101" pitchFamily="2" charset="-122"/>
              </a:rPr>
              <a:t>(</a:t>
            </a:r>
            <a:r>
              <a:rPr lang="zh-CN" altLang="en-US" dirty="0">
                <a:ea typeface="宋体" panose="02010600030101010101" pitchFamily="2" charset="-122"/>
              </a:rPr>
              <a:t>侧链基团</a:t>
            </a:r>
            <a:r>
              <a:rPr lang="en-US" altLang="zh-CN" dirty="0">
                <a:ea typeface="宋体" panose="02010600030101010101" pitchFamily="2" charset="-122"/>
              </a:rPr>
              <a:t>)</a:t>
            </a:r>
            <a:r>
              <a:rPr lang="zh-CN" altLang="en-US" dirty="0">
                <a:ea typeface="宋体" panose="02010600030101010101" pitchFamily="2" charset="-122"/>
              </a:rPr>
              <a:t>决定。</a:t>
            </a:r>
          </a:p>
          <a:p>
            <a:pPr>
              <a:buClr>
                <a:schemeClr val="accent1"/>
              </a:buClr>
              <a:buNone/>
            </a:pPr>
            <a:r>
              <a:rPr lang="en-US" altLang="zh-CN" dirty="0">
                <a:ea typeface="宋体" panose="02010600030101010101" pitchFamily="2" charset="-122"/>
              </a:rPr>
              <a:t>2</a:t>
            </a:r>
            <a:r>
              <a:rPr lang="zh-CN" altLang="en-US" dirty="0">
                <a:ea typeface="宋体" panose="02010600030101010101" pitchFamily="2" charset="-122"/>
              </a:rPr>
              <a:t>．氨基酸是组成蛋白质的基本单位。每种氨基酸都至少含有一个氨基</a:t>
            </a:r>
            <a:r>
              <a:rPr lang="en-US" altLang="zh-CN" dirty="0">
                <a:ea typeface="宋体" panose="02010600030101010101" pitchFamily="2" charset="-122"/>
              </a:rPr>
              <a:t>(</a:t>
            </a:r>
            <a:r>
              <a:rPr lang="en-US" altLang="zh-CN" dirty="0">
                <a:latin typeface="Courier New" panose="02070309020205020404" pitchFamily="49" charset="0"/>
                <a:ea typeface="宋体" panose="02010600030101010101" pitchFamily="2" charset="-122"/>
              </a:rPr>
              <a:t>—</a:t>
            </a:r>
            <a:r>
              <a:rPr lang="en-US" altLang="zh-CN" dirty="0">
                <a:ea typeface="宋体" panose="02010600030101010101" pitchFamily="2" charset="-122"/>
              </a:rPr>
              <a:t>NH</a:t>
            </a:r>
            <a:r>
              <a:rPr lang="en-US" altLang="zh-CN" baseline="-30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和一个羧基</a:t>
            </a:r>
            <a:r>
              <a:rPr lang="en-US" altLang="zh-CN" dirty="0">
                <a:ea typeface="宋体" panose="02010600030101010101" pitchFamily="2" charset="-122"/>
              </a:rPr>
              <a:t>(</a:t>
            </a:r>
            <a:r>
              <a:rPr lang="en-US" altLang="zh-CN" dirty="0">
                <a:latin typeface="Courier New" panose="02070309020205020404" pitchFamily="49" charset="0"/>
                <a:ea typeface="宋体" panose="02010600030101010101" pitchFamily="2" charset="-122"/>
              </a:rPr>
              <a:t>—</a:t>
            </a:r>
            <a:r>
              <a:rPr lang="en-US" altLang="zh-CN" dirty="0">
                <a:ea typeface="宋体" panose="02010600030101010101" pitchFamily="2" charset="-122"/>
              </a:rPr>
              <a:t>COOH)</a:t>
            </a:r>
            <a:r>
              <a:rPr lang="zh-CN" altLang="en-US" dirty="0">
                <a:ea typeface="宋体" panose="02010600030101010101" pitchFamily="2" charset="-122"/>
              </a:rPr>
              <a:t>，并且都有一个氨基和一个羧基连接在同一个碳原子上。</a:t>
            </a:r>
          </a:p>
          <a:p>
            <a:pPr>
              <a:buClr>
                <a:schemeClr val="accent1"/>
              </a:buClr>
              <a:buNone/>
            </a:pPr>
            <a:r>
              <a:rPr lang="en-US" altLang="zh-CN" dirty="0" smtClean="0">
                <a:ea typeface="宋体" panose="02010600030101010101" pitchFamily="2" charset="-122"/>
              </a:rPr>
              <a:t>3</a:t>
            </a:r>
            <a:r>
              <a:rPr lang="zh-CN" altLang="en-US" dirty="0" smtClean="0">
                <a:ea typeface="宋体" panose="02010600030101010101" pitchFamily="2" charset="-122"/>
              </a:rPr>
              <a:t>．一</a:t>
            </a:r>
            <a:r>
              <a:rPr lang="zh-CN" altLang="en-US" dirty="0">
                <a:ea typeface="宋体" panose="02010600030101010101" pitchFamily="2" charset="-122"/>
              </a:rPr>
              <a:t>条肽链中至少含有一个羧基和一个氨基，位于肽链的两端；多余的羧基、氨基位于</a:t>
            </a:r>
            <a:r>
              <a:rPr lang="en-US" altLang="zh-CN" dirty="0">
                <a:ea typeface="宋体" panose="02010600030101010101" pitchFamily="2" charset="-122"/>
              </a:rPr>
              <a:t>R</a:t>
            </a:r>
            <a:r>
              <a:rPr lang="zh-CN" altLang="en-US" dirty="0">
                <a:ea typeface="宋体" panose="02010600030101010101" pitchFamily="2" charset="-122"/>
              </a:rPr>
              <a:t>基上</a:t>
            </a:r>
            <a:r>
              <a:rPr lang="zh-CN" altLang="en-US"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t>4</a:t>
            </a:r>
            <a:r>
              <a:rPr lang="zh-CN" altLang="en-US" dirty="0" smtClean="0">
                <a:ea typeface="宋体" panose="02010600030101010101" pitchFamily="2" charset="-122"/>
              </a:rPr>
              <a:t> ．“</a:t>
            </a:r>
            <a:r>
              <a:rPr lang="zh-CN" altLang="en-US" dirty="0" smtClean="0"/>
              <a:t>观察</a:t>
            </a:r>
            <a:r>
              <a:rPr lang="en-US" dirty="0" smtClean="0"/>
              <a:t>DNA</a:t>
            </a:r>
            <a:r>
              <a:rPr lang="zh-CN" altLang="en-US" dirty="0" smtClean="0"/>
              <a:t>和</a:t>
            </a:r>
            <a:r>
              <a:rPr lang="en-US" dirty="0" smtClean="0"/>
              <a:t>RNA</a:t>
            </a:r>
            <a:r>
              <a:rPr lang="zh-CN" altLang="en-US" dirty="0" smtClean="0"/>
              <a:t>在细胞中的分布</a:t>
            </a:r>
            <a:r>
              <a:rPr lang="zh-CN" altLang="en-US" dirty="0" smtClean="0">
                <a:ea typeface="宋体" panose="02010600030101010101" pitchFamily="2" charset="-122"/>
              </a:rPr>
              <a:t>”</a:t>
            </a:r>
            <a:r>
              <a:rPr lang="zh-CN" altLang="en-US" dirty="0" smtClean="0"/>
              <a:t>实验，盐酸的作用：①改变细胞膜的通透性，加速染色剂进入细胞，②使染色质中的</a:t>
            </a:r>
            <a:r>
              <a:rPr lang="en-US" altLang="zh-CN" dirty="0" smtClean="0"/>
              <a:t>DNA</a:t>
            </a:r>
            <a:r>
              <a:rPr lang="zh-CN" altLang="en-US" dirty="0" smtClean="0"/>
              <a:t>和蛋白质分离，有利于</a:t>
            </a:r>
            <a:r>
              <a:rPr lang="en-US" altLang="zh-CN" dirty="0" smtClean="0"/>
              <a:t>DNA</a:t>
            </a:r>
            <a:r>
              <a:rPr lang="zh-CN" altLang="en-US" dirty="0" smtClean="0"/>
              <a:t>与染色剂结合</a:t>
            </a:r>
            <a:r>
              <a:rPr lang="zh-CN" altLang="en-US" dirty="0">
                <a:ea typeface="宋体" panose="02010600030101010101" pitchFamily="2" charset="-122"/>
              </a:rPr>
              <a:t>。</a:t>
            </a:r>
            <a:endParaRPr lang="zh-CN" altLang="en-US" dirty="0" smtClean="0"/>
          </a:p>
        </p:txBody>
      </p:sp>
      <p:sp>
        <p:nvSpPr>
          <p:cNvPr id="997379" name="矩形 997378"/>
          <p:cNvSpPr/>
          <p:nvPr/>
        </p:nvSpPr>
        <p:spPr>
          <a:xfrm>
            <a:off x="695960" y="500042"/>
            <a:ext cx="10799763" cy="694055"/>
          </a:xfrm>
          <a:prstGeom prst="rect">
            <a:avLst/>
          </a:prstGeom>
          <a:noFill/>
          <a:ln w="9525">
            <a:noFill/>
          </a:ln>
        </p:spPr>
        <p:txBody>
          <a:bodyPr>
            <a:spAutoFit/>
          </a:bodyPr>
          <a:lstStyle>
            <a:lvl1pPr marL="0" lvl="0" indent="622300" algn="just" defTabSz="914400" rtl="0" eaLnBrk="1" fontAlgn="base" latinLnBrk="0" hangingPunct="0">
              <a:lnSpc>
                <a:spcPct val="140000"/>
              </a:lnSpc>
              <a:spcBef>
                <a:spcPct val="0"/>
              </a:spcBef>
              <a:spcAft>
                <a:spcPct val="0"/>
              </a:spcAft>
              <a:buClr>
                <a:schemeClr val="accent1"/>
              </a:buClr>
              <a:buFont typeface="Wingdings" panose="05000000000000000000" pitchFamily="2" charset="2"/>
              <a:buNone/>
              <a:tabLst>
                <a:tab pos="5207000" algn="l"/>
                <a:tab pos="9686925" algn="l"/>
              </a:tabLst>
              <a:defRPr sz="2400" b="1" u="none" kern="1200" baseline="0">
                <a:solidFill>
                  <a:srgbClr val="000000"/>
                </a:solidFill>
                <a:latin typeface="Times New Roman" panose="02020603050405020304" pitchFamily="18" charset="0"/>
              </a:defRPr>
            </a:lvl1pPr>
            <a:lvl2pPr marL="1184275" lvl="1" indent="-285750" algn="just" defTabSz="914400" rtl="0" eaLnBrk="1" fontAlgn="base" latinLnBrk="0" hangingPunct="0">
              <a:lnSpc>
                <a:spcPct val="145000"/>
              </a:lnSpc>
              <a:spcBef>
                <a:spcPct val="0"/>
              </a:spcBef>
              <a:spcAft>
                <a:spcPct val="0"/>
              </a:spcAft>
              <a:buClr>
                <a:schemeClr val="tx2"/>
              </a:buClr>
              <a:buFont typeface="Wingdings" panose="05000000000000000000" pitchFamily="2" charset="2"/>
              <a:buNone/>
              <a:tabLst>
                <a:tab pos="5207000" algn="l"/>
                <a:tab pos="9686925" algn="l"/>
              </a:tabLst>
              <a:defRPr sz="2400" b="1" i="0" u="none" kern="1200" baseline="0">
                <a:solidFill>
                  <a:srgbClr val="000000"/>
                </a:solidFill>
                <a:latin typeface="Arial" panose="020B0604020202020204" pitchFamily="34" charset="0"/>
              </a:defRPr>
            </a:lvl2pPr>
            <a:lvl3pPr marL="1592580" lvl="2" indent="-228600" algn="just" defTabSz="914400" rtl="0" eaLnBrk="1" fontAlgn="base" latinLnBrk="0" hangingPunct="0">
              <a:lnSpc>
                <a:spcPct val="145000"/>
              </a:lnSpc>
              <a:spcBef>
                <a:spcPct val="0"/>
              </a:spcBef>
              <a:spcAft>
                <a:spcPct val="0"/>
              </a:spcAft>
              <a:buClr>
                <a:schemeClr val="tx1"/>
              </a:buClr>
              <a:buFontTx/>
              <a:buNone/>
              <a:tabLst>
                <a:tab pos="5207000" algn="l"/>
                <a:tab pos="9686925" algn="l"/>
              </a:tabLst>
              <a:defRPr sz="2400" b="1" i="0" u="none" kern="1200" baseline="0">
                <a:solidFill>
                  <a:srgbClr val="000000"/>
                </a:solidFill>
                <a:latin typeface="Arial" panose="020B0604020202020204" pitchFamily="34" charset="0"/>
              </a:defRPr>
            </a:lvl3pPr>
            <a:lvl4pPr marL="2000250" lvl="3"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4pPr>
            <a:lvl5pPr marL="2408555" lvl="4" indent="-228600" algn="just" defTabSz="914400" rtl="0" eaLnBrk="1" fontAlgn="base" latinLnBrk="0" hangingPunct="0">
              <a:lnSpc>
                <a:spcPct val="145000"/>
              </a:lnSpc>
              <a:spcBef>
                <a:spcPct val="0"/>
              </a:spcBef>
              <a:spcAft>
                <a:spcPct val="0"/>
              </a:spcAft>
              <a:buFontTx/>
              <a:buNone/>
              <a:tabLst>
                <a:tab pos="5207000" algn="l"/>
                <a:tab pos="9686925" algn="l"/>
              </a:tabLst>
              <a:defRPr sz="2400" b="1" i="0" u="none" kern="1200" baseline="0">
                <a:solidFill>
                  <a:srgbClr val="000000"/>
                </a:solidFill>
                <a:latin typeface="Arial" panose="020B0604020202020204" pitchFamily="34" charset="0"/>
              </a:defRPr>
            </a:lvl5pPr>
          </a:lstStyle>
          <a:p>
            <a:pPr lvl="0">
              <a:buClr>
                <a:schemeClr val="accent1"/>
              </a:buClr>
              <a:buNone/>
            </a:pPr>
            <a:r>
              <a:rPr lang="zh-CN" altLang="en-US" sz="2800" dirty="0">
                <a:effectLst>
                  <a:outerShdw blurRad="38100" dist="38100" dir="2700000">
                    <a:srgbClr val="FFFFFF"/>
                  </a:outerShdw>
                </a:effectLst>
                <a:ea typeface="黑体" panose="02010609060101010101" charset="-122"/>
              </a:rPr>
              <a:t>〔高考必背语句〕</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52724"/>
            <a:ext cx="1164729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蛋白质的基本单位是氨基酸，因此蛋白质水解的产物是氨基酸，氨基酸的结构特点是至少含有一个氨基</a:t>
            </a:r>
            <a:r>
              <a:rPr lang="en-US" altLang="zh-CN" sz="2400" b="1" kern="100" dirty="0">
                <a:solidFill>
                  <a:srgbClr val="0000FF"/>
                </a:solidFill>
                <a:latin typeface="Times New Roman" panose="02020603050405020304"/>
                <a:ea typeface="仿宋_GB2312"/>
                <a:cs typeface="Courier New" panose="02070309020205020404"/>
              </a:rPr>
              <a:t>(—NH</a:t>
            </a:r>
            <a:r>
              <a:rPr lang="en-US" altLang="zh-CN" sz="2400" b="1" kern="100" baseline="-25000" dirty="0">
                <a:solidFill>
                  <a:srgbClr val="0000FF"/>
                </a:solidFill>
                <a:latin typeface="Times New Roman" panose="02020603050405020304"/>
                <a:ea typeface="仿宋_GB2312"/>
                <a:cs typeface="Courier New" panose="02070309020205020404"/>
              </a:rPr>
              <a:t>2</a:t>
            </a:r>
            <a:r>
              <a:rPr lang="en-US" altLang="zh-CN" sz="2400" b="1" kern="100" dirty="0">
                <a:solidFill>
                  <a:srgbClr val="0000FF"/>
                </a:solidFill>
                <a:latin typeface="Times New Roman" panose="02020603050405020304"/>
                <a:ea typeface="仿宋_GB2312"/>
                <a:cs typeface="Courier New" panose="02070309020205020404"/>
              </a:rPr>
              <a:t>)</a:t>
            </a:r>
            <a:r>
              <a:rPr lang="zh-CN" altLang="zh-CN" sz="2400" b="1" kern="100" dirty="0">
                <a:solidFill>
                  <a:srgbClr val="0000FF"/>
                </a:solidFill>
                <a:latin typeface="Times New Roman" panose="02020603050405020304"/>
                <a:ea typeface="仿宋_GB2312"/>
                <a:cs typeface="Times New Roman" panose="02020603050405020304"/>
              </a:rPr>
              <a:t>和一个羧基</a:t>
            </a:r>
            <a:r>
              <a:rPr lang="en-US" altLang="zh-CN" sz="2400" b="1" kern="100" dirty="0">
                <a:solidFill>
                  <a:srgbClr val="0000FF"/>
                </a:solidFill>
                <a:latin typeface="Times New Roman" panose="02020603050405020304"/>
                <a:ea typeface="仿宋_GB2312"/>
                <a:cs typeface="Courier New" panose="02070309020205020404"/>
              </a:rPr>
              <a:t>(—COOH)</a:t>
            </a:r>
            <a:r>
              <a:rPr lang="zh-CN" altLang="zh-CN" sz="2400" b="1" kern="100" dirty="0">
                <a:solidFill>
                  <a:srgbClr val="0000FF"/>
                </a:solidFill>
                <a:latin typeface="Times New Roman" panose="02020603050405020304"/>
                <a:ea typeface="仿宋_GB2312"/>
                <a:cs typeface="Times New Roman" panose="02020603050405020304"/>
              </a:rPr>
              <a:t>，并且有一个氨基和一个羧基连接在同一个碳原子上，</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和</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项是核苷酸，</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项中无羧基，故选</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191344" y="622613"/>
            <a:ext cx="1164729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江西金太阳全国大联考</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下面是三种组成蛋白质的氨基酸的结构式，据图分析下列叙述错误的是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7170"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1509" y="1918757"/>
            <a:ext cx="4959023" cy="142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58493" y="3446998"/>
            <a:ext cx="114177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以上这三种氨基酸的</a:t>
            </a:r>
            <a:r>
              <a:rPr lang="en-US" altLang="zh-CN" sz="2400" b="1" kern="100" dirty="0">
                <a:latin typeface="Times New Roman" panose="02020603050405020304"/>
                <a:cs typeface="Courier New" panose="02070309020205020404"/>
              </a:rPr>
              <a:t>R</a:t>
            </a:r>
            <a:r>
              <a:rPr lang="zh-CN" altLang="zh-CN" sz="2400" b="1" kern="100" dirty="0">
                <a:latin typeface="Times New Roman" panose="02020603050405020304"/>
                <a:cs typeface="Times New Roman" panose="02020603050405020304"/>
              </a:rPr>
              <a:t>基依次是</a:t>
            </a:r>
            <a:r>
              <a:rPr lang="en-US" altLang="zh-CN" sz="2400" b="1" kern="100" dirty="0">
                <a:latin typeface="Times New Roman" panose="02020603050405020304"/>
                <a:cs typeface="Courier New" panose="02070309020205020404"/>
              </a:rPr>
              <a:t>—H</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—CH</a:t>
            </a:r>
            <a:r>
              <a:rPr lang="en-US" altLang="zh-CN" sz="2400" b="1" kern="100" baseline="-250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a:t>
            </a:r>
            <a:r>
              <a:rPr lang="en-US" altLang="zh-CN" sz="2400" b="1" kern="100" dirty="0">
                <a:latin typeface="Times New Roman" panose="02020603050405020304"/>
                <a:cs typeface="Courier New" panose="02070309020205020404"/>
              </a:rPr>
              <a:t>—CH</a:t>
            </a:r>
            <a:r>
              <a:rPr lang="en-US" altLang="zh-CN" sz="2400" b="1" kern="100" baseline="-25000" dirty="0">
                <a:latin typeface="Times New Roman" panose="02020603050405020304"/>
                <a:cs typeface="Courier New" panose="02070309020205020404"/>
              </a:rPr>
              <a:t>2</a:t>
            </a:r>
            <a:r>
              <a:rPr lang="en-US" altLang="zh-CN" sz="2400" b="1" kern="100" dirty="0">
                <a:latin typeface="Times New Roman" panose="02020603050405020304"/>
                <a:cs typeface="Courier New" panose="02070309020205020404"/>
              </a:rPr>
              <a:t>OH</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将这三种氨基酸</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足量</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置于适宜条件下，经脱水缩合可形成三肽化合物最多有</a:t>
            </a:r>
            <a:r>
              <a:rPr lang="en-US" altLang="zh-CN" sz="2400" b="1" kern="100" dirty="0">
                <a:latin typeface="Times New Roman" panose="02020603050405020304"/>
                <a:cs typeface="Courier New" panose="02070309020205020404"/>
              </a:rPr>
              <a:t>27</a:t>
            </a:r>
            <a:r>
              <a:rPr lang="zh-CN" altLang="zh-CN" sz="2400" b="1" kern="100" dirty="0">
                <a:latin typeface="Times New Roman" panose="02020603050405020304"/>
                <a:cs typeface="Times New Roman" panose="02020603050405020304"/>
              </a:rPr>
              <a:t>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甲是最简单的氨基酸</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从上式可看出，只要含有一个氨基和一个羧基的化合物就是组成蛋白质的氨基酸</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命题角度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638" y="1530173"/>
            <a:ext cx="1797552" cy="4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2350488" y="1364678"/>
            <a:ext cx="7822943"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610485" algn="l"/>
              </a:tabLst>
            </a:pPr>
            <a:r>
              <a:rPr lang="zh-CN" altLang="zh-CN" sz="2400" b="1" kern="100" dirty="0">
                <a:latin typeface="Times New Roman" panose="02020603050405020304"/>
                <a:ea typeface="黑体" panose="02010609060101010101" charset="-122"/>
                <a:cs typeface="Times New Roman" panose="02020603050405020304"/>
              </a:rPr>
              <a:t>结合蛋白质的结构和功能，考查生命观念</a:t>
            </a:r>
            <a:endParaRPr lang="zh-CN" altLang="zh-CN" sz="1050" kern="100" dirty="0">
              <a:effectLst/>
              <a:latin typeface="宋体" panose="02010600030101010101" pitchFamily="2" charset="-122"/>
              <a:cs typeface="Courier New" panose="02070309020205020404"/>
            </a:endParaRPr>
          </a:p>
        </p:txBody>
      </p:sp>
      <p:sp>
        <p:nvSpPr>
          <p:cNvPr id="4" name="矩形 1"/>
          <p:cNvSpPr>
            <a:spLocks noChangeArrowheads="1"/>
          </p:cNvSpPr>
          <p:nvPr/>
        </p:nvSpPr>
        <p:spPr bwMode="auto">
          <a:xfrm>
            <a:off x="397810" y="1932905"/>
            <a:ext cx="11304749"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3.</a:t>
            </a:r>
            <a:r>
              <a:rPr lang="en-US" altLang="zh-CN" sz="2400" b="1" kern="100" dirty="0">
                <a:latin typeface="Times New Roman" panose="02020603050405020304"/>
                <a:ea typeface="楷体_GB2312"/>
                <a:cs typeface="Courier New" panose="02070309020205020404"/>
              </a:rPr>
              <a:t>(2018·</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Ⅱ</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1)</a:t>
            </a:r>
            <a:r>
              <a:rPr lang="zh-CN" altLang="zh-CN" sz="2400" b="1" kern="100" dirty="0">
                <a:latin typeface="Times New Roman" panose="02020603050405020304"/>
                <a:cs typeface="Times New Roman" panose="02020603050405020304"/>
              </a:rPr>
              <a:t>下列关于人体中蛋白质功能的叙述，错误的是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浆细胞产生的抗体可结合相应的病毒抗原</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肌细胞中的某些蛋白质参与肌肉收缩的过程</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蛋白质结合</a:t>
            </a:r>
            <a:r>
              <a:rPr lang="en-US" altLang="zh-CN" sz="2400" b="1" kern="100" dirty="0">
                <a:latin typeface="Times New Roman" panose="02020603050405020304"/>
                <a:cs typeface="Courier New" panose="02070309020205020404"/>
              </a:rPr>
              <a:t>Mg</a:t>
            </a:r>
            <a:r>
              <a:rPr lang="en-US" altLang="zh-CN" sz="2400" b="1" kern="100" baseline="30000" dirty="0">
                <a:latin typeface="Times New Roman" panose="02020603050405020304"/>
                <a:cs typeface="Courier New" panose="02070309020205020404"/>
              </a:rPr>
              <a:t>2</a:t>
            </a:r>
            <a:r>
              <a:rPr lang="zh-CN" altLang="zh-CN" sz="2400" b="1" kern="100" baseline="30000" dirty="0">
                <a:latin typeface="Times New Roman" panose="02020603050405020304"/>
                <a:cs typeface="Times New Roman" panose="02020603050405020304"/>
              </a:rPr>
              <a:t>＋</a:t>
            </a:r>
            <a:r>
              <a:rPr lang="zh-CN" altLang="zh-CN" sz="2400" b="1" kern="100" dirty="0">
                <a:latin typeface="Times New Roman" panose="02020603050405020304"/>
                <a:cs typeface="Times New Roman" panose="02020603050405020304"/>
              </a:rPr>
              <a:t>形成的血红蛋白参与</a:t>
            </a:r>
            <a:r>
              <a:rPr lang="en-US" altLang="zh-CN" sz="2400" b="1" kern="100" dirty="0">
                <a:latin typeface="Times New Roman" panose="02020603050405020304"/>
                <a:cs typeface="Courier New" panose="02070309020205020404"/>
              </a:rPr>
              <a:t>O</a:t>
            </a:r>
            <a:r>
              <a:rPr lang="en-US" altLang="zh-CN" sz="2400" b="1" kern="100" baseline="-250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运输</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细胞核中某些蛋白质是染色体的重要组成</a:t>
            </a:r>
            <a:r>
              <a:rPr lang="zh-CN" altLang="zh-CN" sz="2400" b="1" kern="100" dirty="0" smtClean="0">
                <a:latin typeface="Times New Roman" panose="02020603050405020304"/>
                <a:cs typeface="Times New Roman" panose="02020603050405020304"/>
              </a:rPr>
              <a:t>成分</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341286" y="1718806"/>
            <a:ext cx="114177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浆细胞产生的特异性抗体可与相应抗原结合而发挥免疫功能，</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正确；肌细胞中的肌球蛋白、肌动蛋白等参与肌肉收缩，</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正确；参与氧气运输的血红蛋白中有</a:t>
            </a:r>
            <a:r>
              <a:rPr lang="en-US" altLang="zh-CN" sz="2400" b="1" kern="100" dirty="0">
                <a:solidFill>
                  <a:srgbClr val="0000FF"/>
                </a:solidFill>
                <a:latin typeface="Times New Roman" panose="02020603050405020304"/>
                <a:ea typeface="仿宋_GB2312"/>
                <a:cs typeface="Courier New" panose="02070309020205020404"/>
              </a:rPr>
              <a:t>Fe</a:t>
            </a:r>
            <a:r>
              <a:rPr lang="en-US" altLang="zh-CN" sz="2400" b="1" kern="100" baseline="30000" dirty="0">
                <a:solidFill>
                  <a:srgbClr val="0000FF"/>
                </a:solidFill>
                <a:latin typeface="Times New Roman" panose="02020603050405020304"/>
                <a:ea typeface="仿宋_GB2312"/>
                <a:cs typeface="Courier New" panose="02070309020205020404"/>
              </a:rPr>
              <a:t>2</a:t>
            </a:r>
            <a:r>
              <a:rPr lang="zh-CN" altLang="zh-CN" sz="2400" b="1" kern="100" baseline="30000" dirty="0">
                <a:solidFill>
                  <a:srgbClr val="0000FF"/>
                </a:solidFill>
                <a:latin typeface="Times New Roman" panose="02020603050405020304"/>
                <a:ea typeface="仿宋_GB231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，而没有</a:t>
            </a:r>
            <a:r>
              <a:rPr lang="en-US" altLang="zh-CN" sz="2400" b="1" kern="100" dirty="0">
                <a:solidFill>
                  <a:srgbClr val="0000FF"/>
                </a:solidFill>
                <a:latin typeface="Times New Roman" panose="02020603050405020304"/>
                <a:ea typeface="仿宋_GB2312"/>
                <a:cs typeface="Courier New" panose="02070309020205020404"/>
              </a:rPr>
              <a:t>Mg</a:t>
            </a:r>
            <a:r>
              <a:rPr lang="en-US" altLang="zh-CN" sz="2400" b="1" kern="100" baseline="30000" dirty="0">
                <a:solidFill>
                  <a:srgbClr val="0000FF"/>
                </a:solidFill>
                <a:latin typeface="Times New Roman" panose="02020603050405020304"/>
                <a:ea typeface="仿宋_GB2312"/>
                <a:cs typeface="Courier New" panose="02070309020205020404"/>
              </a:rPr>
              <a:t>2</a:t>
            </a:r>
            <a:r>
              <a:rPr lang="zh-CN" altLang="zh-CN" sz="2400" b="1" kern="100" baseline="30000" dirty="0">
                <a:solidFill>
                  <a:srgbClr val="0000FF"/>
                </a:solidFill>
                <a:latin typeface="Times New Roman" panose="02020603050405020304"/>
                <a:ea typeface="仿宋_GB231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错误；染色体主要由蛋白质和</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组成，所以细胞核中某些蛋白质是染色体的重要组成成分，</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074344"/>
            <a:ext cx="1164729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4.</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河北衡水中学一调</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以下四组图分别表示蛋白质结构多样性形成的原因，下列相关叙述错误的是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9218" name="Picture 2" descr="1S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4945" y="2381950"/>
            <a:ext cx="5550479" cy="277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980728"/>
            <a:ext cx="1164729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甲图所示肽链中氨基酸的数目不同</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乙图所示肽链中氨基酸的种类不同</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丙图所示肽链中氨基酸的排列顺序不同</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丁图所示肽链以相同方式盘曲折叠形成不同的空间结构</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氨基酸是蛋白质的基本组成单位，多个氨基酸脱水缩合可形成肽链，一条或几条肽链盘曲折叠形成具有一定空间结构的蛋白质。丁图所示肽链以不同方式盘曲折叠形成不同的空间结构，</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blinds(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blinds(horizontal)">
                                      <p:cBhvr>
                                        <p:cTn id="1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2350488" y="484551"/>
            <a:ext cx="7822943"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610485" algn="l"/>
              </a:tabLst>
            </a:pPr>
            <a:r>
              <a:rPr lang="zh-CN" altLang="zh-CN" sz="2400" b="1" kern="100" dirty="0">
                <a:latin typeface="Times New Roman" panose="02020603050405020304"/>
                <a:ea typeface="黑体" panose="02010609060101010101" charset="-122"/>
                <a:cs typeface="Times New Roman" panose="02020603050405020304"/>
              </a:rPr>
              <a:t>围绕蛋白质的合成，考查科学思维</a:t>
            </a:r>
            <a:endParaRPr lang="zh-CN" altLang="zh-CN" sz="1050" kern="100" dirty="0">
              <a:effectLst/>
              <a:latin typeface="宋体" panose="02010600030101010101" pitchFamily="2" charset="-122"/>
              <a:cs typeface="Courier New" panose="02070309020205020404"/>
            </a:endParaRPr>
          </a:p>
        </p:txBody>
      </p:sp>
      <p:pic>
        <p:nvPicPr>
          <p:cNvPr id="11266" name="Picture 2" descr="命题角度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360" y="664799"/>
            <a:ext cx="1776339" cy="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263352" y="1096684"/>
            <a:ext cx="11417796"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5.</a:t>
            </a:r>
            <a:r>
              <a:rPr lang="en-US" altLang="zh-CN" sz="2400" b="1" kern="100" dirty="0">
                <a:latin typeface="Times New Roman" panose="02020603050405020304"/>
                <a:ea typeface="楷体_GB2312"/>
                <a:cs typeface="Courier New" panose="02070309020205020404"/>
              </a:rPr>
              <a:t>(2018·</a:t>
            </a:r>
            <a:r>
              <a:rPr lang="zh-CN" altLang="zh-CN" sz="2400" b="1" kern="100" dirty="0">
                <a:latin typeface="Times New Roman" panose="02020603050405020304"/>
                <a:ea typeface="楷体_GB2312"/>
                <a:cs typeface="Times New Roman" panose="02020603050405020304"/>
              </a:rPr>
              <a:t>经典高考，</a:t>
            </a:r>
            <a:r>
              <a:rPr lang="en-US" altLang="zh-CN" sz="2400" b="1" kern="100" dirty="0">
                <a:latin typeface="Times New Roman" panose="02020603050405020304"/>
                <a:ea typeface="楷体_GB2312"/>
                <a:cs typeface="Courier New" panose="02070309020205020404"/>
              </a:rPr>
              <a:t>5)</a:t>
            </a:r>
            <a:r>
              <a:rPr lang="zh-CN" altLang="zh-CN" sz="2400" b="1" kern="100" dirty="0">
                <a:latin typeface="Times New Roman" panose="02020603050405020304"/>
                <a:cs typeface="Times New Roman" panose="02020603050405020304"/>
              </a:rPr>
              <a:t>哺乳动物的催产素具有催产和排乳的作用，加压素具有升高血压和减少排尿的作用。两者结构简式如图，各氨基酸残基用</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个字母缩写表示。下列叙述正确的是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11267" name="Picture 3" descr="18GS1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0074" y="2888811"/>
            <a:ext cx="5584238"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836712"/>
            <a:ext cx="11647294"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两种激素都是由八肽环和三肽侧链构成的多肽类化合物</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氨基酸之间脱水缩合形成的水分子中氢全部来自氨基</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肽链中游离氨基的数目与参与构成肽链的氨基酸种类无关</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两种激素间因</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个氨基酸种类不同导致生理功能不同</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分析结构简式，两种激素中的环状肽都是由</a:t>
            </a:r>
            <a:r>
              <a:rPr lang="en-US" altLang="zh-CN" sz="2400" b="1" kern="100" dirty="0">
                <a:solidFill>
                  <a:srgbClr val="0000FF"/>
                </a:solidFill>
                <a:latin typeface="Times New Roman" panose="02020603050405020304"/>
                <a:ea typeface="仿宋_GB2312"/>
                <a:cs typeface="Courier New" panose="02070309020205020404"/>
              </a:rPr>
              <a:t>6</a:t>
            </a:r>
            <a:r>
              <a:rPr lang="zh-CN" altLang="zh-CN" sz="2400" b="1" kern="100" dirty="0">
                <a:solidFill>
                  <a:srgbClr val="0000FF"/>
                </a:solidFill>
                <a:latin typeface="Times New Roman" panose="02020603050405020304"/>
                <a:ea typeface="仿宋_GB2312"/>
                <a:cs typeface="Times New Roman" panose="02020603050405020304"/>
              </a:rPr>
              <a:t>个氨基酸构成的，故为六肽环，</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错误；氨基酸之间脱水缩合产生的水分子中的氢来自氨基和羧基，</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错误；有些氨基酸的</a:t>
            </a:r>
            <a:r>
              <a:rPr lang="en-US" altLang="zh-CN" sz="2400" b="1" kern="100" dirty="0">
                <a:solidFill>
                  <a:srgbClr val="0000FF"/>
                </a:solidFill>
                <a:latin typeface="Times New Roman" panose="02020603050405020304"/>
                <a:ea typeface="仿宋_GB2312"/>
                <a:cs typeface="Courier New" panose="02070309020205020404"/>
              </a:rPr>
              <a:t>R</a:t>
            </a:r>
            <a:r>
              <a:rPr lang="zh-CN" altLang="zh-CN" sz="2400" b="1" kern="100" dirty="0">
                <a:solidFill>
                  <a:srgbClr val="0000FF"/>
                </a:solidFill>
                <a:latin typeface="Times New Roman" panose="02020603050405020304"/>
                <a:ea typeface="仿宋_GB2312"/>
                <a:cs typeface="Times New Roman" panose="02020603050405020304"/>
              </a:rPr>
              <a:t>基可能含有游离氨基，</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错误；分析结构简式，两种激素间有</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个氨基酸种类不同，故生理功能不同与这</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个氨基酸种类不同有关，</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blinds(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blinds(horizontal)">
                                      <p:cBhvr>
                                        <p:cTn id="1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908720"/>
            <a:ext cx="11647294"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6.</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江淮十校质检</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图甲表示一个由</a:t>
            </a:r>
            <a:r>
              <a:rPr lang="en-US" altLang="zh-CN" sz="2400" b="1" kern="100" dirty="0">
                <a:latin typeface="Times New Roman" panose="02020603050405020304"/>
                <a:cs typeface="Courier New" panose="02070309020205020404"/>
              </a:rPr>
              <a:t>200</a:t>
            </a:r>
            <a:r>
              <a:rPr lang="zh-CN" altLang="zh-CN" sz="2400" b="1" kern="100" dirty="0">
                <a:latin typeface="Times New Roman" panose="02020603050405020304"/>
                <a:cs typeface="Times New Roman" panose="02020603050405020304"/>
              </a:rPr>
              <a:t>个氨基酸构成的蛋白质分子</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数字表示相应位置</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，图乙表示该蛋白质分子的一条肽链，其中有</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个丙氨酸</a:t>
            </a:r>
            <a:r>
              <a:rPr lang="en-US" altLang="zh-CN" sz="2400" b="1" kern="100" dirty="0">
                <a:latin typeface="Times New Roman" panose="02020603050405020304"/>
                <a:cs typeface="Courier New" panose="02070309020205020404"/>
              </a:rPr>
              <a:t>(R</a:t>
            </a:r>
            <a:r>
              <a:rPr lang="zh-CN" altLang="zh-CN" sz="2400" b="1" kern="100" dirty="0">
                <a:latin typeface="Times New Roman" panose="02020603050405020304"/>
                <a:cs typeface="Times New Roman" panose="02020603050405020304"/>
              </a:rPr>
              <a:t>基为</a:t>
            </a:r>
            <a:r>
              <a:rPr lang="en-US" altLang="zh-CN" sz="2400" b="1" kern="100" dirty="0">
                <a:latin typeface="Times New Roman" panose="02020603050405020304"/>
                <a:cs typeface="Courier New" panose="02070309020205020404"/>
              </a:rPr>
              <a:t>—CH</a:t>
            </a:r>
            <a:r>
              <a:rPr lang="en-US" altLang="zh-CN" sz="2400" b="1" kern="100" baseline="-25000" dirty="0">
                <a:latin typeface="Times New Roman" panose="02020603050405020304"/>
                <a:cs typeface="Courier New" panose="02070309020205020404"/>
              </a:rPr>
              <a:t>3</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。下列相关叙述错误的是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12290" name="Picture 2" descr="1S5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6178" y="2718482"/>
            <a:ext cx="6200645" cy="24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72865"/>
            <a:ext cx="11647294"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该蛋白质分子中含有</a:t>
            </a:r>
            <a:r>
              <a:rPr lang="en-US" altLang="zh-CN" sz="2400" b="1" kern="100" dirty="0">
                <a:latin typeface="Times New Roman" panose="02020603050405020304"/>
                <a:cs typeface="Courier New" panose="02070309020205020404"/>
              </a:rPr>
              <a:t>198</a:t>
            </a:r>
            <a:r>
              <a:rPr lang="zh-CN" altLang="zh-CN" sz="2400" b="1" kern="100" dirty="0">
                <a:latin typeface="Times New Roman" panose="02020603050405020304"/>
                <a:cs typeface="Times New Roman" panose="02020603050405020304"/>
              </a:rPr>
              <a:t>个肽键</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该蛋白质分子中至少含有</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个</a:t>
            </a:r>
            <a:r>
              <a:rPr lang="en-US" altLang="zh-CN" sz="2400" b="1" kern="100" dirty="0">
                <a:latin typeface="Times New Roman" panose="02020603050405020304"/>
                <a:cs typeface="Courier New" panose="02070309020205020404"/>
              </a:rPr>
              <a:t>—NH</a:t>
            </a:r>
            <a:r>
              <a:rPr lang="en-US" altLang="zh-CN" sz="2400" b="1" kern="100" baseline="-25000" dirty="0">
                <a:latin typeface="Times New Roman" panose="02020603050405020304"/>
                <a:cs typeface="Courier New" panose="02070309020205020404"/>
              </a:rPr>
              <a:t>2</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C.200</a:t>
            </a:r>
            <a:r>
              <a:rPr lang="zh-CN" altLang="zh-CN" sz="2400" b="1" kern="100" dirty="0">
                <a:latin typeface="Times New Roman" panose="02020603050405020304"/>
                <a:cs typeface="Times New Roman" panose="02020603050405020304"/>
              </a:rPr>
              <a:t>个氨基酸经脱水缩合形成该蛋白质分子时相对分子质量减少了</a:t>
            </a:r>
            <a:r>
              <a:rPr lang="en-US" altLang="zh-CN" sz="2400" b="1" kern="100" dirty="0">
                <a:latin typeface="Times New Roman" panose="02020603050405020304"/>
                <a:cs typeface="Courier New" panose="02070309020205020404"/>
              </a:rPr>
              <a:t>3 584</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图乙中肽链脱去</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个丙氨酸后的产物与原肽链相比，氢原子数目增加</a:t>
            </a:r>
            <a:r>
              <a:rPr lang="en-US" altLang="zh-CN" sz="2400" b="1" kern="100" dirty="0">
                <a:latin typeface="Times New Roman" panose="02020603050405020304"/>
                <a:cs typeface="Courier New" panose="02070309020205020404"/>
              </a:rPr>
              <a:t>8</a:t>
            </a:r>
            <a:r>
              <a:rPr lang="zh-CN" altLang="zh-CN" sz="2400" b="1" kern="100" dirty="0">
                <a:latin typeface="Times New Roman" panose="02020603050405020304"/>
                <a:cs typeface="Times New Roman" panose="02020603050405020304"/>
              </a:rPr>
              <a:t>个、氧原子数目增加</a:t>
            </a:r>
            <a:r>
              <a:rPr lang="en-US" altLang="zh-CN" sz="2400" b="1" kern="100" dirty="0">
                <a:latin typeface="Times New Roman" panose="02020603050405020304"/>
                <a:cs typeface="Courier New" panose="02070309020205020404"/>
              </a:rPr>
              <a:t>4</a:t>
            </a:r>
            <a:r>
              <a:rPr lang="zh-CN" altLang="zh-CN" sz="2400" b="1" kern="100" dirty="0" smtClean="0">
                <a:latin typeface="Times New Roman" panose="02020603050405020304"/>
                <a:cs typeface="Times New Roman" panose="02020603050405020304"/>
              </a:rPr>
              <a:t>个</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文本占位符 833537"/>
          <p:cNvSpPr>
            <a:spLocks noGrp="1"/>
          </p:cNvSpPr>
          <p:nvPr>
            <p:ph type="body" idx="1"/>
          </p:nvPr>
        </p:nvSpPr>
        <p:spPr>
          <a:xfrm>
            <a:off x="695960" y="692150"/>
            <a:ext cx="10799763" cy="5484578"/>
          </a:xfrm>
        </p:spPr>
        <p:txBody>
          <a:bodyPr>
            <a:spAutoFit/>
          </a:bodyPr>
          <a:lstStyle/>
          <a:p>
            <a:pPr>
              <a:buClr>
                <a:schemeClr val="accent1"/>
              </a:buClr>
              <a:buNone/>
            </a:pPr>
            <a:r>
              <a:rPr lang="en-US" altLang="zh-CN" dirty="0" smtClean="0">
                <a:ea typeface="宋体" panose="02010600030101010101" pitchFamily="2" charset="-122"/>
              </a:rPr>
              <a:t>5</a:t>
            </a:r>
            <a:r>
              <a:rPr lang="zh-CN" altLang="en-US" dirty="0" smtClean="0">
                <a:ea typeface="宋体" panose="02010600030101010101" pitchFamily="2" charset="-122"/>
              </a:rPr>
              <a:t>．</a:t>
            </a:r>
            <a:r>
              <a:rPr lang="zh-CN" altLang="en-US" dirty="0">
                <a:ea typeface="宋体" panose="02010600030101010101" pitchFamily="2" charset="-122"/>
              </a:rPr>
              <a:t>蛋白质结构多样性的原因是构成蛋白质的氨基酸的种类、数目、排列顺序以及多肽链盘曲折叠形成的空间结构不同。蛋白质结构多样性决定蛋白质功能的多样性。</a:t>
            </a:r>
          </a:p>
          <a:p>
            <a:pPr>
              <a:buClr>
                <a:schemeClr val="accent1"/>
              </a:buClr>
              <a:buNone/>
            </a:pPr>
            <a:r>
              <a:rPr lang="en-US" altLang="zh-CN" dirty="0" smtClean="0">
                <a:ea typeface="宋体" panose="02010600030101010101" pitchFamily="2" charset="-122"/>
              </a:rPr>
              <a:t>6</a:t>
            </a:r>
            <a:r>
              <a:rPr lang="zh-CN" altLang="en-US" dirty="0" smtClean="0">
                <a:ea typeface="宋体" panose="02010600030101010101" pitchFamily="2" charset="-122"/>
              </a:rPr>
              <a:t>．</a:t>
            </a:r>
            <a:r>
              <a:rPr lang="zh-CN" altLang="en-US" dirty="0">
                <a:ea typeface="宋体" panose="02010600030101010101" pitchFamily="2" charset="-122"/>
              </a:rPr>
              <a:t>蛋白质的功能有组成结构、催化、运输、</a:t>
            </a:r>
            <a:r>
              <a:rPr lang="zh-CN" altLang="en-US" dirty="0" smtClean="0">
                <a:ea typeface="宋体" panose="02010600030101010101" pitchFamily="2" charset="-122"/>
              </a:rPr>
              <a:t>调节（信息分子）、</a:t>
            </a:r>
            <a:r>
              <a:rPr lang="zh-CN" altLang="en-US" dirty="0">
                <a:ea typeface="宋体" panose="02010600030101010101" pitchFamily="2" charset="-122"/>
              </a:rPr>
              <a:t>免疫等。</a:t>
            </a:r>
          </a:p>
          <a:p>
            <a:pPr algn="just">
              <a:lnSpc>
                <a:spcPct val="150000"/>
              </a:lnSpc>
              <a:spcAft>
                <a:spcPts val="0"/>
              </a:spcAft>
              <a:tabLst>
                <a:tab pos="2610485" algn="l"/>
              </a:tabLst>
            </a:pPr>
            <a:r>
              <a:rPr lang="en-US" altLang="zh-CN" dirty="0" smtClean="0">
                <a:ea typeface="宋体" panose="02010600030101010101" pitchFamily="2" charset="-122"/>
                <a:sym typeface="+mn-ea"/>
              </a:rPr>
              <a:t>7</a:t>
            </a:r>
            <a:r>
              <a:rPr lang="zh-CN" altLang="en-US" dirty="0" smtClean="0">
                <a:ea typeface="宋体" panose="02010600030101010101" pitchFamily="2" charset="-122"/>
                <a:sym typeface="+mn-ea"/>
              </a:rPr>
              <a:t>．</a:t>
            </a:r>
            <a:r>
              <a:rPr lang="zh-CN" kern="100" dirty="0">
                <a:effectLst/>
                <a:latin typeface="Times New Roman" panose="02020603050405020304"/>
                <a:cs typeface="Times New Roman" panose="02020603050405020304"/>
                <a:sym typeface="+mn-ea"/>
              </a:rPr>
              <a:t>真核细胞的</a:t>
            </a:r>
            <a:r>
              <a:rPr lang="en-US" kern="100" dirty="0">
                <a:effectLst/>
                <a:latin typeface="Times New Roman" panose="02020603050405020304"/>
                <a:cs typeface="Courier New" panose="02070309020205020404"/>
                <a:sym typeface="+mn-ea"/>
              </a:rPr>
              <a:t>DNA</a:t>
            </a:r>
            <a:r>
              <a:rPr lang="zh-CN" kern="100" dirty="0">
                <a:effectLst/>
                <a:latin typeface="Times New Roman" panose="02020603050405020304"/>
                <a:cs typeface="Times New Roman" panose="02020603050405020304"/>
                <a:sym typeface="+mn-ea"/>
              </a:rPr>
              <a:t>主要分布在</a:t>
            </a:r>
            <a:r>
              <a:rPr lang="zh-CN" u="wavy" kern="100" dirty="0">
                <a:effectLst/>
                <a:latin typeface="Times New Roman" panose="02020603050405020304"/>
                <a:cs typeface="Times New Roman" panose="02020603050405020304"/>
                <a:sym typeface="+mn-ea"/>
              </a:rPr>
              <a:t>细胞核</a:t>
            </a:r>
            <a:r>
              <a:rPr lang="zh-CN" kern="100" dirty="0">
                <a:effectLst/>
                <a:latin typeface="Times New Roman" panose="02020603050405020304"/>
                <a:cs typeface="Times New Roman" panose="02020603050405020304"/>
                <a:sym typeface="+mn-ea"/>
              </a:rPr>
              <a:t>中，</a:t>
            </a:r>
            <a:r>
              <a:rPr lang="en-US" kern="100" dirty="0">
                <a:effectLst/>
                <a:latin typeface="Times New Roman" panose="02020603050405020304"/>
                <a:cs typeface="Courier New" panose="02070309020205020404"/>
                <a:sym typeface="+mn-ea"/>
              </a:rPr>
              <a:t>RNA</a:t>
            </a:r>
            <a:r>
              <a:rPr lang="zh-CN" kern="100" dirty="0">
                <a:effectLst/>
                <a:latin typeface="Times New Roman" panose="02020603050405020304"/>
                <a:cs typeface="Times New Roman" panose="02020603050405020304"/>
                <a:sym typeface="+mn-ea"/>
              </a:rPr>
              <a:t>主要分布在</a:t>
            </a:r>
            <a:r>
              <a:rPr lang="zh-CN" u="wavy" kern="100" dirty="0">
                <a:effectLst/>
                <a:latin typeface="Times New Roman" panose="02020603050405020304"/>
                <a:cs typeface="Times New Roman" panose="02020603050405020304"/>
                <a:sym typeface="+mn-ea"/>
              </a:rPr>
              <a:t>细胞质</a:t>
            </a:r>
            <a:r>
              <a:rPr lang="zh-CN" kern="100" dirty="0">
                <a:effectLst/>
                <a:latin typeface="Times New Roman" panose="02020603050405020304"/>
                <a:cs typeface="Times New Roman" panose="02020603050405020304"/>
                <a:sym typeface="+mn-ea"/>
              </a:rPr>
              <a:t>中。</a:t>
            </a:r>
            <a:endParaRPr lang="zh-CN" kern="100" dirty="0">
              <a:effectLst/>
              <a:latin typeface="宋体" panose="02010600030101010101" pitchFamily="2" charset="-122"/>
              <a:cs typeface="Courier New" panose="02070309020205020404"/>
            </a:endParaRPr>
          </a:p>
          <a:p>
            <a:pPr algn="just">
              <a:lnSpc>
                <a:spcPct val="150000"/>
              </a:lnSpc>
              <a:spcAft>
                <a:spcPts val="0"/>
              </a:spcAft>
              <a:tabLst>
                <a:tab pos="2610485" algn="l"/>
              </a:tabLst>
            </a:pPr>
            <a:r>
              <a:rPr lang="en-US" altLang="zh-CN" dirty="0" smtClean="0">
                <a:ea typeface="宋体" panose="02010600030101010101" pitchFamily="2" charset="-122"/>
                <a:sym typeface="+mn-ea"/>
              </a:rPr>
              <a:t>8</a:t>
            </a:r>
            <a:r>
              <a:rPr lang="zh-CN" altLang="en-US" dirty="0" smtClean="0">
                <a:ea typeface="宋体" panose="02010600030101010101" pitchFamily="2" charset="-122"/>
                <a:sym typeface="+mn-ea"/>
              </a:rPr>
              <a:t>．</a:t>
            </a:r>
            <a:r>
              <a:rPr lang="zh-CN" kern="100" dirty="0">
                <a:effectLst/>
                <a:latin typeface="Times New Roman" panose="02020603050405020304"/>
                <a:cs typeface="Times New Roman" panose="02020603050405020304"/>
                <a:sym typeface="+mn-ea"/>
              </a:rPr>
              <a:t>核酸的功能是</a:t>
            </a:r>
            <a:r>
              <a:rPr lang="zh-CN" u="wavy" kern="100" dirty="0">
                <a:effectLst/>
                <a:latin typeface="Times New Roman" panose="02020603050405020304"/>
                <a:cs typeface="Times New Roman" panose="02020603050405020304"/>
                <a:sym typeface="+mn-ea"/>
              </a:rPr>
              <a:t>细胞内携带遗传信息的物质，在生物体的遗传、变异和蛋白质的生物合成中有重要作用</a:t>
            </a:r>
            <a:r>
              <a:rPr lang="zh-CN" kern="100" dirty="0">
                <a:effectLst/>
                <a:latin typeface="Times New Roman" panose="02020603050405020304"/>
                <a:cs typeface="Times New Roman" panose="02020603050405020304"/>
                <a:sym typeface="+mn-ea"/>
              </a:rPr>
              <a:t>。</a:t>
            </a:r>
            <a:endParaRPr lang="zh-CN" kern="100" dirty="0">
              <a:effectLst/>
              <a:latin typeface="宋体" panose="02010600030101010101" pitchFamily="2" charset="-122"/>
              <a:cs typeface="Courier New" panose="02070309020205020404"/>
            </a:endParaRPr>
          </a:p>
          <a:p>
            <a:pPr>
              <a:lnSpc>
                <a:spcPct val="150000"/>
              </a:lnSpc>
              <a:spcAft>
                <a:spcPts val="0"/>
              </a:spcAft>
              <a:tabLst>
                <a:tab pos="2610485" algn="l"/>
              </a:tabLst>
            </a:pPr>
            <a:r>
              <a:rPr lang="en-US" altLang="zh-CN" dirty="0" smtClean="0">
                <a:ea typeface="宋体" panose="02010600030101010101" pitchFamily="2" charset="-122"/>
                <a:sym typeface="+mn-ea"/>
              </a:rPr>
              <a:t>9</a:t>
            </a:r>
            <a:r>
              <a:rPr lang="zh-CN" altLang="en-US" dirty="0" smtClean="0">
                <a:ea typeface="宋体" panose="02010600030101010101" pitchFamily="2" charset="-122"/>
                <a:sym typeface="+mn-ea"/>
              </a:rPr>
              <a:t>．</a:t>
            </a:r>
            <a:r>
              <a:rPr lang="en-US" kern="100" dirty="0">
                <a:effectLst/>
                <a:latin typeface="Times New Roman" panose="02020603050405020304"/>
                <a:cs typeface="Courier New" panose="02070309020205020404"/>
                <a:sym typeface="+mn-ea"/>
              </a:rPr>
              <a:t>DNA</a:t>
            </a:r>
            <a:r>
              <a:rPr lang="zh-CN" kern="100" dirty="0">
                <a:effectLst/>
                <a:latin typeface="Times New Roman" panose="02020603050405020304"/>
                <a:cs typeface="Times New Roman" panose="02020603050405020304"/>
                <a:sym typeface="+mn-ea"/>
              </a:rPr>
              <a:t>和</a:t>
            </a:r>
            <a:r>
              <a:rPr lang="en-US" kern="100" dirty="0">
                <a:effectLst/>
                <a:latin typeface="Times New Roman" panose="02020603050405020304"/>
                <a:cs typeface="Courier New" panose="02070309020205020404"/>
                <a:sym typeface="+mn-ea"/>
              </a:rPr>
              <a:t>RNA</a:t>
            </a:r>
            <a:r>
              <a:rPr lang="zh-CN" kern="100" dirty="0">
                <a:effectLst/>
                <a:latin typeface="Times New Roman" panose="02020603050405020304"/>
                <a:cs typeface="Times New Roman" panose="02020603050405020304"/>
                <a:sym typeface="+mn-ea"/>
              </a:rPr>
              <a:t>在化学组成上的区别为</a:t>
            </a:r>
            <a:r>
              <a:rPr lang="zh-CN" u="wavy" kern="100" dirty="0">
                <a:effectLst/>
                <a:latin typeface="Times New Roman" panose="02020603050405020304"/>
                <a:cs typeface="Times New Roman" panose="02020603050405020304"/>
                <a:sym typeface="+mn-ea"/>
              </a:rPr>
              <a:t>五碳糖和含</a:t>
            </a:r>
            <a:r>
              <a:rPr lang="en-US" u="wavy" kern="100" dirty="0">
                <a:effectLst/>
                <a:latin typeface="Times New Roman" panose="02020603050405020304"/>
                <a:cs typeface="Courier New" panose="02070309020205020404"/>
                <a:sym typeface="+mn-ea"/>
              </a:rPr>
              <a:t>N</a:t>
            </a:r>
            <a:r>
              <a:rPr lang="zh-CN" u="wavy" kern="100" dirty="0">
                <a:effectLst/>
                <a:latin typeface="Times New Roman" panose="02020603050405020304"/>
                <a:cs typeface="Times New Roman" panose="02020603050405020304"/>
                <a:sym typeface="+mn-ea"/>
              </a:rPr>
              <a:t>碱基（</a:t>
            </a:r>
            <a:r>
              <a:rPr lang="en-US" u="wavy" kern="100" dirty="0">
                <a:effectLst/>
                <a:latin typeface="Times New Roman" panose="02020603050405020304"/>
                <a:cs typeface="Courier New" panose="02070309020205020404"/>
                <a:sym typeface="+mn-ea"/>
              </a:rPr>
              <a:t>T</a:t>
            </a:r>
            <a:r>
              <a:rPr lang="zh-CN" u="wavy" kern="100" dirty="0">
                <a:effectLst/>
                <a:latin typeface="Times New Roman" panose="02020603050405020304"/>
                <a:cs typeface="Times New Roman" panose="02020603050405020304"/>
                <a:sym typeface="+mn-ea"/>
              </a:rPr>
              <a:t>和</a:t>
            </a:r>
            <a:r>
              <a:rPr lang="en-US" u="wavy" kern="100" dirty="0">
                <a:effectLst/>
                <a:latin typeface="Times New Roman" panose="02020603050405020304"/>
                <a:cs typeface="Courier New" panose="02070309020205020404"/>
                <a:sym typeface="+mn-ea"/>
              </a:rPr>
              <a:t>U</a:t>
            </a:r>
            <a:r>
              <a:rPr lang="zh-CN" u="wavy" kern="100" dirty="0">
                <a:effectLst/>
                <a:latin typeface="Times New Roman" panose="02020603050405020304"/>
                <a:cs typeface="Times New Roman" panose="02020603050405020304"/>
                <a:sym typeface="+mn-ea"/>
              </a:rPr>
              <a:t>）的不同</a:t>
            </a:r>
            <a:r>
              <a:rPr lang="zh-CN" kern="100" dirty="0">
                <a:effectLst/>
                <a:latin typeface="Times New Roman" panose="02020603050405020304"/>
                <a:cs typeface="Times New Roman" panose="02020603050405020304"/>
                <a:sym typeface="+mn-ea"/>
              </a:rPr>
              <a:t>。</a:t>
            </a:r>
            <a:endParaRPr lang="zh-CN" kern="100" dirty="0">
              <a:effectLst/>
              <a:latin typeface="宋体" panose="02010600030101010101" pitchFamily="2" charset="-122"/>
              <a:cs typeface="Courier New" panose="02070309020205020404"/>
            </a:endParaRPr>
          </a:p>
          <a:p>
            <a:pPr algn="just">
              <a:lnSpc>
                <a:spcPct val="150000"/>
              </a:lnSpc>
              <a:spcAft>
                <a:spcPts val="0"/>
              </a:spcAft>
              <a:tabLst>
                <a:tab pos="2610485" algn="l"/>
              </a:tabLst>
            </a:pPr>
            <a:r>
              <a:rPr lang="en-US" altLang="zh-CN" dirty="0" smtClean="0">
                <a:ea typeface="宋体" panose="02010600030101010101" pitchFamily="2" charset="-122"/>
                <a:sym typeface="+mn-ea"/>
              </a:rPr>
              <a:t>10</a:t>
            </a:r>
            <a:r>
              <a:rPr lang="zh-CN" altLang="en-US" dirty="0" smtClean="0">
                <a:ea typeface="宋体" panose="02010600030101010101" pitchFamily="2" charset="-122"/>
                <a:sym typeface="+mn-ea"/>
              </a:rPr>
              <a:t>．</a:t>
            </a:r>
            <a:r>
              <a:rPr lang="zh-CN" kern="100" dirty="0">
                <a:effectLst/>
                <a:latin typeface="Times New Roman" panose="02020603050405020304"/>
                <a:cs typeface="Times New Roman" panose="02020603050405020304"/>
                <a:sym typeface="+mn-ea"/>
              </a:rPr>
              <a:t>一个核苷酸由</a:t>
            </a:r>
            <a:r>
              <a:rPr lang="zh-CN" u="wavy" kern="100" dirty="0">
                <a:effectLst/>
                <a:latin typeface="Times New Roman" panose="02020603050405020304"/>
                <a:cs typeface="Times New Roman" panose="02020603050405020304"/>
                <a:sym typeface="+mn-ea"/>
              </a:rPr>
              <a:t>一分子含氮的碱基、一分子五碳糖和一分子磷酸组成</a:t>
            </a:r>
            <a:r>
              <a:rPr lang="zh-CN" kern="100" dirty="0">
                <a:effectLst/>
                <a:latin typeface="Times New Roman" panose="02020603050405020304"/>
                <a:cs typeface="Times New Roman" panose="02020603050405020304"/>
                <a:sym typeface="+mn-ea"/>
              </a:rPr>
              <a:t>。</a:t>
            </a:r>
            <a:endParaRPr lang="zh-CN" altLang="en-US" dirty="0">
              <a:ea typeface="宋体" panose="02010600030101010101" pitchFamily="2" charset="-122"/>
            </a:endParaRP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132984" y="692696"/>
            <a:ext cx="1188140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分析题图，图甲中蛋白质分子含有两条肽链，且在两条肽链之间还含有一个二硫键和一个肽键，因此该蛋白质分子中含有的肽键数＝氨基酸数－肽链数＋肽链间的肽键数＝</a:t>
            </a:r>
            <a:r>
              <a:rPr lang="en-US" altLang="zh-CN" sz="2400" b="1" kern="100" dirty="0">
                <a:solidFill>
                  <a:srgbClr val="0000FF"/>
                </a:solidFill>
                <a:latin typeface="Times New Roman" panose="02020603050405020304"/>
                <a:ea typeface="仿宋_GB2312"/>
                <a:cs typeface="Courier New" panose="02070309020205020404"/>
              </a:rPr>
              <a:t>(200</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199(</a:t>
            </a:r>
            <a:r>
              <a:rPr lang="zh-CN" altLang="zh-CN" sz="2400" b="1" kern="100" dirty="0">
                <a:solidFill>
                  <a:srgbClr val="0000FF"/>
                </a:solidFill>
                <a:latin typeface="Times New Roman" panose="02020603050405020304"/>
                <a:ea typeface="仿宋_GB2312"/>
                <a:cs typeface="Times New Roman" panose="02020603050405020304"/>
              </a:rPr>
              <a:t>个</a:t>
            </a:r>
            <a:r>
              <a:rPr lang="en-US" altLang="zh-CN" sz="2400" b="1" kern="100" dirty="0">
                <a:solidFill>
                  <a:srgbClr val="0000FF"/>
                </a:solidFill>
                <a:latin typeface="Times New Roman" panose="02020603050405020304"/>
                <a:ea typeface="仿宋_GB2312"/>
                <a:cs typeface="Courier New" panose="02070309020205020404"/>
              </a:rPr>
              <a:t>)</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错误；根据氨基酸的结构特点及氨基酸脱水缩合的特点，可推断该蛋白质分子中至少含有</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a:t>
            </a:r>
            <a:r>
              <a:rPr lang="en-US" altLang="zh-CN" sz="2400" b="1" kern="100" dirty="0">
                <a:solidFill>
                  <a:srgbClr val="0000FF"/>
                </a:solidFill>
                <a:latin typeface="Times New Roman" panose="02020603050405020304"/>
                <a:ea typeface="仿宋_GB2312"/>
                <a:cs typeface="Courier New" panose="02070309020205020404"/>
              </a:rPr>
              <a:t>—NH</a:t>
            </a:r>
            <a:r>
              <a:rPr lang="en-US" altLang="zh-CN" sz="2400" b="1" kern="100" baseline="-250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a:t>
            </a:r>
            <a:r>
              <a:rPr lang="en-US" altLang="zh-CN" sz="2400" b="1" kern="100" dirty="0">
                <a:solidFill>
                  <a:srgbClr val="0000FF"/>
                </a:solidFill>
                <a:latin typeface="Times New Roman" panose="02020603050405020304"/>
                <a:ea typeface="仿宋_GB2312"/>
                <a:cs typeface="Courier New" panose="02070309020205020404"/>
              </a:rPr>
              <a:t>200</a:t>
            </a:r>
            <a:r>
              <a:rPr lang="zh-CN" altLang="zh-CN" sz="2400" b="1" kern="100" dirty="0">
                <a:solidFill>
                  <a:srgbClr val="0000FF"/>
                </a:solidFill>
                <a:latin typeface="Times New Roman" panose="02020603050405020304"/>
                <a:ea typeface="仿宋_GB2312"/>
                <a:cs typeface="Times New Roman" panose="02020603050405020304"/>
              </a:rPr>
              <a:t>个氨基酸经脱水缩合形成该蛋白质分子时，失去</a:t>
            </a:r>
            <a:r>
              <a:rPr lang="en-US" altLang="zh-CN" sz="2400" b="1" kern="100" dirty="0">
                <a:solidFill>
                  <a:srgbClr val="0000FF"/>
                </a:solidFill>
                <a:latin typeface="Times New Roman" panose="02020603050405020304"/>
                <a:ea typeface="仿宋_GB2312"/>
                <a:cs typeface="Courier New" panose="02070309020205020404"/>
              </a:rPr>
              <a:t>(200</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199)</a:t>
            </a:r>
            <a:r>
              <a:rPr lang="zh-CN" altLang="zh-CN" sz="2400" b="1" kern="100" dirty="0">
                <a:solidFill>
                  <a:srgbClr val="0000FF"/>
                </a:solidFill>
                <a:latin typeface="Times New Roman" panose="02020603050405020304"/>
                <a:ea typeface="仿宋_GB2312"/>
                <a:cs typeface="Times New Roman" panose="02020603050405020304"/>
              </a:rPr>
              <a:t>个</a:t>
            </a:r>
            <a:r>
              <a:rPr lang="en-US" altLang="zh-CN" sz="2400" b="1" kern="100" dirty="0">
                <a:solidFill>
                  <a:srgbClr val="0000FF"/>
                </a:solidFill>
                <a:latin typeface="Times New Roman" panose="02020603050405020304"/>
                <a:ea typeface="仿宋_GB2312"/>
                <a:cs typeface="Courier New" panose="02070309020205020404"/>
              </a:rPr>
              <a:t>H</a:t>
            </a:r>
            <a:r>
              <a:rPr lang="en-US" altLang="zh-CN" sz="2400" b="1" kern="100" baseline="-25000" dirty="0">
                <a:solidFill>
                  <a:srgbClr val="0000FF"/>
                </a:solidFill>
                <a:latin typeface="Times New Roman" panose="02020603050405020304"/>
                <a:ea typeface="仿宋_GB2312"/>
                <a:cs typeface="Courier New" panose="02070309020205020404"/>
              </a:rPr>
              <a:t>2</a:t>
            </a:r>
            <a:r>
              <a:rPr lang="en-US" altLang="zh-CN" sz="2400" b="1" kern="100" dirty="0">
                <a:solidFill>
                  <a:srgbClr val="0000FF"/>
                </a:solidFill>
                <a:latin typeface="Times New Roman" panose="02020603050405020304"/>
                <a:ea typeface="仿宋_GB2312"/>
                <a:cs typeface="Courier New" panose="02070309020205020404"/>
              </a:rPr>
              <a:t>O</a:t>
            </a:r>
            <a:r>
              <a:rPr lang="zh-CN" altLang="zh-CN" sz="2400" b="1" kern="100" dirty="0">
                <a:solidFill>
                  <a:srgbClr val="0000FF"/>
                </a:solidFill>
                <a:latin typeface="Times New Roman" panose="02020603050405020304"/>
                <a:ea typeface="仿宋_GB2312"/>
                <a:cs typeface="Times New Roman" panose="02020603050405020304"/>
              </a:rPr>
              <a:t>，同时形成二硫键时失去</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a:t>
            </a:r>
            <a:r>
              <a:rPr lang="en-US" altLang="zh-CN" sz="2400" b="1" kern="100" dirty="0">
                <a:solidFill>
                  <a:srgbClr val="0000FF"/>
                </a:solidFill>
                <a:latin typeface="Times New Roman" panose="02020603050405020304"/>
                <a:ea typeface="仿宋_GB2312"/>
                <a:cs typeface="Courier New" panose="02070309020205020404"/>
              </a:rPr>
              <a:t>H</a:t>
            </a:r>
            <a:r>
              <a:rPr lang="zh-CN" altLang="zh-CN" sz="2400" b="1" kern="100" dirty="0">
                <a:solidFill>
                  <a:srgbClr val="0000FF"/>
                </a:solidFill>
                <a:latin typeface="Times New Roman" panose="02020603050405020304"/>
                <a:ea typeface="仿宋_GB2312"/>
                <a:cs typeface="Times New Roman" panose="02020603050405020304"/>
              </a:rPr>
              <a:t>，由此可计算出形成该蛋白质时，相对分子质量减少了</a:t>
            </a:r>
            <a:r>
              <a:rPr lang="en-US" altLang="zh-CN" sz="2400" b="1" kern="100" dirty="0">
                <a:solidFill>
                  <a:srgbClr val="0000FF"/>
                </a:solidFill>
                <a:latin typeface="Times New Roman" panose="02020603050405020304"/>
                <a:ea typeface="仿宋_GB2312"/>
                <a:cs typeface="Courier New" panose="02070309020205020404"/>
              </a:rPr>
              <a:t>199</a:t>
            </a:r>
            <a:r>
              <a:rPr lang="en-US" altLang="zh-CN" sz="2400" b="1" kern="100" dirty="0">
                <a:solidFill>
                  <a:srgbClr val="0000FF"/>
                </a:solidFill>
                <a:latin typeface="宋体" panose="02010600030101010101" pitchFamily="2" charset="-12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18</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2</a:t>
            </a:r>
            <a:r>
              <a:rPr lang="en-US" altLang="zh-CN" sz="2400" b="1" kern="100" dirty="0">
                <a:solidFill>
                  <a:srgbClr val="0000FF"/>
                </a:solidFill>
                <a:latin typeface="宋体" panose="02010600030101010101" pitchFamily="2" charset="-12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3 584</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正确；脱去</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个丙氨酸需要在丙氨酸的两侧各断裂一个肽键，则脱去</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个丙氨酸需要断裂</a:t>
            </a:r>
            <a:r>
              <a:rPr lang="en-US" altLang="zh-CN" sz="2400" b="1" kern="100" dirty="0">
                <a:solidFill>
                  <a:srgbClr val="0000FF"/>
                </a:solidFill>
                <a:latin typeface="Times New Roman" panose="02020603050405020304"/>
                <a:ea typeface="仿宋_GB2312"/>
                <a:cs typeface="Courier New" panose="02070309020205020404"/>
              </a:rPr>
              <a:t>4</a:t>
            </a:r>
            <a:r>
              <a:rPr lang="zh-CN" altLang="zh-CN" sz="2400" b="1" kern="100" dirty="0">
                <a:solidFill>
                  <a:srgbClr val="0000FF"/>
                </a:solidFill>
                <a:latin typeface="Times New Roman" panose="02020603050405020304"/>
                <a:ea typeface="仿宋_GB2312"/>
                <a:cs typeface="Times New Roman" panose="02020603050405020304"/>
              </a:rPr>
              <a:t>个肽键，而水解一个肽键需要</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分子的水，此过程共需要</a:t>
            </a:r>
            <a:r>
              <a:rPr lang="en-US" altLang="zh-CN" sz="2400" b="1" kern="100" dirty="0">
                <a:solidFill>
                  <a:srgbClr val="0000FF"/>
                </a:solidFill>
                <a:latin typeface="Times New Roman" panose="02020603050405020304"/>
                <a:ea typeface="仿宋_GB2312"/>
                <a:cs typeface="Courier New" panose="02070309020205020404"/>
              </a:rPr>
              <a:t>4</a:t>
            </a:r>
            <a:r>
              <a:rPr lang="zh-CN" altLang="zh-CN" sz="2400" b="1" kern="100" dirty="0">
                <a:solidFill>
                  <a:srgbClr val="0000FF"/>
                </a:solidFill>
                <a:latin typeface="Times New Roman" panose="02020603050405020304"/>
                <a:ea typeface="仿宋_GB2312"/>
                <a:cs typeface="Times New Roman" panose="02020603050405020304"/>
              </a:rPr>
              <a:t>分子的水，由此可推断脱去</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个丙氨酸后的产物与原肽链相比，氧原子数目增加</a:t>
            </a:r>
            <a:r>
              <a:rPr lang="en-US" altLang="zh-CN" sz="2400" b="1" kern="100" dirty="0">
                <a:solidFill>
                  <a:srgbClr val="0000FF"/>
                </a:solidFill>
                <a:latin typeface="Times New Roman" panose="02020603050405020304"/>
                <a:ea typeface="仿宋_GB2312"/>
                <a:cs typeface="Courier New" panose="02070309020205020404"/>
              </a:rPr>
              <a:t>4</a:t>
            </a:r>
            <a:r>
              <a:rPr lang="zh-CN" altLang="zh-CN" sz="2400" b="1" kern="100" dirty="0">
                <a:solidFill>
                  <a:srgbClr val="0000FF"/>
                </a:solidFill>
                <a:latin typeface="Times New Roman" panose="02020603050405020304"/>
                <a:ea typeface="仿宋_GB2312"/>
                <a:cs typeface="Times New Roman" panose="02020603050405020304"/>
              </a:rPr>
              <a:t>个、氢原子数目增加</a:t>
            </a:r>
            <a:r>
              <a:rPr lang="en-US" altLang="zh-CN" sz="2400" b="1" kern="100" dirty="0">
                <a:solidFill>
                  <a:srgbClr val="0000FF"/>
                </a:solidFill>
                <a:latin typeface="Times New Roman" panose="02020603050405020304"/>
                <a:ea typeface="仿宋_GB2312"/>
                <a:cs typeface="Courier New" panose="02070309020205020404"/>
              </a:rPr>
              <a:t>8</a:t>
            </a:r>
            <a:r>
              <a:rPr lang="zh-CN" altLang="zh-CN" sz="2400" b="1" kern="100" dirty="0">
                <a:solidFill>
                  <a:srgbClr val="0000FF"/>
                </a:solidFill>
                <a:latin typeface="Times New Roman" panose="02020603050405020304"/>
                <a:ea typeface="仿宋_GB2312"/>
                <a:cs typeface="Times New Roman" panose="02020603050405020304"/>
              </a:rPr>
              <a:t>个，</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A</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491412"/>
            <a:ext cx="1164729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ea typeface="黑体" panose="02010609060101010101" charset="-122"/>
                <a:cs typeface="Courier New" panose="02070309020205020404"/>
              </a:rPr>
              <a:t>1</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ea typeface="黑体" panose="02010609060101010101" charset="-122"/>
                <a:cs typeface="Times New Roman" panose="02020603050405020304"/>
              </a:rPr>
              <a:t>真题重组　判断正误</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细胞中</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合成过程不会在细胞核外发生</a:t>
            </a:r>
            <a:r>
              <a:rPr lang="en-US" altLang="zh-CN" sz="2400" b="1" kern="100" dirty="0">
                <a:latin typeface="Times New Roman" panose="02020603050405020304"/>
                <a:ea typeface="楷体_GB2312"/>
                <a:cs typeface="Courier New" panose="02070309020205020404"/>
              </a:rPr>
              <a:t>(2017·</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Ⅲ</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1C)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在细胞中，核外没有参与</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合成的酶</a:t>
            </a:r>
            <a:r>
              <a:rPr lang="en-US" altLang="zh-CN" sz="2400" b="1" kern="100" dirty="0">
                <a:latin typeface="Times New Roman" panose="02020603050405020304"/>
                <a:ea typeface="楷体_GB2312"/>
                <a:cs typeface="Courier New" panose="02070309020205020404"/>
              </a:rPr>
              <a:t>(2017·</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Ⅱ</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3A)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原核生物拟核区中含有环状的</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分子</a:t>
            </a:r>
            <a:r>
              <a:rPr lang="en-US" altLang="zh-CN" sz="2400" b="1" kern="100" dirty="0">
                <a:latin typeface="Times New Roman" panose="02020603050405020304"/>
                <a:ea typeface="楷体_GB2312"/>
                <a:cs typeface="Courier New" panose="02070309020205020404"/>
              </a:rPr>
              <a:t>(2017·</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2C)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a:latin typeface="Times New Roman" panose="02020603050405020304"/>
                <a:cs typeface="Courier New" panose="02070309020205020404"/>
              </a:rPr>
              <a:t>4)DNA</a:t>
            </a:r>
            <a:r>
              <a:rPr lang="zh-CN" altLang="zh-CN" sz="2400" b="1" kern="100" dirty="0">
                <a:latin typeface="Times New Roman" panose="02020603050405020304"/>
                <a:cs typeface="Times New Roman" panose="02020603050405020304"/>
              </a:rPr>
              <a:t>与</a:t>
            </a:r>
            <a:r>
              <a:rPr lang="en-US" altLang="zh-CN" sz="2400" b="1" kern="100" dirty="0">
                <a:latin typeface="Times New Roman" panose="02020603050405020304"/>
                <a:cs typeface="Courier New" panose="02070309020205020404"/>
              </a:rPr>
              <a:t>ATP</a:t>
            </a:r>
            <a:r>
              <a:rPr lang="zh-CN" altLang="zh-CN" sz="2400" b="1" kern="100" dirty="0">
                <a:latin typeface="Times New Roman" panose="02020603050405020304"/>
                <a:cs typeface="Times New Roman" panose="02020603050405020304"/>
              </a:rPr>
              <a:t>中所含元素的种类相同</a:t>
            </a:r>
            <a:r>
              <a:rPr lang="en-US" altLang="zh-CN" sz="2400" b="1" kern="100" dirty="0">
                <a:latin typeface="Times New Roman" panose="02020603050405020304"/>
                <a:ea typeface="楷体_GB2312"/>
                <a:cs typeface="Courier New" panose="02070309020205020404"/>
              </a:rPr>
              <a:t>(2015·</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Ⅰ</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1A)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提示</a:t>
            </a:r>
            <a:r>
              <a:rPr lang="zh-CN" altLang="zh-CN" sz="2400" b="1" kern="100" dirty="0">
                <a:solidFill>
                  <a:srgbClr val="0000FF"/>
                </a:solidFill>
                <a:latin typeface="Times New Roman" panose="02020603050405020304"/>
                <a:ea typeface="仿宋_GB2312"/>
                <a:cs typeface="Times New Roman" panose="02020603050405020304"/>
              </a:rPr>
              <a:t>　</a:t>
            </a:r>
            <a:r>
              <a:rPr lang="en-US" altLang="zh-CN" sz="2400" b="1" kern="100" dirty="0">
                <a:solidFill>
                  <a:srgbClr val="0000FF"/>
                </a:solidFill>
                <a:latin typeface="Times New Roman" panose="02020603050405020304"/>
                <a:ea typeface="仿宋_GB2312"/>
                <a:cs typeface="Courier New" panose="02070309020205020404"/>
              </a:rPr>
              <a:t>(1)</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线粒体和叶绿体中的</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也能转录合成</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0000FF"/>
                </a:solidFill>
                <a:latin typeface="Times New Roman" panose="02020603050405020304"/>
                <a:ea typeface="仿宋_GB2312"/>
                <a:cs typeface="Courier New" panose="02070309020205020404"/>
              </a:rPr>
              <a:t>	(</a:t>
            </a:r>
            <a:r>
              <a:rPr lang="en-US" altLang="zh-CN" sz="2400" b="1" kern="100" dirty="0">
                <a:solidFill>
                  <a:srgbClr val="0000FF"/>
                </a:solidFill>
                <a:latin typeface="Times New Roman" panose="02020603050405020304"/>
                <a:ea typeface="仿宋_GB2312"/>
                <a:cs typeface="Courier New" panose="02070309020205020404"/>
              </a:rPr>
              <a:t>2)</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线粒体和叶绿体中也有</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合成酶。</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0000FF"/>
                </a:solidFill>
                <a:latin typeface="Times New Roman" panose="02020603050405020304"/>
                <a:ea typeface="仿宋_GB2312"/>
                <a:cs typeface="Courier New" panose="02070309020205020404"/>
              </a:rPr>
              <a:t>	(</a:t>
            </a:r>
            <a:r>
              <a:rPr lang="en-US" altLang="zh-CN" sz="2400" b="1" kern="100" dirty="0">
                <a:solidFill>
                  <a:srgbClr val="0000FF"/>
                </a:solidFill>
                <a:latin typeface="Times New Roman" panose="02020603050405020304"/>
                <a:ea typeface="仿宋_GB2312"/>
                <a:cs typeface="Courier New" panose="02070309020205020404"/>
              </a:rPr>
              <a:t>3)</a:t>
            </a:r>
            <a:r>
              <a:rPr lang="en-US" altLang="zh-CN" sz="2400" b="1" kern="100" dirty="0">
                <a:solidFill>
                  <a:srgbClr val="0000FF"/>
                </a:solidFill>
                <a:latin typeface="宋体" panose="02010600030101010101" pitchFamily="2" charset="-122"/>
                <a:ea typeface="仿宋_GB231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　</a:t>
            </a:r>
            <a:r>
              <a:rPr lang="en-US" altLang="zh-CN" sz="2400" b="1" kern="100" dirty="0">
                <a:solidFill>
                  <a:srgbClr val="0000FF"/>
                </a:solidFill>
                <a:latin typeface="Times New Roman" panose="02020603050405020304"/>
                <a:ea typeface="仿宋_GB2312"/>
                <a:cs typeface="Courier New" panose="02070309020205020404"/>
              </a:rPr>
              <a:t>(4)</a:t>
            </a:r>
            <a:r>
              <a:rPr lang="en-US" altLang="zh-CN" sz="2400" b="1" kern="100" dirty="0" smtClean="0">
                <a:solidFill>
                  <a:srgbClr val="0000FF"/>
                </a:solidFill>
                <a:latin typeface="宋体" panose="02010600030101010101" pitchFamily="2" charset="-122"/>
                <a:ea typeface="仿宋_GB2312"/>
                <a:cs typeface="Times New Roman" panose="02020603050405020304"/>
              </a:rPr>
              <a:t>√</a:t>
            </a:r>
            <a:endParaRPr lang="zh-CN" altLang="zh-CN" sz="1050" kern="100" dirty="0">
              <a:solidFill>
                <a:srgbClr val="0000FF"/>
              </a:solidFill>
              <a:latin typeface="宋体" panose="02010600030101010101" pitchFamily="2" charset="-122"/>
              <a:cs typeface="Courier New" panose="02070309020205020404"/>
            </a:endParaRPr>
          </a:p>
        </p:txBody>
      </p:sp>
      <p:sp>
        <p:nvSpPr>
          <p:cNvPr id="2" name="矩形 1"/>
          <p:cNvSpPr/>
          <p:nvPr/>
        </p:nvSpPr>
        <p:spPr>
          <a:xfrm>
            <a:off x="2868064" y="517222"/>
            <a:ext cx="6364242" cy="715581"/>
          </a:xfrm>
          <a:prstGeom prst="rect">
            <a:avLst/>
          </a:prstGeom>
        </p:spPr>
        <p:txBody>
          <a:bodyPr wrap="none">
            <a:spAutoFit/>
          </a:bodyPr>
          <a:lstStyle/>
          <a:p>
            <a:pPr algn="ctr">
              <a:lnSpc>
                <a:spcPct val="150000"/>
              </a:lnSpc>
              <a:spcAft>
                <a:spcPts val="0"/>
              </a:spcAft>
              <a:tabLst>
                <a:tab pos="2790825" algn="l"/>
              </a:tabLst>
            </a:pPr>
            <a:r>
              <a:rPr lang="zh-CN" altLang="zh-CN" sz="3200" b="1" kern="100">
                <a:latin typeface="Times New Roman" panose="02020603050405020304"/>
                <a:ea typeface="黑体" panose="02010609060101010101" charset="-122"/>
                <a:cs typeface="Times New Roman" panose="02020603050405020304"/>
              </a:rPr>
              <a:t>考点二　核酸的组成、结构与</a:t>
            </a:r>
            <a:r>
              <a:rPr lang="zh-CN" altLang="zh-CN" sz="3200" b="1" kern="100" smtClean="0">
                <a:latin typeface="Times New Roman" panose="02020603050405020304"/>
                <a:ea typeface="黑体" panose="02010609060101010101" charset="-122"/>
                <a:cs typeface="Times New Roman" panose="02020603050405020304"/>
              </a:rPr>
              <a:t>功能</a:t>
            </a:r>
            <a:endParaRPr lang="zh-CN" altLang="zh-CN" sz="1200" kern="10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blinds(horizontal)">
                                      <p:cBhvr>
                                        <p:cTn id="7" dur="500"/>
                                        <p:tgtEl>
                                          <p:spTgt spid="1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blinds(horizontal)">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blinds(horizontal)">
                                      <p:cBhvr>
                                        <p:cTn id="1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对接高考"/>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351" y="1073866"/>
            <a:ext cx="5914944" cy="5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命题角度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743" y="1872374"/>
            <a:ext cx="1797551" cy="4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2376160" y="1740708"/>
            <a:ext cx="7296599"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借助核酸的结构与功能，考查生命观念</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438844" y="2364953"/>
            <a:ext cx="11417796"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a:cs typeface="Courier New" panose="02070309020205020404"/>
              </a:rPr>
              <a:t>(2018·</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10)</a:t>
            </a:r>
            <a:r>
              <a:rPr lang="zh-CN" altLang="zh-CN" sz="2400" b="1" kern="100" dirty="0">
                <a:latin typeface="Times New Roman" panose="02020603050405020304"/>
                <a:cs typeface="Times New Roman" panose="02020603050405020304"/>
              </a:rPr>
              <a:t>下列与真核生物中核酸有关的叙述，错误的是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线粒体和叶绿体中都含有</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分子</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合成核酸的酶促反应过程中不消耗能量</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C.DNA</a:t>
            </a:r>
            <a:r>
              <a:rPr lang="zh-CN" altLang="zh-CN" sz="2400" b="1" kern="100" dirty="0">
                <a:latin typeface="Times New Roman" panose="02020603050405020304"/>
                <a:cs typeface="Times New Roman" panose="02020603050405020304"/>
              </a:rPr>
              <a:t>和</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分子中都含有磷酸二酯键</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转录时有</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双链解开和恢复的</a:t>
            </a:r>
            <a:r>
              <a:rPr lang="zh-CN" altLang="zh-CN" sz="2400" b="1" kern="100" dirty="0" smtClean="0">
                <a:latin typeface="Times New Roman" panose="02020603050405020304"/>
                <a:cs typeface="Times New Roman" panose="02020603050405020304"/>
              </a:rPr>
              <a:t>过程</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380832"/>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线粒体和叶绿体是半自主性细胞器，在其基质中都含有</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和</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分子，</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正确；合成核酸需要能量</a:t>
            </a:r>
            <a:r>
              <a:rPr lang="en-US" altLang="zh-CN" sz="2400" b="1" kern="100" dirty="0">
                <a:solidFill>
                  <a:srgbClr val="0000FF"/>
                </a:solidFill>
                <a:latin typeface="Times New Roman" panose="02020603050405020304"/>
                <a:ea typeface="仿宋_GB2312"/>
                <a:cs typeface="Courier New" panose="02070309020205020404"/>
              </a:rPr>
              <a:t>(ATP)</a:t>
            </a:r>
            <a:r>
              <a:rPr lang="zh-CN" altLang="zh-CN" sz="2400" b="1" kern="100" dirty="0">
                <a:solidFill>
                  <a:srgbClr val="0000FF"/>
                </a:solidFill>
                <a:latin typeface="Times New Roman" panose="02020603050405020304"/>
                <a:ea typeface="仿宋_GB2312"/>
                <a:cs typeface="Times New Roman" panose="02020603050405020304"/>
              </a:rPr>
              <a:t>、模板、原料和酶，</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和</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都是由核苷酸形成的，相邻核苷酸之间通过磷酸二酯键连接，</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正确；转录时</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双链解开，以其中一条链为模板转录生成</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，转录结束后</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从</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上脱下，</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双链恢复，</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168301" y="404664"/>
            <a:ext cx="11763767"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衡水中学预测</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下列关于核酸的叙述，正确的是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核糖体、线粒体、染色体等细胞器中都含有核酸</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B.DNA</a:t>
            </a:r>
            <a:r>
              <a:rPr lang="zh-CN" altLang="zh-CN" sz="2400" b="1" kern="100" dirty="0">
                <a:latin typeface="Times New Roman" panose="02020603050405020304"/>
                <a:cs typeface="Times New Roman" panose="02020603050405020304"/>
              </a:rPr>
              <a:t>中有大量氢键，某些</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中也含有氢键</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C.ATP</a:t>
            </a:r>
            <a:r>
              <a:rPr lang="zh-CN" altLang="zh-CN" sz="2400" b="1" kern="100" dirty="0">
                <a:latin typeface="Times New Roman" panose="02020603050405020304"/>
                <a:cs typeface="Times New Roman" panose="02020603050405020304"/>
              </a:rPr>
              <a:t>水解掉两个高能磷酸键后可用于合成</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和</a:t>
            </a:r>
            <a:r>
              <a:rPr lang="en-US" altLang="zh-CN" sz="2400" b="1" kern="100" dirty="0">
                <a:latin typeface="Times New Roman" panose="02020603050405020304"/>
                <a:cs typeface="Courier New" panose="02070309020205020404"/>
              </a:rPr>
              <a:t>RNA</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菠菜叶肉细胞可用于观察</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和</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在细胞中的分布</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核糖体、线粒体、染色体和叶绿体中都含有核酸，但染色体不是细胞器，</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一般是双链结构，碱基对内含有氢键，</a:t>
            </a:r>
            <a:r>
              <a:rPr lang="en-US" altLang="zh-CN" sz="2400" b="1" kern="100" dirty="0" err="1">
                <a:solidFill>
                  <a:srgbClr val="0000FF"/>
                </a:solidFill>
                <a:latin typeface="Times New Roman" panose="02020603050405020304"/>
                <a:ea typeface="仿宋_GB2312"/>
                <a:cs typeface="Courier New" panose="02070309020205020404"/>
              </a:rPr>
              <a:t>tRNA</a:t>
            </a:r>
            <a:r>
              <a:rPr lang="zh-CN" altLang="zh-CN" sz="2400" b="1" kern="100" dirty="0">
                <a:solidFill>
                  <a:srgbClr val="0000FF"/>
                </a:solidFill>
                <a:latin typeface="Times New Roman" panose="02020603050405020304"/>
                <a:ea typeface="仿宋_GB2312"/>
                <a:cs typeface="Times New Roman" panose="02020603050405020304"/>
              </a:rPr>
              <a:t>某些区域形成双链结构，含有碱基对，也含有氢键，</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a:t>
            </a:r>
            <a:r>
              <a:rPr lang="en-US" altLang="zh-CN" sz="2400" b="1" kern="100" dirty="0">
                <a:solidFill>
                  <a:srgbClr val="0000FF"/>
                </a:solidFill>
                <a:latin typeface="Times New Roman" panose="02020603050405020304"/>
                <a:ea typeface="仿宋_GB2312"/>
                <a:cs typeface="Courier New" panose="02070309020205020404"/>
              </a:rPr>
              <a:t>ATP</a:t>
            </a:r>
            <a:r>
              <a:rPr lang="zh-CN" altLang="zh-CN" sz="2400" b="1" kern="100" dirty="0">
                <a:solidFill>
                  <a:srgbClr val="0000FF"/>
                </a:solidFill>
                <a:latin typeface="Times New Roman" panose="02020603050405020304"/>
                <a:ea typeface="仿宋_GB2312"/>
                <a:cs typeface="Times New Roman" panose="02020603050405020304"/>
              </a:rPr>
              <a:t>水解掉两个高能磷酸键后得到腺嘌呤核糖核苷酸，可用以合成</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的基本组成单位是脱氧核苷酸，</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错误；由于菠菜的叶肉细胞有一定的颜色，所以不适合用于观察</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和</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在细胞中的分布，</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FF0000"/>
                </a:solidFill>
                <a:latin typeface="Times New Roman" panose="02020603050405020304"/>
                <a:ea typeface="黑体" panose="02010609060101010101" charset="-122"/>
                <a:cs typeface="Times New Roman" panose="02020603050405020304"/>
              </a:rPr>
              <a:t>	</a:t>
            </a: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blinds(horizontal)">
                                      <p:cBhvr>
                                        <p:cTn id="7" dur="500"/>
                                        <p:tgtEl>
                                          <p:spTgt spid="1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blinds(horizontal)">
                                      <p:cBhvr>
                                        <p:cTn id="1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命题角度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638" y="1045491"/>
            <a:ext cx="1797552" cy="4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2350488" y="879996"/>
            <a:ext cx="7822943"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610485" algn="l"/>
              </a:tabLst>
            </a:pPr>
            <a:r>
              <a:rPr lang="zh-CN" altLang="zh-CN" sz="2400" b="1" kern="100" dirty="0">
                <a:latin typeface="Times New Roman" panose="02020603050405020304"/>
                <a:ea typeface="黑体" panose="02010609060101010101" charset="-122"/>
                <a:cs typeface="Times New Roman" panose="02020603050405020304"/>
              </a:rPr>
              <a:t>围绕核酸、蛋白质间的内在关系，考查科学思维能力</a:t>
            </a:r>
            <a:endParaRPr lang="zh-CN" altLang="zh-CN" sz="1050" kern="100" dirty="0">
              <a:effectLst/>
              <a:latin typeface="宋体" panose="02010600030101010101" pitchFamily="2" charset="-122"/>
              <a:cs typeface="Courier New" panose="02070309020205020404"/>
            </a:endParaRPr>
          </a:p>
        </p:txBody>
      </p:sp>
      <p:sp>
        <p:nvSpPr>
          <p:cNvPr id="4" name="矩形 1"/>
          <p:cNvSpPr>
            <a:spLocks noChangeArrowheads="1"/>
          </p:cNvSpPr>
          <p:nvPr/>
        </p:nvSpPr>
        <p:spPr bwMode="auto">
          <a:xfrm>
            <a:off x="341286" y="1424965"/>
            <a:ext cx="1141779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3.</a:t>
            </a:r>
            <a:r>
              <a:rPr lang="en-US" altLang="zh-CN" sz="2400" b="1" kern="100" dirty="0">
                <a:latin typeface="Times New Roman" panose="02020603050405020304"/>
                <a:ea typeface="楷体_GB2312"/>
                <a:cs typeface="Courier New" panose="02070309020205020404"/>
              </a:rPr>
              <a:t>(2015·</a:t>
            </a:r>
            <a:r>
              <a:rPr lang="zh-CN" altLang="zh-CN" sz="2400" b="1" kern="100" dirty="0">
                <a:latin typeface="Times New Roman" panose="02020603050405020304"/>
                <a:ea typeface="楷体_GB2312"/>
                <a:cs typeface="Times New Roman" panose="02020603050405020304"/>
              </a:rPr>
              <a:t>海南卷，</a:t>
            </a:r>
            <a:r>
              <a:rPr lang="en-US" altLang="zh-CN" sz="2400" b="1" kern="100" dirty="0">
                <a:latin typeface="Times New Roman" panose="02020603050405020304"/>
                <a:ea typeface="楷体_GB2312"/>
                <a:cs typeface="Courier New" panose="02070309020205020404"/>
              </a:rPr>
              <a:t>11)</a:t>
            </a:r>
            <a:r>
              <a:rPr lang="zh-CN" altLang="zh-CN" sz="2400" b="1" kern="100" dirty="0">
                <a:latin typeface="Times New Roman" panose="02020603050405020304"/>
                <a:cs typeface="Times New Roman" panose="02020603050405020304"/>
              </a:rPr>
              <a:t>关于蛋白质的叙述，错误的是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t>
            </a:r>
            <a:r>
              <a:rPr lang="en-US" altLang="zh-CN" sz="2400" b="1" kern="100" dirty="0" err="1" smtClean="0">
                <a:latin typeface="Times New Roman" panose="02020603050405020304"/>
                <a:cs typeface="Courier New" panose="02070309020205020404"/>
              </a:rPr>
              <a:t>A.rRNA</a:t>
            </a:r>
            <a:r>
              <a:rPr lang="zh-CN" altLang="zh-CN" sz="2400" b="1" kern="100" dirty="0">
                <a:latin typeface="Times New Roman" panose="02020603050405020304"/>
                <a:cs typeface="Times New Roman" panose="02020603050405020304"/>
              </a:rPr>
              <a:t>能参与蛋白质的生物合成</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B.DNA</a:t>
            </a:r>
            <a:r>
              <a:rPr lang="zh-CN" altLang="zh-CN" sz="2400" b="1" kern="100" dirty="0">
                <a:latin typeface="Times New Roman" panose="02020603050405020304"/>
                <a:cs typeface="Times New Roman" panose="02020603050405020304"/>
              </a:rPr>
              <a:t>和蛋白质是染色体的组成成分</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人体血浆中含有浆细胞分泌的蛋白质</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核糖体上合成的蛋白质不能在细胞核中发挥作用</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所有的蛋白质均在核糖体上合成，即核糖体上合成的蛋白质能在细胞核中发挥作用，</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solidFill>
                  <a:srgbClr val="FF0000"/>
                </a:solidFill>
                <a:latin typeface="Times New Roman" panose="02020603050405020304"/>
                <a:ea typeface="黑体" panose="02010609060101010101" charset="-122"/>
                <a:cs typeface="Times New Roman" panose="02020603050405020304"/>
              </a:rPr>
              <a:t>	</a:t>
            </a: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764704"/>
            <a:ext cx="1164729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4.</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原创题</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如图为真核生物体内不同化学元素组成化合物的示意图，下列相关说法不正确的是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23554" name="Picture 2" descr="1S8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51388" y="1828336"/>
            <a:ext cx="2597592" cy="198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93686" y="3855055"/>
            <a:ext cx="11417796"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若</a:t>
            </a:r>
            <a:r>
              <a:rPr lang="en-US" altLang="zh-CN" sz="2400" b="1" kern="100" dirty="0">
                <a:latin typeface="宋体" panose="02010600030101010101" pitchFamily="2" charset="-122"/>
                <a:cs typeface="Times New Roman" panose="02020603050405020304"/>
              </a:rPr>
              <a:t>①</a:t>
            </a:r>
            <a:r>
              <a:rPr lang="zh-CN" altLang="zh-CN" sz="2400" b="1" kern="100" dirty="0">
                <a:latin typeface="Times New Roman" panose="02020603050405020304"/>
                <a:cs typeface="Times New Roman" panose="02020603050405020304"/>
              </a:rPr>
              <a:t>是大分子化合物，则可能具有物质运输功能</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若</a:t>
            </a:r>
            <a:r>
              <a:rPr lang="en-US" altLang="zh-CN" sz="2400" b="1" kern="100" dirty="0">
                <a:latin typeface="宋体" panose="02010600030101010101" pitchFamily="2" charset="-122"/>
                <a:cs typeface="Times New Roman" panose="02020603050405020304"/>
              </a:rPr>
              <a:t>③</a:t>
            </a:r>
            <a:r>
              <a:rPr lang="zh-CN" altLang="zh-CN" sz="2400" b="1" kern="100" dirty="0">
                <a:latin typeface="Times New Roman" panose="02020603050405020304"/>
                <a:cs typeface="Times New Roman" panose="02020603050405020304"/>
              </a:rPr>
              <a:t>彻底水解的产物中含有糖类，则该化合物的种类有五种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若</a:t>
            </a:r>
            <a:r>
              <a:rPr lang="zh-CN" altLang="zh-CN" sz="2400" b="1" kern="100" dirty="0">
                <a:latin typeface="宋体" panose="02010600030101010101" pitchFamily="2" charset="-122"/>
                <a:cs typeface="Times New Roman" panose="02020603050405020304"/>
              </a:rPr>
              <a:t>②</a:t>
            </a:r>
            <a:r>
              <a:rPr lang="zh-CN" altLang="zh-CN" sz="2400" b="1" kern="100" dirty="0">
                <a:latin typeface="Times New Roman" panose="02020603050405020304"/>
                <a:cs typeface="Times New Roman" panose="02020603050405020304"/>
              </a:rPr>
              <a:t>为储能物质，则可以是脂肪、淀粉和糖原</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若</a:t>
            </a:r>
            <a:r>
              <a:rPr lang="en-US" altLang="zh-CN" sz="2400" b="1" kern="100" dirty="0">
                <a:latin typeface="宋体" panose="02010600030101010101" pitchFamily="2" charset="-122"/>
                <a:cs typeface="Times New Roman" panose="02020603050405020304"/>
              </a:rPr>
              <a:t>①③</a:t>
            </a:r>
            <a:r>
              <a:rPr lang="zh-CN" altLang="zh-CN" sz="2400" b="1" kern="100" dirty="0">
                <a:latin typeface="Times New Roman" panose="02020603050405020304"/>
                <a:cs typeface="Times New Roman" panose="02020603050405020304"/>
              </a:rPr>
              <a:t>共同构成的物质能被碱性染料染色，则其只分布在细胞核</a:t>
            </a:r>
            <a:r>
              <a:rPr lang="zh-CN" altLang="zh-CN" sz="2400" b="1" kern="100" dirty="0" smtClean="0">
                <a:latin typeface="Times New Roman" panose="02020603050405020304"/>
                <a:cs typeface="Times New Roman" panose="02020603050405020304"/>
              </a:rPr>
              <a:t>中</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052736"/>
            <a:ext cx="1164729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分析图形可知，</a:t>
            </a:r>
            <a:r>
              <a:rPr lang="en-US" altLang="zh-CN" sz="2400" b="1" kern="100" dirty="0">
                <a:solidFill>
                  <a:srgbClr val="0000FF"/>
                </a:solidFill>
                <a:latin typeface="宋体" panose="02010600030101010101" pitchFamily="2" charset="-122"/>
                <a:ea typeface="仿宋_GB2312"/>
                <a:cs typeface="Times New Roman" panose="02020603050405020304"/>
              </a:rPr>
              <a:t>①</a:t>
            </a:r>
            <a:r>
              <a:rPr lang="zh-CN" altLang="zh-CN" sz="2400" b="1" kern="100" dirty="0">
                <a:solidFill>
                  <a:srgbClr val="0000FF"/>
                </a:solidFill>
                <a:latin typeface="Times New Roman" panose="02020603050405020304"/>
                <a:ea typeface="仿宋_GB2312"/>
                <a:cs typeface="Times New Roman" panose="02020603050405020304"/>
              </a:rPr>
              <a:t>中除含</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H</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O</a:t>
            </a:r>
            <a:r>
              <a:rPr lang="zh-CN" altLang="zh-CN" sz="2400" b="1" kern="100" dirty="0">
                <a:solidFill>
                  <a:srgbClr val="0000FF"/>
                </a:solidFill>
                <a:latin typeface="Times New Roman" panose="02020603050405020304"/>
                <a:ea typeface="仿宋_GB2312"/>
                <a:cs typeface="Times New Roman" panose="02020603050405020304"/>
              </a:rPr>
              <a:t>元素外，还含有</a:t>
            </a:r>
            <a:r>
              <a:rPr lang="en-US" altLang="zh-CN" sz="2400" b="1" kern="100" dirty="0">
                <a:solidFill>
                  <a:srgbClr val="0000FF"/>
                </a:solidFill>
                <a:latin typeface="Times New Roman" panose="02020603050405020304"/>
                <a:ea typeface="仿宋_GB2312"/>
                <a:cs typeface="Courier New" panose="02070309020205020404"/>
              </a:rPr>
              <a:t>N</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S</a:t>
            </a:r>
            <a:r>
              <a:rPr lang="zh-CN" altLang="zh-CN" sz="2400" b="1" kern="100" dirty="0">
                <a:solidFill>
                  <a:srgbClr val="0000FF"/>
                </a:solidFill>
                <a:latin typeface="Times New Roman" panose="02020603050405020304"/>
                <a:ea typeface="仿宋_GB2312"/>
                <a:cs typeface="Times New Roman" panose="02020603050405020304"/>
              </a:rPr>
              <a:t>元素，若</a:t>
            </a:r>
            <a:r>
              <a:rPr lang="en-US" altLang="zh-CN" sz="2400" b="1" kern="100" dirty="0">
                <a:solidFill>
                  <a:srgbClr val="0000FF"/>
                </a:solidFill>
                <a:latin typeface="宋体" panose="02010600030101010101" pitchFamily="2" charset="-122"/>
                <a:ea typeface="仿宋_GB2312"/>
                <a:cs typeface="Times New Roman" panose="02020603050405020304"/>
              </a:rPr>
              <a:t>①</a:t>
            </a:r>
            <a:r>
              <a:rPr lang="zh-CN" altLang="zh-CN" sz="2400" b="1" kern="100" dirty="0">
                <a:solidFill>
                  <a:srgbClr val="0000FF"/>
                </a:solidFill>
                <a:latin typeface="Times New Roman" panose="02020603050405020304"/>
                <a:ea typeface="仿宋_GB2312"/>
                <a:cs typeface="Times New Roman" panose="02020603050405020304"/>
              </a:rPr>
              <a:t>是大分子化合物，则该化合物可能为蛋白质，具有运输功能的蛋白质有血红蛋白、载体蛋白等，</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a:t>
            </a:r>
            <a:r>
              <a:rPr lang="en-US" altLang="zh-CN" sz="2400" b="1" kern="100" dirty="0">
                <a:solidFill>
                  <a:srgbClr val="0000FF"/>
                </a:solidFill>
                <a:latin typeface="宋体" panose="02010600030101010101" pitchFamily="2" charset="-122"/>
                <a:ea typeface="仿宋_GB2312"/>
                <a:cs typeface="Times New Roman" panose="02020603050405020304"/>
              </a:rPr>
              <a:t>③</a:t>
            </a:r>
            <a:r>
              <a:rPr lang="zh-CN" altLang="zh-CN" sz="2400" b="1" kern="100" dirty="0">
                <a:solidFill>
                  <a:srgbClr val="0000FF"/>
                </a:solidFill>
                <a:latin typeface="Times New Roman" panose="02020603050405020304"/>
                <a:ea typeface="仿宋_GB2312"/>
                <a:cs typeface="Times New Roman" panose="02020603050405020304"/>
              </a:rPr>
              <a:t>中除含</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H</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O</a:t>
            </a:r>
            <a:r>
              <a:rPr lang="zh-CN" altLang="zh-CN" sz="2400" b="1" kern="100" dirty="0">
                <a:solidFill>
                  <a:srgbClr val="0000FF"/>
                </a:solidFill>
                <a:latin typeface="Times New Roman" panose="02020603050405020304"/>
                <a:ea typeface="仿宋_GB2312"/>
                <a:cs typeface="Times New Roman" panose="02020603050405020304"/>
              </a:rPr>
              <a:t>元素外，还含有</a:t>
            </a:r>
            <a:r>
              <a:rPr lang="en-US" altLang="zh-CN" sz="2400" b="1" kern="100" dirty="0">
                <a:solidFill>
                  <a:srgbClr val="0000FF"/>
                </a:solidFill>
                <a:latin typeface="Times New Roman" panose="02020603050405020304"/>
                <a:ea typeface="仿宋_GB2312"/>
                <a:cs typeface="Courier New" panose="02070309020205020404"/>
              </a:rPr>
              <a:t>N</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P</a:t>
            </a:r>
            <a:r>
              <a:rPr lang="zh-CN" altLang="zh-CN" sz="2400" b="1" kern="100" dirty="0">
                <a:solidFill>
                  <a:srgbClr val="0000FF"/>
                </a:solidFill>
                <a:latin typeface="Times New Roman" panose="02020603050405020304"/>
                <a:ea typeface="仿宋_GB2312"/>
                <a:cs typeface="Times New Roman" panose="02020603050405020304"/>
              </a:rPr>
              <a:t>元素，若彻底水解的产物中含有糖类，则该化合物可能是核苷酸，种类有</a:t>
            </a:r>
            <a:r>
              <a:rPr lang="en-US" altLang="zh-CN" sz="2400" b="1" kern="100" dirty="0">
                <a:solidFill>
                  <a:srgbClr val="0000FF"/>
                </a:solidFill>
                <a:latin typeface="Times New Roman" panose="02020603050405020304"/>
                <a:ea typeface="仿宋_GB2312"/>
                <a:cs typeface="Courier New" panose="02070309020205020404"/>
              </a:rPr>
              <a:t>8</a:t>
            </a:r>
            <a:r>
              <a:rPr lang="zh-CN" altLang="zh-CN" sz="2400" b="1" kern="100" dirty="0">
                <a:solidFill>
                  <a:srgbClr val="0000FF"/>
                </a:solidFill>
                <a:latin typeface="Times New Roman" panose="02020603050405020304"/>
                <a:ea typeface="仿宋_GB2312"/>
                <a:cs typeface="Times New Roman" panose="02020603050405020304"/>
              </a:rPr>
              <a:t>种，</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a:t>
            </a:r>
            <a:r>
              <a:rPr lang="en-US" altLang="zh-CN" sz="2400" b="1" kern="100" dirty="0">
                <a:solidFill>
                  <a:srgbClr val="0000FF"/>
                </a:solidFill>
                <a:latin typeface="宋体" panose="02010600030101010101" pitchFamily="2" charset="-122"/>
                <a:ea typeface="仿宋_GB2312"/>
                <a:cs typeface="Times New Roman" panose="02020603050405020304"/>
              </a:rPr>
              <a:t>②</a:t>
            </a:r>
            <a:r>
              <a:rPr lang="zh-CN" altLang="zh-CN" sz="2400" b="1" kern="100" dirty="0">
                <a:solidFill>
                  <a:srgbClr val="0000FF"/>
                </a:solidFill>
                <a:latin typeface="Times New Roman" panose="02020603050405020304"/>
                <a:ea typeface="仿宋_GB2312"/>
                <a:cs typeface="Times New Roman" panose="02020603050405020304"/>
              </a:rPr>
              <a:t>中只含有</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H</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O</a:t>
            </a:r>
            <a:r>
              <a:rPr lang="zh-CN" altLang="zh-CN" sz="2400" b="1" kern="100" dirty="0">
                <a:solidFill>
                  <a:srgbClr val="0000FF"/>
                </a:solidFill>
                <a:latin typeface="Times New Roman" panose="02020603050405020304"/>
                <a:ea typeface="仿宋_GB2312"/>
                <a:cs typeface="Times New Roman" panose="02020603050405020304"/>
              </a:rPr>
              <a:t>元素，若为储能物质，则其可能是糖类和脂肪，脂肪是细胞内良好的储能物质，植物细胞中的储能糖类物质主要是淀粉，动物细胞中的储能糖类物质主要是糖原，</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正确；能被碱性染料染色且有蛋白质和</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组成的物质是染色体，染色体只分布在细胞核中，</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191344" y="620688"/>
            <a:ext cx="1164729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5.</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广东中山市质检</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生物大分子通常都有一定的分子结构规律，即由一定的基本结构单位，按一定的排列顺序和连接方式形成多聚体。下列叙述正确的是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p:txBody>
      </p:sp>
      <p:pic>
        <p:nvPicPr>
          <p:cNvPr id="24578" name="Picture 2" descr="1S5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2990" y="1844824"/>
            <a:ext cx="5940527" cy="101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
          <p:cNvSpPr>
            <a:spLocks noChangeArrowheads="1"/>
          </p:cNvSpPr>
          <p:nvPr/>
        </p:nvSpPr>
        <p:spPr bwMode="auto">
          <a:xfrm>
            <a:off x="458493" y="2819067"/>
            <a:ext cx="11417796" cy="33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A.</a:t>
            </a:r>
            <a:r>
              <a:rPr lang="zh-CN" altLang="zh-CN" sz="2400" b="1" kern="100" dirty="0">
                <a:latin typeface="Times New Roman" panose="02020603050405020304"/>
                <a:cs typeface="Times New Roman" panose="02020603050405020304"/>
              </a:rPr>
              <a:t>若该图为一段肽链的结构模式图，则</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表示肽键，</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表示中心碳原子，</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的种类有</a:t>
            </a:r>
            <a:r>
              <a:rPr lang="en-US" altLang="zh-CN" sz="2400" b="1" kern="100" dirty="0">
                <a:latin typeface="Times New Roman" panose="02020603050405020304"/>
                <a:cs typeface="Courier New" panose="02070309020205020404"/>
              </a:rPr>
              <a:t>20</a:t>
            </a:r>
            <a:r>
              <a:rPr lang="zh-CN" altLang="zh-CN" sz="2400" b="1" kern="100" dirty="0">
                <a:latin typeface="Times New Roman" panose="02020603050405020304"/>
                <a:cs typeface="Times New Roman" panose="02020603050405020304"/>
              </a:rPr>
              <a:t>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B.</a:t>
            </a:r>
            <a:r>
              <a:rPr lang="zh-CN" altLang="zh-CN" sz="2400" b="1" kern="100" dirty="0">
                <a:latin typeface="Times New Roman" panose="02020603050405020304"/>
                <a:cs typeface="Times New Roman" panose="02020603050405020304"/>
              </a:rPr>
              <a:t>若该图为一段</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的结构模式图，则</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表示核糖，</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表示磷酸基团，</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的种类有</a:t>
            </a:r>
            <a:r>
              <a:rPr lang="en-US" altLang="zh-CN" sz="2400" b="1" kern="100" dirty="0">
                <a:latin typeface="Times New Roman" panose="02020603050405020304"/>
                <a:cs typeface="Courier New" panose="02070309020205020404"/>
              </a:rPr>
              <a:t>4</a:t>
            </a:r>
            <a:r>
              <a:rPr lang="zh-CN" altLang="zh-CN" sz="2400" b="1" kern="100" dirty="0">
                <a:latin typeface="Times New Roman" panose="02020603050405020304"/>
                <a:cs typeface="Times New Roman" panose="02020603050405020304"/>
              </a:rPr>
              <a:t>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C.</a:t>
            </a:r>
            <a:r>
              <a:rPr lang="zh-CN" altLang="zh-CN" sz="2400" b="1" kern="100" dirty="0">
                <a:latin typeface="Times New Roman" panose="02020603050405020304"/>
                <a:cs typeface="Times New Roman" panose="02020603050405020304"/>
              </a:rPr>
              <a:t>若该图为一段单链</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的结构模式图，则</a:t>
            </a:r>
            <a:r>
              <a:rPr lang="en-US" altLang="zh-CN" sz="2400" b="1" kern="100" dirty="0">
                <a:latin typeface="Times New Roman" panose="02020603050405020304"/>
                <a:cs typeface="Courier New" panose="02070309020205020404"/>
              </a:rPr>
              <a:t>1</a:t>
            </a:r>
            <a:r>
              <a:rPr lang="zh-CN" altLang="zh-CN" sz="2400" b="1" kern="100" dirty="0">
                <a:latin typeface="Times New Roman" panose="02020603050405020304"/>
                <a:cs typeface="Times New Roman" panose="02020603050405020304"/>
              </a:rPr>
              <a:t>表示磷酸基团，</a:t>
            </a:r>
            <a:r>
              <a:rPr lang="en-US" altLang="zh-CN" sz="2400" b="1" kern="100" dirty="0">
                <a:latin typeface="Times New Roman" panose="02020603050405020304"/>
                <a:cs typeface="Courier New" panose="02070309020205020404"/>
              </a:rPr>
              <a:t>2</a:t>
            </a:r>
            <a:r>
              <a:rPr lang="zh-CN" altLang="zh-CN" sz="2400" b="1" kern="100" dirty="0">
                <a:latin typeface="Times New Roman" panose="02020603050405020304"/>
                <a:cs typeface="Times New Roman" panose="02020603050405020304"/>
              </a:rPr>
              <a:t>表示脱氧核糖，</a:t>
            </a:r>
            <a:r>
              <a:rPr lang="en-US" altLang="zh-CN" sz="2400" b="1" kern="100" dirty="0">
                <a:latin typeface="Times New Roman" panose="02020603050405020304"/>
                <a:cs typeface="Courier New" panose="02070309020205020404"/>
              </a:rPr>
              <a:t>3</a:t>
            </a:r>
            <a:r>
              <a:rPr lang="zh-CN" altLang="zh-CN" sz="2400" b="1" kern="100" dirty="0">
                <a:latin typeface="Times New Roman" panose="02020603050405020304"/>
                <a:cs typeface="Times New Roman" panose="02020603050405020304"/>
              </a:rPr>
              <a:t>的种类有</a:t>
            </a:r>
            <a:r>
              <a:rPr lang="en-US" altLang="zh-CN" sz="2400" b="1" kern="100" dirty="0">
                <a:latin typeface="Times New Roman" panose="02020603050405020304"/>
                <a:cs typeface="Courier New" panose="02070309020205020404"/>
              </a:rPr>
              <a:t>4</a:t>
            </a:r>
            <a:r>
              <a:rPr lang="zh-CN" altLang="zh-CN" sz="2400" b="1" kern="100" dirty="0">
                <a:latin typeface="Times New Roman" panose="02020603050405020304"/>
                <a:cs typeface="Times New Roman" panose="02020603050405020304"/>
              </a:rPr>
              <a:t>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D.</a:t>
            </a:r>
            <a:r>
              <a:rPr lang="zh-CN" altLang="zh-CN" sz="2400" b="1" kern="100" dirty="0">
                <a:latin typeface="Times New Roman" panose="02020603050405020304"/>
                <a:cs typeface="Times New Roman" panose="02020603050405020304"/>
              </a:rPr>
              <a:t>若该图表示多糖的结构模式图，淀粉、纤维素和糖原是相同</a:t>
            </a:r>
            <a:r>
              <a:rPr lang="zh-CN" altLang="zh-CN" sz="2400" b="1" kern="100" dirty="0" smtClean="0">
                <a:latin typeface="Times New Roman" panose="02020603050405020304"/>
                <a:cs typeface="Times New Roman" panose="02020603050405020304"/>
              </a:rPr>
              <a:t>的</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380832"/>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如果该图为一段肽链的结构模式图，则</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表示中心碳原子，</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表示肽键，</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错误；如果该图为一段</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的结构模式图，则</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表示核糖，</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表示磷酸基团，</a:t>
            </a:r>
            <a:r>
              <a:rPr lang="en-US" altLang="zh-CN" sz="2400" b="1" kern="100" dirty="0">
                <a:solidFill>
                  <a:srgbClr val="0000FF"/>
                </a:solidFill>
                <a:latin typeface="Times New Roman" panose="02020603050405020304"/>
                <a:ea typeface="仿宋_GB2312"/>
                <a:cs typeface="Courier New" panose="02070309020205020404"/>
              </a:rPr>
              <a:t>3</a:t>
            </a:r>
            <a:r>
              <a:rPr lang="zh-CN" altLang="zh-CN" sz="2400" b="1" kern="100" dirty="0">
                <a:solidFill>
                  <a:srgbClr val="0000FF"/>
                </a:solidFill>
                <a:latin typeface="Times New Roman" panose="02020603050405020304"/>
                <a:ea typeface="仿宋_GB2312"/>
                <a:cs typeface="Times New Roman" panose="02020603050405020304"/>
              </a:rPr>
              <a:t>表示含氮碱基，</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中的碱基含有</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U</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G</a:t>
            </a:r>
            <a:r>
              <a:rPr lang="zh-CN" altLang="zh-CN" sz="2400" b="1" kern="100" dirty="0">
                <a:solidFill>
                  <a:srgbClr val="0000FF"/>
                </a:solidFill>
                <a:latin typeface="Times New Roman" panose="02020603050405020304"/>
                <a:ea typeface="仿宋_GB2312"/>
                <a:cs typeface="Times New Roman" panose="02020603050405020304"/>
              </a:rPr>
              <a:t>四种，</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正确；如果该图为一段单链</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的结构模式图，则</a:t>
            </a:r>
            <a:r>
              <a:rPr lang="en-US" altLang="zh-CN" sz="2400" b="1" kern="100" dirty="0">
                <a:solidFill>
                  <a:srgbClr val="0000FF"/>
                </a:solidFill>
                <a:latin typeface="Times New Roman" panose="02020603050405020304"/>
                <a:ea typeface="仿宋_GB2312"/>
                <a:cs typeface="Courier New" panose="02070309020205020404"/>
              </a:rPr>
              <a:t>1</a:t>
            </a:r>
            <a:r>
              <a:rPr lang="zh-CN" altLang="zh-CN" sz="2400" b="1" kern="100" dirty="0">
                <a:solidFill>
                  <a:srgbClr val="0000FF"/>
                </a:solidFill>
                <a:latin typeface="Times New Roman" panose="02020603050405020304"/>
                <a:ea typeface="仿宋_GB2312"/>
                <a:cs typeface="Times New Roman" panose="02020603050405020304"/>
              </a:rPr>
              <a:t>表示脱氧核糖，</a:t>
            </a:r>
            <a:r>
              <a:rPr lang="en-US" altLang="zh-CN" sz="2400" b="1" kern="100" dirty="0">
                <a:solidFill>
                  <a:srgbClr val="0000FF"/>
                </a:solidFill>
                <a:latin typeface="Times New Roman" panose="02020603050405020304"/>
                <a:ea typeface="仿宋_GB2312"/>
                <a:cs typeface="Courier New" panose="02070309020205020404"/>
              </a:rPr>
              <a:t>2</a:t>
            </a:r>
            <a:r>
              <a:rPr lang="zh-CN" altLang="zh-CN" sz="2400" b="1" kern="100" dirty="0">
                <a:solidFill>
                  <a:srgbClr val="0000FF"/>
                </a:solidFill>
                <a:latin typeface="Times New Roman" panose="02020603050405020304"/>
                <a:ea typeface="仿宋_GB2312"/>
                <a:cs typeface="Times New Roman" panose="02020603050405020304"/>
              </a:rPr>
              <a:t>表示磷酸基团，</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错误；淀粉、纤维素和糖原的基本组成单位相同，都是葡萄糖，但是不同多糖中葡萄糖之间的连接方式不同，</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B</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组成蛋白质的基本单位是什么</a:t>
            </a:r>
            <a:r>
              <a:rPr lang="en-US" sz="2000" i="1" dirty="0" smtClean="0">
                <a:solidFill>
                  <a:srgbClr val="FF0000"/>
                </a:solidFill>
              </a:rPr>
              <a:t>?</a:t>
            </a:r>
            <a:r>
              <a:rPr sz="2000" i="1" dirty="0" smtClean="0">
                <a:solidFill>
                  <a:srgbClr val="FF0000"/>
                </a:solidFill>
              </a:rPr>
              <a:t>它在生物体有多少种？写出它的结构通式？最简单的氨基酸是什么？</a:t>
            </a:r>
            <a:endParaRPr sz="2000" dirty="0" smtClean="0">
              <a:solidFill>
                <a:srgbClr val="FF0000"/>
              </a:solidFill>
            </a:endParaRPr>
          </a:p>
          <a:p>
            <a:r>
              <a:rPr sz="2000" dirty="0" smtClean="0"/>
              <a:t>氨基酸；</a:t>
            </a:r>
          </a:p>
          <a:p>
            <a:r>
              <a:rPr sz="2000" dirty="0" smtClean="0"/>
              <a:t>约</a:t>
            </a:r>
            <a:r>
              <a:rPr lang="en-US" sz="2000" dirty="0" smtClean="0"/>
              <a:t>20</a:t>
            </a:r>
            <a:r>
              <a:rPr sz="2000" dirty="0" smtClean="0"/>
              <a:t>种；</a:t>
            </a:r>
          </a:p>
          <a:p>
            <a:r>
              <a:rPr sz="2000" dirty="0" smtClean="0"/>
              <a:t>甘氨酸；</a:t>
            </a:r>
          </a:p>
          <a:p>
            <a:r>
              <a:rPr lang="en-US" sz="2000" dirty="0" smtClean="0"/>
              <a:t> </a:t>
            </a:r>
            <a:endParaRPr sz="2000" dirty="0" smtClean="0"/>
          </a:p>
          <a:p>
            <a:pPr lvl="0"/>
            <a:r>
              <a:rPr sz="2000" i="1" dirty="0" smtClean="0">
                <a:solidFill>
                  <a:srgbClr val="FF0000"/>
                </a:solidFill>
              </a:rPr>
              <a:t>人对氨基酸的需求可以把氨基酸分为哪几类？如何理解？</a:t>
            </a:r>
            <a:endParaRPr sz="2000" dirty="0" smtClean="0">
              <a:solidFill>
                <a:srgbClr val="FF0000"/>
              </a:solidFill>
            </a:endParaRPr>
          </a:p>
          <a:p>
            <a:r>
              <a:rPr sz="2000" dirty="0" smtClean="0"/>
              <a:t>必需氨基酸（不能合成，必须从外界摄取）</a:t>
            </a:r>
            <a:r>
              <a:rPr lang="en-US" sz="2000" dirty="0" smtClean="0"/>
              <a:t>+</a:t>
            </a:r>
            <a:r>
              <a:rPr sz="2000" dirty="0" smtClean="0"/>
              <a:t>非必需氨基酸；</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 calcmode="lin" valueType="num">
                                      <p:cBhvr additive="base">
                                        <p:cTn id="4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 calcmode="lin" valueType="num">
                                      <p:cBhvr additive="base">
                                        <p:cTn id="5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 calcmode="lin" valueType="num">
                                      <p:cBhvr additive="base">
                                        <p:cTn id="6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additive="base">
                                        <p:cTn id="8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2390221" y="1280949"/>
            <a:ext cx="8026259" cy="5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430780" algn="l"/>
              </a:tabLst>
            </a:pPr>
            <a:r>
              <a:rPr lang="zh-CN" altLang="zh-CN" sz="2400" b="1" kern="100" dirty="0">
                <a:latin typeface="Times New Roman" panose="02020603050405020304"/>
                <a:ea typeface="黑体" panose="02010609060101010101" charset="-122"/>
                <a:cs typeface="Times New Roman" panose="02020603050405020304"/>
              </a:rPr>
              <a:t>结合观察</a:t>
            </a:r>
            <a:r>
              <a:rPr lang="en-US" altLang="zh-CN" sz="2400" b="1" kern="100" dirty="0">
                <a:latin typeface="Times New Roman" panose="02020603050405020304"/>
                <a:ea typeface="黑体" panose="02010609060101010101" charset="-122"/>
              </a:rPr>
              <a:t>DNA</a:t>
            </a:r>
            <a:r>
              <a:rPr lang="zh-CN" altLang="zh-CN" sz="2400" b="1" kern="100" dirty="0">
                <a:latin typeface="Times New Roman" panose="02020603050405020304"/>
                <a:ea typeface="黑体" panose="02010609060101010101" charset="-122"/>
                <a:cs typeface="Times New Roman" panose="02020603050405020304"/>
              </a:rPr>
              <a:t>和</a:t>
            </a:r>
            <a:r>
              <a:rPr lang="en-US" altLang="zh-CN" sz="2400" b="1" kern="100" dirty="0">
                <a:latin typeface="Times New Roman" panose="02020603050405020304"/>
                <a:ea typeface="黑体" panose="02010609060101010101" charset="-122"/>
              </a:rPr>
              <a:t>RNA</a:t>
            </a:r>
            <a:r>
              <a:rPr lang="zh-CN" altLang="zh-CN" sz="2400" b="1" kern="100" dirty="0">
                <a:latin typeface="Times New Roman" panose="02020603050405020304"/>
                <a:ea typeface="黑体" panose="02010609060101010101" charset="-122"/>
                <a:cs typeface="Times New Roman" panose="02020603050405020304"/>
              </a:rPr>
              <a:t>在细胞中的分布，考查科学探究能力</a:t>
            </a:r>
            <a:endParaRPr lang="zh-CN" altLang="zh-CN" sz="1050" kern="100" dirty="0">
              <a:effectLst/>
              <a:latin typeface="宋体" panose="02010600030101010101" pitchFamily="2" charset="-122"/>
              <a:cs typeface="Courier New" panose="02070309020205020404"/>
            </a:endParaRPr>
          </a:p>
        </p:txBody>
      </p:sp>
      <p:sp>
        <p:nvSpPr>
          <p:cNvPr id="7" name="矩形 1"/>
          <p:cNvSpPr>
            <a:spLocks noChangeArrowheads="1"/>
          </p:cNvSpPr>
          <p:nvPr/>
        </p:nvSpPr>
        <p:spPr bwMode="auto">
          <a:xfrm>
            <a:off x="438844" y="1929021"/>
            <a:ext cx="1141779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a:cs typeface="Courier New" panose="02070309020205020404"/>
              </a:rPr>
              <a:t>(2014·</a:t>
            </a:r>
            <a:r>
              <a:rPr lang="zh-CN" altLang="zh-CN" sz="2400" b="1" kern="100" dirty="0">
                <a:latin typeface="Times New Roman" panose="02020603050405020304"/>
                <a:ea typeface="楷体_GB2312"/>
                <a:cs typeface="Times New Roman" panose="02020603050405020304"/>
              </a:rPr>
              <a:t>全国卷</a:t>
            </a:r>
            <a:r>
              <a:rPr lang="en-US" altLang="zh-CN" sz="2400" b="1" kern="100" dirty="0">
                <a:latin typeface="宋体" panose="02010600030101010101" pitchFamily="2" charset="-122"/>
                <a:ea typeface="楷体_GB2312"/>
                <a:cs typeface="Times New Roman" panose="02020603050405020304"/>
              </a:rPr>
              <a:t>Ⅱ</a:t>
            </a:r>
            <a:r>
              <a:rPr lang="zh-CN" altLang="zh-CN" sz="2400" b="1" kern="100" dirty="0">
                <a:latin typeface="Times New Roman" panose="02020603050405020304"/>
                <a:ea typeface="楷体_GB2312"/>
                <a:cs typeface="Times New Roman" panose="02020603050405020304"/>
              </a:rPr>
              <a:t>，</a:t>
            </a:r>
            <a:r>
              <a:rPr lang="en-US" altLang="zh-CN" sz="2400" b="1" kern="100" dirty="0">
                <a:latin typeface="Times New Roman" panose="02020603050405020304"/>
                <a:ea typeface="楷体_GB2312"/>
                <a:cs typeface="Courier New" panose="02070309020205020404"/>
              </a:rPr>
              <a:t>5)</a:t>
            </a:r>
            <a:r>
              <a:rPr lang="zh-CN" altLang="zh-CN" sz="2400" b="1" kern="100" dirty="0">
                <a:latin typeface="Times New Roman" panose="02020603050405020304"/>
                <a:cs typeface="Times New Roman" panose="02020603050405020304"/>
              </a:rPr>
              <a:t>关于核酸的叙述，错误的是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细胞核中发生的转录过程有</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聚合酶的参与</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植物细胞的线粒体和叶绿体中均可发生</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的复制</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双链</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分子中一条链上的磷酸和核糖是通过氢键连接的</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用甲基绿和吡罗红染色可观察</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和</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在细胞中的分布</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双链</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分子中一条链上的磷酸和脱氧核糖通过磷酸二酯键连接，</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中不含核糖，</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pic>
        <p:nvPicPr>
          <p:cNvPr id="28674" name="Picture 2" descr="命题角度"/>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3013" y="1424965"/>
            <a:ext cx="1776339" cy="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184383" y="476672"/>
            <a:ext cx="7731604" cy="737510"/>
          </a:xfrm>
          <a:prstGeom prst="rect">
            <a:avLst/>
          </a:prstGeom>
        </p:spPr>
        <p:txBody>
          <a:bodyPr wrap="none">
            <a:spAutoFit/>
          </a:bodyPr>
          <a:lstStyle/>
          <a:p>
            <a:pPr algn="ctr">
              <a:lnSpc>
                <a:spcPct val="150000"/>
              </a:lnSpc>
              <a:spcAft>
                <a:spcPts val="0"/>
              </a:spcAft>
              <a:tabLst>
                <a:tab pos="2790825" algn="l"/>
              </a:tabLst>
            </a:pPr>
            <a:r>
              <a:rPr lang="zh-CN" altLang="zh-CN" sz="3200" b="1" kern="100" dirty="0">
                <a:latin typeface="Times New Roman" panose="02020603050405020304"/>
                <a:ea typeface="黑体" panose="02010609060101010101" charset="-122"/>
                <a:cs typeface="Times New Roman" panose="02020603050405020304"/>
              </a:rPr>
              <a:t>考点三　观察</a:t>
            </a:r>
            <a:r>
              <a:rPr lang="en-US" altLang="zh-CN" sz="3200" b="1" kern="100" dirty="0">
                <a:latin typeface="Times New Roman" panose="02020603050405020304"/>
                <a:ea typeface="黑体" panose="02010609060101010101" charset="-122"/>
                <a:cs typeface="Courier New" panose="02070309020205020404"/>
              </a:rPr>
              <a:t>DNA</a:t>
            </a:r>
            <a:r>
              <a:rPr lang="zh-CN" altLang="zh-CN" sz="3200" b="1" kern="100" dirty="0">
                <a:latin typeface="Times New Roman" panose="02020603050405020304"/>
                <a:ea typeface="黑体" panose="02010609060101010101" charset="-122"/>
                <a:cs typeface="Times New Roman" panose="02020603050405020304"/>
              </a:rPr>
              <a:t>和</a:t>
            </a:r>
            <a:r>
              <a:rPr lang="en-US" altLang="zh-CN" sz="3200" b="1" kern="100" dirty="0">
                <a:latin typeface="Times New Roman" panose="02020603050405020304"/>
                <a:ea typeface="黑体" panose="02010609060101010101" charset="-122"/>
                <a:cs typeface="Courier New" panose="02070309020205020404"/>
              </a:rPr>
              <a:t>RNA</a:t>
            </a:r>
            <a:r>
              <a:rPr lang="zh-CN" altLang="zh-CN" sz="3200" b="1" kern="100" dirty="0">
                <a:latin typeface="Times New Roman" panose="02020603050405020304"/>
                <a:ea typeface="黑体" panose="02010609060101010101" charset="-122"/>
                <a:cs typeface="Times New Roman" panose="02020603050405020304"/>
              </a:rPr>
              <a:t>在细胞中的</a:t>
            </a:r>
            <a:r>
              <a:rPr lang="zh-CN" altLang="zh-CN" sz="3200" b="1" kern="100" dirty="0" smtClean="0">
                <a:latin typeface="Times New Roman" panose="02020603050405020304"/>
                <a:ea typeface="黑体" panose="02010609060101010101" charset="-122"/>
                <a:cs typeface="Times New Roman" panose="02020603050405020304"/>
              </a:rPr>
              <a:t>分布</a:t>
            </a:r>
            <a:endParaRPr lang="zh-CN" altLang="zh-CN" sz="12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linds(horizontal)">
                                      <p:cBhvr>
                                        <p:cTn id="7" dur="500"/>
                                        <p:tgtEl>
                                          <p:spTgt spid="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blinds(horizontal)">
                                      <p:cBhvr>
                                        <p:cTn id="1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24848"/>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广东深圳模考</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在</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cs typeface="Times New Roman" panose="02020603050405020304"/>
              </a:rPr>
              <a:t>观察</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和</a:t>
            </a:r>
            <a:r>
              <a:rPr lang="en-US" altLang="zh-CN" sz="2400" b="1" kern="100" dirty="0">
                <a:latin typeface="Times New Roman" panose="02020603050405020304"/>
                <a:cs typeface="Courier New" panose="02070309020205020404"/>
              </a:rPr>
              <a:t>RNA</a:t>
            </a:r>
            <a:r>
              <a:rPr lang="zh-CN" altLang="zh-CN" sz="2400" b="1" kern="100" dirty="0">
                <a:latin typeface="Times New Roman" panose="02020603050405020304"/>
                <a:cs typeface="Times New Roman" panose="02020603050405020304"/>
              </a:rPr>
              <a:t>在细胞中分布</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cs typeface="Times New Roman" panose="02020603050405020304"/>
              </a:rPr>
              <a:t>的实验中，下列说法正确的是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染色时先用甲基绿染液，再用吡罗红染液</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用</a:t>
            </a:r>
            <a:r>
              <a:rPr lang="en-US" altLang="zh-CN" sz="2400" b="1" kern="100" dirty="0">
                <a:latin typeface="Times New Roman" panose="02020603050405020304"/>
                <a:cs typeface="Courier New" panose="02070309020205020404"/>
              </a:rPr>
              <a:t>8%</a:t>
            </a:r>
            <a:r>
              <a:rPr lang="zh-CN" altLang="zh-CN" sz="2400" b="1" kern="100" dirty="0">
                <a:latin typeface="Times New Roman" panose="02020603050405020304"/>
                <a:cs typeface="Times New Roman" panose="02020603050405020304"/>
              </a:rPr>
              <a:t>的盐酸目的之一是使</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与蛋白质分离，使</a:t>
            </a:r>
            <a:r>
              <a:rPr lang="en-US" altLang="zh-CN" sz="2400" b="1" kern="100" dirty="0">
                <a:latin typeface="Times New Roman" panose="02020603050405020304"/>
                <a:cs typeface="Courier New" panose="02070309020205020404"/>
              </a:rPr>
              <a:t>DNA</a:t>
            </a:r>
            <a:r>
              <a:rPr lang="zh-CN" altLang="zh-CN" sz="2400" b="1" kern="100" dirty="0">
                <a:latin typeface="Times New Roman" panose="02020603050405020304"/>
                <a:cs typeface="Times New Roman" panose="02020603050405020304"/>
              </a:rPr>
              <a:t>水解</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酒精灯烘干载玻片，可迅速杀死细胞，防止细胞死亡时溶酶体对核酸的破坏</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用高倍显微镜可以比较清楚地看到呈绿色的染色体和呈红色的</a:t>
            </a:r>
            <a:r>
              <a:rPr lang="en-US" altLang="zh-CN" sz="2400" b="1" kern="100" dirty="0">
                <a:latin typeface="Times New Roman" panose="02020603050405020304"/>
                <a:cs typeface="Courier New" panose="02070309020205020404"/>
              </a:rPr>
              <a:t>RNA</a:t>
            </a:r>
            <a:r>
              <a:rPr lang="zh-CN" altLang="zh-CN" sz="2400" b="1" kern="100" dirty="0" smtClean="0">
                <a:latin typeface="Times New Roman" panose="02020603050405020304"/>
                <a:cs typeface="Times New Roman" panose="02020603050405020304"/>
              </a:rPr>
              <a:t>分子</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
          <p:cNvSpPr>
            <a:spLocks noChangeArrowheads="1"/>
          </p:cNvSpPr>
          <p:nvPr/>
        </p:nvSpPr>
        <p:spPr bwMode="auto">
          <a:xfrm>
            <a:off x="226537" y="1524848"/>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just">
              <a:lnSpc>
                <a:spcPct val="150000"/>
              </a:lnSpc>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在</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观察</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和</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在细胞中分布</a:t>
            </a:r>
            <a:r>
              <a:rPr lang="en-US" altLang="zh-CN" sz="2400" b="1" kern="100" dirty="0">
                <a:solidFill>
                  <a:srgbClr val="0000FF"/>
                </a:solidFill>
                <a:latin typeface="宋体" panose="02010600030101010101" pitchFamily="2" charset="-122"/>
                <a:cs typeface="Times New Roman" panose="02020603050405020304"/>
              </a:rPr>
              <a:t>”</a:t>
            </a:r>
            <a:r>
              <a:rPr lang="zh-CN" altLang="zh-CN" sz="2400" b="1" kern="100" dirty="0">
                <a:solidFill>
                  <a:srgbClr val="0000FF"/>
                </a:solidFill>
                <a:latin typeface="Times New Roman" panose="02020603050405020304"/>
                <a:ea typeface="仿宋_GB2312"/>
                <a:cs typeface="Times New Roman" panose="02020603050405020304"/>
              </a:rPr>
              <a:t>的实验中，染色时用甲基绿、吡罗红混合染色剂，</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错误；用质量分数为</a:t>
            </a:r>
            <a:r>
              <a:rPr lang="en-US" altLang="zh-CN" sz="2400" b="1" kern="100" dirty="0">
                <a:solidFill>
                  <a:srgbClr val="0000FF"/>
                </a:solidFill>
                <a:latin typeface="Times New Roman" panose="02020603050405020304"/>
                <a:ea typeface="仿宋_GB2312"/>
                <a:cs typeface="Courier New" panose="02070309020205020404"/>
              </a:rPr>
              <a:t>8%</a:t>
            </a:r>
            <a:r>
              <a:rPr lang="zh-CN" altLang="zh-CN" sz="2400" b="1" kern="100" dirty="0">
                <a:solidFill>
                  <a:srgbClr val="0000FF"/>
                </a:solidFill>
                <a:latin typeface="Times New Roman" panose="02020603050405020304"/>
                <a:ea typeface="仿宋_GB2312"/>
                <a:cs typeface="Times New Roman" panose="02020603050405020304"/>
              </a:rPr>
              <a:t>的盐酸目的之一是使</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与蛋白质分离，但不能使</a:t>
            </a:r>
            <a:r>
              <a:rPr lang="en-US" altLang="zh-CN" sz="2400" b="1" kern="100" dirty="0">
                <a:solidFill>
                  <a:srgbClr val="0000FF"/>
                </a:solidFill>
                <a:latin typeface="Times New Roman" panose="02020603050405020304"/>
                <a:ea typeface="仿宋_GB2312"/>
                <a:cs typeface="Courier New" panose="02070309020205020404"/>
              </a:rPr>
              <a:t>DNA</a:t>
            </a:r>
            <a:r>
              <a:rPr lang="zh-CN" altLang="zh-CN" sz="2400" b="1" kern="100" dirty="0">
                <a:solidFill>
                  <a:srgbClr val="0000FF"/>
                </a:solidFill>
                <a:latin typeface="Times New Roman" panose="02020603050405020304"/>
                <a:ea typeface="仿宋_GB2312"/>
                <a:cs typeface="Times New Roman" panose="02020603050405020304"/>
              </a:rPr>
              <a:t>水解，</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错误；酒精灯烘干载玻片，可迅速杀死细胞，防止细胞死亡时溶酶体对核酸的破坏，</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正确；用高倍镜可以比较清楚地看到呈绿色的细胞核和呈红色的细胞质，</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lvl="0" algn="just">
              <a:lnSpc>
                <a:spcPct val="150000"/>
              </a:lnSpc>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26537" y="476672"/>
            <a:ext cx="116472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zh-CN" altLang="zh-CN" sz="3200" b="1" kern="100" dirty="0">
                <a:latin typeface="Times New Roman" panose="02020603050405020304"/>
                <a:ea typeface="黑体" panose="02010609060101010101" charset="-122"/>
                <a:cs typeface="Times New Roman" panose="02020603050405020304"/>
              </a:rPr>
              <a:t>澄清易错易混</a:t>
            </a:r>
            <a:r>
              <a:rPr lang="en-US" altLang="zh-CN" sz="3200" b="1" kern="100" dirty="0" smtClean="0">
                <a:latin typeface="Times New Roman" panose="02020603050405020304"/>
                <a:ea typeface="黑体" panose="02010609060101010101" charset="-122"/>
                <a:cs typeface="Courier New" panose="02070309020205020404"/>
              </a:rPr>
              <a:t>·</a:t>
            </a:r>
            <a:r>
              <a:rPr lang="zh-CN" altLang="zh-CN" sz="3200" b="1" kern="100" dirty="0">
                <a:latin typeface="Times New Roman" panose="02020603050405020304"/>
                <a:ea typeface="黑体" panose="02010609060101010101" charset="-122"/>
                <a:cs typeface="Times New Roman" panose="02020603050405020304"/>
              </a:rPr>
              <a:t>强化科学思维</a:t>
            </a:r>
            <a:endParaRPr lang="zh-CN" altLang="zh-CN" sz="1200" kern="100" dirty="0">
              <a:effectLst/>
              <a:latin typeface="宋体" panose="02010600030101010101" pitchFamily="2" charset="-122"/>
              <a:cs typeface="Courier New" panose="02070309020205020404"/>
            </a:endParaRPr>
          </a:p>
        </p:txBody>
      </p:sp>
      <p:sp>
        <p:nvSpPr>
          <p:cNvPr id="5" name="矩形 1"/>
          <p:cNvSpPr>
            <a:spLocks noChangeArrowheads="1"/>
          </p:cNvSpPr>
          <p:nvPr/>
        </p:nvSpPr>
        <p:spPr bwMode="auto">
          <a:xfrm>
            <a:off x="499299" y="1340584"/>
            <a:ext cx="11192821"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en-US" altLang="zh-CN" sz="2400" b="1" kern="100" dirty="0" smtClean="0">
                <a:latin typeface="Times New Roman" panose="02020603050405020304"/>
                <a:cs typeface="Courier New" panose="02070309020205020404"/>
              </a:rPr>
              <a:t>[</a:t>
            </a:r>
            <a:r>
              <a:rPr lang="zh-CN" altLang="zh-CN" sz="2400" b="1" kern="100" dirty="0" smtClean="0">
                <a:latin typeface="Times New Roman" panose="02020603050405020304"/>
                <a:cs typeface="Times New Roman" panose="02020603050405020304"/>
              </a:rPr>
              <a:t>易</a:t>
            </a:r>
            <a:r>
              <a:rPr lang="zh-CN" altLang="zh-CN" sz="2400" b="1" kern="100" dirty="0">
                <a:latin typeface="Times New Roman" panose="02020603050405020304"/>
                <a:cs typeface="Times New Roman" panose="02020603050405020304"/>
              </a:rPr>
              <a:t>错易混</a:t>
            </a:r>
            <a:r>
              <a:rPr lang="en-US" altLang="zh-CN" sz="2400" b="1" kern="100" dirty="0">
                <a:latin typeface="Times New Roman" panose="02020603050405020304"/>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
        <p:nvSpPr>
          <p:cNvPr id="6" name="矩形 1"/>
          <p:cNvSpPr>
            <a:spLocks noChangeArrowheads="1"/>
          </p:cNvSpPr>
          <p:nvPr/>
        </p:nvSpPr>
        <p:spPr bwMode="auto">
          <a:xfrm>
            <a:off x="181011" y="2134597"/>
            <a:ext cx="1164729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1</a:t>
            </a:r>
            <a:r>
              <a:rPr lang="zh-CN" altLang="zh-CN" sz="2400" b="1" kern="100" dirty="0">
                <a:latin typeface="Times New Roman" panose="02020603050405020304"/>
                <a:ea typeface="黑体" panose="02010609060101010101" charset="-122"/>
                <a:cs typeface="Times New Roman" panose="02020603050405020304"/>
              </a:rPr>
              <a:t>　一些功能物质是否为蛋白质的判断</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a:cs typeface="Times New Roman" panose="02020603050405020304"/>
              </a:rPr>
              <a:t>　一些功能物质的化学本质如下：</a:t>
            </a:r>
            <a:r>
              <a:rPr lang="en-US" altLang="zh-CN" sz="2400" b="1" kern="100" dirty="0">
                <a:latin typeface="宋体" panose="02010600030101010101" pitchFamily="2" charset="-122"/>
                <a:ea typeface="楷体_GB2312"/>
                <a:cs typeface="Times New Roman" panose="02020603050405020304"/>
              </a:rPr>
              <a:t>①</a:t>
            </a:r>
            <a:r>
              <a:rPr lang="zh-CN" altLang="zh-CN" sz="2400" b="1" kern="100" dirty="0">
                <a:latin typeface="Times New Roman" panose="02020603050405020304"/>
                <a:ea typeface="楷体_GB2312"/>
                <a:cs typeface="Times New Roman" panose="02020603050405020304"/>
              </a:rPr>
              <a:t>绝大多数酶是蛋白质，少数酶是</a:t>
            </a:r>
            <a:r>
              <a:rPr lang="en-US" altLang="zh-CN" sz="2400" b="1" kern="100" dirty="0">
                <a:latin typeface="Times New Roman" panose="02020603050405020304"/>
                <a:ea typeface="楷体_GB2312"/>
                <a:cs typeface="Courier New" panose="02070309020205020404"/>
              </a:rPr>
              <a:t>RNA</a:t>
            </a:r>
            <a:r>
              <a:rPr lang="zh-CN" altLang="zh-CN" sz="2400" b="1" kern="100" dirty="0">
                <a:latin typeface="Times New Roman" panose="02020603050405020304"/>
                <a:ea typeface="楷体_GB2312"/>
                <a:cs typeface="Times New Roman" panose="02020603050405020304"/>
              </a:rPr>
              <a:t>；激素中，有些是蛋白质，有些不是蛋白质。</a:t>
            </a:r>
            <a:r>
              <a:rPr lang="en-US" altLang="zh-CN" sz="2400" b="1" kern="100" dirty="0">
                <a:latin typeface="宋体" panose="02010600030101010101" pitchFamily="2" charset="-122"/>
                <a:ea typeface="楷体_GB2312"/>
                <a:cs typeface="Times New Roman" panose="02020603050405020304"/>
              </a:rPr>
              <a:t>②</a:t>
            </a:r>
            <a:r>
              <a:rPr lang="zh-CN" altLang="zh-CN" sz="2400" b="1" kern="100" dirty="0">
                <a:latin typeface="Times New Roman" panose="02020603050405020304"/>
                <a:ea typeface="楷体_GB2312"/>
                <a:cs typeface="Times New Roman" panose="02020603050405020304"/>
              </a:rPr>
              <a:t>抗体和载体的本质都是蛋白质，但结构各不相同。蛋白质与酶、激素、抗体、载体的关系如下图所示</a:t>
            </a:r>
            <a:r>
              <a:rPr lang="zh-CN" altLang="zh-CN" sz="2400" b="1" kern="100" dirty="0" smtClean="0">
                <a:latin typeface="Times New Roman" panose="02020603050405020304"/>
                <a:ea typeface="楷体_GB2312"/>
                <a:cs typeface="Times New Roman" panose="02020603050405020304"/>
              </a:rPr>
              <a:t>：</a:t>
            </a:r>
            <a:endParaRPr lang="zh-CN" altLang="zh-CN" sz="1050" kern="100" dirty="0">
              <a:latin typeface="宋体" panose="02010600030101010101" pitchFamily="2" charset="-122"/>
              <a:cs typeface="Courier New" panose="02070309020205020404"/>
            </a:endParaRPr>
          </a:p>
        </p:txBody>
      </p:sp>
      <p:pic>
        <p:nvPicPr>
          <p:cNvPr id="29698" name="Picture 2" descr="6S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8665" y="4509120"/>
            <a:ext cx="2681525" cy="175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p:cNvSpPr>
            <a:spLocks noChangeArrowheads="1"/>
          </p:cNvSpPr>
          <p:nvPr/>
        </p:nvSpPr>
        <p:spPr bwMode="auto">
          <a:xfrm>
            <a:off x="352284" y="1196752"/>
            <a:ext cx="11304749" cy="4437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2</a:t>
            </a:r>
            <a:r>
              <a:rPr lang="zh-CN" altLang="zh-CN" sz="2400" b="1" kern="100" dirty="0">
                <a:latin typeface="Times New Roman" panose="02020603050405020304"/>
                <a:ea typeface="黑体" panose="02010609060101010101" charset="-122"/>
                <a:cs typeface="Times New Roman" panose="02020603050405020304"/>
              </a:rPr>
              <a:t>　受体蛋白</a:t>
            </a:r>
            <a:r>
              <a:rPr lang="en-US" altLang="zh-CN" sz="2400" b="1" kern="100" dirty="0">
                <a:latin typeface="宋体" panose="02010600030101010101" pitchFamily="2" charset="-122"/>
                <a:ea typeface="黑体" panose="02010609060101010101"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载体蛋白</a:t>
            </a:r>
            <a:r>
              <a:rPr lang="en-US" altLang="zh-CN" sz="2400" b="1" kern="100" dirty="0">
                <a:latin typeface="宋体" panose="02010600030101010101" pitchFamily="2" charset="-122"/>
                <a:ea typeface="黑体" panose="02010609060101010101"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通道蛋白</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a:cs typeface="Times New Roman" panose="02020603050405020304"/>
              </a:rPr>
              <a:t>　</a:t>
            </a:r>
            <a:r>
              <a:rPr lang="en-US" altLang="zh-CN" sz="2400" b="1" kern="100" dirty="0">
                <a:latin typeface="Times New Roman" panose="02020603050405020304"/>
                <a:ea typeface="楷体_GB2312"/>
                <a:cs typeface="Courier New" panose="02070309020205020404"/>
              </a:rPr>
              <a:t>(1)</a:t>
            </a:r>
            <a:r>
              <a:rPr lang="zh-CN" altLang="zh-CN" sz="2400" b="1" kern="100" dirty="0">
                <a:latin typeface="Times New Roman" panose="02020603050405020304"/>
                <a:ea typeface="楷体_GB2312"/>
                <a:cs typeface="Times New Roman" panose="02020603050405020304"/>
              </a:rPr>
              <a:t>位于细胞膜外表面或细胞内、可以接受信号分子的蛋白质，叫作受体蛋白，如激素、神经递质的受体蛋白。</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楷体_GB2312"/>
                <a:cs typeface="Courier New" panose="02070309020205020404"/>
              </a:rPr>
              <a:t>	(</a:t>
            </a:r>
            <a:r>
              <a:rPr lang="en-US" altLang="zh-CN" sz="2400" b="1" kern="100" dirty="0">
                <a:latin typeface="Times New Roman" panose="02020603050405020304"/>
                <a:ea typeface="楷体_GB2312"/>
                <a:cs typeface="Courier New" panose="02070309020205020404"/>
              </a:rPr>
              <a:t>2)</a:t>
            </a:r>
            <a:r>
              <a:rPr lang="zh-CN" altLang="zh-CN" sz="2400" b="1" kern="100" dirty="0">
                <a:latin typeface="Times New Roman" panose="02020603050405020304"/>
                <a:ea typeface="楷体_GB2312"/>
                <a:cs typeface="Times New Roman" panose="02020603050405020304"/>
              </a:rPr>
              <a:t>位于细胞膜上、可以转运物质进出细胞的蛋白质，叫作载体蛋白，如主动运输和协助扩散这两种物质跨膜运输方式中的</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楷体_GB2312"/>
                <a:cs typeface="Times New Roman" panose="02020603050405020304"/>
              </a:rPr>
              <a:t>载体</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楷体_GB2312"/>
                <a:cs typeface="Times New Roman" panose="020206030504050203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楷体_GB2312"/>
                <a:cs typeface="Courier New" panose="02070309020205020404"/>
              </a:rPr>
              <a:t>	(</a:t>
            </a:r>
            <a:r>
              <a:rPr lang="en-US" altLang="zh-CN" sz="2400" b="1" kern="100" dirty="0">
                <a:latin typeface="Times New Roman" panose="02020603050405020304"/>
                <a:ea typeface="楷体_GB2312"/>
                <a:cs typeface="Courier New" panose="02070309020205020404"/>
              </a:rPr>
              <a:t>3)</a:t>
            </a:r>
            <a:r>
              <a:rPr lang="zh-CN" altLang="zh-CN" sz="2400" b="1" kern="100" dirty="0">
                <a:latin typeface="Times New Roman" panose="02020603050405020304"/>
                <a:ea typeface="楷体_GB2312"/>
                <a:cs typeface="Times New Roman" panose="02020603050405020304"/>
              </a:rPr>
              <a:t>通道蛋白属于载体蛋白的一种，是一类跨越细胞膜磷脂双分子层的蛋白质，其分子结构如同中间有个连通膜内外的通道一样，通过打开和关闭通道</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ea typeface="楷体_GB2312"/>
                <a:cs typeface="Times New Roman" panose="02020603050405020304"/>
              </a:rPr>
              <a:t>改变蛋白质构象</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ea typeface="楷体_GB2312"/>
                <a:cs typeface="Times New Roman" panose="02020603050405020304"/>
              </a:rPr>
              <a:t>来控制物质通过。一般情况下，通道蛋白运输物质的方式为协助扩散</a:t>
            </a:r>
            <a:r>
              <a:rPr lang="zh-CN" altLang="zh-CN" sz="2400" b="1" kern="100" dirty="0" smtClean="0">
                <a:latin typeface="Times New Roman" panose="02020603050405020304"/>
                <a:ea typeface="楷体_GB231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1011" y="1666356"/>
            <a:ext cx="1164729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3</a:t>
            </a:r>
            <a:r>
              <a:rPr lang="zh-CN" altLang="zh-CN" sz="2400" b="1" kern="100" dirty="0">
                <a:latin typeface="Times New Roman" panose="02020603050405020304"/>
                <a:ea typeface="黑体" panose="02010609060101010101" charset="-122"/>
                <a:cs typeface="Times New Roman" panose="02020603050405020304"/>
              </a:rPr>
              <a:t>　核</a:t>
            </a:r>
            <a:r>
              <a:rPr lang="en-US" altLang="zh-CN" sz="2400" b="1" kern="100" dirty="0">
                <a:latin typeface="Times New Roman" panose="02020603050405020304"/>
                <a:ea typeface="黑体" panose="02010609060101010101" charset="-122"/>
                <a:cs typeface="Courier New" panose="02070309020205020404"/>
              </a:rPr>
              <a:t>DNA</a:t>
            </a:r>
            <a:r>
              <a:rPr lang="zh-CN" altLang="zh-CN" sz="2400" b="1" kern="100" dirty="0">
                <a:latin typeface="Times New Roman" panose="02020603050405020304"/>
                <a:ea typeface="黑体" panose="02010609060101010101" charset="-122"/>
                <a:cs typeface="Times New Roman" panose="02020603050405020304"/>
              </a:rPr>
              <a:t>、</a:t>
            </a:r>
            <a:r>
              <a:rPr lang="en-US" altLang="zh-CN" sz="2400" b="1" kern="100" dirty="0">
                <a:latin typeface="Times New Roman" panose="02020603050405020304"/>
                <a:ea typeface="黑体" panose="02010609060101010101" charset="-122"/>
                <a:cs typeface="Courier New" panose="02070309020205020404"/>
              </a:rPr>
              <a:t>mRNA</a:t>
            </a:r>
            <a:r>
              <a:rPr lang="zh-CN" altLang="zh-CN" sz="2400" b="1" kern="100" dirty="0">
                <a:latin typeface="Times New Roman" panose="02020603050405020304"/>
                <a:ea typeface="黑体" panose="02010609060101010101" charset="-122"/>
                <a:cs typeface="Times New Roman" panose="02020603050405020304"/>
              </a:rPr>
              <a:t>、蛋白质的</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相同</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与</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不完全相同</a:t>
            </a:r>
            <a:r>
              <a:rPr lang="en-US" altLang="zh-CN" sz="2400" b="1" kern="100" dirty="0">
                <a:latin typeface="宋体" panose="0201060003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a:cs typeface="Times New Roman" panose="02020603050405020304"/>
              </a:rPr>
              <a:t>　</a:t>
            </a:r>
            <a:endParaRPr lang="zh-CN" altLang="zh-CN" sz="1050" kern="100" dirty="0">
              <a:latin typeface="宋体" panose="02010600030101010101" pitchFamily="2" charset="-122"/>
              <a:cs typeface="Courier New" panose="02070309020205020404"/>
            </a:endParaRPr>
          </a:p>
        </p:txBody>
      </p:sp>
      <p:pic>
        <p:nvPicPr>
          <p:cNvPr id="30722" name="Picture 2" descr="B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1549" y="2996062"/>
            <a:ext cx="6933981" cy="12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1011" y="692696"/>
            <a:ext cx="116472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zh-CN" altLang="zh-CN" sz="2400" b="1" kern="100" dirty="0">
                <a:latin typeface="Times New Roman" panose="02020603050405020304"/>
                <a:ea typeface="黑体" panose="02010609060101010101" charset="-122"/>
                <a:cs typeface="Times New Roman" panose="02020603050405020304"/>
              </a:rPr>
              <a:t>易错点</a:t>
            </a:r>
            <a:r>
              <a:rPr lang="en-US" altLang="zh-CN" sz="2400" b="1" kern="100" dirty="0">
                <a:latin typeface="Times New Roman" panose="02020603050405020304"/>
                <a:ea typeface="黑体" panose="02010609060101010101" charset="-122"/>
                <a:cs typeface="Courier New" panose="02070309020205020404"/>
              </a:rPr>
              <a:t>4</a:t>
            </a:r>
            <a:r>
              <a:rPr lang="zh-CN" altLang="zh-CN" sz="2400" b="1" kern="100" dirty="0">
                <a:latin typeface="Times New Roman" panose="02020603050405020304"/>
                <a:ea typeface="黑体" panose="02010609060101010101" charset="-122"/>
                <a:cs typeface="Times New Roman" panose="02020603050405020304"/>
              </a:rPr>
              <a:t>　明确</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水解</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和</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氧化分解</a:t>
            </a:r>
            <a:r>
              <a:rPr lang="en-US" altLang="zh-CN" sz="2400" b="1" kern="100" dirty="0">
                <a:latin typeface="宋体" panose="02010600030101010101" pitchFamily="2" charset="-122"/>
                <a:cs typeface="Times New Roman" panose="02020603050405020304"/>
              </a:rPr>
              <a:t>”</a:t>
            </a:r>
            <a:r>
              <a:rPr lang="zh-CN" altLang="zh-CN" sz="2400" b="1" kern="100" dirty="0">
                <a:latin typeface="Times New Roman" panose="02020603050405020304"/>
                <a:ea typeface="黑体" panose="02010609060101010101" charset="-122"/>
                <a:cs typeface="Times New Roman" panose="02020603050405020304"/>
              </a:rPr>
              <a:t>不同</a:t>
            </a:r>
            <a:endParaRPr lang="zh-CN" altLang="zh-CN" sz="1050" kern="100" dirty="0">
              <a:latin typeface="宋体" panose="02010600030101010101" pitchFamily="2" charset="-122"/>
              <a:cs typeface="Courier New" panose="02070309020205020404"/>
            </a:endParaRPr>
          </a:p>
          <a:p>
            <a:pPr marL="252095" indent="-457200"/>
            <a:r>
              <a:rPr lang="en-US" altLang="zh-CN" sz="2400" b="1" kern="100" dirty="0" smtClean="0">
                <a:latin typeface="Times New Roman" panose="02020603050405020304"/>
                <a:ea typeface="黑体" panose="02010609060101010101" charset="-122"/>
                <a:cs typeface="Times New Roman" panose="02020603050405020304"/>
              </a:rPr>
              <a:t>	</a:t>
            </a:r>
            <a:r>
              <a:rPr lang="zh-CN" altLang="zh-CN" sz="2400" b="1" kern="100" dirty="0" smtClean="0">
                <a:latin typeface="Times New Roman" panose="02020603050405020304"/>
                <a:ea typeface="黑体" panose="02010609060101010101" charset="-122"/>
                <a:cs typeface="Times New Roman" panose="02020603050405020304"/>
              </a:rPr>
              <a:t>点拨</a:t>
            </a:r>
            <a:r>
              <a:rPr lang="zh-CN" altLang="zh-CN" sz="2400" b="1" kern="100" dirty="0">
                <a:latin typeface="Times New Roman" panose="02020603050405020304"/>
                <a:ea typeface="楷体_GB2312"/>
                <a:cs typeface="Times New Roman" panose="02020603050405020304"/>
              </a:rPr>
              <a:t>　</a:t>
            </a:r>
            <a:endParaRPr lang="zh-CN" altLang="zh-CN" sz="1050" kern="100" dirty="0">
              <a:effectLst/>
              <a:latin typeface="宋体" panose="02010600030101010101" pitchFamily="2" charset="-122"/>
              <a:cs typeface="Courier New" panose="02070309020205020404"/>
            </a:endParaRPr>
          </a:p>
        </p:txBody>
      </p:sp>
      <p:graphicFrame>
        <p:nvGraphicFramePr>
          <p:cNvPr id="2" name="表格 1"/>
          <p:cNvGraphicFramePr>
            <a:graphicFrameLocks noGrp="1"/>
          </p:cNvGraphicFramePr>
          <p:nvPr/>
        </p:nvGraphicFramePr>
        <p:xfrm>
          <a:off x="839416" y="1844824"/>
          <a:ext cx="10441162" cy="4104454"/>
        </p:xfrm>
        <a:graphic>
          <a:graphicData uri="http://schemas.openxmlformats.org/drawingml/2006/table">
            <a:tbl>
              <a:tblPr/>
              <a:tblGrid>
                <a:gridCol w="1387468">
                  <a:extLst>
                    <a:ext uri="{9D8B030D-6E8A-4147-A177-3AD203B41FA5}">
                      <a16:colId xmlns:a16="http://schemas.microsoft.com/office/drawing/2014/main" val="20000"/>
                    </a:ext>
                  </a:extLst>
                </a:gridCol>
                <a:gridCol w="2239419">
                  <a:extLst>
                    <a:ext uri="{9D8B030D-6E8A-4147-A177-3AD203B41FA5}">
                      <a16:colId xmlns:a16="http://schemas.microsoft.com/office/drawing/2014/main" val="20001"/>
                    </a:ext>
                  </a:extLst>
                </a:gridCol>
                <a:gridCol w="3091375">
                  <a:extLst>
                    <a:ext uri="{9D8B030D-6E8A-4147-A177-3AD203B41FA5}">
                      <a16:colId xmlns:a16="http://schemas.microsoft.com/office/drawing/2014/main" val="20002"/>
                    </a:ext>
                  </a:extLst>
                </a:gridCol>
                <a:gridCol w="3722900">
                  <a:extLst>
                    <a:ext uri="{9D8B030D-6E8A-4147-A177-3AD203B41FA5}">
                      <a16:colId xmlns:a16="http://schemas.microsoft.com/office/drawing/2014/main" val="20003"/>
                    </a:ext>
                  </a:extLst>
                </a:gridCol>
              </a:tblGrid>
              <a:tr h="631454">
                <a:tc>
                  <a:txBody>
                    <a:bodyPr/>
                    <a:lstStyle/>
                    <a:p>
                      <a:pPr algn="ctr">
                        <a:lnSpc>
                          <a:spcPct val="150000"/>
                        </a:lnSpc>
                        <a:spcAft>
                          <a:spcPts val="0"/>
                        </a:spcAft>
                        <a:tabLst>
                          <a:tab pos="2790825" algn="l"/>
                        </a:tabLst>
                      </a:pPr>
                      <a:r>
                        <a:rPr lang="zh-CN" sz="2400" b="1" kern="100" dirty="0">
                          <a:effectLst/>
                          <a:latin typeface="Times New Roman" panose="02020603050405020304"/>
                          <a:cs typeface="Times New Roman" panose="02020603050405020304"/>
                        </a:rPr>
                        <a:t>物质</a:t>
                      </a:r>
                      <a:endParaRPr lang="zh-CN" sz="2400" kern="100" dirty="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初步水解</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彻底水解产物</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氧化分解产物</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1454">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淀粉</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麦芽糖</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葡萄糖</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a:effectLst/>
                          <a:latin typeface="Times New Roman" panose="02020603050405020304"/>
                          <a:cs typeface="Courier New" panose="02070309020205020404"/>
                        </a:rPr>
                        <a:t>CO</a:t>
                      </a:r>
                      <a:r>
                        <a:rPr lang="en-US" sz="2400" b="1" kern="100" baseline="-25000">
                          <a:effectLst/>
                          <a:latin typeface="Times New Roman" panose="02020603050405020304"/>
                          <a:cs typeface="Courier New" panose="02070309020205020404"/>
                        </a:rPr>
                        <a:t>2</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H</a:t>
                      </a:r>
                      <a:r>
                        <a:rPr lang="en-US" sz="2400" b="1" kern="100" baseline="-25000">
                          <a:effectLst/>
                          <a:latin typeface="Times New Roman" panose="02020603050405020304"/>
                          <a:cs typeface="Courier New" panose="02070309020205020404"/>
                        </a:rPr>
                        <a:t>2</a:t>
                      </a:r>
                      <a:r>
                        <a:rPr lang="en-US" sz="2400" b="1" kern="100">
                          <a:effectLst/>
                          <a:latin typeface="Times New Roman" panose="02020603050405020304"/>
                          <a:cs typeface="Courier New" panose="02070309020205020404"/>
                        </a:rPr>
                        <a:t>O</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182">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脂肪</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甘油＋脂肪酸</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甘油＋脂肪酸</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a:effectLst/>
                          <a:latin typeface="Times New Roman" panose="02020603050405020304"/>
                          <a:cs typeface="Courier New" panose="02070309020205020404"/>
                        </a:rPr>
                        <a:t>CO</a:t>
                      </a:r>
                      <a:r>
                        <a:rPr lang="en-US" sz="2400" b="1" kern="100" baseline="-25000">
                          <a:effectLst/>
                          <a:latin typeface="Times New Roman" panose="02020603050405020304"/>
                          <a:cs typeface="Courier New" panose="02070309020205020404"/>
                        </a:rPr>
                        <a:t>2</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H</a:t>
                      </a:r>
                      <a:r>
                        <a:rPr lang="en-US" sz="2400" b="1" kern="100" baseline="-25000">
                          <a:effectLst/>
                          <a:latin typeface="Times New Roman" panose="02020603050405020304"/>
                          <a:cs typeface="Courier New" panose="02070309020205020404"/>
                        </a:rPr>
                        <a:t>2</a:t>
                      </a:r>
                      <a:r>
                        <a:rPr lang="en-US" sz="2400" b="1" kern="100">
                          <a:effectLst/>
                          <a:latin typeface="Times New Roman" panose="02020603050405020304"/>
                          <a:cs typeface="Courier New" panose="02070309020205020404"/>
                        </a:rPr>
                        <a:t>O</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47182">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蛋白质</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dirty="0">
                          <a:effectLst/>
                          <a:latin typeface="Times New Roman" panose="02020603050405020304"/>
                          <a:cs typeface="Times New Roman" panose="02020603050405020304"/>
                        </a:rPr>
                        <a:t>多肽</a:t>
                      </a:r>
                      <a:endParaRPr lang="zh-CN" sz="2400" kern="100" dirty="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氨基酸</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a:effectLst/>
                          <a:latin typeface="Times New Roman" panose="02020603050405020304"/>
                          <a:cs typeface="Courier New" panose="02070309020205020404"/>
                        </a:rPr>
                        <a:t>CO</a:t>
                      </a:r>
                      <a:r>
                        <a:rPr lang="en-US" sz="2400" b="1" kern="100" baseline="-25000">
                          <a:effectLst/>
                          <a:latin typeface="Times New Roman" panose="02020603050405020304"/>
                          <a:cs typeface="Courier New" panose="02070309020205020404"/>
                        </a:rPr>
                        <a:t>2</a:t>
                      </a:r>
                      <a:r>
                        <a:rPr lang="zh-CN" sz="2400" b="1" kern="100">
                          <a:effectLst/>
                          <a:latin typeface="Times New Roman" panose="02020603050405020304"/>
                          <a:cs typeface="Times New Roman" panose="02020603050405020304"/>
                        </a:rPr>
                        <a:t>＋</a:t>
                      </a:r>
                      <a:r>
                        <a:rPr lang="en-US" sz="2400" b="1" kern="100">
                          <a:effectLst/>
                          <a:latin typeface="Times New Roman" panose="02020603050405020304"/>
                          <a:cs typeface="Courier New" panose="02070309020205020404"/>
                        </a:rPr>
                        <a:t>H</a:t>
                      </a:r>
                      <a:r>
                        <a:rPr lang="en-US" sz="2400" b="1" kern="100" baseline="-25000">
                          <a:effectLst/>
                          <a:latin typeface="Times New Roman" panose="02020603050405020304"/>
                          <a:cs typeface="Courier New" panose="02070309020205020404"/>
                        </a:rPr>
                        <a:t>2</a:t>
                      </a:r>
                      <a:r>
                        <a:rPr lang="en-US" sz="2400" b="1" kern="100">
                          <a:effectLst/>
                          <a:latin typeface="Times New Roman" panose="02020603050405020304"/>
                          <a:cs typeface="Courier New" panose="02070309020205020404"/>
                        </a:rPr>
                        <a:t>O</a:t>
                      </a:r>
                      <a:r>
                        <a:rPr lang="zh-CN" sz="2400" b="1" kern="100">
                          <a:effectLst/>
                          <a:latin typeface="Times New Roman" panose="02020603050405020304"/>
                          <a:cs typeface="Times New Roman" panose="02020603050405020304"/>
                        </a:rPr>
                        <a:t>＋尿素</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47182">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核酸</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zh-CN" sz="2400" b="1" kern="100">
                          <a:effectLst/>
                          <a:latin typeface="Times New Roman" panose="02020603050405020304"/>
                          <a:cs typeface="Times New Roman" panose="02020603050405020304"/>
                        </a:rPr>
                        <a:t>核苷酸</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tabLst>
                          <a:tab pos="2790825" algn="l"/>
                        </a:tabLst>
                      </a:pPr>
                      <a:r>
                        <a:rPr lang="zh-CN" sz="2400" b="1" kern="100">
                          <a:effectLst/>
                          <a:latin typeface="Times New Roman" panose="02020603050405020304"/>
                          <a:cs typeface="Times New Roman" panose="02020603050405020304"/>
                        </a:rPr>
                        <a:t>磷酸＋五碳糖＋碱基</a:t>
                      </a:r>
                      <a:endParaRPr lang="zh-CN" sz="2400" kern="10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90825" algn="l"/>
                        </a:tabLst>
                      </a:pPr>
                      <a:r>
                        <a:rPr lang="en-US" sz="2400" b="1" kern="100" dirty="0">
                          <a:effectLst/>
                          <a:latin typeface="Times New Roman" panose="02020603050405020304"/>
                          <a:cs typeface="Courier New" panose="02070309020205020404"/>
                        </a:rPr>
                        <a:t>CO</a:t>
                      </a:r>
                      <a:r>
                        <a:rPr lang="en-US" sz="2400" b="1" kern="100" baseline="-25000" dirty="0">
                          <a:effectLst/>
                          <a:latin typeface="Times New Roman" panose="02020603050405020304"/>
                          <a:cs typeface="Courier New" panose="02070309020205020404"/>
                        </a:rPr>
                        <a:t>2</a:t>
                      </a:r>
                      <a:r>
                        <a:rPr lang="zh-CN" sz="2400" b="1" kern="100" dirty="0">
                          <a:effectLst/>
                          <a:latin typeface="Times New Roman" panose="02020603050405020304"/>
                          <a:cs typeface="Times New Roman" panose="02020603050405020304"/>
                        </a:rPr>
                        <a:t>＋</a:t>
                      </a:r>
                      <a:r>
                        <a:rPr lang="en-US" sz="2400" b="1" kern="100" dirty="0">
                          <a:effectLst/>
                          <a:latin typeface="Times New Roman" panose="02020603050405020304"/>
                          <a:cs typeface="Courier New" panose="02070309020205020404"/>
                        </a:rPr>
                        <a:t>H</a:t>
                      </a:r>
                      <a:r>
                        <a:rPr lang="en-US" sz="2400" b="1" kern="100" baseline="-25000" dirty="0">
                          <a:effectLst/>
                          <a:latin typeface="Times New Roman" panose="02020603050405020304"/>
                          <a:cs typeface="Courier New" panose="02070309020205020404"/>
                        </a:rPr>
                        <a:t>2</a:t>
                      </a:r>
                      <a:r>
                        <a:rPr lang="en-US" sz="2400" b="1" kern="100" dirty="0">
                          <a:effectLst/>
                          <a:latin typeface="Times New Roman" panose="02020603050405020304"/>
                          <a:cs typeface="Courier New" panose="02070309020205020404"/>
                        </a:rPr>
                        <a:t>O</a:t>
                      </a:r>
                      <a:r>
                        <a:rPr lang="zh-CN" sz="2400" b="1" kern="100" dirty="0">
                          <a:effectLst/>
                          <a:latin typeface="Times New Roman" panose="02020603050405020304"/>
                          <a:cs typeface="Times New Roman" panose="02020603050405020304"/>
                        </a:rPr>
                        <a:t>＋尿酸等</a:t>
                      </a:r>
                      <a:endParaRPr lang="zh-CN" sz="2400" kern="100" dirty="0">
                        <a:effectLst/>
                        <a:latin typeface="宋体" panose="02010600030101010101" pitchFamily="2"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85593" y="2004913"/>
            <a:ext cx="11647294"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1.</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福建龙岩质检</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下列关于蛋白质的叙述错误的是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细胞间的信息交流大多与细胞膜蛋白有关</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由蛋白质组成的细胞骨架与细胞分裂等生命活动密切相关</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细胞内蛋白质的合成与分解通常需要另一些蛋白质的参与</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细胞膜的功能特性与膜上的载体蛋白有关，与其基本骨架的流动性</a:t>
            </a:r>
            <a:r>
              <a:rPr lang="zh-CN" altLang="zh-CN" sz="2400" b="1" kern="100" dirty="0" smtClean="0">
                <a:latin typeface="Times New Roman" panose="02020603050405020304"/>
                <a:cs typeface="Times New Roman" panose="02020603050405020304"/>
              </a:rPr>
              <a:t>无关</a:t>
            </a:r>
            <a:endParaRPr lang="zh-CN" altLang="zh-CN" sz="1050" kern="100" dirty="0">
              <a:latin typeface="宋体" panose="02010600030101010101" pitchFamily="2" charset="-122"/>
              <a:cs typeface="Courier New" panose="02070309020205020404"/>
            </a:endParaRPr>
          </a:p>
        </p:txBody>
      </p:sp>
      <p:sp>
        <p:nvSpPr>
          <p:cNvPr id="6" name="矩形 1"/>
          <p:cNvSpPr>
            <a:spLocks noChangeArrowheads="1"/>
          </p:cNvSpPr>
          <p:nvPr/>
        </p:nvSpPr>
        <p:spPr bwMode="auto">
          <a:xfrm>
            <a:off x="263352" y="1211084"/>
            <a:ext cx="11647294"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0"/>
              </a:spcAft>
              <a:tabLst>
                <a:tab pos="2700655" algn="l"/>
              </a:tabLst>
            </a:pPr>
            <a:r>
              <a:rPr lang="en-US" altLang="zh-CN" sz="2400" b="1" kern="10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深度纠错</a:t>
            </a:r>
            <a:r>
              <a:rPr lang="en-US" altLang="zh-CN" sz="2400" b="1" kern="100" dirty="0">
                <a:latin typeface="Times New Roman" panose="02020603050405020304"/>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5593" y="1452840"/>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细胞间的信息交流大多依赖细胞膜上的受体蛋白，</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正确；细胞骨架是真核细胞中由蛋白质纤维组成的网架结构，与细胞运动、分裂、分化以及物质运输、能量转换、信息传递等生命活动密切相关，</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正确；细胞内蛋白质的合成与分解通常需要一些酶的催化，而大多数酶的化学本质是蛋白质，</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正确；细胞膜的功能特性与膜上的载体蛋白有关，与其基本骨架的流动性也有关，</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a:spLocks noChangeArrowheads="1"/>
          </p:cNvSpPr>
          <p:nvPr/>
        </p:nvSpPr>
        <p:spPr bwMode="auto">
          <a:xfrm>
            <a:off x="185593" y="1342509"/>
            <a:ext cx="11647294"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2.</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湖南株洲一模</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下列有关细胞结构及物质进出细胞的叙述，合理的是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胰岛素为蛋白质类激素，其运出细胞的方式与神经递质释放的方式相同</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信息分子与细胞膜上受体结合并发挥作用依赖于细胞膜的选择透过性</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人体成熟的红细胞无细胞核和线粒体，因此不能进行细胞分裂和细胞呼吸</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葡萄糖进入人体成熟的红细胞需要膜上载体蛋白的协助，故为</a:t>
            </a:r>
            <a:r>
              <a:rPr lang="zh-CN" altLang="zh-CN" sz="2400" b="1" kern="100" dirty="0" smtClean="0">
                <a:latin typeface="Times New Roman" panose="02020603050405020304"/>
                <a:cs typeface="Times New Roman" panose="02020603050405020304"/>
              </a:rPr>
              <a:t>主动运输</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描述由氨基酸形成蛋白质的大致过程？</a:t>
            </a:r>
            <a:endParaRPr sz="2000" dirty="0" smtClean="0">
              <a:solidFill>
                <a:srgbClr val="FF0000"/>
              </a:solidFill>
            </a:endParaRPr>
          </a:p>
          <a:p>
            <a:r>
              <a:rPr sz="2000" dirty="0" smtClean="0"/>
              <a:t>一个一个氨基酸通过脱水缩合形成多肽，一条多肽或几条多肽盘曲折叠最终形成蛋白质；</a:t>
            </a:r>
          </a:p>
          <a:p>
            <a:r>
              <a:rPr lang="en-US" sz="2000" dirty="0" smtClean="0"/>
              <a:t> </a:t>
            </a:r>
            <a:endParaRPr sz="2000" dirty="0" smtClean="0"/>
          </a:p>
          <a:p>
            <a:pPr lvl="0"/>
            <a:r>
              <a:rPr sz="2000" i="1" dirty="0" smtClean="0">
                <a:solidFill>
                  <a:srgbClr val="FF0000"/>
                </a:solidFill>
              </a:rPr>
              <a:t>蛋白质为什么种类众多？</a:t>
            </a:r>
            <a:endParaRPr sz="2000" dirty="0" smtClean="0">
              <a:solidFill>
                <a:srgbClr val="FF0000"/>
              </a:solidFill>
            </a:endParaRPr>
          </a:p>
          <a:p>
            <a:r>
              <a:rPr sz="2000" dirty="0" smtClean="0"/>
              <a:t>氨基酸的种类、数量、排列顺序及蛋白质的空间结构不同；</a:t>
            </a:r>
          </a:p>
          <a:p>
            <a:r>
              <a:rPr lang="en-US" sz="2000" dirty="0" smtClean="0"/>
              <a:t> </a:t>
            </a:r>
            <a:endParaRPr sz="2000" dirty="0" smtClean="0"/>
          </a:p>
          <a:p>
            <a:pPr lvl="0"/>
            <a:r>
              <a:rPr sz="2000" i="1" dirty="0" smtClean="0">
                <a:solidFill>
                  <a:srgbClr val="FF0000"/>
                </a:solidFill>
              </a:rPr>
              <a:t>绘制出两个氨基酸脱水缩合的示意图，并标明肽键！</a:t>
            </a:r>
            <a:endParaRPr sz="2000" dirty="0" smtClean="0">
              <a:solidFill>
                <a:srgbClr val="FF0000"/>
              </a:solidFill>
            </a:endParaRPr>
          </a:p>
          <a:p>
            <a:r>
              <a:rPr lang="en-US" sz="2000" dirty="0" smtClean="0"/>
              <a:t> </a:t>
            </a:r>
            <a:endParaRPr sz="2000" dirty="0" smtClean="0"/>
          </a:p>
          <a:p>
            <a:pPr>
              <a:buNone/>
            </a:pPr>
            <a:endParaRPr sz="20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additive="base">
                                        <p:cTn id="5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 calcmode="lin" valueType="num">
                                      <p:cBhvr additive="base">
                                        <p:cTn id="6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 calcmode="lin" valueType="num">
                                      <p:cBhvr additive="base">
                                        <p:cTn id="7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 calcmode="lin" valueType="num">
                                      <p:cBhvr additive="base">
                                        <p:cTn id="7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 calcmode="lin" valueType="num">
                                      <p:cBhvr additive="base">
                                        <p:cTn id="8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1"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 calcmode="lin" valueType="num">
                                      <p:cBhvr additive="base">
                                        <p:cTn id="9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1" nodeType="click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anim calcmode="lin" valueType="num">
                                      <p:cBhvr additive="base">
                                        <p:cTn id="9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5593" y="1268760"/>
            <a:ext cx="1164729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胰岛素的化学本质是蛋白质，其分泌出细胞的方式为胞吐，与神经递质的释放方式相同，</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正确；信息分子与细胞膜上的受体结合并发挥作用这一过程中，信息分子并不进入细胞，与细胞膜的选择透过性无关，只是体现了细胞膜进行细胞间信息交流的功能，</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错误；人体成熟的红细胞内没有细胞核，不能进行细胞分裂，没有线粒体，但能进行无氧呼吸，</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错误；葡萄糖进入人体成熟的红细胞时需要载体蛋白的协助，但不需要消耗能量，是协助扩散，</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错误。</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A</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5593" y="1342509"/>
            <a:ext cx="11647294" cy="33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a:latin typeface="Times New Roman" panose="02020603050405020304"/>
                <a:cs typeface="Courier New" panose="02070309020205020404"/>
              </a:rPr>
              <a:t>3.</a:t>
            </a:r>
            <a:r>
              <a:rPr lang="en-US" altLang="zh-CN" sz="2400" b="1" kern="100" dirty="0">
                <a:latin typeface="Times New Roman" panose="02020603050405020304"/>
                <a:ea typeface="楷体_GB2312"/>
                <a:cs typeface="Courier New" panose="02070309020205020404"/>
              </a:rPr>
              <a:t>(2019·</a:t>
            </a:r>
            <a:r>
              <a:rPr lang="zh-CN" altLang="zh-CN" sz="2400" b="1" kern="100" dirty="0">
                <a:latin typeface="Times New Roman" panose="02020603050405020304"/>
                <a:ea typeface="楷体_GB2312"/>
                <a:cs typeface="Times New Roman" panose="02020603050405020304"/>
              </a:rPr>
              <a:t>黑龙江六校一模</a:t>
            </a:r>
            <a:r>
              <a:rPr lang="en-US" altLang="zh-CN" sz="2400" b="1" kern="100" dirty="0">
                <a:latin typeface="Times New Roman" panose="02020603050405020304"/>
                <a:ea typeface="楷体_GB2312"/>
                <a:cs typeface="Courier New" panose="02070309020205020404"/>
              </a:rPr>
              <a:t>)</a:t>
            </a:r>
            <a:r>
              <a:rPr lang="zh-CN" altLang="zh-CN" sz="2400" b="1" kern="100" dirty="0">
                <a:latin typeface="Times New Roman" panose="02020603050405020304"/>
                <a:cs typeface="Times New Roman" panose="02020603050405020304"/>
              </a:rPr>
              <a:t>下列关于酶、激素、抗体和神经递质四种物质的叙述错误的是</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　　</a:t>
            </a:r>
            <a:r>
              <a:rPr lang="en-US" altLang="zh-CN" sz="2400" b="1"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抗体遇双缩脲试剂发生紫色反应，酶和激素则不一定</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激素、神经递质的作用对象一定是细胞</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在细胞中合成后均通过胞吐的方式分泌出细胞</a:t>
            </a:r>
            <a:endParaRPr lang="zh-CN" altLang="zh-CN" sz="1050" kern="100" dirty="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en-US" altLang="zh-CN" sz="2400" b="1" kern="100" dirty="0">
                <a:latin typeface="Times New Roman" panose="02020603050405020304"/>
                <a:cs typeface="Courier New" panose="02070309020205020404"/>
              </a:rPr>
              <a:t>.</a:t>
            </a:r>
            <a:r>
              <a:rPr lang="zh-CN" altLang="zh-CN" sz="2400" b="1" kern="100" dirty="0">
                <a:latin typeface="Times New Roman" panose="02020603050405020304"/>
                <a:cs typeface="Times New Roman" panose="02020603050405020304"/>
              </a:rPr>
              <a:t>酶在细胞内产生，可分泌到内环境中发挥</a:t>
            </a:r>
            <a:r>
              <a:rPr lang="zh-CN" altLang="zh-CN" sz="2400" b="1" kern="100" dirty="0" smtClean="0">
                <a:latin typeface="Times New Roman" panose="02020603050405020304"/>
                <a:cs typeface="Times New Roman" panose="02020603050405020304"/>
              </a:rPr>
              <a:t>作用</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5593" y="1196752"/>
            <a:ext cx="1164729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并非所有酶的化学本质都为蛋白质，少数是</a:t>
            </a:r>
            <a:r>
              <a:rPr lang="en-US" altLang="zh-CN" sz="2400" b="1" kern="100" dirty="0">
                <a:solidFill>
                  <a:srgbClr val="0000FF"/>
                </a:solidFill>
                <a:latin typeface="Times New Roman" panose="02020603050405020304"/>
                <a:ea typeface="仿宋_GB2312"/>
                <a:cs typeface="Courier New" panose="02070309020205020404"/>
              </a:rPr>
              <a:t>RNA</a:t>
            </a:r>
            <a:r>
              <a:rPr lang="zh-CN" altLang="zh-CN" sz="2400" b="1" kern="100" dirty="0">
                <a:solidFill>
                  <a:srgbClr val="0000FF"/>
                </a:solidFill>
                <a:latin typeface="Times New Roman" panose="02020603050405020304"/>
                <a:ea typeface="仿宋_GB2312"/>
                <a:cs typeface="Times New Roman" panose="02020603050405020304"/>
              </a:rPr>
              <a:t>；部分激素的化学本质也不是蛋白质，如性激素的化学本质为固醇；抗体全是蛋白质，故抗体遇双缩脲试剂发生紫色反应，酶和激素则不一定，</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正确；神经递质经突触前膜释放后作用于突触后膜；激素作用对象为靶细胞或靶器官，故二者的作用对象一定是细胞，</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正确；激素不一定通过胞吐的方式分泌到细胞外，如性激素分泌出细胞的方式为自由扩散，</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错误；生物体内的酶一定在细胞内产生，但可分泌到内环境中发挥作用，如血浆中存在与血液凝固相关的酶，</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C</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263352" y="1500857"/>
            <a:ext cx="11647294"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4.</a:t>
            </a:r>
            <a:r>
              <a:rPr lang="en-US" altLang="zh-CN" sz="2400" b="1" kern="100" dirty="0" smtClean="0">
                <a:latin typeface="Times New Roman" panose="02020603050405020304"/>
                <a:ea typeface="楷体_GB2312"/>
                <a:cs typeface="Courier New" panose="02070309020205020404"/>
              </a:rPr>
              <a:t>(2019·</a:t>
            </a:r>
            <a:r>
              <a:rPr lang="zh-CN" altLang="zh-CN" sz="2400" b="1" kern="100" dirty="0" smtClean="0">
                <a:latin typeface="Times New Roman" panose="02020603050405020304"/>
                <a:ea typeface="楷体_GB2312"/>
                <a:cs typeface="Times New Roman" panose="02020603050405020304"/>
              </a:rPr>
              <a:t>重庆市高三联考</a:t>
            </a:r>
            <a:r>
              <a:rPr lang="en-US" altLang="zh-CN" sz="2400" b="1" kern="100" dirty="0" smtClean="0">
                <a:latin typeface="Times New Roman" panose="02020603050405020304"/>
                <a:ea typeface="楷体_GB2312"/>
                <a:cs typeface="Courier New" panose="02070309020205020404"/>
              </a:rPr>
              <a:t>)</a:t>
            </a:r>
            <a:r>
              <a:rPr lang="zh-CN" altLang="zh-CN" sz="2400" b="1" kern="100" dirty="0" smtClean="0">
                <a:latin typeface="Times New Roman" panose="02020603050405020304"/>
                <a:cs typeface="Times New Roman" panose="02020603050405020304"/>
              </a:rPr>
              <a:t>下列关于几种化合物的说法正确的是</a:t>
            </a:r>
            <a:r>
              <a:rPr lang="en-US" altLang="zh-CN" sz="2400" b="1" kern="100" dirty="0" smtClean="0">
                <a:latin typeface="Times New Roman" panose="02020603050405020304"/>
                <a:cs typeface="Courier New" panose="02070309020205020404"/>
              </a:rPr>
              <a:t>(</a:t>
            </a:r>
            <a:r>
              <a:rPr lang="zh-CN" altLang="zh-CN" sz="2400" b="1" kern="100" dirty="0" smtClean="0">
                <a:latin typeface="Times New Roman" panose="02020603050405020304"/>
                <a:cs typeface="Times New Roman" panose="02020603050405020304"/>
              </a:rPr>
              <a:t>　　</a:t>
            </a:r>
            <a:r>
              <a:rPr lang="en-US" altLang="zh-CN" sz="2400" b="1" kern="100" dirty="0" smtClean="0">
                <a:latin typeface="Times New Roman" panose="02020603050405020304"/>
                <a:cs typeface="Courier New" panose="02070309020205020404"/>
              </a:rPr>
              <a:t>)</a:t>
            </a:r>
            <a:endParaRPr lang="zh-CN" altLang="zh-CN" sz="1050" kern="100" dirty="0" smtClean="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A.</a:t>
            </a:r>
            <a:r>
              <a:rPr lang="zh-CN" altLang="zh-CN" sz="2400" b="1" kern="100" dirty="0" smtClean="0">
                <a:latin typeface="Times New Roman" panose="02020603050405020304"/>
                <a:cs typeface="Times New Roman" panose="02020603050405020304"/>
              </a:rPr>
              <a:t>磷脂、</a:t>
            </a:r>
            <a:r>
              <a:rPr lang="en-US" altLang="zh-CN" sz="2400" b="1" kern="100" dirty="0" smtClean="0">
                <a:latin typeface="Times New Roman" panose="02020603050405020304"/>
                <a:cs typeface="Courier New" panose="02070309020205020404"/>
              </a:rPr>
              <a:t>ATP</a:t>
            </a:r>
            <a:r>
              <a:rPr lang="zh-CN" altLang="zh-CN" sz="2400" b="1" kern="100" dirty="0" smtClean="0">
                <a:latin typeface="Times New Roman" panose="02020603050405020304"/>
                <a:cs typeface="Times New Roman" panose="02020603050405020304"/>
              </a:rPr>
              <a:t>、</a:t>
            </a:r>
            <a:r>
              <a:rPr lang="en-US" altLang="zh-CN" sz="2400" b="1" kern="100" dirty="0" smtClean="0">
                <a:latin typeface="Times New Roman" panose="02020603050405020304"/>
                <a:cs typeface="Courier New" panose="02070309020205020404"/>
              </a:rPr>
              <a:t>NADPH</a:t>
            </a:r>
            <a:r>
              <a:rPr lang="zh-CN" altLang="zh-CN" sz="2400" b="1" kern="100" dirty="0" smtClean="0">
                <a:latin typeface="Times New Roman" panose="02020603050405020304"/>
                <a:cs typeface="Times New Roman" panose="02020603050405020304"/>
              </a:rPr>
              <a:t>、脱氧核糖中都含有</a:t>
            </a:r>
            <a:r>
              <a:rPr lang="en-US" altLang="zh-CN" sz="2400" b="1" kern="100" dirty="0" smtClean="0">
                <a:latin typeface="Times New Roman" panose="02020603050405020304"/>
                <a:cs typeface="Courier New" panose="02070309020205020404"/>
              </a:rPr>
              <a:t>P</a:t>
            </a:r>
            <a:r>
              <a:rPr lang="zh-CN" altLang="zh-CN" sz="2400" b="1" kern="100" dirty="0" smtClean="0">
                <a:latin typeface="Times New Roman" panose="02020603050405020304"/>
                <a:cs typeface="Times New Roman" panose="02020603050405020304"/>
              </a:rPr>
              <a:t>元素</a:t>
            </a:r>
            <a:endParaRPr lang="zh-CN" altLang="zh-CN" sz="1050" kern="100" dirty="0" smtClean="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B.</a:t>
            </a:r>
            <a:r>
              <a:rPr lang="zh-CN" altLang="zh-CN" sz="2400" b="1" kern="100" dirty="0" smtClean="0">
                <a:latin typeface="Times New Roman" panose="02020603050405020304"/>
                <a:cs typeface="Times New Roman" panose="02020603050405020304"/>
              </a:rPr>
              <a:t>高温能破坏蛋白质的肽键使其变性失活</a:t>
            </a:r>
            <a:endParaRPr lang="zh-CN" altLang="zh-CN" sz="1050" kern="100" dirty="0" smtClean="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C.</a:t>
            </a:r>
            <a:r>
              <a:rPr lang="zh-CN" altLang="zh-CN" sz="2400" b="1" kern="100" dirty="0" smtClean="0">
                <a:latin typeface="Times New Roman" panose="02020603050405020304"/>
                <a:cs typeface="Times New Roman" panose="02020603050405020304"/>
              </a:rPr>
              <a:t>核酸、蛋白质、淀粉在相关酶的作用下彻底水解的产物都是其基本组成单位</a:t>
            </a:r>
            <a:endParaRPr lang="zh-CN" altLang="zh-CN" sz="1050" kern="100" dirty="0" smtClean="0">
              <a:latin typeface="宋体" panose="02010600030101010101" pitchFamily="2" charset="-122"/>
              <a:cs typeface="Courier New" panose="02070309020205020404"/>
            </a:endParaRPr>
          </a:p>
          <a:p>
            <a:pPr marL="252095" indent="-457200" algn="just">
              <a:lnSpc>
                <a:spcPct val="150000"/>
              </a:lnSpc>
              <a:spcAft>
                <a:spcPts val="0"/>
              </a:spcAft>
              <a:tabLst>
                <a:tab pos="2790825" algn="l"/>
              </a:tabLst>
            </a:pPr>
            <a:r>
              <a:rPr lang="en-US" altLang="zh-CN" sz="2400" b="1" kern="100" dirty="0" smtClean="0">
                <a:latin typeface="Times New Roman" panose="02020603050405020304"/>
                <a:cs typeface="Courier New" panose="02070309020205020404"/>
              </a:rPr>
              <a:t>	D.</a:t>
            </a:r>
            <a:r>
              <a:rPr lang="zh-CN" altLang="zh-CN" sz="2400" b="1" kern="100" dirty="0" smtClean="0">
                <a:latin typeface="Times New Roman" panose="02020603050405020304"/>
                <a:cs typeface="Times New Roman" panose="02020603050405020304"/>
              </a:rPr>
              <a:t>蛋白质具有不同的功能，如催化、免疫、调节、运输等</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85593" y="1342509"/>
            <a:ext cx="11647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0"/>
              </a:spcAft>
              <a:tabLst>
                <a:tab pos="2790825" algn="l"/>
              </a:tabLst>
            </a:pPr>
            <a:r>
              <a:rPr lang="zh-CN" altLang="zh-CN" sz="24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400" b="1" kern="100" dirty="0">
                <a:solidFill>
                  <a:srgbClr val="0000FF"/>
                </a:solidFill>
                <a:latin typeface="Times New Roman" panose="02020603050405020304"/>
                <a:ea typeface="仿宋_GB2312"/>
                <a:cs typeface="Times New Roman" panose="02020603050405020304"/>
              </a:rPr>
              <a:t>　磷脂、</a:t>
            </a:r>
            <a:r>
              <a:rPr lang="en-US" altLang="zh-CN" sz="2400" b="1" kern="100" dirty="0">
                <a:solidFill>
                  <a:srgbClr val="0000FF"/>
                </a:solidFill>
                <a:latin typeface="Times New Roman" panose="02020603050405020304"/>
                <a:ea typeface="仿宋_GB2312"/>
                <a:cs typeface="Courier New" panose="02070309020205020404"/>
              </a:rPr>
              <a:t>ATP</a:t>
            </a:r>
            <a:r>
              <a:rPr lang="zh-CN" altLang="zh-CN" sz="2400" b="1" kern="100" dirty="0">
                <a:solidFill>
                  <a:srgbClr val="0000FF"/>
                </a:solidFill>
                <a:latin typeface="Times New Roman" panose="02020603050405020304"/>
                <a:ea typeface="仿宋_GB2312"/>
                <a:cs typeface="Times New Roman" panose="02020603050405020304"/>
              </a:rPr>
              <a:t>、</a:t>
            </a:r>
            <a:r>
              <a:rPr lang="en-US" altLang="zh-CN" sz="2400" b="1" kern="100" dirty="0">
                <a:solidFill>
                  <a:srgbClr val="0000FF"/>
                </a:solidFill>
                <a:latin typeface="Times New Roman" panose="02020603050405020304"/>
                <a:ea typeface="仿宋_GB2312"/>
                <a:cs typeface="Courier New" panose="02070309020205020404"/>
              </a:rPr>
              <a:t>NADPH</a:t>
            </a:r>
            <a:r>
              <a:rPr lang="zh-CN" altLang="zh-CN" sz="2400" b="1" kern="100" dirty="0">
                <a:solidFill>
                  <a:srgbClr val="0000FF"/>
                </a:solidFill>
                <a:latin typeface="Times New Roman" panose="02020603050405020304"/>
                <a:ea typeface="仿宋_GB2312"/>
                <a:cs typeface="Times New Roman" panose="02020603050405020304"/>
              </a:rPr>
              <a:t>的组成元素中都含有</a:t>
            </a:r>
            <a:r>
              <a:rPr lang="en-US" altLang="zh-CN" sz="2400" b="1" kern="100" dirty="0">
                <a:solidFill>
                  <a:srgbClr val="0000FF"/>
                </a:solidFill>
                <a:latin typeface="Times New Roman" panose="02020603050405020304"/>
                <a:ea typeface="仿宋_GB2312"/>
                <a:cs typeface="Courier New" panose="02070309020205020404"/>
              </a:rPr>
              <a:t>P</a:t>
            </a:r>
            <a:r>
              <a:rPr lang="zh-CN" altLang="zh-CN" sz="2400" b="1" kern="100" dirty="0">
                <a:solidFill>
                  <a:srgbClr val="0000FF"/>
                </a:solidFill>
                <a:latin typeface="Times New Roman" panose="02020603050405020304"/>
                <a:ea typeface="仿宋_GB2312"/>
                <a:cs typeface="Times New Roman" panose="02020603050405020304"/>
              </a:rPr>
              <a:t>元素，脱氧核糖中不含</a:t>
            </a:r>
            <a:r>
              <a:rPr lang="en-US" altLang="zh-CN" sz="2400" b="1" kern="100" dirty="0">
                <a:solidFill>
                  <a:srgbClr val="0000FF"/>
                </a:solidFill>
                <a:latin typeface="Times New Roman" panose="02020603050405020304"/>
                <a:ea typeface="仿宋_GB2312"/>
                <a:cs typeface="Courier New" panose="02070309020205020404"/>
              </a:rPr>
              <a:t>P</a:t>
            </a:r>
            <a:r>
              <a:rPr lang="zh-CN" altLang="zh-CN" sz="2400" b="1" kern="100" dirty="0">
                <a:solidFill>
                  <a:srgbClr val="0000FF"/>
                </a:solidFill>
                <a:latin typeface="Times New Roman" panose="02020603050405020304"/>
                <a:ea typeface="仿宋_GB2312"/>
                <a:cs typeface="Times New Roman" panose="02020603050405020304"/>
              </a:rPr>
              <a:t>元素，</a:t>
            </a:r>
            <a:r>
              <a:rPr lang="en-US" altLang="zh-CN" sz="2400" b="1" kern="100" dirty="0">
                <a:solidFill>
                  <a:srgbClr val="0000FF"/>
                </a:solidFill>
                <a:latin typeface="Times New Roman" panose="02020603050405020304"/>
                <a:ea typeface="仿宋_GB2312"/>
                <a:cs typeface="Courier New" panose="02070309020205020404"/>
              </a:rPr>
              <a:t>A</a:t>
            </a:r>
            <a:r>
              <a:rPr lang="zh-CN" altLang="zh-CN" sz="2400" b="1" kern="100" dirty="0">
                <a:solidFill>
                  <a:srgbClr val="0000FF"/>
                </a:solidFill>
                <a:latin typeface="Times New Roman" panose="02020603050405020304"/>
                <a:ea typeface="仿宋_GB2312"/>
                <a:cs typeface="Times New Roman" panose="02020603050405020304"/>
              </a:rPr>
              <a:t>错误；高温破坏的是蛋白质的空间结构，而不是肽键，</a:t>
            </a:r>
            <a:r>
              <a:rPr lang="en-US" altLang="zh-CN" sz="2400" b="1" kern="100" dirty="0">
                <a:solidFill>
                  <a:srgbClr val="0000FF"/>
                </a:solidFill>
                <a:latin typeface="Times New Roman" panose="02020603050405020304"/>
                <a:ea typeface="仿宋_GB2312"/>
                <a:cs typeface="Courier New" panose="02070309020205020404"/>
              </a:rPr>
              <a:t>B</a:t>
            </a:r>
            <a:r>
              <a:rPr lang="zh-CN" altLang="zh-CN" sz="2400" b="1" kern="100" dirty="0">
                <a:solidFill>
                  <a:srgbClr val="0000FF"/>
                </a:solidFill>
                <a:latin typeface="Times New Roman" panose="02020603050405020304"/>
                <a:ea typeface="仿宋_GB2312"/>
                <a:cs typeface="Times New Roman" panose="02020603050405020304"/>
              </a:rPr>
              <a:t>错误；核酸彻底水解的产物是磷酸、</a:t>
            </a:r>
            <a:r>
              <a:rPr lang="en-US" altLang="zh-CN" sz="2400" b="1" kern="100" dirty="0">
                <a:solidFill>
                  <a:srgbClr val="0000FF"/>
                </a:solidFill>
                <a:latin typeface="Times New Roman" panose="02020603050405020304"/>
                <a:ea typeface="仿宋_GB2312"/>
                <a:cs typeface="Courier New" panose="02070309020205020404"/>
              </a:rPr>
              <a:t>(</a:t>
            </a:r>
            <a:r>
              <a:rPr lang="zh-CN" altLang="zh-CN" sz="2400" b="1" kern="100" dirty="0">
                <a:solidFill>
                  <a:srgbClr val="0000FF"/>
                </a:solidFill>
                <a:latin typeface="Times New Roman" panose="02020603050405020304"/>
                <a:ea typeface="仿宋_GB2312"/>
                <a:cs typeface="Times New Roman" panose="02020603050405020304"/>
              </a:rPr>
              <a:t>脱氧</a:t>
            </a:r>
            <a:r>
              <a:rPr lang="en-US" altLang="zh-CN" sz="2400" b="1" kern="100" dirty="0">
                <a:solidFill>
                  <a:srgbClr val="0000FF"/>
                </a:solidFill>
                <a:latin typeface="Times New Roman" panose="02020603050405020304"/>
                <a:ea typeface="仿宋_GB2312"/>
                <a:cs typeface="Courier New" panose="02070309020205020404"/>
              </a:rPr>
              <a:t>)</a:t>
            </a:r>
            <a:r>
              <a:rPr lang="zh-CN" altLang="zh-CN" sz="2400" b="1" kern="100" dirty="0">
                <a:solidFill>
                  <a:srgbClr val="0000FF"/>
                </a:solidFill>
                <a:latin typeface="Times New Roman" panose="02020603050405020304"/>
                <a:ea typeface="仿宋_GB2312"/>
                <a:cs typeface="Times New Roman" panose="02020603050405020304"/>
              </a:rPr>
              <a:t>核糖和碱基，不是其基本组成单位核苷酸，蛋白质彻底水解的产物是氨基酸、淀粉彻底水解的产物为葡萄糖，蛋白质和淀粉的彻底水解产物都是其基本组成单位，</a:t>
            </a:r>
            <a:r>
              <a:rPr lang="en-US" altLang="zh-CN" sz="2400" b="1" kern="100" dirty="0">
                <a:solidFill>
                  <a:srgbClr val="0000FF"/>
                </a:solidFill>
                <a:latin typeface="Times New Roman" panose="02020603050405020304"/>
                <a:ea typeface="仿宋_GB2312"/>
                <a:cs typeface="Courier New" panose="02070309020205020404"/>
              </a:rPr>
              <a:t>C</a:t>
            </a:r>
            <a:r>
              <a:rPr lang="zh-CN" altLang="zh-CN" sz="2400" b="1" kern="100" dirty="0">
                <a:solidFill>
                  <a:srgbClr val="0000FF"/>
                </a:solidFill>
                <a:latin typeface="Times New Roman" panose="02020603050405020304"/>
                <a:ea typeface="仿宋_GB2312"/>
                <a:cs typeface="Times New Roman" panose="02020603050405020304"/>
              </a:rPr>
              <a:t>错误；蛋白质具有催化、免疫、调节、运输等功能，</a:t>
            </a:r>
            <a:r>
              <a:rPr lang="en-US" altLang="zh-CN" sz="2400" b="1" kern="100" dirty="0">
                <a:solidFill>
                  <a:srgbClr val="0000FF"/>
                </a:solidFill>
                <a:latin typeface="Times New Roman" panose="02020603050405020304"/>
                <a:ea typeface="仿宋_GB2312"/>
                <a:cs typeface="Courier New" panose="02070309020205020404"/>
              </a:rPr>
              <a:t>D</a:t>
            </a:r>
            <a:r>
              <a:rPr lang="zh-CN" altLang="zh-CN" sz="2400" b="1" kern="100" dirty="0">
                <a:solidFill>
                  <a:srgbClr val="0000FF"/>
                </a:solidFill>
                <a:latin typeface="Times New Roman" panose="02020603050405020304"/>
                <a:ea typeface="仿宋_GB2312"/>
                <a:cs typeface="Times New Roman" panose="02020603050405020304"/>
              </a:rPr>
              <a:t>正确。</a:t>
            </a:r>
            <a:endParaRPr lang="zh-CN" altLang="zh-CN" sz="1050" kern="100" dirty="0">
              <a:solidFill>
                <a:srgbClr val="0000FF"/>
              </a:solidFill>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400" b="1" kern="100" dirty="0">
                <a:solidFill>
                  <a:srgbClr val="FF0000"/>
                </a:solidFill>
                <a:latin typeface="Times New Roman" panose="02020603050405020304"/>
                <a:ea typeface="黑体" panose="02010609060101010101" charset="-122"/>
                <a:cs typeface="Times New Roman" panose="02020603050405020304"/>
              </a:rPr>
              <a:t>答案</a:t>
            </a:r>
            <a:r>
              <a:rPr lang="zh-CN" altLang="zh-CN" sz="2400" b="1" kern="100" dirty="0">
                <a:solidFill>
                  <a:srgbClr val="FF0000"/>
                </a:solidFill>
                <a:latin typeface="Times New Roman" panose="02020603050405020304"/>
                <a:cs typeface="Times New Roman" panose="02020603050405020304"/>
              </a:rPr>
              <a:t>　</a:t>
            </a:r>
            <a:r>
              <a:rPr lang="en-US" altLang="zh-CN" sz="2400" b="1" kern="100" dirty="0" smtClean="0">
                <a:solidFill>
                  <a:srgbClr val="FF0000"/>
                </a:solidFill>
                <a:latin typeface="Times New Roman" panose="02020603050405020304"/>
                <a:cs typeface="Courier New" panose="02070309020205020404"/>
              </a:rPr>
              <a:t>D</a:t>
            </a:r>
            <a:endParaRPr lang="zh-CN" altLang="zh-CN" sz="1050" kern="100" dirty="0">
              <a:solidFill>
                <a:srgbClr val="FF0000"/>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多肽的概念，它与氨基酸的数目有什么关系？</a:t>
            </a:r>
            <a:endParaRPr sz="2000" dirty="0" smtClean="0">
              <a:solidFill>
                <a:srgbClr val="FF0000"/>
              </a:solidFill>
            </a:endParaRPr>
          </a:p>
          <a:p>
            <a:r>
              <a:rPr sz="2000" dirty="0" smtClean="0"/>
              <a:t>由多个氨基酸（大于等于</a:t>
            </a:r>
            <a:r>
              <a:rPr lang="en-US" sz="2000" dirty="0" smtClean="0"/>
              <a:t>3</a:t>
            </a:r>
            <a:r>
              <a:rPr sz="2000" dirty="0" smtClean="0"/>
              <a:t>个）缩合而成的化合物，</a:t>
            </a:r>
            <a:r>
              <a:rPr lang="en-US" sz="2000" dirty="0" smtClean="0"/>
              <a:t>N</a:t>
            </a:r>
            <a:r>
              <a:rPr sz="2000" dirty="0" smtClean="0"/>
              <a:t>肽就表示有</a:t>
            </a:r>
            <a:r>
              <a:rPr lang="en-US" sz="2000" dirty="0" smtClean="0"/>
              <a:t>N</a:t>
            </a:r>
            <a:r>
              <a:rPr sz="2000" dirty="0" smtClean="0"/>
              <a:t>个氨基酸；</a:t>
            </a:r>
          </a:p>
          <a:p>
            <a:r>
              <a:rPr lang="en-US" sz="2000" dirty="0" smtClean="0"/>
              <a:t> </a:t>
            </a:r>
            <a:endParaRPr sz="2000" dirty="0" smtClean="0"/>
          </a:p>
          <a:p>
            <a:pPr lvl="0"/>
            <a:r>
              <a:rPr sz="2000" i="1" dirty="0" smtClean="0">
                <a:solidFill>
                  <a:srgbClr val="FF0000"/>
                </a:solidFill>
              </a:rPr>
              <a:t>蛋白质的功能有哪些？</a:t>
            </a:r>
            <a:endParaRPr sz="2000" dirty="0" smtClean="0">
              <a:solidFill>
                <a:srgbClr val="FF0000"/>
              </a:solidFill>
            </a:endParaRPr>
          </a:p>
          <a:p>
            <a:r>
              <a:rPr sz="2000" dirty="0" smtClean="0"/>
              <a:t>组成生物体结构的重要成分（结构蛋白）、催化作用（酶绝大多数是蛋白质）、运输功能（载体蛋白）、信息传递，并调节机体生命活动（胰岛素）、免疫功能（抗体）；</a:t>
            </a:r>
          </a:p>
          <a:p>
            <a:r>
              <a:rPr lang="en-US" sz="2000" dirty="0" smtClean="0"/>
              <a:t> </a:t>
            </a:r>
            <a:endParaRPr sz="2000" dirty="0" smtClean="0"/>
          </a:p>
          <a:p>
            <a:pPr lvl="0"/>
            <a:r>
              <a:rPr sz="2000" i="1" dirty="0" smtClean="0">
                <a:solidFill>
                  <a:srgbClr val="FF0000"/>
                </a:solidFill>
              </a:rPr>
              <a:t>人的红细胞和心肌细胞的主要成分都是蛋白质，但这两种细胞的功能却完全不同，如何理解（从蛋白质角度分析）？</a:t>
            </a:r>
            <a:endParaRPr sz="2000" dirty="0" smtClean="0">
              <a:solidFill>
                <a:srgbClr val="FF0000"/>
              </a:solidFill>
            </a:endParaRPr>
          </a:p>
          <a:p>
            <a:r>
              <a:rPr sz="2000" dirty="0" smtClean="0"/>
              <a:t>红细胞中的蛋白质和心肌细胞中的蛋白质，其氨基酸的种类、数量和排列顺序以及蛋白质分子的空间结构都不同，它们的功能也不相同；</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additive="base">
                                        <p:cTn id="5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 calcmode="lin" valueType="num">
                                      <p:cBhvr additive="base">
                                        <p:cTn id="6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 calcmode="lin" valueType="num">
                                      <p:cBhvr additive="base">
                                        <p:cTn id="7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 calcmode="lin" valueType="num">
                                      <p:cBhvr additive="base">
                                        <p:cTn id="7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 calcmode="lin" valueType="num">
                                      <p:cBhvr additive="base">
                                        <p:cTn id="8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1"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 calcmode="lin" valueType="num">
                                      <p:cBhvr additive="base">
                                        <p:cTn id="9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1" nodeType="click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anim calcmode="lin" valueType="num">
                                      <p:cBhvr additive="base">
                                        <p:cTn id="9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marL="514350" indent="-514350"/>
            <a:r>
              <a:rPr dirty="0" smtClean="0"/>
              <a:t>某些蛋白质中含有</a:t>
            </a:r>
            <a:r>
              <a:rPr lang="en-US" altLang="zh-CN" dirty="0" smtClean="0"/>
              <a:t>S</a:t>
            </a:r>
            <a:r>
              <a:rPr dirty="0" smtClean="0"/>
              <a:t>，</a:t>
            </a:r>
            <a:r>
              <a:rPr lang="en-US" altLang="zh-CN" dirty="0" smtClean="0"/>
              <a:t>S</a:t>
            </a:r>
            <a:r>
              <a:rPr dirty="0" smtClean="0"/>
              <a:t>位于氨基酸的哪个基团？</a:t>
            </a:r>
            <a:endParaRPr lang="en-US" altLang="zh-CN" dirty="0" smtClean="0"/>
          </a:p>
          <a:p>
            <a:pPr marL="514350" indent="-514350"/>
            <a:r>
              <a:rPr dirty="0" smtClean="0"/>
              <a:t>生物的性状多种多样，决定生物性状的直接原因是？根本原因是</a:t>
            </a:r>
            <a:r>
              <a:rPr dirty="0" smtClean="0"/>
              <a:t>？</a:t>
            </a:r>
            <a:endParaRPr lang="en-US" dirty="0" smtClean="0"/>
          </a:p>
          <a:p>
            <a:pPr marL="514350" indent="-514350"/>
            <a:r>
              <a:rPr lang="zh-CN" altLang="en-US" dirty="0" smtClean="0"/>
              <a:t>教材</a:t>
            </a:r>
            <a:r>
              <a:rPr lang="en-US" altLang="zh-CN" dirty="0" smtClean="0"/>
              <a:t>P23</a:t>
            </a:r>
            <a:r>
              <a:rPr lang="zh-CN" altLang="en-US" dirty="0" smtClean="0"/>
              <a:t>：盐析是什么？变性是什么？</a:t>
            </a:r>
            <a:endParaRPr dirty="0" smtClean="0"/>
          </a:p>
          <a:p>
            <a:pPr marL="514350" indent="-514350"/>
            <a:r>
              <a:rPr dirty="0" smtClean="0"/>
              <a:t>某蛋白质由</a:t>
            </a:r>
            <a:r>
              <a:rPr lang="en-US" altLang="zh-CN" dirty="0" smtClean="0"/>
              <a:t>a</a:t>
            </a:r>
            <a:r>
              <a:rPr dirty="0" smtClean="0"/>
              <a:t>条肽链，</a:t>
            </a:r>
            <a:r>
              <a:rPr lang="en-US" altLang="zh-CN" dirty="0" smtClean="0"/>
              <a:t>m</a:t>
            </a:r>
            <a:r>
              <a:rPr dirty="0" smtClean="0"/>
              <a:t>个氨基酸组成，每个氨基酸的平均相对分子质量是</a:t>
            </a:r>
            <a:r>
              <a:rPr lang="en-US" altLang="zh-CN" dirty="0" smtClean="0"/>
              <a:t>n</a:t>
            </a:r>
            <a:r>
              <a:rPr dirty="0" smtClean="0"/>
              <a:t>，那么该蛋白质的相对分子质量是多少？</a:t>
            </a:r>
            <a:endParaRPr lang="en-US" altLang="zh-CN" dirty="0" smtClean="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marL="514350" indent="-514350"/>
            <a:r>
              <a:rPr dirty="0" smtClean="0"/>
              <a:t>你的遗传物质是什么？结构怎样？其初步水解产物是什么？彻底水解产物呢？</a:t>
            </a:r>
            <a:endParaRPr lang="en-US" altLang="zh-CN" dirty="0" smtClean="0"/>
          </a:p>
          <a:p>
            <a:pPr marL="514350" indent="-514350"/>
            <a:r>
              <a:rPr dirty="0" smtClean="0"/>
              <a:t>你的一个体细胞中有几种核酸？碱基？核苷酸？</a:t>
            </a:r>
            <a:endParaRPr lang="en-US" dirty="0" smtClean="0"/>
          </a:p>
          <a:p>
            <a:pPr marL="514350" indent="-514350"/>
            <a:r>
              <a:rPr dirty="0" smtClean="0"/>
              <a:t>请简述</a:t>
            </a:r>
            <a:r>
              <a:rPr lang="en-US" altLang="zh-CN" dirty="0" smtClean="0"/>
              <a:t>DNA</a:t>
            </a:r>
            <a:r>
              <a:rPr dirty="0" smtClean="0"/>
              <a:t>和</a:t>
            </a:r>
            <a:r>
              <a:rPr lang="en-US" altLang="zh-CN" dirty="0" smtClean="0"/>
              <a:t>RNA</a:t>
            </a:r>
            <a:r>
              <a:rPr dirty="0" smtClean="0"/>
              <a:t>的不同点</a:t>
            </a:r>
            <a:endParaRPr lang="en-US" altLang="zh-CN" dirty="0" smtClean="0"/>
          </a:p>
          <a:p>
            <a:pPr marL="514350" indent="-514350"/>
            <a:r>
              <a:rPr dirty="0" smtClean="0"/>
              <a:t>请简述</a:t>
            </a:r>
            <a:r>
              <a:rPr lang="en-US" altLang="zh-CN" dirty="0" smtClean="0"/>
              <a:t>RNA</a:t>
            </a:r>
            <a:r>
              <a:rPr dirty="0" smtClean="0"/>
              <a:t>的功能</a:t>
            </a:r>
            <a:endParaRPr lang="en-US" altLang="zh-CN" dirty="0" smtClean="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自主复习提问</a:t>
            </a:r>
          </a:p>
        </p:txBody>
      </p:sp>
      <p:sp>
        <p:nvSpPr>
          <p:cNvPr id="3" name="内容占位符 2"/>
          <p:cNvSpPr>
            <a:spLocks noGrp="1"/>
          </p:cNvSpPr>
          <p:nvPr>
            <p:ph idx="1"/>
          </p:nvPr>
        </p:nvSpPr>
        <p:spPr>
          <a:xfrm>
            <a:off x="485458" y="1439545"/>
            <a:ext cx="11222990" cy="5041265"/>
          </a:xfrm>
        </p:spPr>
        <p:txBody>
          <a:bodyPr/>
          <a:lstStyle/>
          <a:p>
            <a:pPr lvl="0"/>
            <a:r>
              <a:rPr sz="2000" i="1" dirty="0" smtClean="0">
                <a:solidFill>
                  <a:srgbClr val="FF0000"/>
                </a:solidFill>
              </a:rPr>
              <a:t>核酸有哪几类？中文名称分别是什么</a:t>
            </a:r>
            <a:r>
              <a:rPr lang="en-US" sz="2000" i="1" dirty="0" smtClean="0">
                <a:solidFill>
                  <a:srgbClr val="FF0000"/>
                </a:solidFill>
              </a:rPr>
              <a:t>?</a:t>
            </a:r>
            <a:r>
              <a:rPr sz="2000" i="1" dirty="0" smtClean="0">
                <a:solidFill>
                  <a:srgbClr val="FF0000"/>
                </a:solidFill>
              </a:rPr>
              <a:t>它的作用是什么</a:t>
            </a:r>
            <a:r>
              <a:rPr lang="en-US" sz="2000" i="1" dirty="0" smtClean="0">
                <a:solidFill>
                  <a:srgbClr val="FF0000"/>
                </a:solidFill>
              </a:rPr>
              <a:t>?</a:t>
            </a:r>
            <a:endParaRPr sz="2000" dirty="0" smtClean="0">
              <a:solidFill>
                <a:srgbClr val="FF0000"/>
              </a:solidFill>
            </a:endParaRPr>
          </a:p>
          <a:p>
            <a:r>
              <a:rPr sz="2000" dirty="0" smtClean="0"/>
              <a:t>包括</a:t>
            </a:r>
            <a:r>
              <a:rPr lang="en-US" sz="2000" dirty="0" smtClean="0"/>
              <a:t>DNA</a:t>
            </a:r>
            <a:r>
              <a:rPr sz="2000" dirty="0" smtClean="0"/>
              <a:t>（脱氧核糖核酸）和</a:t>
            </a:r>
            <a:r>
              <a:rPr lang="en-US" sz="2000" dirty="0" smtClean="0"/>
              <a:t>RNA</a:t>
            </a:r>
            <a:r>
              <a:rPr sz="2000" dirty="0" smtClean="0"/>
              <a:t>（核糖核酸）；</a:t>
            </a:r>
          </a:p>
          <a:p>
            <a:r>
              <a:rPr sz="2000" dirty="0" smtClean="0"/>
              <a:t>细胞内携带遗传信息的物质，在生物体遗传、变异和蛋白质生物合成中具有极其重要的作用；</a:t>
            </a:r>
          </a:p>
          <a:p>
            <a:r>
              <a:rPr lang="en-US" sz="2000" dirty="0" smtClean="0"/>
              <a:t> </a:t>
            </a:r>
            <a:endParaRPr sz="2000" dirty="0" smtClean="0"/>
          </a:p>
          <a:p>
            <a:pPr lvl="0"/>
            <a:r>
              <a:rPr sz="2000" i="1" dirty="0" smtClean="0">
                <a:solidFill>
                  <a:srgbClr val="FF0000"/>
                </a:solidFill>
              </a:rPr>
              <a:t>核酸在真核生物是如何分布的？在原核生物又是如何分布的？</a:t>
            </a:r>
            <a:endParaRPr sz="2000" dirty="0" smtClean="0">
              <a:solidFill>
                <a:srgbClr val="FF0000"/>
              </a:solidFill>
            </a:endParaRPr>
          </a:p>
          <a:p>
            <a:r>
              <a:rPr sz="2000" dirty="0" smtClean="0"/>
              <a:t>真核生物：</a:t>
            </a:r>
            <a:r>
              <a:rPr lang="en-US" sz="2000" dirty="0" smtClean="0"/>
              <a:t>DNA</a:t>
            </a:r>
            <a:r>
              <a:rPr sz="2000" dirty="0" smtClean="0"/>
              <a:t>主要分布在细胞核，线粒体、叶绿体也含有少量</a:t>
            </a:r>
            <a:r>
              <a:rPr lang="en-US" sz="2000" dirty="0" smtClean="0"/>
              <a:t>DNA</a:t>
            </a:r>
            <a:r>
              <a:rPr sz="2000" dirty="0" smtClean="0"/>
              <a:t>；而</a:t>
            </a:r>
            <a:r>
              <a:rPr lang="en-US" sz="2000" dirty="0" smtClean="0"/>
              <a:t>RNA</a:t>
            </a:r>
            <a:r>
              <a:rPr sz="2000" dirty="0" smtClean="0"/>
              <a:t>主要分布在细胞质，少数分布在细胞核中；</a:t>
            </a:r>
          </a:p>
          <a:p>
            <a:r>
              <a:rPr sz="2000" dirty="0" smtClean="0"/>
              <a:t>原核生物：</a:t>
            </a:r>
            <a:r>
              <a:rPr lang="en-US" sz="2000" dirty="0" smtClean="0"/>
              <a:t>DNA</a:t>
            </a:r>
            <a:r>
              <a:rPr sz="2000" dirty="0" smtClean="0"/>
              <a:t>主要分布在拟核，细胞质中也有少量</a:t>
            </a:r>
            <a:r>
              <a:rPr lang="en-US" sz="2000" dirty="0" smtClean="0"/>
              <a:t>DNA</a:t>
            </a:r>
            <a:r>
              <a:rPr sz="2000" dirty="0" smtClean="0"/>
              <a:t>；而</a:t>
            </a:r>
            <a:r>
              <a:rPr lang="en-US" sz="2000" dirty="0" smtClean="0"/>
              <a:t>RNA</a:t>
            </a:r>
            <a:r>
              <a:rPr sz="2000" dirty="0" smtClean="0"/>
              <a:t>分布在细胞质；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 calcmode="lin" valueType="num">
                                      <p:cBhvr additive="base">
                                        <p:cTn id="4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 calcmode="lin" valueType="num">
                                      <p:cBhvr additive="base">
                                        <p:cTn id="5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 calcmode="lin" valueType="num">
                                      <p:cBhvr additive="base">
                                        <p:cTn id="6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1"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additive="base">
                                        <p:cTn id="8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万卷文化-1">
  <a:themeElements>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fontScheme name="">
      <a:majorFont>
        <a:latin typeface="方正小标宋简体"/>
        <a:ea typeface="方正小标宋简体"/>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00"/>
        </a:dk1>
        <a:lt1>
          <a:srgbClr val="FFFFFF"/>
        </a:lt1>
        <a:dk2>
          <a:srgbClr val="FF9900"/>
        </a:dk2>
        <a:lt2>
          <a:srgbClr val="C0C0C0"/>
        </a:lt2>
        <a:accent1>
          <a:srgbClr val="3FB564"/>
        </a:accent1>
        <a:accent2>
          <a:srgbClr val="15A2E9"/>
        </a:accent2>
        <a:accent3>
          <a:srgbClr val="FFFFFF"/>
        </a:accent3>
        <a:accent4>
          <a:srgbClr val="002A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CC242"/>
        </a:accent1>
        <a:accent2>
          <a:srgbClr val="388FDE"/>
        </a:accent2>
        <a:accent3>
          <a:srgbClr val="FFFFFF"/>
        </a:accent3>
        <a:accent4>
          <a:srgbClr val="282917"/>
        </a:accent4>
        <a:accent5>
          <a:srgbClr val="EADDB0"/>
        </a:accent5>
        <a:accent6>
          <a:srgbClr val="3180C7"/>
        </a:accent6>
        <a:hlink>
          <a:srgbClr val="57BB7D"/>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367BB"/>
        </a:dk2>
        <a:lt2>
          <a:srgbClr val="C0C0C0"/>
        </a:lt2>
        <a:accent1>
          <a:srgbClr val="68B3D8"/>
        </a:accent1>
        <a:accent2>
          <a:srgbClr val="EC8D4C"/>
        </a:accent2>
        <a:accent3>
          <a:srgbClr val="FFFFFF"/>
        </a:accent3>
        <a:accent4>
          <a:srgbClr val="000000"/>
        </a:accent4>
        <a:accent5>
          <a:srgbClr val="B9D5E8"/>
        </a:accent5>
        <a:accent6>
          <a:srgbClr val="D37E43"/>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F0E73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万卷文化-1">
  <a:themeElements>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fontScheme name="">
      <a:majorFont>
        <a:latin typeface="方正小标宋简体"/>
        <a:ea typeface="方正小标宋简体"/>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00"/>
        </a:dk1>
        <a:lt1>
          <a:srgbClr val="FFFFFF"/>
        </a:lt1>
        <a:dk2>
          <a:srgbClr val="FF9900"/>
        </a:dk2>
        <a:lt2>
          <a:srgbClr val="C0C0C0"/>
        </a:lt2>
        <a:accent1>
          <a:srgbClr val="3FB564"/>
        </a:accent1>
        <a:accent2>
          <a:srgbClr val="15A2E9"/>
        </a:accent2>
        <a:accent3>
          <a:srgbClr val="FFFFFF"/>
        </a:accent3>
        <a:accent4>
          <a:srgbClr val="002A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30311D"/>
        </a:dk1>
        <a:lt1>
          <a:srgbClr val="FFFFFF"/>
        </a:lt1>
        <a:dk2>
          <a:srgbClr val="44808E"/>
        </a:dk2>
        <a:lt2>
          <a:srgbClr val="DDDDDD"/>
        </a:lt2>
        <a:accent1>
          <a:srgbClr val="DCC242"/>
        </a:accent1>
        <a:accent2>
          <a:srgbClr val="388FDE"/>
        </a:accent2>
        <a:accent3>
          <a:srgbClr val="FFFFFF"/>
        </a:accent3>
        <a:accent4>
          <a:srgbClr val="282917"/>
        </a:accent4>
        <a:accent5>
          <a:srgbClr val="EADDB0"/>
        </a:accent5>
        <a:accent6>
          <a:srgbClr val="3180C7"/>
        </a:accent6>
        <a:hlink>
          <a:srgbClr val="57BB7D"/>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367BB"/>
        </a:dk2>
        <a:lt2>
          <a:srgbClr val="C0C0C0"/>
        </a:lt2>
        <a:accent1>
          <a:srgbClr val="68B3D8"/>
        </a:accent1>
        <a:accent2>
          <a:srgbClr val="EC8D4C"/>
        </a:accent2>
        <a:accent3>
          <a:srgbClr val="FFFFFF"/>
        </a:accent3>
        <a:accent4>
          <a:srgbClr val="000000"/>
        </a:accent4>
        <a:accent5>
          <a:srgbClr val="B9D5E8"/>
        </a:accent5>
        <a:accent6>
          <a:srgbClr val="D37E43"/>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A1A18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7F70D8"/>
        </a:hlink>
        <a:folHlink>
          <a:srgbClr val="F0E73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C0C0C0"/>
        </a:lt2>
        <a:accent1>
          <a:srgbClr val="3FB564"/>
        </a:accent1>
        <a:accent2>
          <a:srgbClr val="15A2E9"/>
        </a:accent2>
        <a:accent3>
          <a:srgbClr val="FFFFFF"/>
        </a:accent3>
        <a:accent4>
          <a:srgbClr val="000000"/>
        </a:accent4>
        <a:accent5>
          <a:srgbClr val="AFD6B8"/>
        </a:accent5>
        <a:accent6>
          <a:srgbClr val="1291D1"/>
        </a:accent6>
        <a:hlink>
          <a:srgbClr val="0000CC"/>
        </a:hlink>
        <a:folHlink>
          <a:srgbClr val="FF99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2050</Words>
  <Application>Microsoft Office PowerPoint</Application>
  <PresentationFormat>宽屏</PresentationFormat>
  <Paragraphs>325</Paragraphs>
  <Slides>54</Slides>
  <Notes>0</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54</vt:i4>
      </vt:variant>
    </vt:vector>
  </HeadingPairs>
  <TitlesOfParts>
    <vt:vector size="74" baseType="lpstr">
      <vt:lpstr>方正小标宋简体</vt:lpstr>
      <vt:lpstr>方正准圆_GBK</vt:lpstr>
      <vt:lpstr>仿宋_GB2312</vt:lpstr>
      <vt:lpstr>黑体</vt:lpstr>
      <vt:lpstr>华文中宋</vt:lpstr>
      <vt:lpstr>楷体_GB2312</vt:lpstr>
      <vt:lpstr>宋体</vt:lpstr>
      <vt:lpstr>微软雅黑</vt:lpstr>
      <vt:lpstr>Arial</vt:lpstr>
      <vt:lpstr>Calibri</vt:lpstr>
      <vt:lpstr>Calibri Light</vt:lpstr>
      <vt:lpstr>Cambria</vt:lpstr>
      <vt:lpstr>Courier New</vt:lpstr>
      <vt:lpstr>Impact</vt:lpstr>
      <vt:lpstr>Times New Roman</vt:lpstr>
      <vt:lpstr>Wingdings</vt:lpstr>
      <vt:lpstr>Office 主题</vt:lpstr>
      <vt:lpstr>万卷文化-1</vt:lpstr>
      <vt:lpstr>1_万卷文化-1</vt:lpstr>
      <vt:lpstr>1_Office 主题</vt:lpstr>
      <vt:lpstr>PowerPoint 演示文稿</vt:lpstr>
      <vt:lpstr>PowerPoint 演示文稿</vt:lpstr>
      <vt:lpstr>PowerPoint 演示文稿</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自主复习提问</vt:lpstr>
      <vt:lpstr>考点  核酸的组成、结构与功能（知识精讲）</vt:lpstr>
      <vt:lpstr>观察DNA和RNA在细胞中的分布</vt:lpstr>
      <vt:lpstr>考点  实验：观察DNA和RNA在细胞中的分布（知识精讲）                                                                         归纳总结</vt:lpstr>
      <vt:lpstr>笔记整理之盐酸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admin</cp:lastModifiedBy>
  <cp:revision>106</cp:revision>
  <dcterms:created xsi:type="dcterms:W3CDTF">2018-01-02T04:06:00Z</dcterms:created>
  <dcterms:modified xsi:type="dcterms:W3CDTF">2019-08-10T00:55:59Z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