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ng" ContentType="image/png"/>
  <Default Extension="gif" ContentType="image/gif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7" r:id="rId4"/>
    <p:sldMasterId id="2147483679" r:id="rId5"/>
  </p:sldMasterIdLst>
  <p:handoutMasterIdLst>
    <p:handoutMasterId r:id="rId53"/>
  </p:handoutMasterIdLst>
  <p:sldIdLst>
    <p:sldId id="260" r:id="rId6"/>
    <p:sldId id="261" r:id="rId7"/>
    <p:sldId id="650" r:id="rId8"/>
    <p:sldId id="689" r:id="rId9"/>
    <p:sldId id="685" r:id="rId10"/>
    <p:sldId id="690" r:id="rId11"/>
    <p:sldId id="687" r:id="rId12"/>
    <p:sldId id="693" r:id="rId13"/>
    <p:sldId id="694" r:id="rId14"/>
    <p:sldId id="688" r:id="rId15"/>
    <p:sldId id="695" r:id="rId16"/>
    <p:sldId id="691" r:id="rId17"/>
    <p:sldId id="692" r:id="rId18"/>
    <p:sldId id="682" r:id="rId19"/>
    <p:sldId id="683" r:id="rId20"/>
    <p:sldId id="684" r:id="rId21"/>
    <p:sldId id="463" r:id="rId22"/>
    <p:sldId id="542" r:id="rId23"/>
    <p:sldId id="543" r:id="rId24"/>
    <p:sldId id="622" r:id="rId25"/>
    <p:sldId id="518" r:id="rId26"/>
    <p:sldId id="544" r:id="rId27"/>
    <p:sldId id="545" r:id="rId28"/>
    <p:sldId id="623" r:id="rId29"/>
    <p:sldId id="616" r:id="rId30"/>
    <p:sldId id="617" r:id="rId31"/>
    <p:sldId id="624" r:id="rId32"/>
    <p:sldId id="625" r:id="rId33"/>
    <p:sldId id="626" r:id="rId34"/>
    <p:sldId id="574" r:id="rId35"/>
    <p:sldId id="575" r:id="rId36"/>
    <p:sldId id="576" r:id="rId37"/>
    <p:sldId id="579" r:id="rId38"/>
    <p:sldId id="580" r:id="rId39"/>
    <p:sldId id="581" r:id="rId40"/>
    <p:sldId id="582" r:id="rId41"/>
    <p:sldId id="583" r:id="rId42"/>
    <p:sldId id="584" r:id="rId43"/>
    <p:sldId id="627" r:id="rId44"/>
    <p:sldId id="628" r:id="rId45"/>
    <p:sldId id="629" r:id="rId46"/>
    <p:sldId id="497" r:id="rId47"/>
    <p:sldId id="498" r:id="rId48"/>
    <p:sldId id="502" r:id="rId49"/>
    <p:sldId id="503" r:id="rId50"/>
    <p:sldId id="504" r:id="rId51"/>
    <p:sldId id="505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487" autoAdjust="0"/>
    <p:restoredTop sz="94660"/>
  </p:normalViewPr>
  <p:slideViewPr>
    <p:cSldViewPr snapToObjects="1">
      <p:cViewPr>
        <p:scale>
          <a:sx n="70" d="100"/>
          <a:sy n="70" d="100"/>
        </p:scale>
        <p:origin x="-696" y="-53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5AEDA-E179-4278-998D-D9EC8DB06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6C1A9-36A5-4E2E-B00D-A057051FFC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emf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39.104.72.189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emf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39.104.72.189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hyperlink" Target="http://39.104.72.189/" TargetMode="External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hyperlink" Target="http://39.104.72.189/" TargetMode="External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39.104.72.189/" TargetMode="External"/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hyperlink" Target="http://39.104.72.189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slide" Target="../slides/slide42.xml"/><Relationship Id="rId4" Type="http://schemas.openxmlformats.org/officeDocument/2006/relationships/slide" Target="../slides/slide17.xml"/><Relationship Id="rId3" Type="http://schemas.openxmlformats.org/officeDocument/2006/relationships/slide" Target="../slides/slide45.xml"/><Relationship Id="rId2" Type="http://schemas.openxmlformats.org/officeDocument/2006/relationships/hyperlink" Target="http://39.104.72.189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39.104.72.189/" TargetMode="External"/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38309" y="3910927"/>
            <a:ext cx="9031515" cy="808237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学科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5377" flipH="1" flipV="1">
            <a:off x="-1113488" y="-350004"/>
            <a:ext cx="4527494" cy="40771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85734" flipH="1" flipV="1">
            <a:off x="10699227" y="5373976"/>
            <a:ext cx="1487680" cy="1339716"/>
          </a:xfrm>
          <a:prstGeom prst="rect">
            <a:avLst/>
          </a:prstGeom>
        </p:spPr>
      </p:pic>
      <p:grpSp>
        <p:nvGrpSpPr>
          <p:cNvPr id="12" name="组合 9"/>
          <p:cNvGrpSpPr/>
          <p:nvPr userDrawn="1"/>
        </p:nvGrpSpPr>
        <p:grpSpPr bwMode="auto">
          <a:xfrm>
            <a:off x="3284663" y="6103707"/>
            <a:ext cx="5684358" cy="547914"/>
            <a:chOff x="2364896" y="6103024"/>
            <a:chExt cx="3913269" cy="423863"/>
          </a:xfrm>
        </p:grpSpPr>
        <p:pic>
          <p:nvPicPr>
            <p:cNvPr id="13" name="图片 12">
              <a:hlinkClick r:id="rId4"/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2" t="9303" r="5006" b="29089"/>
            <a:stretch>
              <a:fillRect/>
            </a:stretch>
          </p:blipFill>
          <p:spPr bwMode="auto">
            <a:xfrm>
              <a:off x="2865834" y="6103024"/>
              <a:ext cx="3412331" cy="42386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4" name="图片 47" descr="未标题-1 拷贝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96" y="6109231"/>
              <a:ext cx="440528" cy="41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872618"/>
            <a:ext cx="1020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 userDrawn="1"/>
        </p:nvSpPr>
        <p:spPr>
          <a:xfrm>
            <a:off x="1856024" y="1579874"/>
            <a:ext cx="9031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创新设计</a:t>
            </a:r>
            <a:r>
              <a:rPr lang="en-US" altLang="zh-C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》2018</a:t>
            </a:r>
            <a:r>
              <a:rPr lang="zh-CN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br>
              <a:rPr lang="en-US" altLang="zh-C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高三一轮总复习实用课件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48" y="274955"/>
            <a:ext cx="823045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397" y="692150"/>
            <a:ext cx="5292435" cy="603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3850" y="692150"/>
            <a:ext cx="5292435" cy="603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199765" indent="0">
              <a:buNone/>
              <a:defRPr sz="1800"/>
            </a:lvl8pPr>
            <a:lvl9pPr marL="3656965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199765" indent="0">
              <a:buNone/>
              <a:defRPr sz="1800"/>
            </a:lvl8pPr>
            <a:lvl9pPr marL="3656965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48" y="274955"/>
            <a:ext cx="823045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48" y="274955"/>
            <a:ext cx="823045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96063" y="365125"/>
            <a:ext cx="2700222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5397" y="365125"/>
            <a:ext cx="794413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70030" y="2430145"/>
            <a:ext cx="10853846" cy="10572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1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987" y="3566160"/>
            <a:ext cx="10853933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70030" y="575310"/>
            <a:ext cx="10853846" cy="8636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70030" y="1483995"/>
            <a:ext cx="10853846" cy="499681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800" b="1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800" b="1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800" b="1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800" b="1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000" b="1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07854" y="317359"/>
            <a:ext cx="9144000" cy="761855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807854" y="1147313"/>
            <a:ext cx="9144000" cy="532249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各节标题（含超级链接）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14982" y="1908692"/>
            <a:ext cx="3026493" cy="2905010"/>
            <a:chOff x="71850" y="1261711"/>
            <a:chExt cx="3026493" cy="2905010"/>
          </a:xfrm>
        </p:grpSpPr>
        <p:grpSp>
          <p:nvGrpSpPr>
            <p:cNvPr id="7" name="Group 1"/>
            <p:cNvGrpSpPr/>
            <p:nvPr userDrawn="1"/>
          </p:nvGrpSpPr>
          <p:grpSpPr>
            <a:xfrm>
              <a:off x="129104" y="1261711"/>
              <a:ext cx="2969239" cy="2905010"/>
              <a:chOff x="-949635" y="0"/>
              <a:chExt cx="7009631" cy="6858000"/>
            </a:xfrm>
          </p:grpSpPr>
          <p:sp>
            <p:nvSpPr>
              <p:cNvPr id="8" name="Diamond 3"/>
              <p:cNvSpPr/>
              <p:nvPr/>
            </p:nvSpPr>
            <p:spPr bwMode="auto">
              <a:xfrm>
                <a:off x="-949635" y="0"/>
                <a:ext cx="7009631" cy="68580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35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" name="Diamond 4"/>
              <p:cNvSpPr/>
              <p:nvPr/>
            </p:nvSpPr>
            <p:spPr bwMode="auto">
              <a:xfrm>
                <a:off x="-176517" y="653134"/>
                <a:ext cx="5647878" cy="5525706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Group 2"/>
            <p:cNvGrpSpPr/>
            <p:nvPr userDrawn="1"/>
          </p:nvGrpSpPr>
          <p:grpSpPr>
            <a:xfrm>
              <a:off x="71850" y="1824845"/>
              <a:ext cx="1778742" cy="1778742"/>
              <a:chOff x="990600" y="2044717"/>
              <a:chExt cx="2768566" cy="2768566"/>
            </a:xfrm>
          </p:grpSpPr>
          <p:sp>
            <p:nvSpPr>
              <p:cNvPr id="11" name="Diamond 5"/>
              <p:cNvSpPr/>
              <p:nvPr/>
            </p:nvSpPr>
            <p:spPr bwMode="auto">
              <a:xfrm>
                <a:off x="990600" y="2044717"/>
                <a:ext cx="2768566" cy="2768566"/>
              </a:xfrm>
              <a:prstGeom prst="diamond">
                <a:avLst/>
              </a:prstGeom>
              <a:solidFill>
                <a:schemeClr val="accent1"/>
              </a:solidFill>
              <a:ln w="5080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2" name="Group 9"/>
              <p:cNvGrpSpPr/>
              <p:nvPr/>
            </p:nvGrpSpPr>
            <p:grpSpPr>
              <a:xfrm>
                <a:off x="1429100" y="2771847"/>
                <a:ext cx="1800200" cy="992584"/>
                <a:chOff x="2345143" y="2365645"/>
                <a:chExt cx="1800200" cy="992584"/>
              </a:xfrm>
            </p:grpSpPr>
            <p:sp>
              <p:nvSpPr>
                <p:cNvPr id="13" name="TextBox 7"/>
                <p:cNvSpPr txBox="1"/>
                <p:nvPr/>
              </p:nvSpPr>
              <p:spPr>
                <a:xfrm>
                  <a:off x="2345143" y="2365645"/>
                  <a:ext cx="1800200" cy="6771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77500" lnSpcReduction="20000"/>
                </a:bodyPr>
                <a:lstStyle/>
                <a:p>
                  <a:pPr algn="ctr"/>
                  <a:r>
                    <a:rPr lang="zh-CN" altLang="en-US" sz="4400" dirty="0">
                      <a:solidFill>
                        <a:schemeClr val="bg1"/>
                      </a:solidFill>
                    </a:rPr>
                    <a:t>目录</a:t>
                  </a:r>
                  <a:endParaRPr lang="zh-CN" altLang="en-US" sz="4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TextBox 8"/>
                <p:cNvSpPr txBox="1"/>
                <p:nvPr/>
              </p:nvSpPr>
              <p:spPr>
                <a:xfrm>
                  <a:off x="2345143" y="3142785"/>
                  <a:ext cx="18002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77500" lnSpcReduction="20000"/>
                </a:bodyPr>
                <a:lstStyle/>
                <a:p>
                  <a:pPr algn="ctr"/>
                  <a:r>
                    <a:rPr lang="en-US" altLang="zh-CN" sz="1400">
                      <a:solidFill>
                        <a:schemeClr val="bg1"/>
                      </a:solidFill>
                    </a:rPr>
                    <a:t>CONTENTS</a:t>
                  </a:r>
                  <a:endParaRPr lang="en-US" altLang="zh-CN" sz="14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6" name="动作按钮: 后退或前一项 15">
            <a:hlinkClick r:id="" action="ppaction://hlinkshowjump?jump=previousslide" highlightClick="1"/>
          </p:cNvPr>
          <p:cNvSpPr/>
          <p:nvPr userDrawn="1"/>
        </p:nvSpPr>
        <p:spPr>
          <a:xfrm>
            <a:off x="10990894" y="6513077"/>
            <a:ext cx="279400" cy="304800"/>
          </a:xfrm>
          <a:prstGeom prst="actionButtonBackPrevio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动作按钮: 前进或下一项 16">
            <a:hlinkClick r:id="" action="ppaction://hlinkshowjump?jump=nextslide" highlightClick="1"/>
          </p:cNvPr>
          <p:cNvSpPr/>
          <p:nvPr userDrawn="1"/>
        </p:nvSpPr>
        <p:spPr>
          <a:xfrm>
            <a:off x="11354432" y="6525777"/>
            <a:ext cx="269875" cy="279400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动作按钮: 结束 17">
            <a:hlinkClick r:id="" action="ppaction://hlinkshowjump?jump=endshow" highlightClick="1"/>
          </p:cNvPr>
          <p:cNvSpPr/>
          <p:nvPr userDrawn="1"/>
        </p:nvSpPr>
        <p:spPr>
          <a:xfrm>
            <a:off x="11708444" y="6514665"/>
            <a:ext cx="254000" cy="301625"/>
          </a:xfrm>
          <a:prstGeom prst="actionButtonE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2807854" y="1105093"/>
            <a:ext cx="915459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38309" y="3910927"/>
            <a:ext cx="9031515" cy="808237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学科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5377" flipH="1" flipV="1">
            <a:off x="-1113488" y="-350004"/>
            <a:ext cx="4527494" cy="40771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85734" flipH="1" flipV="1">
            <a:off x="10699227" y="5373976"/>
            <a:ext cx="1487680" cy="1339716"/>
          </a:xfrm>
          <a:prstGeom prst="rect">
            <a:avLst/>
          </a:prstGeom>
        </p:spPr>
      </p:pic>
      <p:grpSp>
        <p:nvGrpSpPr>
          <p:cNvPr id="12" name="组合 9"/>
          <p:cNvGrpSpPr/>
          <p:nvPr userDrawn="1"/>
        </p:nvGrpSpPr>
        <p:grpSpPr bwMode="auto">
          <a:xfrm>
            <a:off x="3284663" y="6103707"/>
            <a:ext cx="5684358" cy="547914"/>
            <a:chOff x="2364896" y="6103024"/>
            <a:chExt cx="3913269" cy="423863"/>
          </a:xfrm>
        </p:grpSpPr>
        <p:pic>
          <p:nvPicPr>
            <p:cNvPr id="13" name="图片 12">
              <a:hlinkClick r:id="rId4"/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2" t="9303" r="5006" b="29089"/>
            <a:stretch>
              <a:fillRect/>
            </a:stretch>
          </p:blipFill>
          <p:spPr bwMode="auto">
            <a:xfrm>
              <a:off x="2865834" y="6103024"/>
              <a:ext cx="3412331" cy="42386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4" name="图片 47" descr="未标题-1 拷贝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96" y="6109231"/>
              <a:ext cx="440528" cy="41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872618"/>
            <a:ext cx="1020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 userDrawn="1"/>
        </p:nvSpPr>
        <p:spPr>
          <a:xfrm>
            <a:off x="1856024" y="1579874"/>
            <a:ext cx="9031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创新设计</a:t>
            </a:r>
            <a: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》2018</a:t>
            </a: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br>
              <a:rPr kumimoji="0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高三一轮总复习实用课件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 userDrawn="1"/>
        </p:nvGrpSpPr>
        <p:grpSpPr>
          <a:xfrm>
            <a:off x="821831" y="1261711"/>
            <a:ext cx="2969239" cy="2905010"/>
            <a:chOff x="-949635" y="0"/>
            <a:chExt cx="7009631" cy="6858000"/>
          </a:xfrm>
        </p:grpSpPr>
        <p:sp>
          <p:nvSpPr>
            <p:cNvPr id="8" name="Diamond 3"/>
            <p:cNvSpPr/>
            <p:nvPr/>
          </p:nvSpPr>
          <p:spPr bwMode="auto">
            <a:xfrm>
              <a:off x="-949635" y="0"/>
              <a:ext cx="7009631" cy="68580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35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Diamond 4"/>
            <p:cNvSpPr/>
            <p:nvPr/>
          </p:nvSpPr>
          <p:spPr bwMode="auto">
            <a:xfrm>
              <a:off x="-176517" y="653134"/>
              <a:ext cx="5647878" cy="5525706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10" name="Group 2"/>
          <p:cNvGrpSpPr/>
          <p:nvPr userDrawn="1"/>
        </p:nvGrpSpPr>
        <p:grpSpPr>
          <a:xfrm>
            <a:off x="764577" y="1824845"/>
            <a:ext cx="1778742" cy="1778742"/>
            <a:chOff x="990600" y="2044717"/>
            <a:chExt cx="2768566" cy="2768566"/>
          </a:xfrm>
        </p:grpSpPr>
        <p:sp>
          <p:nvSpPr>
            <p:cNvPr id="11" name="Diamond 5"/>
            <p:cNvSpPr/>
            <p:nvPr/>
          </p:nvSpPr>
          <p:spPr bwMode="auto">
            <a:xfrm>
              <a:off x="990600" y="2044717"/>
              <a:ext cx="2768566" cy="2768566"/>
            </a:xfrm>
            <a:prstGeom prst="diamond">
              <a:avLst/>
            </a:prstGeom>
            <a:solidFill>
              <a:schemeClr val="accent1"/>
            </a:solidFill>
            <a:ln w="5080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2" name="Group 9"/>
            <p:cNvGrpSpPr/>
            <p:nvPr/>
          </p:nvGrpSpPr>
          <p:grpSpPr>
            <a:xfrm>
              <a:off x="1429100" y="2771847"/>
              <a:ext cx="1800200" cy="992584"/>
              <a:chOff x="2345143" y="2365645"/>
              <a:chExt cx="1800200" cy="992584"/>
            </a:xfrm>
          </p:grpSpPr>
          <p:sp>
            <p:nvSpPr>
              <p:cNvPr id="13" name="TextBox 7"/>
              <p:cNvSpPr txBox="1"/>
              <p:nvPr/>
            </p:nvSpPr>
            <p:spPr>
              <a:xfrm>
                <a:off x="2345143" y="2365645"/>
                <a:ext cx="1800200" cy="67710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 algn="ctr"/>
                <a:r>
                  <a:rPr lang="zh-CN" altLang="en-US" sz="4400" dirty="0">
                    <a:solidFill>
                      <a:schemeClr val="bg1"/>
                    </a:solidFill>
                  </a:rPr>
                  <a:t>目录</a:t>
                </a:r>
                <a:endParaRPr lang="zh-CN" altLang="en-US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8"/>
              <p:cNvSpPr txBox="1"/>
              <p:nvPr/>
            </p:nvSpPr>
            <p:spPr>
              <a:xfrm>
                <a:off x="2345143" y="3142785"/>
                <a:ext cx="1800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 algn="ctr"/>
                <a:r>
                  <a:rPr lang="en-US" altLang="zh-CN" sz="1400">
                    <a:solidFill>
                      <a:schemeClr val="bg1"/>
                    </a:solidFill>
                  </a:rPr>
                  <a:t>CONTENTS</a:t>
                </a: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" name="Diamond 11"/>
          <p:cNvSpPr/>
          <p:nvPr userDrawn="1"/>
        </p:nvSpPr>
        <p:spPr bwMode="auto">
          <a:xfrm>
            <a:off x="1879174" y="951570"/>
            <a:ext cx="739798" cy="739797"/>
          </a:xfrm>
          <a:prstGeom prst="diamond">
            <a:avLst/>
          </a:prstGeom>
          <a:solidFill>
            <a:schemeClr val="accent2"/>
          </a:solidFill>
          <a:ln w="19050">
            <a:noFill/>
            <a:round/>
          </a:ln>
        </p:spPr>
        <p:txBody>
          <a:bodyPr vert="horz" wrap="none" lIns="91440" tIns="45720" rIns="91440" bIns="45720" anchor="ctr" anchorCtr="1" compatLnSpc="1">
            <a:normAutofit fontScale="92500" lnSpcReduction="20000"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2400" b="1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Diamond 12"/>
          <p:cNvSpPr/>
          <p:nvPr userDrawn="1"/>
        </p:nvSpPr>
        <p:spPr bwMode="auto">
          <a:xfrm>
            <a:off x="2707062" y="1762528"/>
            <a:ext cx="739798" cy="739797"/>
          </a:xfrm>
          <a:prstGeom prst="diamond">
            <a:avLst/>
          </a:prstGeom>
          <a:solidFill>
            <a:schemeClr val="accent3"/>
          </a:solidFill>
          <a:ln w="19050">
            <a:noFill/>
            <a:round/>
          </a:ln>
        </p:spPr>
        <p:txBody>
          <a:bodyPr vert="horz" wrap="none" lIns="91440" tIns="45720" rIns="91440" bIns="45720" anchor="ctr" anchorCtr="1" compatLnSpc="1">
            <a:normAutofit fontScale="92500" lnSpcReduction="20000"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2400" b="1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Diamond 13"/>
          <p:cNvSpPr/>
          <p:nvPr userDrawn="1"/>
        </p:nvSpPr>
        <p:spPr bwMode="auto">
          <a:xfrm>
            <a:off x="2707062" y="2907540"/>
            <a:ext cx="739798" cy="739797"/>
          </a:xfrm>
          <a:prstGeom prst="diamond">
            <a:avLst/>
          </a:prstGeom>
          <a:solidFill>
            <a:schemeClr val="accent4"/>
          </a:solidFill>
          <a:ln w="19050">
            <a:noFill/>
            <a:round/>
          </a:ln>
        </p:spPr>
        <p:txBody>
          <a:bodyPr vert="horz" wrap="none" lIns="91440" tIns="45720" rIns="91440" bIns="45720" anchor="ctr" anchorCtr="1" compatLnSpc="1">
            <a:normAutofit fontScale="92500" lnSpcReduction="20000"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b="1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Diamond 14"/>
          <p:cNvSpPr/>
          <p:nvPr userDrawn="1"/>
        </p:nvSpPr>
        <p:spPr bwMode="auto">
          <a:xfrm>
            <a:off x="1879174" y="3768327"/>
            <a:ext cx="739798" cy="739797"/>
          </a:xfrm>
          <a:prstGeom prst="diamond">
            <a:avLst/>
          </a:prstGeom>
          <a:solidFill>
            <a:schemeClr val="accent5"/>
          </a:solidFill>
          <a:ln w="19050">
            <a:noFill/>
            <a:round/>
          </a:ln>
        </p:spPr>
        <p:txBody>
          <a:bodyPr vert="horz" wrap="none" lIns="91440" tIns="45720" rIns="91440" bIns="45720" anchor="ctr" anchorCtr="1" compatLnSpc="1">
            <a:normAutofit fontScale="92500" lnSpcReduction="20000"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2400" b="1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9" name="Group 21"/>
          <p:cNvGrpSpPr/>
          <p:nvPr userDrawn="1"/>
        </p:nvGrpSpPr>
        <p:grpSpPr>
          <a:xfrm>
            <a:off x="2618972" y="1135204"/>
            <a:ext cx="2545865" cy="361864"/>
            <a:chOff x="3943834" y="704409"/>
            <a:chExt cx="3962574" cy="563232"/>
          </a:xfrm>
        </p:grpSpPr>
        <p:sp>
          <p:nvSpPr>
            <p:cNvPr id="20" name="TextBox 19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77500" lnSpcReduction="20000"/>
            </a:bodyPr>
            <a:lstStyle/>
            <a:p>
              <a:r>
                <a:rPr lang="zh-CN" altLang="en-US" sz="1600" b="1">
                  <a:solidFill>
                    <a:schemeClr val="accent1">
                      <a:lumMod val="100000"/>
                    </a:schemeClr>
                  </a:solidFill>
                </a:rPr>
                <a:t>标题文本预设</a:t>
              </a:r>
              <a:endParaRPr lang="zh-CN" altLang="en-US" sz="1600" b="1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00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（建议使用主题字体）</a:t>
              </a:r>
              <a:endParaRPr lang="zh-CN" altLang="en-US" sz="105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2" name="Group 22"/>
          <p:cNvGrpSpPr/>
          <p:nvPr userDrawn="1"/>
        </p:nvGrpSpPr>
        <p:grpSpPr>
          <a:xfrm>
            <a:off x="3446860" y="1930146"/>
            <a:ext cx="2545865" cy="361864"/>
            <a:chOff x="3943834" y="704409"/>
            <a:chExt cx="3962574" cy="563232"/>
          </a:xfrm>
        </p:grpSpPr>
        <p:sp>
          <p:nvSpPr>
            <p:cNvPr id="23" name="TextBox 23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77500" lnSpcReduction="20000"/>
            </a:bodyPr>
            <a:lstStyle/>
            <a:p>
              <a:r>
                <a:rPr lang="zh-CN" altLang="en-US" sz="1600" b="1">
                  <a:solidFill>
                    <a:schemeClr val="accent2">
                      <a:lumMod val="100000"/>
                    </a:schemeClr>
                  </a:solidFill>
                </a:rPr>
                <a:t>标题文本预设</a:t>
              </a:r>
              <a:endParaRPr lang="zh-CN" altLang="en-US" sz="1600" b="1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00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（建议使用主题字体）</a:t>
              </a:r>
              <a:endParaRPr lang="zh-CN" altLang="en-US" sz="105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5" name="Group 25"/>
          <p:cNvGrpSpPr/>
          <p:nvPr userDrawn="1"/>
        </p:nvGrpSpPr>
        <p:grpSpPr>
          <a:xfrm>
            <a:off x="3446860" y="3148925"/>
            <a:ext cx="2545865" cy="361864"/>
            <a:chOff x="3943834" y="704409"/>
            <a:chExt cx="3962574" cy="563232"/>
          </a:xfrm>
        </p:grpSpPr>
        <p:sp>
          <p:nvSpPr>
            <p:cNvPr id="26" name="TextBox 26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77500" lnSpcReduction="20000"/>
            </a:bodyPr>
            <a:lstStyle/>
            <a:p>
              <a:r>
                <a:rPr lang="zh-CN" altLang="en-US" sz="1600" b="1">
                  <a:solidFill>
                    <a:schemeClr val="accent3">
                      <a:lumMod val="100000"/>
                    </a:schemeClr>
                  </a:solidFill>
                </a:rPr>
                <a:t>标题文本预设</a:t>
              </a:r>
              <a:endParaRPr lang="zh-CN" altLang="en-US" sz="1600" b="1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00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（建议使用主题字体）</a:t>
              </a:r>
              <a:endParaRPr lang="zh-CN" altLang="en-US" sz="105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8" name="Group 28"/>
          <p:cNvGrpSpPr/>
          <p:nvPr userDrawn="1"/>
        </p:nvGrpSpPr>
        <p:grpSpPr>
          <a:xfrm>
            <a:off x="2618972" y="4024449"/>
            <a:ext cx="2545865" cy="361864"/>
            <a:chOff x="3943834" y="704409"/>
            <a:chExt cx="3962574" cy="563232"/>
          </a:xfrm>
        </p:grpSpPr>
        <p:sp>
          <p:nvSpPr>
            <p:cNvPr id="29" name="TextBox 29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77500" lnSpcReduction="20000"/>
            </a:bodyPr>
            <a:lstStyle/>
            <a:p>
              <a:r>
                <a:rPr lang="zh-CN" altLang="en-US" sz="1600" b="1">
                  <a:solidFill>
                    <a:schemeClr val="accent4">
                      <a:lumMod val="100000"/>
                    </a:schemeClr>
                  </a:solidFill>
                </a:rPr>
                <a:t>标题文本预设</a:t>
              </a:r>
              <a:endParaRPr lang="zh-CN" altLang="en-US" sz="1600" b="1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00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（建议使用主题字体）</a:t>
              </a:r>
              <a:endParaRPr lang="zh-CN" altLang="en-US" sz="105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2" name="动作按钮: 后退或前一项 31">
            <a:hlinkClick r:id="" action="ppaction://hlinkshowjump?jump=previousslide" highlightClick="1"/>
          </p:cNvPr>
          <p:cNvSpPr/>
          <p:nvPr userDrawn="1"/>
        </p:nvSpPr>
        <p:spPr>
          <a:xfrm>
            <a:off x="11042650" y="6513077"/>
            <a:ext cx="279400" cy="304800"/>
          </a:xfrm>
          <a:prstGeom prst="actionButtonBackPrevio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动作按钮: 前进或下一项 32">
            <a:hlinkClick r:id="" action="ppaction://hlinkshowjump?jump=nextslide" highlightClick="1"/>
          </p:cNvPr>
          <p:cNvSpPr/>
          <p:nvPr userDrawn="1"/>
        </p:nvSpPr>
        <p:spPr>
          <a:xfrm>
            <a:off x="11406188" y="6525777"/>
            <a:ext cx="269875" cy="279400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动作按钮: 结束 33">
            <a:hlinkClick r:id="" action="ppaction://hlinkshowjump?jump=endshow" highlightClick="1"/>
          </p:cNvPr>
          <p:cNvSpPr/>
          <p:nvPr userDrawn="1"/>
        </p:nvSpPr>
        <p:spPr>
          <a:xfrm>
            <a:off x="11760200" y="6514665"/>
            <a:ext cx="254000" cy="301625"/>
          </a:xfrm>
          <a:prstGeom prst="actionButtonE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07854" y="317359"/>
            <a:ext cx="9144000" cy="761855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807854" y="1147313"/>
            <a:ext cx="9144000" cy="532249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各节标题（含超级链接）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14982" y="1908692"/>
            <a:ext cx="3026493" cy="2905010"/>
            <a:chOff x="71850" y="1261711"/>
            <a:chExt cx="3026493" cy="2905010"/>
          </a:xfrm>
        </p:grpSpPr>
        <p:grpSp>
          <p:nvGrpSpPr>
            <p:cNvPr id="7" name="Group 1"/>
            <p:cNvGrpSpPr/>
            <p:nvPr userDrawn="1"/>
          </p:nvGrpSpPr>
          <p:grpSpPr>
            <a:xfrm>
              <a:off x="129104" y="1261711"/>
              <a:ext cx="2969239" cy="2905010"/>
              <a:chOff x="-949635" y="0"/>
              <a:chExt cx="7009631" cy="6858000"/>
            </a:xfrm>
          </p:grpSpPr>
          <p:sp>
            <p:nvSpPr>
              <p:cNvPr id="8" name="Diamond 3"/>
              <p:cNvSpPr/>
              <p:nvPr/>
            </p:nvSpPr>
            <p:spPr bwMode="auto">
              <a:xfrm>
                <a:off x="-949635" y="0"/>
                <a:ext cx="7009631" cy="68580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35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Diamond 4"/>
              <p:cNvSpPr/>
              <p:nvPr/>
            </p:nvSpPr>
            <p:spPr bwMode="auto">
              <a:xfrm>
                <a:off x="-176517" y="653134"/>
                <a:ext cx="5647878" cy="5525706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2"/>
            <p:cNvGrpSpPr/>
            <p:nvPr userDrawn="1"/>
          </p:nvGrpSpPr>
          <p:grpSpPr>
            <a:xfrm>
              <a:off x="71850" y="1824845"/>
              <a:ext cx="1778742" cy="1778742"/>
              <a:chOff x="990600" y="2044717"/>
              <a:chExt cx="2768566" cy="2768566"/>
            </a:xfrm>
          </p:grpSpPr>
          <p:sp>
            <p:nvSpPr>
              <p:cNvPr id="11" name="Diamond 5"/>
              <p:cNvSpPr/>
              <p:nvPr/>
            </p:nvSpPr>
            <p:spPr bwMode="auto">
              <a:xfrm>
                <a:off x="990600" y="2044717"/>
                <a:ext cx="2768566" cy="2768566"/>
              </a:xfrm>
              <a:prstGeom prst="diamond">
                <a:avLst/>
              </a:prstGeom>
              <a:solidFill>
                <a:schemeClr val="accent1"/>
              </a:solidFill>
              <a:ln w="50800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" name="Group 9"/>
              <p:cNvGrpSpPr/>
              <p:nvPr/>
            </p:nvGrpSpPr>
            <p:grpSpPr>
              <a:xfrm>
                <a:off x="1429100" y="2771847"/>
                <a:ext cx="1800200" cy="992584"/>
                <a:chOff x="2345143" y="2365645"/>
                <a:chExt cx="1800200" cy="992584"/>
              </a:xfrm>
            </p:grpSpPr>
            <p:sp>
              <p:nvSpPr>
                <p:cNvPr id="13" name="TextBox 7"/>
                <p:cNvSpPr txBox="1"/>
                <p:nvPr/>
              </p:nvSpPr>
              <p:spPr>
                <a:xfrm>
                  <a:off x="2345143" y="2365645"/>
                  <a:ext cx="1800200" cy="6771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77500" lnSpcReduction="20000"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4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目录</a:t>
                  </a:r>
                  <a:endParaRPr kumimoji="0" lang="zh-CN" alt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TextBox 8"/>
                <p:cNvSpPr txBox="1"/>
                <p:nvPr/>
              </p:nvSpPr>
              <p:spPr>
                <a:xfrm>
                  <a:off x="2345143" y="3142785"/>
                  <a:ext cx="18002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77500" lnSpcReduction="20000"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CONTENTS</a:t>
                  </a:r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16" name="动作按钮: 后退或前一项 15">
            <a:hlinkClick r:id="" action="ppaction://hlinkshowjump?jump=previousslide" highlightClick="1"/>
          </p:cNvPr>
          <p:cNvSpPr/>
          <p:nvPr userDrawn="1"/>
        </p:nvSpPr>
        <p:spPr>
          <a:xfrm>
            <a:off x="10990894" y="6513077"/>
            <a:ext cx="279400" cy="304800"/>
          </a:xfrm>
          <a:prstGeom prst="actionButtonBackPrevio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动作按钮: 前进或下一项 16">
            <a:hlinkClick r:id="" action="ppaction://hlinkshowjump?jump=nextslide" highlightClick="1"/>
          </p:cNvPr>
          <p:cNvSpPr/>
          <p:nvPr userDrawn="1"/>
        </p:nvSpPr>
        <p:spPr>
          <a:xfrm>
            <a:off x="11354432" y="6525777"/>
            <a:ext cx="269875" cy="279400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动作按钮: 结束 17">
            <a:hlinkClick r:id="" action="ppaction://hlinkshowjump?jump=endshow" highlightClick="1"/>
          </p:cNvPr>
          <p:cNvSpPr/>
          <p:nvPr userDrawn="1"/>
        </p:nvSpPr>
        <p:spPr>
          <a:xfrm>
            <a:off x="11708444" y="6514665"/>
            <a:ext cx="254000" cy="301625"/>
          </a:xfrm>
          <a:prstGeom prst="actionButtonE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2807854" y="1105093"/>
            <a:ext cx="915459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 userDrawn="1"/>
        </p:nvGrpSpPr>
        <p:grpSpPr>
          <a:xfrm>
            <a:off x="821831" y="1261711"/>
            <a:ext cx="2969239" cy="2905010"/>
            <a:chOff x="-949635" y="0"/>
            <a:chExt cx="7009631" cy="6858000"/>
          </a:xfrm>
        </p:grpSpPr>
        <p:sp>
          <p:nvSpPr>
            <p:cNvPr id="8" name="Diamond 3"/>
            <p:cNvSpPr/>
            <p:nvPr/>
          </p:nvSpPr>
          <p:spPr bwMode="auto">
            <a:xfrm>
              <a:off x="-949635" y="0"/>
              <a:ext cx="7009631" cy="68580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35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Diamond 4"/>
            <p:cNvSpPr/>
            <p:nvPr/>
          </p:nvSpPr>
          <p:spPr bwMode="auto">
            <a:xfrm>
              <a:off x="-176517" y="653134"/>
              <a:ext cx="5647878" cy="5525706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2"/>
          <p:cNvGrpSpPr/>
          <p:nvPr userDrawn="1"/>
        </p:nvGrpSpPr>
        <p:grpSpPr>
          <a:xfrm>
            <a:off x="764577" y="1824845"/>
            <a:ext cx="1778742" cy="1778742"/>
            <a:chOff x="990600" y="2044717"/>
            <a:chExt cx="2768566" cy="2768566"/>
          </a:xfrm>
        </p:grpSpPr>
        <p:sp>
          <p:nvSpPr>
            <p:cNvPr id="11" name="Diamond 5"/>
            <p:cNvSpPr/>
            <p:nvPr/>
          </p:nvSpPr>
          <p:spPr bwMode="auto">
            <a:xfrm>
              <a:off x="990600" y="2044717"/>
              <a:ext cx="2768566" cy="2768566"/>
            </a:xfrm>
            <a:prstGeom prst="diamond">
              <a:avLst/>
            </a:prstGeom>
            <a:solidFill>
              <a:schemeClr val="accent1"/>
            </a:solidFill>
            <a:ln w="50800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9"/>
            <p:cNvGrpSpPr/>
            <p:nvPr/>
          </p:nvGrpSpPr>
          <p:grpSpPr>
            <a:xfrm>
              <a:off x="1429100" y="2771847"/>
              <a:ext cx="1800200" cy="992584"/>
              <a:chOff x="2345143" y="2365645"/>
              <a:chExt cx="1800200" cy="992584"/>
            </a:xfrm>
          </p:grpSpPr>
          <p:sp>
            <p:nvSpPr>
              <p:cNvPr id="13" name="TextBox 7"/>
              <p:cNvSpPr txBox="1"/>
              <p:nvPr/>
            </p:nvSpPr>
            <p:spPr>
              <a:xfrm>
                <a:off x="2345143" y="2365645"/>
                <a:ext cx="1800200" cy="67710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目录</a:t>
                </a:r>
                <a:endPara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TextBox 8"/>
              <p:cNvSpPr txBox="1"/>
              <p:nvPr/>
            </p:nvSpPr>
            <p:spPr>
              <a:xfrm>
                <a:off x="2345143" y="3142785"/>
                <a:ext cx="1800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CONTENTS</a:t>
                </a:r>
                <a:endPara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5" name="Diamond 11"/>
          <p:cNvSpPr/>
          <p:nvPr userDrawn="1"/>
        </p:nvSpPr>
        <p:spPr bwMode="auto">
          <a:xfrm>
            <a:off x="1879174" y="951570"/>
            <a:ext cx="739798" cy="739797"/>
          </a:xfrm>
          <a:prstGeom prst="diamond">
            <a:avLst/>
          </a:prstGeom>
          <a:solidFill>
            <a:schemeClr val="accent2"/>
          </a:solidFill>
          <a:ln w="19050">
            <a:noFill/>
            <a:round/>
          </a:ln>
        </p:spPr>
        <p:txBody>
          <a:bodyPr vert="horz" wrap="none" lIns="91440" tIns="45720" rIns="91440" bIns="45720" anchor="ctr" anchorCtr="1" compatLnSpc="1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Diamond 12"/>
          <p:cNvSpPr/>
          <p:nvPr userDrawn="1"/>
        </p:nvSpPr>
        <p:spPr bwMode="auto">
          <a:xfrm>
            <a:off x="2707062" y="1762528"/>
            <a:ext cx="739798" cy="739797"/>
          </a:xfrm>
          <a:prstGeom prst="diamond">
            <a:avLst/>
          </a:prstGeom>
          <a:solidFill>
            <a:schemeClr val="accent3"/>
          </a:solidFill>
          <a:ln w="19050">
            <a:noFill/>
            <a:round/>
          </a:ln>
        </p:spPr>
        <p:txBody>
          <a:bodyPr vert="horz" wrap="none" lIns="91440" tIns="45720" rIns="91440" bIns="45720" anchor="ctr" anchorCtr="1" compatLnSpc="1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Diamond 13"/>
          <p:cNvSpPr/>
          <p:nvPr userDrawn="1"/>
        </p:nvSpPr>
        <p:spPr bwMode="auto">
          <a:xfrm>
            <a:off x="2707062" y="2907540"/>
            <a:ext cx="739798" cy="739797"/>
          </a:xfrm>
          <a:prstGeom prst="diamond">
            <a:avLst/>
          </a:prstGeom>
          <a:solidFill>
            <a:schemeClr val="accent4"/>
          </a:solidFill>
          <a:ln w="19050">
            <a:noFill/>
            <a:round/>
          </a:ln>
        </p:spPr>
        <p:txBody>
          <a:bodyPr vert="horz" wrap="none" lIns="91440" tIns="45720" rIns="91440" bIns="45720" anchor="ctr" anchorCtr="1" compatLnSpc="1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Diamond 14"/>
          <p:cNvSpPr/>
          <p:nvPr userDrawn="1"/>
        </p:nvSpPr>
        <p:spPr bwMode="auto">
          <a:xfrm>
            <a:off x="1879174" y="3768327"/>
            <a:ext cx="739798" cy="739797"/>
          </a:xfrm>
          <a:prstGeom prst="diamond">
            <a:avLst/>
          </a:prstGeom>
          <a:solidFill>
            <a:schemeClr val="accent5"/>
          </a:solidFill>
          <a:ln w="19050">
            <a:noFill/>
            <a:round/>
          </a:ln>
        </p:spPr>
        <p:txBody>
          <a:bodyPr vert="horz" wrap="none" lIns="91440" tIns="45720" rIns="91440" bIns="45720" anchor="ctr" anchorCtr="1" compatLnSpc="1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04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Group 21"/>
          <p:cNvGrpSpPr/>
          <p:nvPr userDrawn="1"/>
        </p:nvGrpSpPr>
        <p:grpSpPr>
          <a:xfrm>
            <a:off x="2618972" y="1135204"/>
            <a:ext cx="2545865" cy="361864"/>
            <a:chOff x="3943834" y="704409"/>
            <a:chExt cx="3962574" cy="563232"/>
          </a:xfrm>
        </p:grpSpPr>
        <p:sp>
          <p:nvSpPr>
            <p:cNvPr id="20" name="TextBox 19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775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100000"/>
                    </a:srgb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标题文本预设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100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0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此部分内容作为文字排版占位显示 （建议使用主题字体）</a:t>
              </a: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Group 22"/>
          <p:cNvGrpSpPr/>
          <p:nvPr userDrawn="1"/>
        </p:nvGrpSpPr>
        <p:grpSpPr>
          <a:xfrm>
            <a:off x="3446860" y="1930146"/>
            <a:ext cx="2545865" cy="361864"/>
            <a:chOff x="3943834" y="704409"/>
            <a:chExt cx="3962574" cy="563232"/>
          </a:xfrm>
        </p:grpSpPr>
        <p:sp>
          <p:nvSpPr>
            <p:cNvPr id="23" name="TextBox 23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775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ED7D31">
                      <a:lumMod val="100000"/>
                    </a:srgb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标题文本预设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100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0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此部分内容作为文字排版占位显示 （建议使用主题字体）</a:t>
              </a: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Group 25"/>
          <p:cNvGrpSpPr/>
          <p:nvPr userDrawn="1"/>
        </p:nvGrpSpPr>
        <p:grpSpPr>
          <a:xfrm>
            <a:off x="3446860" y="3148925"/>
            <a:ext cx="2545865" cy="361864"/>
            <a:chOff x="3943834" y="704409"/>
            <a:chExt cx="3962574" cy="563232"/>
          </a:xfrm>
        </p:grpSpPr>
        <p:sp>
          <p:nvSpPr>
            <p:cNvPr id="26" name="TextBox 26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775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A5A5A5">
                      <a:lumMod val="100000"/>
                    </a:srgb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标题文本预设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100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0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此部分内容作为文字排版占位显示 （建议使用主题字体）</a:t>
              </a: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Group 28"/>
          <p:cNvGrpSpPr/>
          <p:nvPr userDrawn="1"/>
        </p:nvGrpSpPr>
        <p:grpSpPr>
          <a:xfrm>
            <a:off x="2618972" y="4024449"/>
            <a:ext cx="2545865" cy="361864"/>
            <a:chOff x="3943834" y="704409"/>
            <a:chExt cx="3962574" cy="563232"/>
          </a:xfrm>
        </p:grpSpPr>
        <p:sp>
          <p:nvSpPr>
            <p:cNvPr id="29" name="TextBox 29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775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C000">
                      <a:lumMod val="100000"/>
                    </a:srgb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标题文本预设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C000">
                    <a:lumMod val="100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0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此部分内容作为文字排版占位显示 （建议使用主题字体）</a:t>
              </a: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文本框 30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10071100" y="6511490"/>
            <a:ext cx="887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动作按钮: 后退或前一项 31">
            <a:hlinkClick r:id="" action="ppaction://hlinkshowjump?jump=previousslide" highlightClick="1"/>
          </p:cNvPr>
          <p:cNvSpPr/>
          <p:nvPr userDrawn="1"/>
        </p:nvSpPr>
        <p:spPr>
          <a:xfrm>
            <a:off x="11042650" y="6513077"/>
            <a:ext cx="279400" cy="304800"/>
          </a:xfrm>
          <a:prstGeom prst="actionButtonBackPrevio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动作按钮: 前进或下一项 32">
            <a:hlinkClick r:id="" action="ppaction://hlinkshowjump?jump=nextslide" highlightClick="1"/>
          </p:cNvPr>
          <p:cNvSpPr/>
          <p:nvPr userDrawn="1"/>
        </p:nvSpPr>
        <p:spPr>
          <a:xfrm>
            <a:off x="11406188" y="6525777"/>
            <a:ext cx="269875" cy="279400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动作按钮: 结束 33">
            <a:hlinkClick r:id="" action="ppaction://hlinkshowjump?jump=endshow" highlightClick="1"/>
          </p:cNvPr>
          <p:cNvSpPr/>
          <p:nvPr userDrawn="1"/>
        </p:nvSpPr>
        <p:spPr>
          <a:xfrm>
            <a:off x="11760200" y="6514665"/>
            <a:ext cx="254000" cy="301625"/>
          </a:xfrm>
          <a:prstGeom prst="actionButtonE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动作按钮: 自定义 2">
            <a:hlinkClick r:id="" action="ppaction://noaction" highlightClick="1"/>
          </p:cNvPr>
          <p:cNvSpPr/>
          <p:nvPr userDrawn="1"/>
        </p:nvSpPr>
        <p:spPr>
          <a:xfrm>
            <a:off x="753262" y="5360446"/>
            <a:ext cx="1706136" cy="369332"/>
          </a:xfrm>
          <a:prstGeom prst="actionButtonBlan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8222" y="80457"/>
            <a:ext cx="11905977" cy="644166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课时标题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89018" y="6430679"/>
            <a:ext cx="372373" cy="36512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82546D3-0A1B-4AD3-8423-C2D4F2A3C6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10071100" y="6511490"/>
            <a:ext cx="887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动作按钮: 后退或前一项 30">
            <a:hlinkClick r:id="" action="ppaction://hlinkshowjump?jump=previousslide" highlightClick="1"/>
          </p:cNvPr>
          <p:cNvSpPr/>
          <p:nvPr userDrawn="1"/>
        </p:nvSpPr>
        <p:spPr>
          <a:xfrm>
            <a:off x="11042650" y="6513077"/>
            <a:ext cx="279400" cy="304800"/>
          </a:xfrm>
          <a:prstGeom prst="actionButtonBackPrevio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动作按钮: 前进或下一项 31">
            <a:hlinkClick r:id="" action="ppaction://hlinkshowjump?jump=nextslide" highlightClick="1"/>
          </p:cNvPr>
          <p:cNvSpPr/>
          <p:nvPr userDrawn="1"/>
        </p:nvSpPr>
        <p:spPr>
          <a:xfrm>
            <a:off x="11406188" y="6525777"/>
            <a:ext cx="269875" cy="279400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动作按钮: 结束 32">
            <a:hlinkClick r:id="" action="ppaction://hlinkshowjump?jump=endshow" highlightClick="1"/>
          </p:cNvPr>
          <p:cNvSpPr/>
          <p:nvPr userDrawn="1"/>
        </p:nvSpPr>
        <p:spPr>
          <a:xfrm>
            <a:off x="11760200" y="6514665"/>
            <a:ext cx="254000" cy="301625"/>
          </a:xfrm>
          <a:prstGeom prst="actionButtonE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9"/>
          <p:cNvGrpSpPr/>
          <p:nvPr userDrawn="1"/>
        </p:nvGrpSpPr>
        <p:grpSpPr bwMode="auto">
          <a:xfrm>
            <a:off x="4074022" y="6410194"/>
            <a:ext cx="4043955" cy="406096"/>
            <a:chOff x="2364896" y="6103024"/>
            <a:chExt cx="3913269" cy="423863"/>
          </a:xfrm>
        </p:grpSpPr>
        <p:pic>
          <p:nvPicPr>
            <p:cNvPr id="35" name="图片 34">
              <a:hlinkClick r:id="rId2"/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2" t="9303" r="5006" b="29089"/>
            <a:stretch>
              <a:fillRect/>
            </a:stretch>
          </p:blipFill>
          <p:spPr bwMode="auto">
            <a:xfrm>
              <a:off x="2865834" y="6103024"/>
              <a:ext cx="3412331" cy="42386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6" name="图片 47" descr="未标题-1 拷贝.png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96" y="6109231"/>
              <a:ext cx="440528" cy="41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8" name="直接连接符 37"/>
          <p:cNvCxnSpPr/>
          <p:nvPr userDrawn="1"/>
        </p:nvCxnSpPr>
        <p:spPr>
          <a:xfrm>
            <a:off x="139148" y="6292912"/>
            <a:ext cx="1187505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139148" y="791981"/>
            <a:ext cx="1187505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3130484" y="1221941"/>
            <a:ext cx="0" cy="4641011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 userDrawn="1"/>
        </p:nvGrpSpPr>
        <p:grpSpPr>
          <a:xfrm>
            <a:off x="108223" y="2106221"/>
            <a:ext cx="3026493" cy="2905010"/>
            <a:chOff x="755951" y="2210607"/>
            <a:chExt cx="3026493" cy="2905010"/>
          </a:xfrm>
        </p:grpSpPr>
        <p:grpSp>
          <p:nvGrpSpPr>
            <p:cNvPr id="44" name="Group 1"/>
            <p:cNvGrpSpPr/>
            <p:nvPr/>
          </p:nvGrpSpPr>
          <p:grpSpPr>
            <a:xfrm>
              <a:off x="813205" y="2210607"/>
              <a:ext cx="2969239" cy="2905010"/>
              <a:chOff x="-949635" y="0"/>
              <a:chExt cx="7009631" cy="6858000"/>
            </a:xfrm>
          </p:grpSpPr>
          <p:sp>
            <p:nvSpPr>
              <p:cNvPr id="50" name="Diamond 3"/>
              <p:cNvSpPr/>
              <p:nvPr/>
            </p:nvSpPr>
            <p:spPr bwMode="auto">
              <a:xfrm>
                <a:off x="-949635" y="0"/>
                <a:ext cx="7009631" cy="68580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35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Diamond 4"/>
              <p:cNvSpPr/>
              <p:nvPr/>
            </p:nvSpPr>
            <p:spPr bwMode="auto">
              <a:xfrm>
                <a:off x="-176517" y="653134"/>
                <a:ext cx="5647878" cy="5525706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2"/>
            <p:cNvGrpSpPr/>
            <p:nvPr/>
          </p:nvGrpSpPr>
          <p:grpSpPr>
            <a:xfrm>
              <a:off x="755951" y="2773741"/>
              <a:ext cx="1778742" cy="1778742"/>
              <a:chOff x="990600" y="2044717"/>
              <a:chExt cx="2768566" cy="2768566"/>
            </a:xfrm>
          </p:grpSpPr>
          <p:sp>
            <p:nvSpPr>
              <p:cNvPr id="46" name="Diamond 5"/>
              <p:cNvSpPr/>
              <p:nvPr/>
            </p:nvSpPr>
            <p:spPr bwMode="auto">
              <a:xfrm>
                <a:off x="990600" y="2044717"/>
                <a:ext cx="2768566" cy="2768566"/>
              </a:xfrm>
              <a:prstGeom prst="diamond">
                <a:avLst/>
              </a:prstGeom>
              <a:solidFill>
                <a:schemeClr val="accent1"/>
              </a:solidFill>
              <a:ln w="50800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7" name="Group 9"/>
              <p:cNvGrpSpPr/>
              <p:nvPr/>
            </p:nvGrpSpPr>
            <p:grpSpPr>
              <a:xfrm>
                <a:off x="1429100" y="2771847"/>
                <a:ext cx="1800200" cy="992584"/>
                <a:chOff x="2345143" y="2365645"/>
                <a:chExt cx="1800200" cy="992584"/>
              </a:xfrm>
            </p:grpSpPr>
            <p:sp>
              <p:nvSpPr>
                <p:cNvPr id="48" name="TextBox 7"/>
                <p:cNvSpPr txBox="1"/>
                <p:nvPr/>
              </p:nvSpPr>
              <p:spPr>
                <a:xfrm>
                  <a:off x="2345143" y="2365645"/>
                  <a:ext cx="1800200" cy="6771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77500" lnSpcReduction="20000"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4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目录</a:t>
                  </a:r>
                  <a:endParaRPr kumimoji="0" lang="zh-CN" alt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TextBox 8"/>
                <p:cNvSpPr txBox="1"/>
                <p:nvPr/>
              </p:nvSpPr>
              <p:spPr>
                <a:xfrm>
                  <a:off x="2345143" y="3142785"/>
                  <a:ext cx="18002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77500" lnSpcReduction="20000"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CONTENTS</a:t>
                  </a:r>
                  <a:endPara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3" name="文本框 22">
            <a:hlinkClick r:id="rId2"/>
          </p:cNvPr>
          <p:cNvSpPr txBox="1"/>
          <p:nvPr userDrawn="1"/>
        </p:nvSpPr>
        <p:spPr>
          <a:xfrm>
            <a:off x="489018" y="5389474"/>
            <a:ext cx="226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@《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创新设计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1540" y="0"/>
            <a:ext cx="11701077" cy="465826"/>
          </a:xfrm>
        </p:spPr>
        <p:txBody>
          <a:bodyPr anchor="ctr" anchorCtr="0">
            <a:normAutofit/>
          </a:bodyPr>
          <a:lstStyle>
            <a:lvl1pPr algn="l">
              <a:defRPr sz="2000" b="1">
                <a:solidFill>
                  <a:schemeClr val="accent6"/>
                </a:solidFill>
              </a:defRPr>
            </a:lvl1pPr>
          </a:lstStyle>
          <a:p>
            <a:r>
              <a:rPr lang="zh-CN" altLang="en-US" dirty="0" smtClean="0"/>
              <a:t>每节各个考点内容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41540" y="534838"/>
            <a:ext cx="11701077" cy="5911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主文档内容</a:t>
            </a:r>
            <a:endParaRPr lang="zh-CN" altLang="en-US" dirty="0" smtClean="0"/>
          </a:p>
        </p:txBody>
      </p:sp>
      <p:sp>
        <p:nvSpPr>
          <p:cNvPr id="7" name="文本框 6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10071100" y="6511490"/>
            <a:ext cx="887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动作按钮: 后退或前一项 7">
            <a:hlinkClick r:id="" action="ppaction://hlinkshowjump?jump=previousslide" highlightClick="1"/>
          </p:cNvPr>
          <p:cNvSpPr/>
          <p:nvPr userDrawn="1"/>
        </p:nvSpPr>
        <p:spPr>
          <a:xfrm>
            <a:off x="11042650" y="6513077"/>
            <a:ext cx="279400" cy="304800"/>
          </a:xfrm>
          <a:prstGeom prst="actionButtonBackPrevio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动作按钮: 前进或下一项 8">
            <a:hlinkClick r:id="" action="ppaction://hlinkshowjump?jump=nextslide" highlightClick="1"/>
          </p:cNvPr>
          <p:cNvSpPr/>
          <p:nvPr userDrawn="1"/>
        </p:nvSpPr>
        <p:spPr>
          <a:xfrm>
            <a:off x="11406188" y="6525777"/>
            <a:ext cx="269875" cy="279400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动作按钮: 结束 9">
            <a:hlinkClick r:id="" action="ppaction://hlinkshowjump?jump=endshow" highlightClick="1"/>
          </p:cNvPr>
          <p:cNvSpPr/>
          <p:nvPr userDrawn="1"/>
        </p:nvSpPr>
        <p:spPr>
          <a:xfrm>
            <a:off x="11760200" y="6514665"/>
            <a:ext cx="254000" cy="301625"/>
          </a:xfrm>
          <a:prstGeom prst="actionButtonE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41540" y="465826"/>
            <a:ext cx="1170107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hlinkClick r:id="rId2"/>
          </p:cNvPr>
          <p:cNvSpPr txBox="1"/>
          <p:nvPr userDrawn="1"/>
        </p:nvSpPr>
        <p:spPr>
          <a:xfrm>
            <a:off x="4953391" y="6538710"/>
            <a:ext cx="227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@《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创新设计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872618"/>
            <a:ext cx="1020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2" flipH="1" flipV="1">
            <a:off x="7824363" y="3403693"/>
            <a:ext cx="4000325" cy="3602451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248904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778495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微软雅黑" panose="020B0503020204020204" pitchFamily="34" charset="-122"/>
              </a:rPr>
              <a:t>本节内容结束</a:t>
            </a:r>
            <a:endParaRPr kumimoji="0" lang="zh-CN" altLang="en-US" sz="4800" b="0" i="0" u="none" strike="noStrike" kern="1200" cap="none" spc="300" normalizeH="0" baseline="0" noProof="0" dirty="0">
              <a:ln>
                <a:noFill/>
              </a:ln>
              <a:solidFill>
                <a:srgbClr val="778495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" name="组合 9"/>
          <p:cNvGrpSpPr/>
          <p:nvPr userDrawn="1"/>
        </p:nvGrpSpPr>
        <p:grpSpPr bwMode="auto">
          <a:xfrm>
            <a:off x="3252234" y="6134625"/>
            <a:ext cx="5684358" cy="547914"/>
            <a:chOff x="2364896" y="6103024"/>
            <a:chExt cx="3913269" cy="423863"/>
          </a:xfrm>
        </p:grpSpPr>
        <p:pic>
          <p:nvPicPr>
            <p:cNvPr id="8" name="图片 7">
              <a:hlinkClick r:id="rId4"/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2" t="9303" r="5006" b="29089"/>
            <a:stretch>
              <a:fillRect/>
            </a:stretch>
          </p:blipFill>
          <p:spPr bwMode="auto">
            <a:xfrm>
              <a:off x="2865834" y="6103024"/>
              <a:ext cx="3412331" cy="42386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9" name="图片 47" descr="未标题-1 拷贝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96" y="6109231"/>
              <a:ext cx="440528" cy="41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动作按钮: 自定义 2">
            <a:hlinkClick r:id="" action="ppaction://noaction" highlightClick="1"/>
          </p:cNvPr>
          <p:cNvSpPr/>
          <p:nvPr userDrawn="1"/>
        </p:nvSpPr>
        <p:spPr>
          <a:xfrm>
            <a:off x="753262" y="5360446"/>
            <a:ext cx="1706136" cy="369332"/>
          </a:xfrm>
          <a:prstGeom prst="actionButtonBlan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8222" y="80457"/>
            <a:ext cx="11905977" cy="644166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课时标题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89018" y="6430679"/>
            <a:ext cx="372373" cy="365125"/>
          </a:xfrm>
        </p:spPr>
        <p:txBody>
          <a:bodyPr/>
          <a:lstStyle>
            <a:lvl1pPr>
              <a:defRPr sz="1200"/>
            </a:lvl1pPr>
          </a:lstStyle>
          <a:p>
            <a:fld id="{E82546D3-0A1B-4AD3-8423-C2D4F2A3C69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1" name="动作按钮: 后退或前一项 30">
            <a:hlinkClick r:id="" action="ppaction://hlinkshowjump?jump=previousslide" highlightClick="1"/>
          </p:cNvPr>
          <p:cNvSpPr/>
          <p:nvPr userDrawn="1"/>
        </p:nvSpPr>
        <p:spPr>
          <a:xfrm>
            <a:off x="11042650" y="6513077"/>
            <a:ext cx="279400" cy="304800"/>
          </a:xfrm>
          <a:prstGeom prst="actionButtonBackPrevio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动作按钮: 前进或下一项 31">
            <a:hlinkClick r:id="" action="ppaction://hlinkshowjump?jump=nextslide" highlightClick="1"/>
          </p:cNvPr>
          <p:cNvSpPr/>
          <p:nvPr userDrawn="1"/>
        </p:nvSpPr>
        <p:spPr>
          <a:xfrm>
            <a:off x="11406188" y="6525777"/>
            <a:ext cx="269875" cy="279400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动作按钮: 结束 32">
            <a:hlinkClick r:id="" action="ppaction://hlinkshowjump?jump=endshow" highlightClick="1"/>
          </p:cNvPr>
          <p:cNvSpPr/>
          <p:nvPr userDrawn="1"/>
        </p:nvSpPr>
        <p:spPr>
          <a:xfrm>
            <a:off x="11760200" y="6514665"/>
            <a:ext cx="254000" cy="301625"/>
          </a:xfrm>
          <a:prstGeom prst="actionButtonE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9"/>
          <p:cNvGrpSpPr/>
          <p:nvPr userDrawn="1"/>
        </p:nvGrpSpPr>
        <p:grpSpPr bwMode="auto">
          <a:xfrm>
            <a:off x="4074022" y="6410194"/>
            <a:ext cx="4043955" cy="406096"/>
            <a:chOff x="2364896" y="6103024"/>
            <a:chExt cx="3913269" cy="423863"/>
          </a:xfrm>
        </p:grpSpPr>
        <p:pic>
          <p:nvPicPr>
            <p:cNvPr id="35" name="图片 34">
              <a:hlinkClick r:id="rId2"/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2" t="9303" r="5006" b="29089"/>
            <a:stretch>
              <a:fillRect/>
            </a:stretch>
          </p:blipFill>
          <p:spPr bwMode="auto">
            <a:xfrm>
              <a:off x="2865834" y="6103024"/>
              <a:ext cx="3412331" cy="42386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6" name="图片 47" descr="未标题-1 拷贝.png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96" y="6109231"/>
              <a:ext cx="440528" cy="41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8" name="直接连接符 37"/>
          <p:cNvCxnSpPr/>
          <p:nvPr userDrawn="1"/>
        </p:nvCxnSpPr>
        <p:spPr>
          <a:xfrm>
            <a:off x="139148" y="6292912"/>
            <a:ext cx="1187505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139148" y="791981"/>
            <a:ext cx="1187505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3130484" y="1221941"/>
            <a:ext cx="0" cy="4641011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 userDrawn="1"/>
        </p:nvGrpSpPr>
        <p:grpSpPr>
          <a:xfrm>
            <a:off x="108223" y="2106221"/>
            <a:ext cx="3026493" cy="2905010"/>
            <a:chOff x="755951" y="2210607"/>
            <a:chExt cx="3026493" cy="2905010"/>
          </a:xfrm>
        </p:grpSpPr>
        <p:grpSp>
          <p:nvGrpSpPr>
            <p:cNvPr id="44" name="Group 1"/>
            <p:cNvGrpSpPr/>
            <p:nvPr/>
          </p:nvGrpSpPr>
          <p:grpSpPr>
            <a:xfrm>
              <a:off x="813205" y="2210607"/>
              <a:ext cx="2969239" cy="2905010"/>
              <a:chOff x="-949635" y="0"/>
              <a:chExt cx="7009631" cy="6858000"/>
            </a:xfrm>
          </p:grpSpPr>
          <p:sp>
            <p:nvSpPr>
              <p:cNvPr id="50" name="Diamond 3"/>
              <p:cNvSpPr/>
              <p:nvPr/>
            </p:nvSpPr>
            <p:spPr bwMode="auto">
              <a:xfrm>
                <a:off x="-949635" y="0"/>
                <a:ext cx="7009631" cy="68580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35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Diamond 4"/>
              <p:cNvSpPr/>
              <p:nvPr/>
            </p:nvSpPr>
            <p:spPr bwMode="auto">
              <a:xfrm>
                <a:off x="-176517" y="653134"/>
                <a:ext cx="5647878" cy="5525706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45" name="Group 2"/>
            <p:cNvGrpSpPr/>
            <p:nvPr/>
          </p:nvGrpSpPr>
          <p:grpSpPr>
            <a:xfrm>
              <a:off x="755951" y="2773741"/>
              <a:ext cx="1778742" cy="1778742"/>
              <a:chOff x="990600" y="2044717"/>
              <a:chExt cx="2768566" cy="2768566"/>
            </a:xfrm>
          </p:grpSpPr>
          <p:sp>
            <p:nvSpPr>
              <p:cNvPr id="46" name="Diamond 5"/>
              <p:cNvSpPr/>
              <p:nvPr/>
            </p:nvSpPr>
            <p:spPr bwMode="auto">
              <a:xfrm>
                <a:off x="990600" y="2044717"/>
                <a:ext cx="2768566" cy="2768566"/>
              </a:xfrm>
              <a:prstGeom prst="diamond">
                <a:avLst/>
              </a:prstGeom>
              <a:solidFill>
                <a:schemeClr val="accent1"/>
              </a:solidFill>
              <a:ln w="5080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47" name="Group 9"/>
              <p:cNvGrpSpPr/>
              <p:nvPr/>
            </p:nvGrpSpPr>
            <p:grpSpPr>
              <a:xfrm>
                <a:off x="1429100" y="2771847"/>
                <a:ext cx="1800200" cy="992584"/>
                <a:chOff x="2345143" y="2365645"/>
                <a:chExt cx="1800200" cy="992584"/>
              </a:xfrm>
            </p:grpSpPr>
            <p:sp>
              <p:nvSpPr>
                <p:cNvPr id="48" name="TextBox 7"/>
                <p:cNvSpPr txBox="1"/>
                <p:nvPr/>
              </p:nvSpPr>
              <p:spPr>
                <a:xfrm>
                  <a:off x="2345143" y="2365645"/>
                  <a:ext cx="1800200" cy="6771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77500" lnSpcReduction="20000"/>
                </a:bodyPr>
                <a:lstStyle/>
                <a:p>
                  <a:pPr algn="ctr"/>
                  <a:r>
                    <a:rPr lang="zh-CN" altLang="en-US" sz="4400" dirty="0">
                      <a:solidFill>
                        <a:schemeClr val="bg1"/>
                      </a:solidFill>
                    </a:rPr>
                    <a:t>目录</a:t>
                  </a:r>
                  <a:endParaRPr lang="zh-CN" altLang="en-US" sz="4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Box 8"/>
                <p:cNvSpPr txBox="1"/>
                <p:nvPr/>
              </p:nvSpPr>
              <p:spPr>
                <a:xfrm>
                  <a:off x="2345143" y="3142785"/>
                  <a:ext cx="18002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 fontScale="77500" lnSpcReduction="20000"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</a:rPr>
                    <a:t>CONTENTS</a:t>
                  </a:r>
                  <a:endParaRPr lang="en-US" altLang="zh-CN" sz="1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3" name="文本框 22">
            <a:hlinkClick r:id="rId2"/>
          </p:cNvPr>
          <p:cNvSpPr txBox="1"/>
          <p:nvPr userDrawn="1"/>
        </p:nvSpPr>
        <p:spPr>
          <a:xfrm>
            <a:off x="489018" y="5389474"/>
            <a:ext cx="226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@《</a:t>
            </a:r>
            <a:r>
              <a:rPr lang="zh-CN" altLang="en-US" b="1" dirty="0" smtClean="0">
                <a:solidFill>
                  <a:srgbClr val="00B050"/>
                </a:solidFill>
              </a:rPr>
              <a:t>创新设计</a:t>
            </a:r>
            <a:r>
              <a:rPr lang="en-US" altLang="zh-CN" b="1" dirty="0" smtClean="0">
                <a:solidFill>
                  <a:srgbClr val="00B050"/>
                </a:solidFill>
              </a:rPr>
              <a:t>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41540" y="534838"/>
            <a:ext cx="11701077" cy="5911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主文档内容</a:t>
            </a:r>
            <a:endParaRPr lang="zh-CN" altLang="en-US" dirty="0" smtClean="0"/>
          </a:p>
        </p:txBody>
      </p:sp>
      <p:sp>
        <p:nvSpPr>
          <p:cNvPr id="8" name="动作按钮: 后退或前一项 7">
            <a:hlinkClick r:id="" action="ppaction://hlinkshowjump?jump=previousslide" highlightClick="1"/>
          </p:cNvPr>
          <p:cNvSpPr/>
          <p:nvPr userDrawn="1"/>
        </p:nvSpPr>
        <p:spPr>
          <a:xfrm>
            <a:off x="11042650" y="6513077"/>
            <a:ext cx="279400" cy="304800"/>
          </a:xfrm>
          <a:prstGeom prst="actionButtonBackPrevio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动作按钮: 前进或下一项 8">
            <a:hlinkClick r:id="" action="ppaction://hlinkshowjump?jump=nextslide" highlightClick="1"/>
          </p:cNvPr>
          <p:cNvSpPr/>
          <p:nvPr userDrawn="1"/>
        </p:nvSpPr>
        <p:spPr>
          <a:xfrm>
            <a:off x="11406188" y="6525777"/>
            <a:ext cx="269875" cy="279400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动作按钮: 结束 9">
            <a:hlinkClick r:id="" action="ppaction://hlinkshowjump?jump=endshow" highlightClick="1"/>
          </p:cNvPr>
          <p:cNvSpPr/>
          <p:nvPr userDrawn="1"/>
        </p:nvSpPr>
        <p:spPr>
          <a:xfrm>
            <a:off x="11760200" y="6514665"/>
            <a:ext cx="254000" cy="301625"/>
          </a:xfrm>
          <a:prstGeom prst="actionButtonE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41540" y="406451"/>
            <a:ext cx="1170107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hlinkClick r:id="rId2"/>
          </p:cNvPr>
          <p:cNvSpPr txBox="1"/>
          <p:nvPr userDrawn="1"/>
        </p:nvSpPr>
        <p:spPr>
          <a:xfrm>
            <a:off x="10668115" y="98406"/>
            <a:ext cx="141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0B050"/>
                </a:solidFill>
              </a:rPr>
              <a:t>@《</a:t>
            </a:r>
            <a:r>
              <a:rPr lang="zh-CN" altLang="en-US" sz="1200" b="1" dirty="0" smtClean="0">
                <a:solidFill>
                  <a:srgbClr val="00B050"/>
                </a:solidFill>
              </a:rPr>
              <a:t>创新设计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》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15" name="燕尾形 14">
            <a:hlinkClick r:id="rId3" action="ppaction://hlinksldjump"/>
          </p:cNvPr>
          <p:cNvSpPr/>
          <p:nvPr userDrawn="1"/>
        </p:nvSpPr>
        <p:spPr>
          <a:xfrm>
            <a:off x="6842407" y="6495790"/>
            <a:ext cx="981785" cy="31559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 defTabSz="6870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考点二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>
            <a:hlinkClick r:id="rId4" action="ppaction://hlinksldjump"/>
          </p:cNvPr>
          <p:cNvSpPr/>
          <p:nvPr userDrawn="1"/>
        </p:nvSpPr>
        <p:spPr>
          <a:xfrm>
            <a:off x="5759807" y="6500908"/>
            <a:ext cx="1007461" cy="32515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 defTabSz="6870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考点一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燕尾形 12">
            <a:hlinkClick r:id="rId5" action="ppaction://hlinksldjump"/>
          </p:cNvPr>
          <p:cNvSpPr/>
          <p:nvPr userDrawn="1"/>
        </p:nvSpPr>
        <p:spPr>
          <a:xfrm>
            <a:off x="7896199" y="6525778"/>
            <a:ext cx="2868347" cy="28560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pPr algn="ctr" defTabSz="6870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澄清易错易混</a:t>
            </a:r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强化科学思维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872618"/>
            <a:ext cx="1020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2" flipH="1" flipV="1">
            <a:off x="7824363" y="3403693"/>
            <a:ext cx="4000325" cy="3602451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248904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spc="300" dirty="0" smtClean="0">
                <a:solidFill>
                  <a:srgbClr val="778495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pitchFamily="34" charset="-122"/>
              </a:rPr>
              <a:t>本节内容结束</a:t>
            </a:r>
            <a:endParaRPr lang="zh-CN" altLang="en-US" sz="4800" spc="300" dirty="0">
              <a:solidFill>
                <a:srgbClr val="778495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9"/>
          <p:cNvGrpSpPr/>
          <p:nvPr userDrawn="1"/>
        </p:nvGrpSpPr>
        <p:grpSpPr bwMode="auto">
          <a:xfrm>
            <a:off x="3252234" y="6134625"/>
            <a:ext cx="5684358" cy="547914"/>
            <a:chOff x="2364896" y="6103024"/>
            <a:chExt cx="3913269" cy="423863"/>
          </a:xfrm>
        </p:grpSpPr>
        <p:pic>
          <p:nvPicPr>
            <p:cNvPr id="8" name="图片 7">
              <a:hlinkClick r:id="rId4"/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2" t="9303" r="5006" b="29089"/>
            <a:stretch>
              <a:fillRect/>
            </a:stretch>
          </p:blipFill>
          <p:spPr bwMode="auto">
            <a:xfrm>
              <a:off x="2865834" y="6103024"/>
              <a:ext cx="3412331" cy="42386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9" name="图片 47" descr="未标题-1 拷贝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96" y="6109231"/>
              <a:ext cx="440528" cy="41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48" y="274955"/>
            <a:ext cx="823045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6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13" Type="http://schemas.openxmlformats.org/officeDocument/2006/relationships/image" Target="../media/image8.png"/><Relationship Id="rId12" Type="http://schemas.openxmlformats.org/officeDocument/2006/relationships/image" Target="../media/image7.jpeg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13" Type="http://schemas.openxmlformats.org/officeDocument/2006/relationships/image" Target="../media/image8.png"/><Relationship Id="rId12" Type="http://schemas.openxmlformats.org/officeDocument/2006/relationships/image" Target="../media/image7.jpeg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image" Target="../media/image6.png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E961-0A61-4EB6-98E7-EFE145879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46D3-0A1B-4AD3-8423-C2D4F2A3C69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32854" y="6501159"/>
            <a:ext cx="42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82C8A1B-FD01-4FEC-BC4C-A4CD3B747067}" type="slidenum"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hlinkClick r:id="" action="ppaction://hlinkshowjump?jump=previousslide"/>
          </p:cNvPr>
          <p:cNvSpPr/>
          <p:nvPr userDrawn="1"/>
        </p:nvSpPr>
        <p:spPr>
          <a:xfrm>
            <a:off x="-1" y="6280397"/>
            <a:ext cx="459107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hlinkClick r:id="" action="ppaction://hlinkshowjump?jump=nextslide"/>
          </p:cNvPr>
          <p:cNvSpPr/>
          <p:nvPr userDrawn="1"/>
        </p:nvSpPr>
        <p:spPr>
          <a:xfrm>
            <a:off x="834588" y="6280397"/>
            <a:ext cx="459107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695397" y="692150"/>
            <a:ext cx="10800888" cy="603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79" name="文本框 1078"/>
          <p:cNvSpPr txBox="1"/>
          <p:nvPr userDrawn="1"/>
        </p:nvSpPr>
        <p:spPr>
          <a:xfrm>
            <a:off x="1198688" y="84138"/>
            <a:ext cx="849718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必修</a:t>
            </a:r>
            <a:endParaRPr lang="zh-CN" altLang="en-US" sz="2000" b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82" name="燕尾形 1081"/>
          <p:cNvSpPr/>
          <p:nvPr userDrawn="1"/>
        </p:nvSpPr>
        <p:spPr>
          <a:xfrm>
            <a:off x="790657" y="182563"/>
            <a:ext cx="128601" cy="227012"/>
          </a:xfrm>
          <a:prstGeom prst="chevron">
            <a:avLst>
              <a:gd name="adj" fmla="val 49180"/>
            </a:avLst>
          </a:prstGeom>
          <a:solidFill>
            <a:srgbClr val="FFBEB9"/>
          </a:solidFill>
          <a:ln w="9525">
            <a:noFill/>
          </a:ln>
          <a:effectLst>
            <a:outerShdw dist="17961" dir="2699999" algn="ctr" rotWithShape="0">
              <a:schemeClr val="bg2"/>
            </a:outerShdw>
          </a:effec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83" name="燕尾形 1082"/>
          <p:cNvSpPr/>
          <p:nvPr userDrawn="1"/>
        </p:nvSpPr>
        <p:spPr>
          <a:xfrm>
            <a:off x="633479" y="182563"/>
            <a:ext cx="130189" cy="227012"/>
          </a:xfrm>
          <a:prstGeom prst="chevron">
            <a:avLst>
              <a:gd name="adj" fmla="val 49180"/>
            </a:avLst>
          </a:prstGeom>
          <a:solidFill>
            <a:srgbClr val="FF9B93"/>
          </a:solidFill>
          <a:ln w="9525">
            <a:noFill/>
          </a:ln>
          <a:effectLst>
            <a:outerShdw dist="17961" dir="2699999" algn="ctr" rotWithShape="0">
              <a:schemeClr val="bg2"/>
            </a:outerShdw>
          </a:effec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84" name="燕尾形 1083"/>
          <p:cNvSpPr/>
          <p:nvPr userDrawn="1"/>
        </p:nvSpPr>
        <p:spPr>
          <a:xfrm>
            <a:off x="477888" y="182563"/>
            <a:ext cx="128600" cy="227012"/>
          </a:xfrm>
          <a:prstGeom prst="chevron">
            <a:avLst>
              <a:gd name="adj" fmla="val 49180"/>
            </a:avLst>
          </a:prstGeom>
          <a:solidFill>
            <a:srgbClr val="FF786E"/>
          </a:solidFill>
          <a:ln w="9525">
            <a:noFill/>
          </a:ln>
          <a:effectLst>
            <a:outerShdw dist="17961" dir="2699999" algn="ctr" rotWithShape="0">
              <a:schemeClr val="bg2"/>
            </a:outerShdw>
          </a:effec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085" name="组合 1084"/>
          <p:cNvGrpSpPr/>
          <p:nvPr userDrawn="1"/>
        </p:nvGrpSpPr>
        <p:grpSpPr>
          <a:xfrm>
            <a:off x="9526" y="2714625"/>
            <a:ext cx="506466" cy="4106863"/>
            <a:chOff x="6" y="1710"/>
            <a:chExt cx="319" cy="2587"/>
          </a:xfrm>
        </p:grpSpPr>
        <p:pic>
          <p:nvPicPr>
            <p:cNvPr id="1086" name="图片 1085" descr="偶数页4色+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6" y="1710"/>
              <a:ext cx="280" cy="25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87" name="文本框 1086"/>
            <p:cNvSpPr txBox="1"/>
            <p:nvPr userDrawn="1"/>
          </p:nvSpPr>
          <p:spPr>
            <a:xfrm>
              <a:off x="74" y="2078"/>
              <a:ext cx="251" cy="70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lvl="0" algn="ctr"/>
              <a:r>
                <a:rPr lang="zh-CN" altLang="en-US" sz="1400" b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︹人教 </a:t>
              </a:r>
              <a:r>
                <a:rPr lang="zh-CN" altLang="en-US" sz="1400" b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︺</a:t>
              </a:r>
              <a:endParaRPr lang="zh-CN" altLang="en-US" sz="14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090" name="文本框 1089"/>
          <p:cNvSpPr txBox="1"/>
          <p:nvPr userDrawn="1"/>
        </p:nvSpPr>
        <p:spPr>
          <a:xfrm>
            <a:off x="11618595" y="2759075"/>
            <a:ext cx="398780" cy="10636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lvl="0" algn="ctr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方正准圆_GBK" panose="03000509000000000000" pitchFamily="65" charset="-122"/>
              </a:rPr>
              <a:t>生　物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方正准圆_GBK" panose="03000509000000000000" pitchFamily="65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>
    <p:zoom/>
  </p:transition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rgbClr val="CC0000"/>
          </a:solidFill>
          <a:latin typeface="+mj-lt"/>
          <a:ea typeface="+mj-ea"/>
          <a:cs typeface="+mj-cs"/>
        </a:defRPr>
      </a:lvl1pPr>
    </p:titleStyle>
    <p:bodyStyle>
      <a:lvl1pPr marL="0" lvl="0" indent="622300" algn="just" defTabSz="914400" rtl="0" eaLnBrk="1" fontAlgn="base" latinLnBrk="0" hangingPunct="0">
        <a:lnSpc>
          <a:spcPct val="14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1184275" lvl="1" indent="-28575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Clr>
          <a:schemeClr val="tx2"/>
        </a:buClr>
        <a:buFont typeface="Wingdings" panose="05000000000000000000" pitchFamily="2" charset="2"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592580" lvl="2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Clr>
          <a:schemeClr val="tx1"/>
        </a:buClr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2000250" lvl="3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4pPr>
      <a:lvl5pPr marL="2408555" lvl="4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文本框 1078"/>
          <p:cNvSpPr txBox="1"/>
          <p:nvPr userDrawn="1"/>
        </p:nvSpPr>
        <p:spPr>
          <a:xfrm>
            <a:off x="1198750" y="84138"/>
            <a:ext cx="849762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必修</a:t>
            </a:r>
            <a:endParaRPr lang="zh-CN" altLang="en-US" sz="2000" b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1082" name="燕尾形 1081"/>
          <p:cNvSpPr/>
          <p:nvPr userDrawn="1"/>
        </p:nvSpPr>
        <p:spPr>
          <a:xfrm>
            <a:off x="790699" y="182563"/>
            <a:ext cx="128608" cy="227012"/>
          </a:xfrm>
          <a:prstGeom prst="chevron">
            <a:avLst>
              <a:gd name="adj" fmla="val 49180"/>
            </a:avLst>
          </a:prstGeom>
          <a:solidFill>
            <a:srgbClr val="FFBEB9"/>
          </a:solidFill>
          <a:ln w="9525">
            <a:noFill/>
          </a:ln>
          <a:effectLst>
            <a:outerShdw dist="17961" dir="2699999" algn="ctr" rotWithShape="0">
              <a:schemeClr val="bg2"/>
            </a:outerShdw>
          </a:effec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83" name="燕尾形 1082"/>
          <p:cNvSpPr/>
          <p:nvPr userDrawn="1"/>
        </p:nvSpPr>
        <p:spPr>
          <a:xfrm>
            <a:off x="633512" y="182563"/>
            <a:ext cx="130195" cy="227012"/>
          </a:xfrm>
          <a:prstGeom prst="chevron">
            <a:avLst>
              <a:gd name="adj" fmla="val 49180"/>
            </a:avLst>
          </a:prstGeom>
          <a:solidFill>
            <a:srgbClr val="FF9B93"/>
          </a:solidFill>
          <a:ln w="9525">
            <a:noFill/>
          </a:ln>
          <a:effectLst>
            <a:outerShdw dist="17961" dir="2699999" algn="ctr" rotWithShape="0">
              <a:schemeClr val="bg2"/>
            </a:outerShdw>
          </a:effec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84" name="燕尾形 1083"/>
          <p:cNvSpPr/>
          <p:nvPr userDrawn="1"/>
        </p:nvSpPr>
        <p:spPr>
          <a:xfrm>
            <a:off x="477913" y="182563"/>
            <a:ext cx="128607" cy="227012"/>
          </a:xfrm>
          <a:prstGeom prst="chevron">
            <a:avLst>
              <a:gd name="adj" fmla="val 49180"/>
            </a:avLst>
          </a:prstGeom>
          <a:solidFill>
            <a:srgbClr val="FF786E"/>
          </a:solidFill>
          <a:ln w="9525">
            <a:noFill/>
          </a:ln>
          <a:effectLst>
            <a:outerShdw dist="17961" dir="2699999" algn="ctr" rotWithShape="0">
              <a:schemeClr val="bg2"/>
            </a:outerShdw>
          </a:effec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085" name="组合 1084"/>
          <p:cNvGrpSpPr/>
          <p:nvPr userDrawn="1"/>
        </p:nvGrpSpPr>
        <p:grpSpPr>
          <a:xfrm>
            <a:off x="9526" y="2714625"/>
            <a:ext cx="506492" cy="4106863"/>
            <a:chOff x="6" y="1710"/>
            <a:chExt cx="319" cy="2587"/>
          </a:xfrm>
        </p:grpSpPr>
        <p:pic>
          <p:nvPicPr>
            <p:cNvPr id="1086" name="图片 1085" descr="偶数页4色+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6" y="1710"/>
              <a:ext cx="280" cy="25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87" name="文本框 1086"/>
            <p:cNvSpPr txBox="1"/>
            <p:nvPr userDrawn="1"/>
          </p:nvSpPr>
          <p:spPr>
            <a:xfrm>
              <a:off x="74" y="2078"/>
              <a:ext cx="251" cy="70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lvl="0" algn="ctr"/>
              <a:r>
                <a:rPr lang="zh-CN" altLang="en-US" sz="1400" b="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︹人教 </a:t>
              </a:r>
              <a:r>
                <a:rPr lang="zh-CN" altLang="en-US" sz="1400" b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︺</a:t>
              </a:r>
              <a:endParaRPr lang="zh-CN" altLang="en-US" sz="14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090" name="文本框 1089"/>
          <p:cNvSpPr txBox="1"/>
          <p:nvPr userDrawn="1"/>
        </p:nvSpPr>
        <p:spPr>
          <a:xfrm>
            <a:off x="11619838" y="2759075"/>
            <a:ext cx="398145" cy="10636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lvl="0" algn="ctr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方正准圆_GBK" panose="03000509000000000000" pitchFamily="65" charset="-122"/>
              </a:rPr>
              <a:t>生　物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方正准圆_GBK" panose="03000509000000000000" pitchFamily="65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>
    <p:zoom/>
  </p:transition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rgbClr val="CC0000"/>
          </a:solidFill>
          <a:latin typeface="+mj-lt"/>
          <a:ea typeface="+mj-ea"/>
          <a:cs typeface="+mj-cs"/>
        </a:defRPr>
      </a:lvl1pPr>
    </p:titleStyle>
    <p:bodyStyle>
      <a:lvl1pPr marL="0" lvl="0" indent="622300" algn="just" defTabSz="914400" rtl="0" eaLnBrk="1" fontAlgn="base" latinLnBrk="0" hangingPunct="0">
        <a:lnSpc>
          <a:spcPct val="14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1184275" lvl="1" indent="-28575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Clr>
          <a:schemeClr val="tx2"/>
        </a:buClr>
        <a:buFont typeface="Wingdings" panose="05000000000000000000" pitchFamily="2" charset="2"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592580" lvl="2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Clr>
          <a:schemeClr val="tx1"/>
        </a:buClr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2000250" lvl="3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4pPr>
      <a:lvl5pPr marL="2408555" lvl="4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just" defTabSz="914400" rtl="0" eaLnBrk="1" fontAlgn="base" latinLnBrk="0" hangingPunct="0">
        <a:lnSpc>
          <a:spcPct val="145000"/>
        </a:lnSpc>
        <a:spcBef>
          <a:spcPct val="0"/>
        </a:spcBef>
        <a:spcAft>
          <a:spcPct val="0"/>
        </a:spcAft>
        <a:buFontTx/>
        <a:buNone/>
        <a:tabLst>
          <a:tab pos="5207000" algn="l"/>
          <a:tab pos="9686925" algn="l"/>
        </a:tabLst>
        <a:defRPr sz="2400" b="1" i="0" u="none" kern="1200" baseline="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C8E961-0A61-4EB6-98E7-EFE1458794F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82546D3-0A1B-4AD3-8423-C2D4F2A3C6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32854" y="6501159"/>
            <a:ext cx="42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2C8A1B-FD01-4FEC-BC4C-A4CD3B74706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hlinkClick r:id="" action="ppaction://hlinkshowjump?jump=previousslide"/>
          </p:cNvPr>
          <p:cNvSpPr/>
          <p:nvPr userDrawn="1"/>
        </p:nvSpPr>
        <p:spPr>
          <a:xfrm>
            <a:off x="-1" y="6280397"/>
            <a:ext cx="459107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>
            <a:hlinkClick r:id="" action="ppaction://hlinkshowjump?jump=nextslide"/>
          </p:cNvPr>
          <p:cNvSpPr/>
          <p:nvPr userDrawn="1"/>
        </p:nvSpPr>
        <p:spPr>
          <a:xfrm>
            <a:off x="834588" y="6280397"/>
            <a:ext cx="459107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13.wmf"/><Relationship Id="rId1" Type="http://schemas.openxmlformats.org/officeDocument/2006/relationships/control" Target="../activeX/activeX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第二单元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324185"/>
            <a:ext cx="11773351" cy="114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细胞核的结构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055" y="1439545"/>
            <a:ext cx="11014710" cy="5041265"/>
          </a:xfrm>
        </p:spPr>
        <p:txBody>
          <a:bodyPr/>
          <a:lstStyle/>
          <a:p>
            <a:pPr lvl="0"/>
            <a:r>
              <a:rPr sz="2400" i="1" dirty="0" smtClean="0">
                <a:solidFill>
                  <a:srgbClr val="FF0000"/>
                </a:solidFill>
              </a:rPr>
              <a:t>细胞核包括哪些结构？各个结构的特点及其功能是什么？</a:t>
            </a:r>
            <a:endParaRPr sz="2400" dirty="0" smtClean="0">
              <a:solidFill>
                <a:srgbClr val="FF0000"/>
              </a:solidFill>
            </a:endParaRPr>
          </a:p>
          <a:p>
            <a:r>
              <a:rPr sz="2400" dirty="0" smtClean="0"/>
              <a:t>核膜：双层膜，把核内物质与细胞质分开；</a:t>
            </a:r>
            <a:endParaRPr sz="2400" dirty="0" smtClean="0"/>
          </a:p>
          <a:p>
            <a:r>
              <a:rPr sz="2400" dirty="0" smtClean="0"/>
              <a:t>染色质：主要是</a:t>
            </a:r>
            <a:r>
              <a:rPr lang="en-US" sz="2400" dirty="0" smtClean="0"/>
              <a:t>DNA</a:t>
            </a:r>
            <a:r>
              <a:rPr sz="2400" dirty="0" smtClean="0"/>
              <a:t>和蛋白质组成，遗传信息的载体；</a:t>
            </a:r>
            <a:endParaRPr sz="2400" dirty="0" smtClean="0"/>
          </a:p>
          <a:p>
            <a:r>
              <a:rPr sz="2400" dirty="0" smtClean="0"/>
              <a:t>核仁：与</a:t>
            </a:r>
            <a:r>
              <a:rPr lang="en-US" sz="2400" dirty="0" err="1" smtClean="0"/>
              <a:t>rRNA</a:t>
            </a:r>
            <a:r>
              <a:rPr sz="2400" dirty="0" smtClean="0"/>
              <a:t>的合成以及核糖体的形成有关；</a:t>
            </a:r>
            <a:endParaRPr sz="2400" dirty="0" smtClean="0"/>
          </a:p>
          <a:p>
            <a:r>
              <a:rPr sz="2400" dirty="0" smtClean="0"/>
              <a:t>核孔：实现物质交换和信息交流（一般针对大分子物质，如</a:t>
            </a:r>
            <a:r>
              <a:rPr lang="en-US" sz="2400" dirty="0" smtClean="0"/>
              <a:t>RNA</a:t>
            </a:r>
            <a:r>
              <a:rPr sz="2400" dirty="0" smtClean="0">
                <a:ea typeface="宋体" panose="02010600030101010101" pitchFamily="2" charset="-122"/>
              </a:rPr>
              <a:t>、蛋白质</a:t>
            </a:r>
            <a:r>
              <a:rPr sz="2400" dirty="0" smtClean="0"/>
              <a:t>）</a:t>
            </a:r>
            <a:endParaRPr sz="2400" dirty="0" smtClean="0"/>
          </a:p>
          <a:p>
            <a:endParaRPr sz="2400" dirty="0" smtClean="0"/>
          </a:p>
          <a:p>
            <a:pPr lvl="0"/>
            <a:r>
              <a:rPr sz="2400" i="1" dirty="0" smtClean="0">
                <a:solidFill>
                  <a:srgbClr val="FF0000"/>
                </a:solidFill>
              </a:rPr>
              <a:t>染色质与染色体的关系？</a:t>
            </a:r>
            <a:endParaRPr sz="2400" dirty="0" smtClean="0">
              <a:solidFill>
                <a:srgbClr val="FF0000"/>
              </a:solidFill>
            </a:endParaRPr>
          </a:p>
          <a:p>
            <a:r>
              <a:rPr sz="2400" dirty="0" smtClean="0"/>
              <a:t>同样的物质在细胞不同时期的两种存在状态（间、末期为染色质状，分裂期前中后期为染色体状）；</a:t>
            </a:r>
            <a:endParaRPr sz="24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细胞核的结构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055" y="1439545"/>
            <a:ext cx="11014710" cy="5041265"/>
          </a:xfrm>
        </p:spPr>
        <p:txBody>
          <a:bodyPr/>
          <a:lstStyle/>
          <a:p>
            <a:pPr lvl="0"/>
            <a:r>
              <a:rPr i="1">
                <a:solidFill>
                  <a:srgbClr val="FF0000"/>
                </a:solidFill>
                <a:sym typeface="+mn-ea"/>
              </a:rPr>
              <a:t>举例说明</a:t>
            </a:r>
            <a:r>
              <a:rPr i="1" smtClean="0">
                <a:solidFill>
                  <a:srgbClr val="FF0000"/>
                </a:solidFill>
                <a:sym typeface="+mn-ea"/>
              </a:rPr>
              <a:t>核孔具有选择性</a:t>
            </a:r>
            <a:r>
              <a:rPr i="1" dirty="0" smtClean="0">
                <a:solidFill>
                  <a:srgbClr val="FF0000"/>
                </a:solidFill>
              </a:rPr>
              <a:t>？</a:t>
            </a:r>
            <a:endParaRPr dirty="0" smtClean="0">
              <a:solidFill>
                <a:srgbClr val="FF0000"/>
              </a:solidFill>
            </a:endParaRPr>
          </a:p>
          <a:p>
            <a:r>
              <a:rPr altLang="zh-CN" kern="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细胞核转录出的</a:t>
            </a:r>
            <a:r>
              <a:rPr lang="en-US" altLang="zh-CN" kern="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RNA</a:t>
            </a:r>
            <a:r>
              <a:rPr altLang="zh-CN" kern="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可以穿过核孔到细胞质中，细胞质中合成的蛋白质可以进入细胞核，但是细胞核中的</a:t>
            </a:r>
            <a:r>
              <a:rPr lang="en-US" altLang="zh-CN" kern="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DNA</a:t>
            </a:r>
            <a:r>
              <a:rPr altLang="zh-CN" kern="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不能通过核孔进入细胞质。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细胞核的功能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458" y="1439545"/>
            <a:ext cx="11222990" cy="5041265"/>
          </a:xfrm>
        </p:spPr>
        <p:txBody>
          <a:bodyPr/>
          <a:lstStyle/>
          <a:p>
            <a:pPr lvl="0"/>
            <a:endParaRPr sz="20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与细胞核有关的实验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145" y="1439545"/>
            <a:ext cx="11056620" cy="504126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smtClean="0">
                <a:sym typeface="+mn-ea"/>
              </a:rPr>
              <a:t>黑白美西螈核移植实验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smtClean="0">
                <a:sym typeface="+mn-ea"/>
              </a:rPr>
              <a:t>蝾螈受精卵横溢实验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smtClean="0">
                <a:sym typeface="+mn-ea"/>
              </a:rPr>
              <a:t>变形虫切割实验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>
                <a:sym typeface="+mn-ea"/>
              </a:rPr>
              <a:t>伞</a:t>
            </a:r>
            <a:r>
              <a:rPr smtClean="0">
                <a:sym typeface="+mn-ea"/>
              </a:rPr>
              <a:t>藻嫁接与核移植实验</a:t>
            </a:r>
            <a:endParaRPr lang="zh-CN" altLang="en-US" b="1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考点  细胞核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的结构、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功能（知识精讲）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373" y="465826"/>
            <a:ext cx="4147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细胞核</a:t>
            </a: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功能实验探究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Box 47"/>
          <p:cNvSpPr txBox="1">
            <a:spLocks noChangeArrowheads="1"/>
          </p:cNvSpPr>
          <p:nvPr/>
        </p:nvSpPr>
        <p:spPr bwMode="auto">
          <a:xfrm>
            <a:off x="460180" y="1054762"/>
            <a:ext cx="3970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西螈核移植实验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806" y="1650609"/>
            <a:ext cx="5731974" cy="4567310"/>
          </a:xfrm>
          <a:prstGeom prst="rect">
            <a:avLst/>
          </a:prstGeom>
        </p:spPr>
      </p:pic>
      <p:sp>
        <p:nvSpPr>
          <p:cNvPr id="8" name="圆角矩形 62"/>
          <p:cNvSpPr>
            <a:spLocks noChangeArrowheads="1"/>
          </p:cNvSpPr>
          <p:nvPr/>
        </p:nvSpPr>
        <p:spPr bwMode="auto">
          <a:xfrm>
            <a:off x="7828084" y="2558562"/>
            <a:ext cx="3097213" cy="1728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100000">
                <a:srgbClr val="FFEBFA"/>
              </a:gs>
              <a:gs pos="100000">
                <a:srgbClr val="FFEBFA"/>
              </a:gs>
            </a:gsLst>
            <a:path path="rect">
              <a:fillToRect l="100000" b="100000"/>
            </a:path>
          </a:gra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美西螈的皮肤颜色是由谁决定的？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考点二  细胞核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的结构、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功能（知识精讲）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373" y="465826"/>
            <a:ext cx="4147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细胞核</a:t>
            </a: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功能实验探究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TextBox 47"/>
          <p:cNvSpPr txBox="1">
            <a:spLocks noChangeArrowheads="1"/>
          </p:cNvSpPr>
          <p:nvPr/>
        </p:nvSpPr>
        <p:spPr bwMode="auto">
          <a:xfrm>
            <a:off x="396288" y="1054762"/>
            <a:ext cx="4331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）蝾螈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受精卵横溢实验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6" descr="rongyua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88" y="1801260"/>
            <a:ext cx="5120691" cy="149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7"/>
          <p:cNvSpPr>
            <a:spLocks noChangeArrowheads="1"/>
          </p:cNvSpPr>
          <p:nvPr/>
        </p:nvSpPr>
        <p:spPr bwMode="auto">
          <a:xfrm>
            <a:off x="1292971" y="3688462"/>
            <a:ext cx="3167062" cy="17287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100000">
                <a:srgbClr val="FFEBFA"/>
              </a:gs>
              <a:gs pos="100000">
                <a:srgbClr val="FFEBFA"/>
              </a:gs>
            </a:gsLst>
            <a:path path="rect">
              <a:fillToRect l="100000" b="100000"/>
            </a:path>
          </a:gra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该实验说明了细胞核的什么功能？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47"/>
          <p:cNvSpPr txBox="1">
            <a:spLocks noChangeArrowheads="1"/>
          </p:cNvSpPr>
          <p:nvPr/>
        </p:nvSpPr>
        <p:spPr bwMode="auto">
          <a:xfrm>
            <a:off x="7471205" y="1050601"/>
            <a:ext cx="36282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）变形虫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切割实验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5" descr="bianxingc.png"/>
          <p:cNvPicPr>
            <a:picLocks noChangeAspect="1" noChangeArrowheads="1"/>
          </p:cNvPicPr>
          <p:nvPr/>
        </p:nvPicPr>
        <p:blipFill>
          <a:blip r:embed="rId2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334" y="1573821"/>
            <a:ext cx="6550394" cy="320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6"/>
          <p:cNvSpPr>
            <a:spLocks noChangeArrowheads="1"/>
          </p:cNvSpPr>
          <p:nvPr/>
        </p:nvSpPr>
        <p:spPr bwMode="auto">
          <a:xfrm>
            <a:off x="6324038" y="4553650"/>
            <a:ext cx="2961269" cy="172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100000">
                <a:srgbClr val="FFEBFA"/>
              </a:gs>
              <a:gs pos="100000">
                <a:srgbClr val="FFEBFA"/>
              </a:gs>
            </a:gsLst>
            <a:path path="rect">
              <a:fillToRect l="100000" b="100000"/>
            </a:path>
          </a:gra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该实验说明了细胞核的什么功能？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>
            <a:off x="10798187" y="4177817"/>
            <a:ext cx="114443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云形标注 8"/>
          <p:cNvSpPr>
            <a:spLocks noChangeArrowheads="1"/>
          </p:cNvSpPr>
          <p:nvPr/>
        </p:nvSpPr>
        <p:spPr bwMode="auto">
          <a:xfrm>
            <a:off x="9975703" y="4522782"/>
            <a:ext cx="2323001" cy="1295400"/>
          </a:xfrm>
          <a:prstGeom prst="cloudCallout">
            <a:avLst>
              <a:gd name="adj1" fmla="val 0"/>
              <a:gd name="adj2" fmla="val -73315"/>
            </a:avLst>
          </a:prstGeom>
          <a:solidFill>
            <a:schemeClr val="bg1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生长、分裂和摄食等均正常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10" grpId="0" bldLvl="0" animBg="1"/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考点二  细胞核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的结构、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功能（知识精讲）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373" y="465826"/>
            <a:ext cx="4147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细胞核</a:t>
            </a: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功能实验探究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TextBox 47"/>
          <p:cNvSpPr txBox="1">
            <a:spLocks noChangeArrowheads="1"/>
          </p:cNvSpPr>
          <p:nvPr/>
        </p:nvSpPr>
        <p:spPr bwMode="auto">
          <a:xfrm>
            <a:off x="380193" y="1028805"/>
            <a:ext cx="3249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）伞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藻嫁接实验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752709" y="2791730"/>
            <a:ext cx="3168650" cy="1368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100000">
                <a:srgbClr val="FFEBFA"/>
              </a:gs>
              <a:gs pos="100000">
                <a:srgbClr val="FFEBFA"/>
              </a:gs>
            </a:gsLst>
            <a:path path="rect">
              <a:fillToRect l="100000" b="100000"/>
            </a:path>
          </a:gra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该实验说明了细胞核的什么功能？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7" name="" r:id="rId1" imgW="7106920" imgH="5344160"/>
        </mc:Choice>
        <mc:Fallback>
          <p:control name="" r:id="rId1" imgW="7106920" imgH="5344160">
            <p:pic>
              <p:nvPicPr>
                <p:cNvPr id="0" name="Host Control  1026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835259" y="1028806"/>
                  <a:ext cx="7106920" cy="53441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命题角度1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3" y="1352245"/>
            <a:ext cx="1797551" cy="40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2376160" y="1220579"/>
            <a:ext cx="7296599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结合细胞膜的结构，考查结构与功能观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265859" y="1772816"/>
            <a:ext cx="1176376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1.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2015·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海南卷，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1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细胞膜是细胞的重要结构。关于细胞膜的叙述，错误的是（　　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细胞膜是一种选择透过性膜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B.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乙醇通过细胞膜需要消耗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ATP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氨基酸借助膜蛋白可通过细胞膜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cs typeface="Courier New" panose="02070309020205020404"/>
              </a:rPr>
              <a:t>D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蛋白质分子可以嵌入磷脂双分子层中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细胞膜和其他生物膜都是选择透过性膜，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正确；水、氧、二氧化碳及甘油、乙醇、苯等物质可以通过自由扩散进出细胞，自由扩散不需要消耗能量，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B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错误。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答案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　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B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80036" y="517222"/>
            <a:ext cx="5540299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32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考点一　细胞膜的结构与</a:t>
            </a:r>
            <a:r>
              <a:rPr lang="zh-CN" altLang="zh-CN" sz="3200" b="1" kern="100" dirty="0" smtClean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功能</a:t>
            </a:r>
            <a:endParaRPr lang="zh-CN" altLang="zh-CN" sz="120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43703" y="542687"/>
            <a:ext cx="11647294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2.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2019·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河北省保定市模拟）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下图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1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表示生物膜的亚显微结构，图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2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表示某种信息传递的过程示意图。下列叙述正确的是（　　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pic>
        <p:nvPicPr>
          <p:cNvPr id="14338" name="Picture 2" descr="1S71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56" y="1694815"/>
            <a:ext cx="5940527" cy="238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10852" y="4071079"/>
            <a:ext cx="11417796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脂质分子可优先通过细胞膜与图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1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中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B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密切相关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B.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图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2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中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物质的释放依赖于细胞膜的选择透过性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图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2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中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与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D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结合后引起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F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的膜外电位由正变负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D.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图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1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生物膜中的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和大多数的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B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都是可以运动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的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1912764"/>
            <a:ext cx="1164729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图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中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C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物质（神经递质）释放方式是胞吐，依赖于细胞膜的流动性；图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中神经递质如果是抑制性递质，则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F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膜外电位仍是正电位；图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1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生物膜中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B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和大多数的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都是可以运动的。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答案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　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A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58971" y="692696"/>
            <a:ext cx="5051383" cy="828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tabLst>
                <a:tab pos="2610485" algn="l"/>
              </a:tabLst>
            </a:pPr>
            <a:r>
              <a:rPr lang="zh-CN" altLang="zh-CN" sz="3600" b="1" kern="100" dirty="0">
                <a:cs typeface="Times New Roman" panose="02020603050405020304"/>
              </a:rPr>
              <a:t>第</a:t>
            </a:r>
            <a:r>
              <a:rPr lang="en-US" altLang="zh-CN" sz="3600" b="1" kern="100" dirty="0">
                <a:cs typeface="Times New Roman" panose="02020603050405020304"/>
              </a:rPr>
              <a:t>4</a:t>
            </a:r>
            <a:r>
              <a:rPr lang="zh-CN" altLang="zh-CN" sz="3600" b="1" kern="100" dirty="0">
                <a:cs typeface="Times New Roman" panose="02020603050405020304"/>
              </a:rPr>
              <a:t>讲　细胞膜与细胞核</a:t>
            </a:r>
            <a:endParaRPr lang="zh-CN" altLang="zh-CN" sz="2400" b="1" kern="100" dirty="0">
              <a:effectLst/>
              <a:latin typeface="Cambria" panose="02040503050406030204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79376" y="2132856"/>
          <a:ext cx="11233246" cy="3776891"/>
        </p:xfrm>
        <a:graphic>
          <a:graphicData uri="http://schemas.openxmlformats.org/drawingml/2006/table">
            <a:tbl>
              <a:tblPr/>
              <a:tblGrid>
                <a:gridCol w="1296142"/>
                <a:gridCol w="5040560"/>
                <a:gridCol w="1296144"/>
                <a:gridCol w="3600400"/>
              </a:tblGrid>
              <a:tr h="28071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ea typeface="黑体" panose="02010609060101010101" charset="-122"/>
                          <a:cs typeface="Times New Roman" panose="02020603050405020304"/>
                        </a:rPr>
                        <a:t>考纲考情</a:t>
                      </a:r>
                      <a:r>
                        <a:rPr lang="en-US" sz="2000" b="1" kern="100">
                          <a:effectLst/>
                          <a:latin typeface="Times New Roman" panose="02020603050405020304"/>
                          <a:ea typeface="黑体" panose="02010609060101010101" charset="-122"/>
                          <a:cs typeface="Courier New" panose="02070309020205020404"/>
                        </a:rPr>
                        <a:t>——</a:t>
                      </a:r>
                      <a:r>
                        <a:rPr lang="zh-CN" sz="2000" b="1" kern="100">
                          <a:effectLst/>
                          <a:latin typeface="Times New Roman" panose="02020603050405020304"/>
                          <a:ea typeface="黑体" panose="02010609060101010101" charset="-122"/>
                          <a:cs typeface="Times New Roman" panose="02020603050405020304"/>
                        </a:rPr>
                        <a:t>知考向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4724" marR="247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ea typeface="黑体" panose="02010609060101010101" charset="-122"/>
                          <a:cs typeface="Times New Roman" panose="02020603050405020304"/>
                        </a:rPr>
                        <a:t>核心素养</a:t>
                      </a:r>
                      <a:r>
                        <a:rPr lang="en-US" sz="2000" b="1" kern="100">
                          <a:effectLst/>
                          <a:latin typeface="Times New Roman" panose="02020603050405020304"/>
                          <a:ea typeface="黑体" panose="02010609060101010101" charset="-122"/>
                          <a:cs typeface="Courier New" panose="02070309020205020404"/>
                        </a:rPr>
                        <a:t>——</a:t>
                      </a:r>
                      <a:r>
                        <a:rPr lang="zh-CN" sz="2000" b="1" kern="100">
                          <a:effectLst/>
                          <a:latin typeface="Times New Roman" panose="02020603050405020304"/>
                          <a:ea typeface="黑体" panose="02010609060101010101" charset="-122"/>
                          <a:cs typeface="Times New Roman" panose="02020603050405020304"/>
                        </a:rPr>
                        <a:t>提考能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4724" marR="247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5439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最新考纲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4724" marR="247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en-US" sz="2000" b="1" kern="10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1.</a:t>
                      </a:r>
                      <a:r>
                        <a:rPr lang="zh-CN" sz="2000" b="1" kern="10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细胞膜系统的结构和功能（</a:t>
                      </a:r>
                      <a:r>
                        <a:rPr lang="en-US" sz="2000" b="1" kern="100">
                          <a:effectLst/>
                          <a:latin typeface="宋体" panose="02010600030101010101" pitchFamily="2" charset="-122"/>
                          <a:cs typeface="Times New Roman" panose="02020603050405020304"/>
                        </a:rPr>
                        <a:t>Ⅱ</a:t>
                      </a:r>
                      <a:r>
                        <a:rPr lang="zh-CN" sz="2000" b="1" kern="10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）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en-US" sz="2000" b="1" kern="10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2.</a:t>
                      </a:r>
                      <a:r>
                        <a:rPr lang="zh-CN" sz="2000" b="1" kern="10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细胞核的结构和功能（</a:t>
                      </a:r>
                      <a:r>
                        <a:rPr lang="en-US" sz="2000" b="1" kern="100">
                          <a:effectLst/>
                          <a:latin typeface="宋体" panose="02010600030101010101" pitchFamily="2" charset="-122"/>
                          <a:cs typeface="Times New Roman" panose="02020603050405020304"/>
                        </a:rPr>
                        <a:t>Ⅱ</a:t>
                      </a:r>
                      <a:r>
                        <a:rPr lang="zh-CN" sz="2000" b="1" kern="10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）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4724" marR="247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生命观念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4724" marR="247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通过对细胞膜和细胞核结构和功能的复习，建立整体观念和结构与功能观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4724" marR="247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1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近三年考情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4724" marR="247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2018·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全国卷</a:t>
                      </a:r>
                      <a:r>
                        <a:rPr lang="en-US" sz="2000" b="1" kern="100" dirty="0">
                          <a:effectLst/>
                          <a:latin typeface="宋体" panose="02010600030101010101" pitchFamily="2" charset="-122"/>
                          <a:cs typeface="Times New Roman" panose="02020603050405020304"/>
                        </a:rPr>
                        <a:t>Ⅰ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1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）</a:t>
                      </a:r>
                      <a:r>
                        <a:rPr lang="zh-CN" sz="2000" b="1" kern="100" dirty="0" smtClean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、</a:t>
                      </a:r>
                      <a:r>
                        <a:rPr lang="en-US" sz="2000" b="1" kern="100" dirty="0" smtClean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2018</a:t>
                      </a: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·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全国卷</a:t>
                      </a:r>
                      <a:r>
                        <a:rPr lang="en-US" sz="2000" b="1" kern="100" dirty="0">
                          <a:effectLst/>
                          <a:latin typeface="宋体" panose="02010600030101010101" pitchFamily="2" charset="-122"/>
                          <a:cs typeface="Times New Roman" panose="02020603050405020304"/>
                        </a:rPr>
                        <a:t>Ⅱ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1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）、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2018·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全国卷</a:t>
                      </a:r>
                      <a:r>
                        <a:rPr lang="en-US" sz="2000" b="1" kern="100" dirty="0">
                          <a:effectLst/>
                          <a:latin typeface="宋体" panose="02010600030101010101" pitchFamily="2" charset="-122"/>
                          <a:cs typeface="Times New Roman" panose="02020603050405020304"/>
                        </a:rPr>
                        <a:t>Ⅲ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2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）</a:t>
                      </a:r>
                      <a:r>
                        <a:rPr lang="zh-CN" sz="2000" b="1" kern="100" dirty="0" smtClean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、</a:t>
                      </a:r>
                      <a:r>
                        <a:rPr lang="en-US" sz="2000" b="1" kern="100" dirty="0" smtClean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2017</a:t>
                      </a: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·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全国卷</a:t>
                      </a:r>
                      <a:r>
                        <a:rPr lang="en-US" sz="2000" b="1" kern="100" dirty="0">
                          <a:effectLst/>
                          <a:latin typeface="宋体" panose="02010600030101010101" pitchFamily="2" charset="-122"/>
                          <a:cs typeface="Times New Roman" panose="02020603050405020304"/>
                        </a:rPr>
                        <a:t>Ⅰ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1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）、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2017·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全国卷</a:t>
                      </a:r>
                      <a:r>
                        <a:rPr lang="en-US" sz="2000" b="1" kern="100" dirty="0">
                          <a:effectLst/>
                          <a:latin typeface="宋体" panose="02010600030101010101" pitchFamily="2" charset="-122"/>
                          <a:cs typeface="Times New Roman" panose="02020603050405020304"/>
                        </a:rPr>
                        <a:t>Ⅲ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2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）</a:t>
                      </a:r>
                      <a:r>
                        <a:rPr lang="zh-CN" sz="2000" b="1" kern="100" dirty="0" smtClean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、</a:t>
                      </a:r>
                      <a:r>
                        <a:rPr lang="en-US" sz="2000" b="1" kern="100" dirty="0" smtClean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2016</a:t>
                      </a: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·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全国卷</a:t>
                      </a:r>
                      <a:r>
                        <a:rPr lang="en-US" sz="2000" b="1" kern="100" dirty="0">
                          <a:effectLst/>
                          <a:latin typeface="宋体" panose="02010600030101010101" pitchFamily="2" charset="-122"/>
                          <a:cs typeface="Times New Roman" panose="02020603050405020304"/>
                        </a:rPr>
                        <a:t>Ⅰ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1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）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4724" marR="247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科学思维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4724" marR="247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zh-CN" sz="2000" b="1" kern="10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建立细胞膜流动镶嵌模型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4724" marR="247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437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科学探究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4724" marR="247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1.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探究细胞膜组成和功能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9082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 panose="02020603050405020304"/>
                          <a:cs typeface="Courier New" panose="02070309020205020404"/>
                        </a:rPr>
                        <a:t>2.</a:t>
                      </a:r>
                      <a:r>
                        <a:rPr lang="zh-CN" sz="2000" b="1" kern="100" dirty="0">
                          <a:effectLst/>
                          <a:latin typeface="Times New Roman" panose="02020603050405020304"/>
                          <a:cs typeface="Times New Roman" panose="02020603050405020304"/>
                        </a:rPr>
                        <a:t>细胞核功能的实验分析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24724" marR="247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4553" y="864040"/>
            <a:ext cx="11116848" cy="552843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五种常考的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膜蛋白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及其</a:t>
            </a:r>
            <a:r>
              <a:rPr lang="zh-CN" altLang="zh-CN" sz="2400" b="1" kern="100" dirty="0" smtClean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功能</a:t>
            </a: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639302"/>
            <a:ext cx="1845379" cy="47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归纳提炼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09" y="673919"/>
            <a:ext cx="1811730" cy="37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772816"/>
            <a:ext cx="5470210" cy="447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命题角度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38" y="1198918"/>
            <a:ext cx="1797552" cy="40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2350488" y="1033423"/>
            <a:ext cx="782294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10485" algn="l"/>
              </a:tabLst>
            </a:pP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结合细胞膜的功能，考查科学思维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94828" y="1689005"/>
            <a:ext cx="11417796" cy="39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3.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2017·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全国卷</a:t>
            </a:r>
            <a:r>
              <a:rPr lang="en-US" altLang="zh-CN" sz="2400" b="1" kern="100" dirty="0">
                <a:latin typeface="宋体" panose="02010600030101010101" pitchFamily="2" charset="-122"/>
                <a:ea typeface="楷体_GB2312"/>
                <a:cs typeface="Times New Roman" panose="02020603050405020304"/>
              </a:rPr>
              <a:t>Ⅰ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，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1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）</a:t>
            </a:r>
            <a:r>
              <a:rPr lang="zh-CN" altLang="zh-CN" sz="2400" b="1" kern="100" dirty="0">
                <a:latin typeface="宋体" panose="02010600030101010101" pitchFamily="2" charset="-122"/>
                <a:ea typeface="Times New Roman" panose="02020603050405020304"/>
                <a:cs typeface="Courier New" panose="02070309020205020404"/>
              </a:rPr>
              <a:t> 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细胞间信息交流的方式有多种。在哺乳动物卵巢细胞分泌的雌激素作用于乳腺细胞的过程中，以及精子进入卵细胞的过程中，细胞间信息交流的实现分别依赖于（　　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血液运输，突触传递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B.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淋巴运输，突触传递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淋巴运输，胞间连丝传递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D.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血液运输，细胞间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直接接触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1668864"/>
            <a:ext cx="1164729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细胞间信息交流的方式共有三种，分别为通过体液运输、细胞间的直接接触及植物细胞之间通过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通道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交流信息。内分泌腺细胞分泌激素作用于靶细胞，如哺乳动物卵巢细胞分泌的雌激素，是通过血液循环运输到靶细胞，进行细胞间的信息交流；精子与卵细胞结合时，两者细胞膜表面直接相互接触，信息从一个细胞传递给另一个细胞，进行细胞间信息交流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lvl="0" algn="just">
              <a:lnSpc>
                <a:spcPct val="150000"/>
              </a:lnSpc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答案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　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D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675084"/>
            <a:ext cx="11647294" cy="556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4.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2019·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湖南长郡中学模拟）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心肌细胞可使不会搏动的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细胞跟着一起同步搏动，而对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L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细胞无此作用。细胞的同步搏动与细胞膜上的蛋白质有关。某科研小组将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L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细胞和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细胞融合为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LE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细胞，将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LE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细胞与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细胞融合为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LEE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细胞，将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LE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细胞和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L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细胞融合为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LLE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细胞，融合产生的杂种细胞的膜蛋白混杂分布；将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、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L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、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LE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、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LEE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和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LLE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细胞分别和心肌细胞一起培养时，同步搏动细胞的百分率的大小为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E&gt;LEE&gt;LE&gt;LLE&gt;L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。据此分析，下列叙述错误的是（　　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杂种细胞膜蛋白混杂分布，表明细胞膜具有一定的流动性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B.LEE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细胞膜上与搏动相关的膜蛋白数量多于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LLE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心肌细胞能合成并释放神经递质，支配其他细胞的同步搏动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D.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不同细胞间出现同步搏动的过程伴随有细胞间的信息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交流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1474906"/>
            <a:ext cx="1164729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融合产生的杂种细胞的膜蛋白混杂分布，说明膜蛋白处于运动状态，表明细胞膜具有一定的流动性，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正确；因为同步搏动细胞百分率的大小为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E&gt;LEE&gt;LE&gt;LLE&gt;L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，表明融合细胞中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E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细胞的膜蛋白含量越高，同步搏动细胞百分率越高，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B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正确；心肌细胞非神经元细胞，不能合成神经递质，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C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错误；心肌细胞搏动可使含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E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细胞膜蛋白的细胞搏动，表明心肌细胞与这些细胞间存在某种形式的信息交流，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D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正确。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答案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　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C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4553" y="1075958"/>
            <a:ext cx="11116848" cy="480131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252095" indent="-457200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ea typeface="黑体" panose="02010609060101010101" charset="-122"/>
                <a:cs typeface="Courier New" panose="02070309020205020404"/>
              </a:rPr>
              <a:t>1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.</a:t>
            </a: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细胞膜结构特点的鉴定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宋体" panose="02010600030101010101" pitchFamily="2" charset="-122"/>
                <a:ea typeface="楷体_GB2312"/>
                <a:cs typeface="Times New Roman" panose="02020603050405020304"/>
              </a:rPr>
              <a:t>	①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将哺乳动物红细胞膜结构中的磷脂分子提取出来，铺在空气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—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水界面上，测得磷脂占有面积是红细胞膜表面积的两倍，则可说明细胞膜中磷脂分子为双层。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宋体" panose="02010600030101010101" pitchFamily="2" charset="-122"/>
                <a:ea typeface="楷体_GB2312"/>
                <a:cs typeface="Times New Roman" panose="02020603050405020304"/>
              </a:rPr>
              <a:t>	②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采用荧光标记法，标记小鼠细胞与人细胞做如图实验</a:t>
            </a:r>
            <a:r>
              <a:rPr lang="zh-CN" altLang="zh-CN" sz="2400" b="1" kern="100" dirty="0" smtClean="0">
                <a:latin typeface="Times New Roman" panose="02020603050405020304"/>
                <a:ea typeface="楷体_GB2312"/>
                <a:cs typeface="Times New Roman" panose="02020603050405020304"/>
              </a:rPr>
              <a:t>。</a:t>
            </a:r>
            <a:endParaRPr lang="en-US" altLang="zh-CN" sz="2400" b="1" kern="100" dirty="0" smtClean="0">
              <a:latin typeface="Times New Roman" panose="02020603050405020304"/>
              <a:ea typeface="楷体_GB2312"/>
              <a:cs typeface="Times New Roman" panose="020206030504050203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2400" b="1" kern="100" dirty="0">
              <a:latin typeface="Times New Roman" panose="02020603050405020304"/>
              <a:ea typeface="楷体_GB2312"/>
              <a:cs typeface="Times New Roman" panose="020206030504050203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2400" b="1" kern="100" dirty="0" smtClean="0">
              <a:latin typeface="Times New Roman" panose="02020603050405020304"/>
              <a:ea typeface="楷体_GB2312"/>
              <a:cs typeface="Times New Roman" panose="020206030504050203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endParaRPr lang="en-US" altLang="zh-CN" sz="2400" b="1" kern="100" dirty="0">
              <a:latin typeface="Times New Roman" panose="02020603050405020304"/>
              <a:ea typeface="楷体_GB2312"/>
              <a:cs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上述实验现象可说明：细胞膜具有一定的流动性</a:t>
            </a:r>
            <a:r>
              <a:rPr lang="zh-CN" altLang="zh-CN" sz="2400" b="1" kern="100" dirty="0" smtClean="0">
                <a:latin typeface="Times New Roman" panose="02020603050405020304"/>
                <a:ea typeface="楷体_GB2312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851220"/>
            <a:ext cx="1845379" cy="47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 descr="归纳提升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858205"/>
            <a:ext cx="1811730" cy="37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6S5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42" y="3573016"/>
            <a:ext cx="3481919" cy="171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4553" y="1733360"/>
            <a:ext cx="11116848" cy="277576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ea typeface="黑体" panose="02010609060101010101" charset="-122"/>
                <a:cs typeface="Courier New" panose="02070309020205020404"/>
              </a:rPr>
              <a:t>2</a:t>
            </a:r>
            <a:r>
              <a:rPr lang="en-US" altLang="zh-CN" sz="2400" b="1" kern="100" dirty="0" smtClean="0">
                <a:latin typeface="Times New Roman" panose="02020603050405020304"/>
                <a:ea typeface="楷体_GB2312"/>
                <a:cs typeface="Courier New" panose="02070309020205020404"/>
              </a:rPr>
              <a:t>.</a:t>
            </a:r>
            <a:r>
              <a:rPr lang="zh-CN" altLang="zh-CN" sz="2400" b="1" kern="100" dirty="0" smtClean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细胞膜功能特性的鉴定</a:t>
            </a:r>
            <a:endParaRPr lang="zh-CN" altLang="zh-CN" sz="1050" kern="100" dirty="0" smtClean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宋体" panose="02010600030101010101" pitchFamily="2" charset="-122"/>
                <a:ea typeface="楷体_GB2312"/>
                <a:cs typeface="Times New Roman" panose="02020603050405020304"/>
              </a:rPr>
              <a:t>	①</a:t>
            </a:r>
            <a:r>
              <a:rPr lang="zh-CN" altLang="zh-CN" sz="2400" b="1" kern="100" dirty="0" smtClean="0">
                <a:latin typeface="Times New Roman" panose="02020603050405020304"/>
                <a:ea typeface="楷体_GB2312"/>
                <a:cs typeface="Times New Roman" panose="02020603050405020304"/>
              </a:rPr>
              <a:t>将大量同种生物和亲缘关系较远的精子和卵细胞混合在一起，发现只有同种生物的精子和卵细胞才能结合，则说明细胞膜具有识别作用。</a:t>
            </a:r>
            <a:endParaRPr lang="zh-CN" altLang="zh-CN" sz="1050" kern="100" dirty="0" smtClean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宋体" panose="02010600030101010101" pitchFamily="2" charset="-122"/>
                <a:ea typeface="楷体_GB2312"/>
                <a:cs typeface="Times New Roman" panose="02020603050405020304"/>
              </a:rPr>
              <a:t>	②</a:t>
            </a:r>
            <a:r>
              <a:rPr lang="zh-CN" altLang="zh-CN" sz="2400" b="1" kern="100" dirty="0" smtClean="0">
                <a:latin typeface="Times New Roman" panose="02020603050405020304"/>
                <a:ea typeface="楷体_GB2312"/>
                <a:cs typeface="Times New Roman" panose="02020603050405020304"/>
              </a:rPr>
              <a:t>利用红墨水处理正常玉米种子和煮熟的玉米种子，对比观察处理后的两种种子的胚细胞的颜色变化。该实验可用于验证细胞膜具有选择透过性。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2593537" y="905884"/>
            <a:ext cx="782294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10485" algn="l"/>
              </a:tabLst>
            </a:pP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结合创新实验，考查科学探究能力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pic>
        <p:nvPicPr>
          <p:cNvPr id="17410" name="Picture 2" descr="命题角度3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2" y="1059245"/>
            <a:ext cx="1776339" cy="3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97810" y="1539402"/>
            <a:ext cx="11304749" cy="332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5.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2019·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广东省珠海一中等六校联考）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哺乳动物的红细胞在清水中会很快膨胀破裂，而爪蟾的卵母细胞在清水中不会发生这种变化。科学家将控制红细胞膜上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CHIP28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（推测是一种水通道蛋白）合成的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mRNA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注入爪蟾的卵母细胞中，卵母细胞在清水中迅速膨胀，并于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5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分钟内破裂。请分析回答：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1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）爪蟾的卵母细胞中通过</a:t>
            </a:r>
            <a:r>
              <a:rPr lang="zh-CN" altLang="zh-CN" sz="2400" b="1" u="sng" kern="100" dirty="0">
                <a:latin typeface="Times New Roman" panose="02020603050405020304"/>
                <a:cs typeface="Times New Roman" panose="02020603050405020304"/>
              </a:rPr>
              <a:t>　　　　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过程合成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CHIP28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，除线粒体外，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CHIP28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的加工、运输需要</a:t>
            </a:r>
            <a:r>
              <a:rPr lang="zh-CN" altLang="zh-CN" sz="2400" b="1" u="sng" kern="100" dirty="0">
                <a:latin typeface="Times New Roman" panose="02020603050405020304"/>
                <a:cs typeface="Times New Roman" panose="02020603050405020304"/>
              </a:rPr>
              <a:t>　　　　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（填细胞器名称）参与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675084"/>
            <a:ext cx="11647294" cy="556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2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）研究人员用纯化的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CHIP28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、</a:t>
            </a:r>
            <a:r>
              <a:rPr lang="en-US" altLang="zh-CN" sz="2400" b="1" kern="100" dirty="0" err="1">
                <a:latin typeface="Times New Roman" panose="02020603050405020304"/>
                <a:cs typeface="Courier New" panose="02070309020205020404"/>
              </a:rPr>
              <a:t>KCl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溶液和磷脂分子构建成球形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脂质体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（人工膜），再将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脂质体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转移至蒸馏水中，发现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脂质体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也发生了快速膨胀破裂。目前认为，水分子跨膜运输有两种机制，一种是通过水通道蛋白的快速协助扩散，另一种速度较慢，是经过磷脂双分子层间隙的自由扩散。在已有实验的基础上，如何构建新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脂质体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证明后一种机制的存在？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方法：用</a:t>
            </a:r>
            <a:r>
              <a:rPr lang="zh-CN" altLang="zh-CN" sz="2400" b="1" u="sng" kern="100" dirty="0">
                <a:latin typeface="Times New Roman" panose="02020603050405020304"/>
                <a:cs typeface="Times New Roman" panose="02020603050405020304"/>
              </a:rPr>
              <a:t>　　　　　　　　　　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构建成球形新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脂质体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，再将此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脂质体</a:t>
            </a:r>
            <a:r>
              <a:rPr lang="zh-CN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转移至蒸馏水中。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预期结果：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____________________________________________________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3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）由以上实验推测水分子通过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CHIP28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时</a:t>
            </a:r>
            <a:r>
              <a:rPr lang="zh-CN" altLang="zh-CN" sz="2400" b="1" u="sng" kern="100" dirty="0">
                <a:latin typeface="Times New Roman" panose="02020603050405020304"/>
                <a:cs typeface="Times New Roman" panose="02020603050405020304"/>
              </a:rPr>
              <a:t>　　　　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（填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需要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或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不需要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）消耗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ATP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620688"/>
            <a:ext cx="1164729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（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1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）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CHIP28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是以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mRNA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为模板合成的水通道蛋白，将红细胞膜上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CHIP28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的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mRNA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注入爪蟾的卵母细胞中后，爪蟾的卵母细胞通过翻译过程即可合成该蛋白质。膜蛋白在核糖体上合成后，需要先后经过内质网、高尔基体的加工和运输。（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）要证明水分子可以经过磷脂双分子层间隙进行自由扩散，应去掉细胞膜上的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CHIP28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，因此，可以用</a:t>
            </a:r>
            <a:r>
              <a:rPr lang="en-US" altLang="zh-CN" sz="2400" b="1" kern="100" dirty="0" err="1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KCl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溶液和磷脂分子构建成球形新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脂质体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，与用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CHIP28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、</a:t>
            </a:r>
            <a:r>
              <a:rPr lang="en-US" altLang="zh-CN" sz="2400" b="1" kern="100" dirty="0" err="1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KCl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溶液和磷脂分子构建成的球形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脂质体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进行对照，将新的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脂质体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置于蒸馏水中，如果新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脂质体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会缓慢吸水膨胀，则证明后一种机制是存在的。（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3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）水分子通过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CHIP28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出入细胞的方式属于协助扩散，不需要消耗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ATP</a:t>
            </a:r>
            <a:r>
              <a:rPr lang="zh-CN" altLang="zh-CN" sz="2400" b="1" kern="100" dirty="0" smtClean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226537" y="5035058"/>
            <a:ext cx="11647294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答案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　（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1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）翻译　内质网、高尔基体　（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2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）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KCl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溶液和磷脂分子　新</a:t>
            </a:r>
            <a:r>
              <a:rPr lang="zh-CN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脂质体</a:t>
            </a:r>
            <a:r>
              <a:rPr lang="zh-CN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吸水膨胀（破裂），比有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CHIP28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时速度慢　（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3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）不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需要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文本占位符 997377"/>
          <p:cNvSpPr>
            <a:spLocks noGrp="1"/>
          </p:cNvSpPr>
          <p:nvPr>
            <p:ph type="body" idx="1"/>
          </p:nvPr>
        </p:nvSpPr>
        <p:spPr>
          <a:xfrm>
            <a:off x="488315" y="1336675"/>
            <a:ext cx="11174730" cy="4742815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细胞膜结构和功能的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三种成分：脂质、蛋白质、糖类。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三个功能：将细胞与外界环境分隔开、控制物质进出细胞、进行细胞间的信息交流。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信息交流的三种形式：分泌化学物质、通过细胞膜的直接接触、通过细胞间的通道。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细胞膜的结构特点及功能特性。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细胞膜的结构特点是：具有一定的流动性；功能特性是：具有选择透过性。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细胞核的功能是：细胞核是遗传信息库，是细胞代谢和遗传的控制中心。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7379" name="矩形 997378"/>
          <p:cNvSpPr/>
          <p:nvPr/>
        </p:nvSpPr>
        <p:spPr>
          <a:xfrm>
            <a:off x="695960" y="500042"/>
            <a:ext cx="10799763" cy="694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622300" algn="just" defTabSz="914400" rtl="0" eaLnBrk="1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5207000" algn="l"/>
                <a:tab pos="9686925" algn="l"/>
              </a:tabLst>
              <a:defRPr sz="2400" b="1" u="none" kern="1200" baseline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1184275" lvl="1" indent="-285750" algn="just" defTabSz="914400" rtl="0" eaLnBrk="1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tabLst>
                <a:tab pos="5207000" algn="l"/>
                <a:tab pos="9686925" algn="l"/>
              </a:tabLst>
              <a:defRPr sz="2400" b="1" i="0" u="none" kern="1200" baseline="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592580" lvl="2" indent="-228600" algn="just" defTabSz="914400" rtl="0" eaLnBrk="1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tabLst>
                <a:tab pos="5207000" algn="l"/>
                <a:tab pos="9686925" algn="l"/>
              </a:tabLst>
              <a:defRPr sz="2400" b="1" i="0" u="none" kern="1200" baseline="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2000250" lvl="3" indent="-228600" algn="just" defTabSz="914400" rtl="0" eaLnBrk="1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5207000" algn="l"/>
                <a:tab pos="9686925" algn="l"/>
              </a:tabLst>
              <a:defRPr sz="2400" b="1" i="0" u="none" kern="1200" baseline="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408555" lvl="4" indent="-228600" algn="just" defTabSz="914400" rtl="0" eaLnBrk="1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5207000" algn="l"/>
                <a:tab pos="9686925" algn="l"/>
              </a:tabLst>
              <a:defRPr sz="2400" b="1" i="0" u="none" kern="1200" baseline="0">
                <a:solidFill>
                  <a:srgbClr val="000000"/>
                </a:solidFill>
                <a:latin typeface="Arial" panose="020B0604020202020204" pitchFamily="34" charset="0"/>
              </a:defRPr>
            </a:lvl5pPr>
          </a:lstStyle>
          <a:p>
            <a:pPr lvl="0">
              <a:buClr>
                <a:schemeClr val="accent1"/>
              </a:buClr>
              <a:buNone/>
            </a:pPr>
            <a:r>
              <a:rPr lang="zh-CN" altLang="en-US" sz="2800" dirty="0">
                <a:effectLst>
                  <a:outerShdw blurRad="38100" dist="38100" dir="2700000">
                    <a:srgbClr val="FFFFFF"/>
                  </a:outerShdw>
                </a:effectLst>
                <a:ea typeface="黑体" panose="02010609060101010101" charset="-122"/>
              </a:rPr>
              <a:t>〔高考必背语句〕</a:t>
            </a:r>
            <a:endParaRPr lang="zh-CN" altLang="en-US" sz="2800" dirty="0">
              <a:effectLst>
                <a:outerShdw blurRad="38100" dist="38100" dir="2700000">
                  <a:srgbClr val="FFFFFF"/>
                </a:outerShdw>
              </a:effectLst>
              <a:ea typeface="黑体" panose="02010609060101010101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1424965"/>
            <a:ext cx="1164729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1.</a:t>
            </a: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真题重组　判断正误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1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）细胞的核膜、内质网膜和细胞膜中都含有磷元素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2018·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全国卷</a:t>
            </a:r>
            <a:r>
              <a:rPr lang="en-US" altLang="zh-CN" sz="2400" b="1" kern="100" dirty="0">
                <a:latin typeface="宋体" panose="02010600030101010101" pitchFamily="2" charset="-122"/>
                <a:ea typeface="楷体_GB2312"/>
                <a:cs typeface="Times New Roman" panose="02020603050405020304"/>
              </a:rPr>
              <a:t>Ⅲ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，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2B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　　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2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）细胞中的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RNA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合成过程不会在细胞核外发生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2017·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全国卷</a:t>
            </a:r>
            <a:r>
              <a:rPr lang="en-US" altLang="zh-CN" sz="2400" b="1" kern="100" dirty="0">
                <a:latin typeface="宋体" panose="02010600030101010101" pitchFamily="2" charset="-122"/>
                <a:ea typeface="楷体_GB2312"/>
                <a:cs typeface="Times New Roman" panose="02020603050405020304"/>
              </a:rPr>
              <a:t>Ⅲ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，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1C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　　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3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）酵母菌的细胞核内含有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DNA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和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RNA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两类核酸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2016·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全国卷</a:t>
            </a:r>
            <a:r>
              <a:rPr lang="en-US" altLang="zh-CN" sz="2400" b="1" kern="100" dirty="0">
                <a:latin typeface="宋体" panose="02010600030101010101" pitchFamily="2" charset="-122"/>
                <a:ea typeface="楷体_GB2312"/>
                <a:cs typeface="Times New Roman" panose="02020603050405020304"/>
              </a:rPr>
              <a:t>Ⅰ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，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1B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　　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4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）控制细菌性状的基因位于拟核和线粒体的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DNA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上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2015·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全国卷</a:t>
            </a:r>
            <a:r>
              <a:rPr lang="en-US" altLang="zh-CN" sz="2400" b="1" kern="100" dirty="0">
                <a:latin typeface="宋体" panose="02010600030101010101" pitchFamily="2" charset="-122"/>
                <a:ea typeface="楷体_GB2312"/>
                <a:cs typeface="Times New Roman" panose="02020603050405020304"/>
              </a:rPr>
              <a:t>Ⅰ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，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1D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　　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5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）蓝藻无细胞核，也无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核糖体</a:t>
            </a:r>
            <a:r>
              <a:rPr lang="zh-CN" altLang="zh-CN" sz="2400" b="1" kern="100" dirty="0" smtClean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2015·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海南卷，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2B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　　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0036" y="517222"/>
            <a:ext cx="5540299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32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考点二　细胞核的结构与</a:t>
            </a:r>
            <a:r>
              <a:rPr lang="zh-CN" altLang="zh-CN" sz="3200" b="1" kern="100" dirty="0" smtClean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功能</a:t>
            </a:r>
            <a:endParaRPr lang="zh-CN" altLang="zh-CN" sz="120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1646798"/>
            <a:ext cx="1164729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提示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（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1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）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ea typeface="仿宋_GB2312"/>
                <a:cs typeface="Times New Roman" panose="02020603050405020304"/>
              </a:rPr>
              <a:t>√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）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/>
              </a:rPr>
              <a:t>×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线粒体和叶绿体中也会发生。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3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）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ea typeface="仿宋_GB2312"/>
                <a:cs typeface="Times New Roman" panose="02020603050405020304"/>
              </a:rPr>
              <a:t>√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4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）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/>
              </a:rPr>
              <a:t>×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细菌为原核生物无线粒体。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5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）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/>
              </a:rPr>
              <a:t>×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蓝藻有核糖体</a:t>
            </a:r>
            <a:r>
              <a:rPr lang="zh-CN" altLang="zh-CN" sz="2400" b="1" kern="100" dirty="0" smtClean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1103227"/>
            <a:ext cx="1164729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ea typeface="黑体" panose="02010609060101010101" charset="-122"/>
                <a:cs typeface="Courier New" panose="02070309020205020404"/>
              </a:rPr>
              <a:t>2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.</a:t>
            </a: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深挖教材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ea typeface="楷体_GB2312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人教版必修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1 P</a:t>
            </a:r>
            <a:r>
              <a:rPr lang="en-US" altLang="zh-CN" sz="2400" b="1" kern="100" baseline="-25000" dirty="0">
                <a:latin typeface="Times New Roman" panose="02020603050405020304"/>
                <a:ea typeface="楷体_GB2312"/>
                <a:cs typeface="Courier New" panose="02070309020205020404"/>
              </a:rPr>
              <a:t>52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资料分析拓展）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大量实验证明，凡是无核的细胞，既不能生长也不能分裂，如哺乳动物成熟的红细胞。人工去掉细胞核的细胞，一般不能存活太久，如变形虫去掉细胞核后，新陈代谢减弱，运动停止，当重新移入核后，又能够恢复生命活动。这些实验说明了什么？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提示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　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细胞核内携带遗传信息的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DNA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是决定细胞结构和功能的主要因素，因此细胞的整个生命活动主要是由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DNA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调控和决定的，从而使细胞形成一个整体的调控系统。这些实验说明了细胞核在生命活动中起着决定性作用</a:t>
            </a:r>
            <a:r>
              <a:rPr lang="zh-CN" altLang="zh-CN" sz="2400" b="1" kern="100" dirty="0" smtClean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对接高考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1" y="759883"/>
            <a:ext cx="5914944" cy="50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命题角度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3" y="1558391"/>
            <a:ext cx="1797551" cy="40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2376160" y="1426725"/>
            <a:ext cx="7296599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结合细胞核的结构与功能，考查结构与功能观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38844" y="2050970"/>
            <a:ext cx="1141779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1.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2014·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全国卷，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1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下列有关细胞核的叙述，错误的是（　　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蛋白质是细胞核中染色质的组成成分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B.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细胞核中可进行遗传物质的复制和转录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小分子物质可以通过核孔，大分子物质不能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D.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有丝分裂过程中存在核膜消失和重新形成的现象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　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核孔是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mRNA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、蛋白质等大分子物质进出细胞核的通道，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C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错误。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答案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　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C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1196752"/>
            <a:ext cx="11647294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2.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2018·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辽宁省五校协作体联考）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如图为细胞核的结构示意图，以下对该图的叙述，正确的是（　　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pic>
        <p:nvPicPr>
          <p:cNvPr id="24578" name="Picture 2" descr="1S73A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72" y="2144683"/>
            <a:ext cx="1527108" cy="126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493686" y="3495015"/>
            <a:ext cx="11417796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A.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①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为核膜，因为有核孔故属于全透性膜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B.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②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为细胞核，是遗传信息库，是遗传和代谢的控制中心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C.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③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为细胞器，其中线粒体含少量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DNA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D.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④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为核孔，实现核质之间频繁的物质交换和信息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交流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1624732"/>
            <a:ext cx="1164729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核孔也具有控制物质进出的功能，故核膜也属于选择透过性膜，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错误；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ea typeface="仿宋_GB2312"/>
                <a:cs typeface="Times New Roman" panose="02020603050405020304"/>
              </a:rPr>
              <a:t>②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为核仁，与核糖体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的合成有关，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B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错误；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ea typeface="仿宋_GB2312"/>
                <a:cs typeface="Times New Roman" panose="02020603050405020304"/>
              </a:rPr>
              <a:t>③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为染色质，是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DNA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的主要载体，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C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错误；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ea typeface="仿宋_GB2312"/>
                <a:cs typeface="Times New Roman" panose="02020603050405020304"/>
              </a:rPr>
              <a:t>④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为核孔，与核质之间频繁的物质交换和信息交流有关，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D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正确。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答案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　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D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命题角度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38" y="564390"/>
            <a:ext cx="1797552" cy="40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2350488" y="398895"/>
            <a:ext cx="782294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10485" algn="l"/>
              </a:tabLst>
            </a:pP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结合探究细胞核功能，考查科学探究能力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26537" y="1052736"/>
            <a:ext cx="11647294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3.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2019·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黑龙江六校一模）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如图为伞藻嫁接实验与伞藻核移植实验示意图，该实验结果说明（　　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pic>
        <p:nvPicPr>
          <p:cNvPr id="25602" name="Picture 2" descr="5S6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77" y="2285397"/>
            <a:ext cx="6193364" cy="380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1052736"/>
            <a:ext cx="1164729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生物体形态结构的建成主要与细胞质有关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B.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细胞的分裂和分化是由细胞核控制的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细胞核是细胞代谢的中心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D.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细胞核是细胞遗传的控制中心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通过图示可以看出，生物体形态结构的建成主要与细胞核有关，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错误；伞藻是单细胞生物，不会涉及细胞分化，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B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错误；细胞核是细胞代谢的控制中心，但该实验不能说明，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C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错误；该实验说明，细胞核是细胞遗传的控制中心，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D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正确。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答案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　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D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548680"/>
            <a:ext cx="11647294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4.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2019·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北京西城区质检）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为探究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RNA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在蛋白质合成中的作用，科学家拉斯特用变形虫进行了以下实验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：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pic>
        <p:nvPicPr>
          <p:cNvPr id="26626" name="Picture 2" descr="1S73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670" y="1628800"/>
            <a:ext cx="3835027" cy="145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493686" y="2996952"/>
            <a:ext cx="1141779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请继续拉斯特的实验，用同位素标记法证明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RNA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在蛋白质合成中起着信使的作用，请设计实验步骤、预测实验结果及结论。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1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）实验步骤：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在适当时期将细胞核与细胞质分离：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①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取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组变形虫的细胞核移植到</a:t>
            </a:r>
            <a:r>
              <a:rPr lang="zh-CN" altLang="zh-CN" sz="2400" b="1" u="sng" kern="100" dirty="0">
                <a:latin typeface="Times New Roman" panose="02020603050405020304"/>
                <a:cs typeface="Times New Roman" panose="02020603050405020304"/>
              </a:rPr>
              <a:t>　　　　　　　　　　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，得到重组变形虫（甲组），在无标记的尿嘧啶核苷酸培养液中培养一段时间后，观察</a:t>
            </a:r>
            <a:r>
              <a:rPr lang="en-US" altLang="zh-CN" sz="2400" b="1" kern="100" dirty="0" smtClean="0">
                <a:latin typeface="Times New Roman" panose="02020603050405020304"/>
                <a:cs typeface="Courier New" panose="02070309020205020404"/>
              </a:rPr>
              <a:t>_________________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1544989"/>
            <a:ext cx="11647294" cy="39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②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取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B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组变形虫的细胞核移植到</a:t>
            </a:r>
            <a:r>
              <a:rPr lang="zh-CN" altLang="zh-CN" sz="2400" b="1" u="sng" kern="100" dirty="0">
                <a:latin typeface="Times New Roman" panose="02020603050405020304"/>
                <a:cs typeface="Times New Roman" panose="02020603050405020304"/>
              </a:rPr>
              <a:t>　　　　　　　　　　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，得到重组变形虫（乙组），在无标记的尿嘧啶核苷酸培养液中培养一段时间后，观察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________________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从上述实验可以观察到的实验现象是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_______________________________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③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继续实验，向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、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B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两组变形虫细胞内分别加入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RNA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酶后，细胞中的蛋白质合成均停止；若再加入从其他生物如酵母菌中提取的</a:t>
            </a:r>
            <a:r>
              <a:rPr lang="zh-CN" altLang="zh-CN" sz="2400" b="1" u="sng" kern="100" dirty="0">
                <a:latin typeface="Times New Roman" panose="02020603050405020304"/>
                <a:cs typeface="Times New Roman" panose="02020603050405020304"/>
              </a:rPr>
              <a:t>　　　　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（填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“RNA”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或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RNA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酶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），则蛋白质合成有一定程度的恢复。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2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）实验结论：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__________________________________________________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细胞膜的制备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060" y="1438910"/>
            <a:ext cx="10973435" cy="5041265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i="1" smtClean="0">
                <a:solidFill>
                  <a:srgbClr val="FF0000"/>
                </a:solidFill>
                <a:sym typeface="+mn-ea"/>
              </a:rPr>
              <a:t>使用哺乳动物成熟红细胞来制作细胞膜有何优势？</a:t>
            </a:r>
            <a:endParaRPr i="1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569801"/>
            <a:ext cx="11647294" cy="581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（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1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）题干将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组变形虫培养在含</a:t>
            </a:r>
            <a:r>
              <a:rPr lang="en-US" altLang="zh-CN" sz="2400" b="1" kern="100" baseline="300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3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H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标记的尿嘧啶核苷酸培养液中，首先在细胞核中发现含有</a:t>
            </a:r>
            <a:r>
              <a:rPr lang="en-US" altLang="zh-CN" sz="2400" b="1" kern="100" baseline="300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3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H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的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，细胞质后出现含有</a:t>
            </a:r>
            <a:r>
              <a:rPr lang="en-US" altLang="zh-CN" sz="2400" b="1" kern="100" baseline="300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3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H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的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B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组变形虫培养在无标记的尿嘧啶核苷酸培养液中，细胞核和细胞质中均未发现含有</a:t>
            </a:r>
            <a:r>
              <a:rPr lang="en-US" altLang="zh-CN" sz="2400" b="1" kern="100" baseline="300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3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H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的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。因此要证明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在细胞核中合成并将核中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DNA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的遗传信息带到细胞质，实验思路是取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组变形虫的细胞核移植到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B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组未标记的去核变形虫的细胞质中，得到重组变形虫（甲组），在无标记的尿嘧啶核苷酸培养液中培养一段时间后，观察甲组细胞质中是否出现放射性；取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B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组变形虫的细胞核移植到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组未标记的去核变形虫的细胞质中，得到重组变形虫（乙组），在无标记的尿嘧啶核苷酸培养液中培养一段时间后，观察乙组细胞质中是否出现放射性。观察到的实验现象是甲组细胞质出现放射性，乙组细胞质没有放射性。向甲、乙两组变形虫细胞内加入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酶后，细胞中的蛋白质合成停止；若再加入从酵母菌中提取的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，则又重新合成一定数量的蛋白质，说明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在蛋白质合成中起着信使的作用。（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）该实验是验证性实验，其实验结论是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在蛋白质合成中起着信使的作用或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在细胞核中合成并将核中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DNA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的遗传信息带到细胞质</a:t>
            </a:r>
            <a:r>
              <a:rPr lang="zh-CN" altLang="zh-CN" sz="2400" b="1" kern="100" dirty="0" smtClean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26537" y="1790814"/>
            <a:ext cx="1164729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答案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　（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1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）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/>
              </a:rPr>
              <a:t>①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B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组未标记的去核变形虫的细胞质中　甲组细胞质中是否出现放射性　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/>
              </a:rPr>
              <a:t>②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A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组未标记的去核变形虫的细胞质中　乙组细胞质中是否出现放射性　甲组细胞质出现放射性，乙组细胞质没有放射性　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/>
              </a:rPr>
              <a:t>③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RNA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2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）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在蛋白质合成中起着信使的作用（或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在细胞核中合成并将核中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DNA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的遗传信息带到细胞质，答案合理即可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）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26537" y="1183431"/>
            <a:ext cx="116472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32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澄清易错易混</a:t>
            </a:r>
            <a:r>
              <a:rPr lang="en-US" altLang="zh-CN" sz="3200" b="1" kern="100" dirty="0" smtClean="0">
                <a:latin typeface="Times New Roman" panose="02020603050405020304"/>
                <a:ea typeface="黑体" panose="02010609060101010101" charset="-122"/>
                <a:cs typeface="Courier New" panose="02070309020205020404"/>
              </a:rPr>
              <a:t>·</a:t>
            </a:r>
            <a:r>
              <a:rPr lang="zh-CN" altLang="zh-CN" sz="32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强化科学思维</a:t>
            </a:r>
            <a:endParaRPr lang="zh-CN" altLang="zh-CN" sz="120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499299" y="2047343"/>
            <a:ext cx="11192821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cs typeface="Courier New" panose="02070309020205020404"/>
              </a:rPr>
              <a:t>[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易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错易混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]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81011" y="2841356"/>
            <a:ext cx="11647294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易错点</a:t>
            </a:r>
            <a:r>
              <a:rPr lang="en-US" altLang="zh-CN" sz="2400" b="1" kern="100" dirty="0">
                <a:latin typeface="Times New Roman" panose="02020603050405020304"/>
                <a:ea typeface="黑体" panose="02010609060101010101" charset="-122"/>
                <a:cs typeface="Courier New" panose="02070309020205020404"/>
              </a:rPr>
              <a:t>1</a:t>
            </a: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　植物细胞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系统的边界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不是细胞壁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点拨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　植物细胞最外层是细胞壁，其主要成分是纤维素和果胶。细胞壁不具有生命活性，而且是全透性的，因此植物细胞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“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系统的边界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”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是细胞膜而不是细胞壁</a:t>
            </a:r>
            <a:r>
              <a:rPr lang="zh-CN" altLang="zh-CN" sz="2400" b="1" kern="100" dirty="0" smtClean="0">
                <a:latin typeface="Times New Roman" panose="02020603050405020304"/>
                <a:ea typeface="楷体_GB2312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81011" y="1628800"/>
            <a:ext cx="11647294" cy="332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易错点</a:t>
            </a:r>
            <a:r>
              <a:rPr lang="en-US" altLang="zh-CN" sz="2400" b="1" kern="100" dirty="0">
                <a:latin typeface="Times New Roman" panose="02020603050405020304"/>
                <a:ea typeface="黑体" panose="02010609060101010101" charset="-122"/>
                <a:cs typeface="Courier New" panose="02070309020205020404"/>
              </a:rPr>
              <a:t>2</a:t>
            </a: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　细胞膜的结构特点</a:t>
            </a:r>
            <a:r>
              <a:rPr lang="en-US" altLang="zh-CN" sz="2400" b="1" kern="100" dirty="0">
                <a:latin typeface="宋体" panose="02010600030101010101" pitchFamily="2" charset="-122"/>
                <a:ea typeface="黑体" panose="02010609060101010101" charset="-122"/>
                <a:cs typeface="Times New Roman" panose="02020603050405020304"/>
              </a:rPr>
              <a:t>≠</a:t>
            </a: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功能特性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点拨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　细胞膜的结构特点是具有一定的流动性，功能特性是选择透过性。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易错点</a:t>
            </a:r>
            <a:r>
              <a:rPr lang="en-US" altLang="zh-CN" sz="2400" b="1" kern="100" dirty="0">
                <a:latin typeface="Times New Roman" panose="02020603050405020304"/>
                <a:ea typeface="黑体" panose="02010609060101010101" charset="-122"/>
                <a:cs typeface="Courier New" panose="02070309020205020404"/>
              </a:rPr>
              <a:t>3</a:t>
            </a:r>
            <a:r>
              <a:rPr lang="zh-CN" altLang="zh-CN" sz="24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　核膜、核孔都有选择性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 smtClean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	</a:t>
            </a:r>
            <a:r>
              <a:rPr lang="zh-CN" altLang="zh-CN" sz="2400" b="1" kern="100" dirty="0" smtClean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点拨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　小分子物质可通过核膜进出细胞核，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DNA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不能通过核孔进入细胞质，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RNA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可以通过核孔进入细胞质；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DNA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聚合酶等蛋白质通过核孔进入细胞核。此外，物质进出核孔时仍消耗能量</a:t>
            </a:r>
            <a:r>
              <a:rPr lang="zh-CN" altLang="zh-CN" sz="2400" b="1" kern="100" dirty="0" smtClean="0">
                <a:latin typeface="Times New Roman" panose="02020603050405020304"/>
                <a:ea typeface="楷体_GB2312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85593" y="2004913"/>
            <a:ext cx="11647294" cy="27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52095" indent="-457200"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1.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2019·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河南洛阳二模）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下列关于细胞结构和功能的叙述，错误的是（　　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兴奋的传导过程不能体现细胞膜的选择透过性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B.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哺乳动物精子中的线粒体集中在尾部，利于游动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人体的白细胞吞噬入侵的细菌体现了细胞膜的流动性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09295" lvl="1" indent="-457200" algn="just">
              <a:lnSpc>
                <a:spcPct val="150000"/>
              </a:lnSpc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D.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细胞癌变过程中，细胞膜能产生甲胎蛋白等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物质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263352" y="1211084"/>
            <a:ext cx="11647294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400" b="1" kern="100">
                <a:latin typeface="Times New Roman" panose="02020603050405020304"/>
                <a:cs typeface="Courier New" panose="02070309020205020404"/>
              </a:rPr>
              <a:t>[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深度纠错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]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85593" y="1342509"/>
            <a:ext cx="1164729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静息状态时，神经细胞膜对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K</a:t>
            </a:r>
            <a:r>
              <a:rPr lang="zh-CN" altLang="zh-CN" sz="2400" b="1" kern="100" baseline="300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＋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的通透性大，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K</a:t>
            </a:r>
            <a:r>
              <a:rPr lang="zh-CN" altLang="zh-CN" sz="2400" b="1" kern="100" baseline="300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＋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大量外流，形成内负外正的静息电位；受刺激时，神经细胞膜的通透性发生改变，对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Na</a:t>
            </a:r>
            <a:r>
              <a:rPr lang="zh-CN" altLang="zh-CN" sz="2400" b="1" kern="100" baseline="300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＋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的通透性增大，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Na</a:t>
            </a:r>
            <a:r>
              <a:rPr lang="zh-CN" altLang="zh-CN" sz="2400" b="1" kern="100" baseline="300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＋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内流，形成内正外负的动作电位，故兴奋传导过程能体现细胞膜的选择透过性，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错误；哺乳动物精子的细胞核在头部，线粒体集中在尾部，有利于精子的游动，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B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正确；人体的白细胞吞噬入侵的细菌体现了细胞膜的流动性，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C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正确；癌变细胞的细胞膜成分会发生变化，产生甲胎蛋白、癌胚抗原等物质，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D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正确。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答案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　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A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85593" y="476672"/>
            <a:ext cx="11647294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2.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2019·</a:t>
            </a:r>
            <a:r>
              <a:rPr lang="zh-CN" altLang="zh-CN" sz="24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重庆一中模拟）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如图为细胞核结构模式图，下列有关叙述错误的是（　　</a:t>
            </a:r>
            <a:r>
              <a:rPr lang="zh-CN" altLang="zh-CN" sz="2400" b="1" kern="100" dirty="0" smtClean="0">
                <a:latin typeface="Times New Roman" panose="02020603050405020304"/>
                <a:cs typeface="Times New Roman" panose="02020603050405020304"/>
              </a:rPr>
              <a:t>）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pic>
        <p:nvPicPr>
          <p:cNvPr id="27650" name="Picture 2" descr="1S74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48" y="1122573"/>
            <a:ext cx="3440382" cy="297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452742" y="3927063"/>
            <a:ext cx="11417796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A.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①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主要由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DNA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和蛋白质组成，在细胞分裂不同时期呈现不同状态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B.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②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是产生核糖体、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mRNA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和合成蛋白质的场所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C.</a:t>
            </a:r>
            <a:r>
              <a:rPr lang="en-US" altLang="zh-CN" sz="2400" b="1" kern="100" dirty="0">
                <a:latin typeface="宋体" panose="02010600030101010101" pitchFamily="2" charset="-122"/>
                <a:cs typeface="Times New Roman" panose="02020603050405020304"/>
              </a:rPr>
              <a:t>③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在连续分裂的细胞中发生周期性变化，其主要成分是磷脂和蛋白质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D.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蛋白质和</a:t>
            </a:r>
            <a:r>
              <a:rPr lang="en-US" altLang="zh-CN" sz="2400" b="1" kern="100" dirty="0">
                <a:latin typeface="Times New Roman" panose="02020603050405020304"/>
                <a:cs typeface="Courier New" panose="02070309020205020404"/>
              </a:rPr>
              <a:t>RNA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等大分子物质通过核孔进出细胞核需要消耗能量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85593" y="1668864"/>
            <a:ext cx="1164729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图中的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ea typeface="仿宋_GB2312"/>
                <a:cs typeface="Times New Roman" panose="02020603050405020304"/>
              </a:rPr>
              <a:t>①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表示染色质，染色质主要由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DNA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和蛋白质组成，在分裂期以染色体的形态呈现，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正确；图中的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ea typeface="仿宋_GB2312"/>
                <a:cs typeface="Times New Roman" panose="02020603050405020304"/>
              </a:rPr>
              <a:t>②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表示核仁，它与某种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的合成及核糖体的形成有关，不是合成蛋白质的场所，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B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错误；图中</a:t>
            </a:r>
            <a:r>
              <a:rPr lang="en-US" altLang="zh-CN" sz="2400" b="1" kern="100" dirty="0">
                <a:solidFill>
                  <a:srgbClr val="0000FF"/>
                </a:solidFill>
                <a:latin typeface="宋体" panose="02010600030101010101" pitchFamily="2" charset="-122"/>
                <a:ea typeface="仿宋_GB2312"/>
                <a:cs typeface="Times New Roman" panose="02020603050405020304"/>
              </a:rPr>
              <a:t>③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表示核膜，在细胞有丝分裂前期消失，末期又重新出现，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C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正确；核孔是大分子物质进出细胞核的通道，蛋白质和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RNA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等进出细胞核需要消耗能量，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Courier New" panose="02070309020205020404"/>
              </a:rPr>
              <a:t>D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正确。</a:t>
            </a:r>
            <a:endParaRPr lang="zh-CN" altLang="zh-CN" sz="1050" kern="100" dirty="0">
              <a:solidFill>
                <a:srgbClr val="0000FF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90825" algn="l"/>
              </a:tabLst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答案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　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Times New Roman" panose="02020603050405020304"/>
                <a:cs typeface="Courier New" panose="02070309020205020404"/>
              </a:rPr>
              <a:t>B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细胞膜的成分和结构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145" y="1439545"/>
            <a:ext cx="11056620" cy="5041265"/>
          </a:xfrm>
        </p:spPr>
        <p:txBody>
          <a:bodyPr/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sz="2400" i="1" dirty="0" smtClean="0">
                <a:solidFill>
                  <a:srgbClr val="FF0000"/>
                </a:solidFill>
              </a:rPr>
              <a:t>细胞的边界是什么？</a:t>
            </a:r>
            <a:endParaRPr sz="2400" dirty="0" smtClean="0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sz="2400" dirty="0" smtClean="0"/>
              <a:t>细胞膜；</a:t>
            </a:r>
            <a:endParaRPr sz="2400" dirty="0" smtClean="0"/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sz="2400" dirty="0" smtClean="0"/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sz="2400" i="1" dirty="0" smtClean="0">
                <a:solidFill>
                  <a:srgbClr val="FF0000"/>
                </a:solidFill>
              </a:rPr>
              <a:t>细胞膜的化学组成有哪些？</a:t>
            </a:r>
            <a:endParaRPr sz="2400" dirty="0" smtClean="0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sz="2400" dirty="0" smtClean="0"/>
              <a:t>主要有脂质（磷脂最丰富）和蛋白质，少量糖类；</a:t>
            </a:r>
            <a:endParaRPr sz="2400" dirty="0" smtClean="0"/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sz="2400" dirty="0" smtClean="0"/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sz="2400" i="1" dirty="0" smtClean="0">
                <a:solidFill>
                  <a:srgbClr val="FF0000"/>
                </a:solidFill>
              </a:rPr>
              <a:t>细胞膜的功能主要体现在那种成分上？</a:t>
            </a:r>
            <a:endParaRPr sz="2400" dirty="0" smtClean="0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sz="2400" dirty="0" smtClean="0"/>
              <a:t>蛋白质种类和数量上；</a:t>
            </a:r>
            <a:endParaRPr sz="2400" dirty="0" smtClean="0"/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sz="2400" dirty="0" smtClean="0"/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sz="2400" i="1" smtClean="0">
                <a:solidFill>
                  <a:srgbClr val="FF0000"/>
                </a:solidFill>
                <a:sym typeface="+mn-ea"/>
              </a:rPr>
              <a:t>一般来说，癌细胞细胞膜哪些成分发生怎样改变？</a:t>
            </a:r>
            <a:endParaRPr sz="2400" dirty="0" smtClean="0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sz="2400" smtClean="0">
                <a:sym typeface="+mn-ea"/>
              </a:rPr>
              <a:t>甲胎蛋白（</a:t>
            </a:r>
            <a:r>
              <a:rPr lang="en-US" sz="2400" smtClean="0">
                <a:sym typeface="+mn-ea"/>
              </a:rPr>
              <a:t>AFP</a:t>
            </a:r>
            <a:r>
              <a:rPr sz="2400" smtClean="0">
                <a:sym typeface="+mn-ea"/>
              </a:rPr>
              <a:t>）、癌胚抗原（</a:t>
            </a:r>
            <a:r>
              <a:rPr lang="en-US" sz="2400" smtClean="0">
                <a:sym typeface="+mn-ea"/>
              </a:rPr>
              <a:t>CEA</a:t>
            </a:r>
            <a:r>
              <a:rPr sz="2400" smtClean="0">
                <a:sym typeface="+mn-ea"/>
              </a:rPr>
              <a:t>）等物质超过正常指标；</a:t>
            </a:r>
            <a:endParaRPr sz="2400" dirty="0" smtClean="0">
              <a:sym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细胞膜的成分和结构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1439545"/>
            <a:ext cx="11069955" cy="504126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smtClean="0">
                <a:sym typeface="+mn-ea"/>
              </a:rPr>
              <a:t>探索历程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>
                <a:sym typeface="+mn-ea"/>
              </a:rPr>
              <a:t>欧文</a:t>
            </a:r>
            <a:r>
              <a:rPr smtClean="0">
                <a:sym typeface="+mn-ea"/>
              </a:rPr>
              <a:t>顿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>
                <a:sym typeface="+mn-ea"/>
              </a:rPr>
              <a:t>将膜分离</a:t>
            </a:r>
            <a:r>
              <a:rPr smtClean="0">
                <a:sym typeface="+mn-ea"/>
              </a:rPr>
              <a:t>提纯，并进行化学分析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 smtClean="0">
                <a:sym typeface="+mn-ea"/>
              </a:rPr>
              <a:t>膜的</a:t>
            </a:r>
            <a:r>
              <a:rPr>
                <a:sym typeface="+mn-ea"/>
              </a:rPr>
              <a:t>铺展</a:t>
            </a:r>
            <a:r>
              <a:rPr smtClean="0">
                <a:sym typeface="+mn-ea"/>
              </a:rPr>
              <a:t>实验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>
                <a:sym typeface="+mn-ea"/>
              </a:rPr>
              <a:t>罗伯特</a:t>
            </a:r>
            <a:r>
              <a:rPr smtClean="0">
                <a:sym typeface="+mn-ea"/>
              </a:rPr>
              <a:t>森电镜观察细胞膜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 smtClean="0">
                <a:sym typeface="+mn-ea"/>
              </a:rPr>
              <a:t>人</a:t>
            </a:r>
            <a:r>
              <a:rPr lang="en-US" altLang="zh-CN" smtClean="0">
                <a:sym typeface="+mn-ea"/>
              </a:rPr>
              <a:t>-</a:t>
            </a:r>
            <a:r>
              <a:rPr>
                <a:sym typeface="+mn-ea"/>
              </a:rPr>
              <a:t>小</a:t>
            </a:r>
            <a:r>
              <a:rPr smtClean="0">
                <a:sym typeface="+mn-ea"/>
              </a:rPr>
              <a:t>鼠细胞融合实验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 smtClean="0">
                <a:sym typeface="+mn-ea"/>
              </a:rPr>
              <a:t>桑格、尼克森</a:t>
            </a:r>
            <a:endParaRPr lang="en-US" altLang="zh-CN" b="1" dirty="0" smtClean="0"/>
          </a:p>
          <a:p>
            <a:pPr lvl="0">
              <a:lnSpc>
                <a:spcPct val="120000"/>
              </a:lnSpc>
            </a:pPr>
            <a:r>
              <a:rPr smtClean="0">
                <a:sym typeface="+mn-ea"/>
              </a:rPr>
              <a:t>流动镶嵌模型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细胞膜的成分和结构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39545"/>
            <a:ext cx="11038840" cy="5041265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sz="2400" i="1" dirty="0" smtClean="0">
                <a:solidFill>
                  <a:srgbClr val="FF0000"/>
                </a:solidFill>
              </a:rPr>
              <a:t>简述细胞膜的流动镶嵌模型</a:t>
            </a:r>
            <a:endParaRPr sz="2400" dirty="0" smtClean="0">
              <a:solidFill>
                <a:srgbClr val="FF0000"/>
              </a:solidFill>
            </a:endParaRPr>
          </a:p>
          <a:p>
            <a:pPr lvl="0">
              <a:lnSpc>
                <a:spcPct val="110000"/>
              </a:lnSpc>
            </a:pPr>
            <a:r>
              <a:rPr sz="2400" smtClean="0">
                <a:sym typeface="+mn-ea"/>
              </a:rPr>
              <a:t>磷脂双分子层构成了膜的基本支架（流动性的），蛋白质有的嵌在磷脂双分子层表面，有的部分或全部嵌入磷脂双分子层中，有的贯穿于整个磷脂双分子层（大多数蛋白质是流动的）；</a:t>
            </a:r>
            <a:endParaRPr sz="2400" dirty="0" smtClean="0"/>
          </a:p>
          <a:p>
            <a:pPr lvl="0">
              <a:lnSpc>
                <a:spcPct val="110000"/>
              </a:lnSpc>
            </a:pPr>
            <a:endParaRPr sz="2400" i="1" dirty="0" smtClean="0">
              <a:solidFill>
                <a:srgbClr val="FF0000"/>
              </a:solidFill>
            </a:endParaRPr>
          </a:p>
          <a:p>
            <a:pPr lvl="0">
              <a:lnSpc>
                <a:spcPct val="110000"/>
              </a:lnSpc>
            </a:pPr>
            <a:r>
              <a:rPr sz="2400" i="1" dirty="0" smtClean="0">
                <a:solidFill>
                  <a:srgbClr val="FF0000"/>
                </a:solidFill>
              </a:rPr>
              <a:t>糖蛋白和糖脂都分布在细胞膜的哪侧？糖蛋白有什么作用？</a:t>
            </a:r>
            <a:endParaRPr sz="2400" dirty="0" smtClean="0">
              <a:solidFill>
                <a:srgbClr val="FF0000"/>
              </a:solidFill>
            </a:endParaRPr>
          </a:p>
          <a:p>
            <a:pPr lvl="0">
              <a:lnSpc>
                <a:spcPct val="110000"/>
              </a:lnSpc>
            </a:pPr>
            <a:r>
              <a:rPr sz="2400" dirty="0" smtClean="0"/>
              <a:t>都分布在细胞膜的外侧；</a:t>
            </a:r>
            <a:endParaRPr sz="2400" dirty="0" smtClean="0"/>
          </a:p>
          <a:p>
            <a:pPr lvl="0">
              <a:lnSpc>
                <a:spcPct val="110000"/>
              </a:lnSpc>
            </a:pPr>
            <a:r>
              <a:rPr sz="2400" smtClean="0">
                <a:sym typeface="+mn-ea"/>
              </a:rPr>
              <a:t>识别作用</a:t>
            </a:r>
            <a:r>
              <a:rPr lang="en-US" sz="2400" smtClean="0">
                <a:sym typeface="+mn-ea"/>
              </a:rPr>
              <a:t>+</a:t>
            </a:r>
            <a:r>
              <a:rPr sz="2400" dirty="0" smtClean="0"/>
              <a:t>保护和润滑；</a:t>
            </a:r>
            <a:endParaRPr sz="24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细胞膜的功能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875" y="1439545"/>
            <a:ext cx="10930890" cy="50412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sym typeface="+mn-ea"/>
              </a:rPr>
              <a:t>1.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mtClean="0">
                <a:sym typeface="+mn-ea"/>
              </a:rPr>
              <a:t>2.</a:t>
            </a:r>
            <a:r>
              <a:rPr smtClean="0">
                <a:sym typeface="+mn-ea"/>
              </a:rPr>
              <a:t>（与细胞膜结构的关系？）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mtClean="0">
                <a:sym typeface="+mn-ea"/>
              </a:rPr>
              <a:t>3.</a:t>
            </a:r>
            <a:r>
              <a:rPr smtClean="0">
                <a:sym typeface="+mn-ea"/>
              </a:rPr>
              <a:t>（</a:t>
            </a:r>
            <a:r>
              <a:rPr>
                <a:sym typeface="+mn-ea"/>
              </a:rPr>
              <a:t>与细胞膜结构的关系？</a:t>
            </a:r>
            <a:r>
              <a:rPr smtClean="0">
                <a:sym typeface="+mn-ea"/>
              </a:rPr>
              <a:t>）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植物细胞壁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875" y="1439545"/>
            <a:ext cx="10930890" cy="5041265"/>
          </a:xfrm>
        </p:spPr>
        <p:txBody>
          <a:bodyPr/>
          <a:lstStyle/>
          <a:p>
            <a:r>
              <a:rPr smtClean="0">
                <a:sym typeface="+mn-ea"/>
              </a:rPr>
              <a:t>成分</a:t>
            </a:r>
            <a:endParaRPr lang="en-US" altLang="zh-CN" b="1" dirty="0" smtClean="0"/>
          </a:p>
          <a:p>
            <a:r>
              <a:rPr>
                <a:sym typeface="+mn-ea"/>
              </a:rPr>
              <a:t>功能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万卷文化-1">
  <a:themeElements>
    <a:clrScheme name="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6B8"/>
      </a:accent5>
      <a:accent6>
        <a:srgbClr val="1291D1"/>
      </a:accent6>
      <a:hlink>
        <a:srgbClr val="0000CC"/>
      </a:hlink>
      <a:folHlink>
        <a:srgbClr val="FF9933"/>
      </a:folHlink>
    </a:clrScheme>
    <a:fontScheme name="">
      <a:majorFont>
        <a:latin typeface="方正小标宋简体"/>
        <a:ea typeface="方正小标宋简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6B8"/>
        </a:accent5>
        <a:accent6>
          <a:srgbClr val="1291D1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82917"/>
        </a:accent4>
        <a:accent5>
          <a:srgbClr val="EADDB0"/>
        </a:accent5>
        <a:accent6>
          <a:srgbClr val="3180C7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5E8"/>
        </a:accent5>
        <a:accent6>
          <a:srgbClr val="D37E43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6B8"/>
        </a:accent5>
        <a:accent6>
          <a:srgbClr val="1291D1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6B8"/>
        </a:accent5>
        <a:accent6>
          <a:srgbClr val="1291D1"/>
        </a:accent6>
        <a:hlink>
          <a:srgbClr val="7F70D8"/>
        </a:hlink>
        <a:folHlink>
          <a:srgbClr val="F0E7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6B8"/>
        </a:accent5>
        <a:accent6>
          <a:srgbClr val="1291D1"/>
        </a:accent6>
        <a:hlink>
          <a:srgbClr val="0000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万卷文化-1">
  <a:themeElements>
    <a:clrScheme name="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6B8"/>
      </a:accent5>
      <a:accent6>
        <a:srgbClr val="1291D1"/>
      </a:accent6>
      <a:hlink>
        <a:srgbClr val="0000CC"/>
      </a:hlink>
      <a:folHlink>
        <a:srgbClr val="FF9933"/>
      </a:folHlink>
    </a:clrScheme>
    <a:fontScheme name="">
      <a:majorFont>
        <a:latin typeface="方正小标宋简体"/>
        <a:ea typeface="方正小标宋简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6B8"/>
        </a:accent5>
        <a:accent6>
          <a:srgbClr val="1291D1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82917"/>
        </a:accent4>
        <a:accent5>
          <a:srgbClr val="EADDB0"/>
        </a:accent5>
        <a:accent6>
          <a:srgbClr val="3180C7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5E8"/>
        </a:accent5>
        <a:accent6>
          <a:srgbClr val="D37E43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6B8"/>
        </a:accent5>
        <a:accent6>
          <a:srgbClr val="1291D1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6B8"/>
        </a:accent5>
        <a:accent6>
          <a:srgbClr val="1291D1"/>
        </a:accent6>
        <a:hlink>
          <a:srgbClr val="7F70D8"/>
        </a:hlink>
        <a:folHlink>
          <a:srgbClr val="F0E7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6B8"/>
        </a:accent5>
        <a:accent6>
          <a:srgbClr val="1291D1"/>
        </a:accent6>
        <a:hlink>
          <a:srgbClr val="0000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0000FF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7215</Words>
  <Application>WPS 演示</Application>
  <PresentationFormat>自定义</PresentationFormat>
  <Paragraphs>344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73" baseType="lpstr">
      <vt:lpstr>Arial</vt:lpstr>
      <vt:lpstr>宋体</vt:lpstr>
      <vt:lpstr>Wingdings</vt:lpstr>
      <vt:lpstr>Times New Roman</vt:lpstr>
      <vt:lpstr>微软雅黑</vt:lpstr>
      <vt:lpstr>Impact</vt:lpstr>
      <vt:lpstr>华文中宋</vt:lpstr>
      <vt:lpstr>黑体</vt:lpstr>
      <vt:lpstr>方正准圆_GBK</vt:lpstr>
      <vt:lpstr>Calibri</vt:lpstr>
      <vt:lpstr>Calibri</vt:lpstr>
      <vt:lpstr>Times New Roman</vt:lpstr>
      <vt:lpstr>Cambria</vt:lpstr>
      <vt:lpstr>Courier New</vt:lpstr>
      <vt:lpstr>Arial Unicode MS</vt:lpstr>
      <vt:lpstr>Calibri Light</vt:lpstr>
      <vt:lpstr>Courier New</vt:lpstr>
      <vt:lpstr>楷体_GB2312</vt:lpstr>
      <vt:lpstr>新宋体</vt:lpstr>
      <vt:lpstr>仿宋_GB2312</vt:lpstr>
      <vt:lpstr>仿宋</vt:lpstr>
      <vt:lpstr>方正小标宋简体</vt:lpstr>
      <vt:lpstr>Office 主题</vt:lpstr>
      <vt:lpstr>万卷文化-1</vt:lpstr>
      <vt:lpstr>1_万卷文化-1</vt:lpstr>
      <vt:lpstr>2_Office 主题</vt:lpstr>
      <vt:lpstr>PowerPoint 演示文稿</vt:lpstr>
      <vt:lpstr>PowerPoint 演示文稿</vt:lpstr>
      <vt:lpstr>PowerPoint 演示文稿</vt:lpstr>
      <vt:lpstr>细胞膜的制备</vt:lpstr>
      <vt:lpstr>细胞膜的成分和结构</vt:lpstr>
      <vt:lpstr>细胞膜的成分和结构</vt:lpstr>
      <vt:lpstr>细胞膜的成分和结构</vt:lpstr>
      <vt:lpstr>细胞膜的功能</vt:lpstr>
      <vt:lpstr>植物细胞壁</vt:lpstr>
      <vt:lpstr>细胞核的结构</vt:lpstr>
      <vt:lpstr>细胞核的结构</vt:lpstr>
      <vt:lpstr>细胞核的功能</vt:lpstr>
      <vt:lpstr>与细胞核有关的实验</vt:lpstr>
      <vt:lpstr>考点  细胞核的结构、功能（知识精讲）</vt:lpstr>
      <vt:lpstr>考点二  细胞核的结构、功能（知识精讲）</vt:lpstr>
      <vt:lpstr>考点二  细胞核的结构、功能（知识精讲）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Admin</cp:lastModifiedBy>
  <cp:revision>98</cp:revision>
  <dcterms:created xsi:type="dcterms:W3CDTF">2018-01-02T04:06:00Z</dcterms:created>
  <dcterms:modified xsi:type="dcterms:W3CDTF">2019-08-13T11:59:17Z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