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88640"/>
            <a:ext cx="8676456" cy="473008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take place                     beauty  </a:t>
            </a:r>
          </a:p>
          <a:p>
            <a:r>
              <a:rPr lang="en-US" sz="4400" b="1" dirty="0" smtClean="0">
                <a:solidFill>
                  <a:srgbClr val="0000FF"/>
                </a:solidFill>
              </a:rPr>
              <a:t> harvest                   celebration   </a:t>
            </a:r>
          </a:p>
          <a:p>
            <a:r>
              <a:rPr lang="en-US" sz="4400" b="1" dirty="0" smtClean="0">
                <a:solidFill>
                  <a:srgbClr val="0000FF"/>
                </a:solidFill>
              </a:rPr>
              <a:t>starve                             origin</a:t>
            </a:r>
          </a:p>
          <a:p>
            <a:r>
              <a:rPr lang="en-US" sz="4400" b="1" dirty="0" smtClean="0">
                <a:solidFill>
                  <a:srgbClr val="0000FF"/>
                </a:solidFill>
              </a:rPr>
              <a:t>  religious                        seasonal</a:t>
            </a:r>
            <a:endParaRPr lang="zh-CN" altLang="en-US" sz="4400" b="1" dirty="0" smtClean="0">
              <a:solidFill>
                <a:srgbClr val="0000FF"/>
              </a:solidFill>
            </a:endParaRPr>
          </a:p>
          <a:p>
            <a:r>
              <a:rPr lang="en-US" sz="4400" b="1" dirty="0" smtClean="0">
                <a:solidFill>
                  <a:srgbClr val="0000FF"/>
                </a:solidFill>
              </a:rPr>
              <a:t>ancestor                              grave  </a:t>
            </a:r>
          </a:p>
          <a:p>
            <a:r>
              <a:rPr lang="en-US" sz="4400" b="1" dirty="0" smtClean="0">
                <a:solidFill>
                  <a:srgbClr val="0000FF"/>
                </a:solidFill>
              </a:rPr>
              <a:t>incense                  in memory of  </a:t>
            </a:r>
          </a:p>
          <a:p>
            <a:r>
              <a:rPr lang="en-US" sz="4400" b="1" dirty="0" smtClean="0">
                <a:solidFill>
                  <a:srgbClr val="0000FF"/>
                </a:solidFill>
              </a:rPr>
              <a:t>Mexico                               feast  </a:t>
            </a:r>
          </a:p>
          <a:p>
            <a:r>
              <a:rPr lang="en-US" sz="4400" b="1" dirty="0" smtClean="0">
                <a:solidFill>
                  <a:srgbClr val="0000FF"/>
                </a:solidFill>
              </a:rPr>
              <a:t>skull                                      bone </a:t>
            </a:r>
            <a:endParaRPr lang="zh-CN" altLang="en-US" sz="4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0000FF"/>
                </a:solidFill>
              </a:rPr>
              <a:t>Halloween                     belief  </a:t>
            </a:r>
          </a:p>
          <a:p>
            <a:pPr>
              <a:buNone/>
            </a:pPr>
            <a:r>
              <a:rPr lang="en-US" sz="4400" b="1" dirty="0" smtClean="0">
                <a:solidFill>
                  <a:srgbClr val="0000FF"/>
                </a:solidFill>
              </a:rPr>
              <a:t>dress up                         trick </a:t>
            </a:r>
          </a:p>
          <a:p>
            <a:pPr>
              <a:buNone/>
            </a:pPr>
            <a:r>
              <a:rPr lang="en-US" sz="4400" b="1" dirty="0" smtClean="0">
                <a:solidFill>
                  <a:srgbClr val="0000FF"/>
                </a:solidFill>
              </a:rPr>
              <a:t>poet                                arrival   </a:t>
            </a:r>
          </a:p>
          <a:p>
            <a:pPr>
              <a:buNone/>
            </a:pPr>
            <a:r>
              <a:rPr lang="en-US" sz="4400" b="1" dirty="0" smtClean="0">
                <a:solidFill>
                  <a:srgbClr val="0000FF"/>
                </a:solidFill>
              </a:rPr>
              <a:t>gain                            independence   </a:t>
            </a:r>
          </a:p>
          <a:p>
            <a:pPr>
              <a:buNone/>
            </a:pPr>
            <a:r>
              <a:rPr lang="en-US" sz="4400" b="1" dirty="0" smtClean="0">
                <a:solidFill>
                  <a:srgbClr val="0000FF"/>
                </a:solidFill>
              </a:rPr>
              <a:t>gather                           agriculture</a:t>
            </a:r>
            <a:endParaRPr lang="zh-CN" altLang="en-US" sz="4400" b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0000FF"/>
                </a:solidFill>
              </a:rPr>
              <a:t>award                            produce   </a:t>
            </a:r>
          </a:p>
          <a:p>
            <a:pPr>
              <a:buNone/>
            </a:pPr>
            <a:r>
              <a:rPr lang="en-US" sz="4400" b="1" dirty="0" smtClean="0">
                <a:solidFill>
                  <a:srgbClr val="0000FF"/>
                </a:solidFill>
              </a:rPr>
              <a:t>rooster                           admire    </a:t>
            </a:r>
          </a:p>
          <a:p>
            <a:pPr>
              <a:buNone/>
            </a:pPr>
            <a:r>
              <a:rPr lang="en-US" sz="4400" b="1" dirty="0" smtClean="0">
                <a:solidFill>
                  <a:srgbClr val="0000FF"/>
                </a:solidFill>
              </a:rPr>
              <a:t>energetic                      carnival </a:t>
            </a:r>
            <a:endParaRPr lang="zh-CN" altLang="en-US" sz="4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32656"/>
            <a:ext cx="9540552" cy="6264696"/>
          </a:xfrm>
        </p:spPr>
        <p:txBody>
          <a:bodyPr>
            <a:normAutofit fontScale="92500" lnSpcReduction="10000"/>
          </a:bodyPr>
          <a:lstStyle/>
          <a:p>
            <a:r>
              <a:rPr lang="en-US" sz="4800" b="1" dirty="0" smtClean="0">
                <a:solidFill>
                  <a:srgbClr val="0000FF"/>
                </a:solidFill>
              </a:rPr>
              <a:t>look forward to               lunar</a:t>
            </a:r>
            <a:endParaRPr lang="zh-CN" altLang="en-US" sz="4800" b="1" dirty="0" smtClean="0">
              <a:solidFill>
                <a:srgbClr val="0000FF"/>
              </a:solidFill>
            </a:endParaRPr>
          </a:p>
          <a:p>
            <a:r>
              <a:rPr lang="en-US" sz="4800" b="1" dirty="0" smtClean="0">
                <a:solidFill>
                  <a:srgbClr val="0000FF"/>
                </a:solidFill>
              </a:rPr>
              <a:t>independent                 agricultural </a:t>
            </a:r>
          </a:p>
          <a:p>
            <a:r>
              <a:rPr lang="en-US" sz="4800" b="1" dirty="0" smtClean="0">
                <a:solidFill>
                  <a:srgbClr val="0000FF"/>
                </a:solidFill>
              </a:rPr>
              <a:t>Easter                                parade   </a:t>
            </a:r>
          </a:p>
          <a:p>
            <a:r>
              <a:rPr lang="en-US" sz="4800" b="1" dirty="0" smtClean="0">
                <a:solidFill>
                  <a:srgbClr val="0000FF"/>
                </a:solidFill>
              </a:rPr>
              <a:t>day and night                 clothing  </a:t>
            </a:r>
          </a:p>
          <a:p>
            <a:r>
              <a:rPr lang="en-US" sz="4800" b="1" dirty="0" smtClean="0">
                <a:solidFill>
                  <a:srgbClr val="0000FF"/>
                </a:solidFill>
              </a:rPr>
              <a:t>Christian                            Jesus   </a:t>
            </a:r>
          </a:p>
          <a:p>
            <a:r>
              <a:rPr lang="en-US" sz="4800" b="1" dirty="0" smtClean="0">
                <a:solidFill>
                  <a:srgbClr val="0000FF"/>
                </a:solidFill>
              </a:rPr>
              <a:t>cherry                            blossom   </a:t>
            </a:r>
          </a:p>
          <a:p>
            <a:r>
              <a:rPr lang="en-US" sz="4800" b="1" dirty="0" smtClean="0">
                <a:solidFill>
                  <a:srgbClr val="0000FF"/>
                </a:solidFill>
              </a:rPr>
              <a:t>as though                    have fun with   </a:t>
            </a:r>
          </a:p>
          <a:p>
            <a:r>
              <a:rPr lang="en-US" sz="4800" b="1" smtClean="0">
                <a:solidFill>
                  <a:srgbClr val="0000FF"/>
                </a:solidFill>
              </a:rPr>
              <a:t>custom                           worldwide</a:t>
            </a:r>
            <a:endParaRPr lang="zh-CN" altLang="en-US" sz="4800" b="1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126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0000FF"/>
                </a:solidFill>
              </a:rPr>
              <a:t>rosebud                         fool    </a:t>
            </a:r>
          </a:p>
          <a:p>
            <a:pPr>
              <a:buNone/>
            </a:pPr>
            <a:r>
              <a:rPr lang="en-US" sz="4400" b="1" dirty="0" smtClean="0">
                <a:solidFill>
                  <a:srgbClr val="0000FF"/>
                </a:solidFill>
              </a:rPr>
              <a:t>necessity                       permission  </a:t>
            </a:r>
          </a:p>
          <a:p>
            <a:pPr>
              <a:buNone/>
            </a:pPr>
            <a:r>
              <a:rPr lang="en-US" sz="4400" b="1" dirty="0" smtClean="0">
                <a:solidFill>
                  <a:srgbClr val="0000FF"/>
                </a:solidFill>
              </a:rPr>
              <a:t>prediction                     fashion  </a:t>
            </a:r>
          </a:p>
          <a:p>
            <a:pPr>
              <a:buNone/>
            </a:pPr>
            <a:r>
              <a:rPr lang="en-US" sz="4400" b="1" dirty="0" smtClean="0">
                <a:solidFill>
                  <a:srgbClr val="0000FF"/>
                </a:solidFill>
              </a:rPr>
              <a:t>parking                          obvious</a:t>
            </a:r>
            <a:endParaRPr lang="zh-CN" altLang="en-US" sz="4400" b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0000FF"/>
                </a:solidFill>
              </a:rPr>
              <a:t>Valentine’s Day            turn up   </a:t>
            </a:r>
          </a:p>
          <a:p>
            <a:pPr>
              <a:buNone/>
            </a:pPr>
            <a:r>
              <a:rPr lang="en-US" sz="4400" b="1" dirty="0" smtClean="0">
                <a:solidFill>
                  <a:srgbClr val="0000FF"/>
                </a:solidFill>
              </a:rPr>
              <a:t>keep one’s word           drown</a:t>
            </a:r>
          </a:p>
          <a:p>
            <a:pPr>
              <a:buNone/>
            </a:pPr>
            <a:r>
              <a:rPr lang="en-US" sz="4400" b="1" dirty="0" smtClean="0">
                <a:solidFill>
                  <a:srgbClr val="0000FF"/>
                </a:solidFill>
              </a:rPr>
              <a:t> apologize                hold one’s breath </a:t>
            </a:r>
            <a:endParaRPr lang="zh-CN" altLang="en-US" sz="4400" b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0000FF"/>
                </a:solidFill>
              </a:rPr>
              <a:t>sadness                         parking lot</a:t>
            </a:r>
            <a:endParaRPr lang="zh-CN" altLang="en-US" sz="4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wipe                      weave  </a:t>
            </a:r>
          </a:p>
          <a:p>
            <a:r>
              <a:rPr lang="en-US" sz="4400" b="1" dirty="0" smtClean="0">
                <a:solidFill>
                  <a:srgbClr val="0000FF"/>
                </a:solidFill>
              </a:rPr>
              <a:t> herd                      the Milky Way  </a:t>
            </a:r>
          </a:p>
          <a:p>
            <a:r>
              <a:rPr lang="en-US" sz="4400" b="1" dirty="0" smtClean="0">
                <a:solidFill>
                  <a:srgbClr val="0000FF"/>
                </a:solidFill>
              </a:rPr>
              <a:t> magpie                  weep</a:t>
            </a:r>
            <a:endParaRPr lang="zh-CN" altLang="en-US" sz="4400" b="1" dirty="0" smtClean="0">
              <a:solidFill>
                <a:srgbClr val="0000FF"/>
              </a:solidFill>
            </a:endParaRPr>
          </a:p>
          <a:p>
            <a:r>
              <a:rPr lang="en-US" sz="4400" b="1" dirty="0" smtClean="0">
                <a:solidFill>
                  <a:srgbClr val="0000FF"/>
                </a:solidFill>
              </a:rPr>
              <a:t>announcer             set off  </a:t>
            </a:r>
          </a:p>
          <a:p>
            <a:r>
              <a:rPr lang="en-US" sz="4400" b="1" dirty="0" smtClean="0">
                <a:solidFill>
                  <a:srgbClr val="0000FF"/>
                </a:solidFill>
              </a:rPr>
              <a:t> remind                    forgive  </a:t>
            </a:r>
          </a:p>
          <a:p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b="1" smtClean="0">
                <a:solidFill>
                  <a:srgbClr val="0000FF"/>
                </a:solidFill>
              </a:rPr>
              <a:t>remind…of             hunter</a:t>
            </a:r>
            <a:endParaRPr lang="zh-CN" altLang="en-US" sz="4400" b="1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104</Words>
  <Application>Microsoft Office PowerPoint</Application>
  <PresentationFormat>全屏显示(4:3)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5</cp:revision>
  <dcterms:modified xsi:type="dcterms:W3CDTF">2014-02-09T03:45:54Z</dcterms:modified>
</cp:coreProperties>
</file>