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2F0"/>
    <a:srgbClr val="4225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2012-12-27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640960" cy="640871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4225ED"/>
                </a:solidFill>
              </a:rPr>
              <a:t>consume </a:t>
            </a:r>
            <a:r>
              <a:rPr lang="en-US" sz="4800" b="1" dirty="0" smtClean="0">
                <a:solidFill>
                  <a:srgbClr val="4225ED"/>
                </a:solidFill>
              </a:rPr>
              <a:t>               </a:t>
            </a:r>
            <a:r>
              <a:rPr lang="en-US" sz="4800" b="1" dirty="0" smtClean="0">
                <a:solidFill>
                  <a:srgbClr val="4225ED"/>
                </a:solidFill>
              </a:rPr>
              <a:t>renewable </a:t>
            </a:r>
            <a:endParaRPr lang="en-US" sz="4800" b="1" dirty="0" smtClean="0">
              <a:solidFill>
                <a:srgbClr val="4225ED"/>
              </a:solidFill>
            </a:endParaRPr>
          </a:p>
          <a:p>
            <a:r>
              <a:rPr lang="en-US" sz="4800" b="1" dirty="0" smtClean="0">
                <a:solidFill>
                  <a:srgbClr val="4225ED"/>
                </a:solidFill>
              </a:rPr>
              <a:t> </a:t>
            </a:r>
            <a:r>
              <a:rPr lang="en-US" sz="4800" b="1" dirty="0" smtClean="0">
                <a:solidFill>
                  <a:srgbClr val="4225ED"/>
                </a:solidFill>
              </a:rPr>
              <a:t>greenhouse  </a:t>
            </a:r>
            <a:r>
              <a:rPr lang="en-US" sz="4800" b="1" dirty="0" smtClean="0">
                <a:solidFill>
                  <a:srgbClr val="4225ED"/>
                </a:solidFill>
              </a:rPr>
              <a:t>            </a:t>
            </a:r>
            <a:r>
              <a:rPr lang="en-US" sz="4800" b="1" dirty="0" smtClean="0">
                <a:solidFill>
                  <a:srgbClr val="4225ED"/>
                </a:solidFill>
              </a:rPr>
              <a:t>Fahrenheit  </a:t>
            </a:r>
            <a:endParaRPr lang="en-US" sz="4800" b="1" dirty="0" smtClean="0">
              <a:solidFill>
                <a:srgbClr val="4225ED"/>
              </a:solidFill>
            </a:endParaRPr>
          </a:p>
          <a:p>
            <a:r>
              <a:rPr lang="en-US" sz="4800" b="1" dirty="0" smtClean="0">
                <a:solidFill>
                  <a:srgbClr val="4225ED"/>
                </a:solidFill>
              </a:rPr>
              <a:t> </a:t>
            </a:r>
            <a:r>
              <a:rPr lang="en-US" sz="4800" b="1" dirty="0" smtClean="0">
                <a:solidFill>
                  <a:srgbClr val="4225ED"/>
                </a:solidFill>
              </a:rPr>
              <a:t>come about </a:t>
            </a:r>
            <a:r>
              <a:rPr lang="en-US" sz="4800" b="1" dirty="0" smtClean="0">
                <a:solidFill>
                  <a:srgbClr val="4225ED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4225ED"/>
                </a:solidFill>
              </a:rPr>
              <a:t>graph  </a:t>
            </a:r>
            <a:endParaRPr lang="en-US" sz="4800" b="1" dirty="0" smtClean="0">
              <a:solidFill>
                <a:srgbClr val="4225ED"/>
              </a:solidFill>
            </a:endParaRPr>
          </a:p>
          <a:p>
            <a:r>
              <a:rPr lang="en-US" sz="4800" b="1" dirty="0" smtClean="0">
                <a:solidFill>
                  <a:srgbClr val="4225ED"/>
                </a:solidFill>
              </a:rPr>
              <a:t> </a:t>
            </a:r>
            <a:r>
              <a:rPr lang="en-US" sz="4800" b="1" dirty="0" smtClean="0">
                <a:solidFill>
                  <a:srgbClr val="4225ED"/>
                </a:solidFill>
              </a:rPr>
              <a:t>random   </a:t>
            </a:r>
            <a:r>
              <a:rPr lang="en-US" sz="4800" b="1" dirty="0" smtClean="0">
                <a:solidFill>
                  <a:srgbClr val="4225ED"/>
                </a:solidFill>
              </a:rPr>
              <a:t>               phenomenon  </a:t>
            </a:r>
          </a:p>
          <a:p>
            <a:r>
              <a:rPr lang="en-US" sz="4800" b="1" dirty="0" smtClean="0">
                <a:solidFill>
                  <a:srgbClr val="4225ED"/>
                </a:solidFill>
              </a:rPr>
              <a:t> </a:t>
            </a:r>
            <a:r>
              <a:rPr lang="en-US" sz="4800" b="1" dirty="0" smtClean="0">
                <a:solidFill>
                  <a:srgbClr val="4225ED"/>
                </a:solidFill>
              </a:rPr>
              <a:t>subscribe </a:t>
            </a:r>
            <a:r>
              <a:rPr lang="en-US" sz="4800" b="1" dirty="0" smtClean="0">
                <a:solidFill>
                  <a:srgbClr val="4225ED"/>
                </a:solidFill>
              </a:rPr>
              <a:t>                  </a:t>
            </a:r>
            <a:r>
              <a:rPr lang="en-US" sz="4800" b="1" dirty="0" err="1" smtClean="0">
                <a:solidFill>
                  <a:srgbClr val="4225ED"/>
                </a:solidFill>
              </a:rPr>
              <a:t>subscribe</a:t>
            </a:r>
            <a:r>
              <a:rPr lang="en-US" sz="4800" b="1" dirty="0" smtClean="0">
                <a:solidFill>
                  <a:srgbClr val="4225ED"/>
                </a:solidFill>
              </a:rPr>
              <a:t> to   </a:t>
            </a:r>
            <a:endParaRPr lang="en-US" sz="4800" b="1" dirty="0" smtClean="0">
              <a:solidFill>
                <a:srgbClr val="4225ED"/>
              </a:solidFill>
            </a:endParaRPr>
          </a:p>
          <a:p>
            <a:r>
              <a:rPr lang="en-US" sz="4800" b="1" dirty="0" smtClean="0">
                <a:solidFill>
                  <a:srgbClr val="4225ED"/>
                </a:solidFill>
              </a:rPr>
              <a:t>fossil                                        </a:t>
            </a:r>
            <a:r>
              <a:rPr lang="en-US" sz="4800" b="1" dirty="0" smtClean="0">
                <a:solidFill>
                  <a:srgbClr val="4225ED"/>
                </a:solidFill>
              </a:rPr>
              <a:t>fuel  </a:t>
            </a:r>
            <a:endParaRPr lang="en-US" sz="4800" b="1" dirty="0" smtClean="0">
              <a:solidFill>
                <a:srgbClr val="4225ED"/>
              </a:solidFill>
            </a:endParaRPr>
          </a:p>
          <a:p>
            <a:r>
              <a:rPr lang="en-US" sz="4800" b="1" dirty="0" smtClean="0">
                <a:solidFill>
                  <a:srgbClr val="4225ED"/>
                </a:solidFill>
              </a:rPr>
              <a:t> </a:t>
            </a:r>
            <a:r>
              <a:rPr lang="en-US" sz="4800" b="1" dirty="0" smtClean="0">
                <a:solidFill>
                  <a:srgbClr val="4225ED"/>
                </a:solidFill>
              </a:rPr>
              <a:t>byproduct  </a:t>
            </a:r>
            <a:r>
              <a:rPr lang="en-US" sz="4800" b="1" dirty="0" smtClean="0">
                <a:solidFill>
                  <a:srgbClr val="4225ED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4225ED"/>
                </a:solidFill>
              </a:rPr>
              <a:t>quantity </a:t>
            </a:r>
            <a:endParaRPr lang="zh-CN" altLang="en-US" sz="4800" b="1" dirty="0">
              <a:solidFill>
                <a:srgbClr val="4225E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572149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6C22F0"/>
                </a:solidFill>
              </a:rPr>
              <a:t>quantity of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tend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go </a:t>
            </a:r>
            <a:r>
              <a:rPr lang="en-US" sz="4800" b="1" dirty="0" smtClean="0">
                <a:solidFill>
                  <a:srgbClr val="6C22F0"/>
                </a:solidFill>
              </a:rPr>
              <a:t>up 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measurement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per           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data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result in 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trend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catastrophe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flood 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</a:t>
            </a:r>
            <a:r>
              <a:rPr lang="en-US" sz="4800" b="1" dirty="0" smtClean="0">
                <a:solidFill>
                  <a:srgbClr val="6C22F0"/>
                </a:solidFill>
              </a:rPr>
              <a:t>drought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famine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</a:t>
            </a:r>
            <a:r>
              <a:rPr lang="en-US" sz="4800" b="1" dirty="0" smtClean="0">
                <a:solidFill>
                  <a:srgbClr val="6C22F0"/>
                </a:solidFill>
              </a:rPr>
              <a:t>oppose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</a:t>
            </a:r>
            <a:r>
              <a:rPr lang="en-US" sz="4800" b="1" dirty="0" smtClean="0">
                <a:solidFill>
                  <a:srgbClr val="6C22F0"/>
                </a:solidFill>
              </a:rPr>
              <a:t>be opposed to</a:t>
            </a:r>
            <a:endParaRPr lang="zh-CN" altLang="en-US" sz="4800" b="1" dirty="0">
              <a:solidFill>
                <a:srgbClr val="6C22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964488" cy="579350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6C22F0"/>
                </a:solidFill>
              </a:rPr>
              <a:t>mild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environment 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environmental   environmentalist</a:t>
            </a:r>
          </a:p>
          <a:p>
            <a:r>
              <a:rPr lang="en-US" sz="4800" b="1" dirty="0" smtClean="0">
                <a:solidFill>
                  <a:srgbClr val="6C22F0"/>
                </a:solidFill>
              </a:rPr>
              <a:t> state      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range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</a:t>
            </a:r>
            <a:r>
              <a:rPr lang="en-US" sz="4800" b="1" dirty="0" smtClean="0">
                <a:solidFill>
                  <a:srgbClr val="6C22F0"/>
                </a:solidFill>
              </a:rPr>
              <a:t>even if 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keep on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glance                        steady</a:t>
            </a:r>
          </a:p>
          <a:p>
            <a:r>
              <a:rPr lang="en-US" sz="4800" b="1" dirty="0" smtClean="0">
                <a:solidFill>
                  <a:srgbClr val="6C22F0"/>
                </a:solidFill>
              </a:rPr>
              <a:t> steadily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tendency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 widespread           consequence</a:t>
            </a:r>
            <a:endParaRPr lang="zh-CN" altLang="en-US" sz="4800" b="1" dirty="0">
              <a:solidFill>
                <a:srgbClr val="6C22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568952" cy="5649491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6C22F0"/>
                </a:solidFill>
              </a:rPr>
              <a:t>on the whole  </a:t>
            </a:r>
            <a:r>
              <a:rPr lang="en-US" sz="4800" b="1" dirty="0" smtClean="0">
                <a:solidFill>
                  <a:srgbClr val="6C22F0"/>
                </a:solidFill>
              </a:rPr>
              <a:t>        </a:t>
            </a:r>
            <a:r>
              <a:rPr lang="en-US" sz="4800" b="1" dirty="0" smtClean="0">
                <a:solidFill>
                  <a:srgbClr val="6C22F0"/>
                </a:solidFill>
              </a:rPr>
              <a:t>economical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hectare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average 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existence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outer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on </a:t>
            </a:r>
            <a:r>
              <a:rPr lang="en-US" sz="4800" b="1" dirty="0" smtClean="0">
                <a:solidFill>
                  <a:srgbClr val="6C22F0"/>
                </a:solidFill>
              </a:rPr>
              <a:t>behalf of </a:t>
            </a:r>
            <a:r>
              <a:rPr lang="en-US" sz="4800" b="1" dirty="0" smtClean="0">
                <a:solidFill>
                  <a:srgbClr val="6C22F0"/>
                </a:solidFill>
              </a:rPr>
              <a:t>            individual  </a:t>
            </a:r>
          </a:p>
          <a:p>
            <a:r>
              <a:rPr lang="en-US" sz="4800" b="1" dirty="0" smtClean="0">
                <a:solidFill>
                  <a:srgbClr val="6C22F0"/>
                </a:solidFill>
              </a:rPr>
              <a:t>advocate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commitment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put </a:t>
            </a:r>
            <a:r>
              <a:rPr lang="en-US" sz="4800" b="1" dirty="0" smtClean="0">
                <a:solidFill>
                  <a:srgbClr val="6C22F0"/>
                </a:solidFill>
              </a:rPr>
              <a:t>up with </a:t>
            </a:r>
            <a:r>
              <a:rPr lang="en-US" sz="4800" b="1" dirty="0" smtClean="0">
                <a:solidFill>
                  <a:srgbClr val="6C22F0"/>
                </a:solidFill>
              </a:rPr>
              <a:t>            </a:t>
            </a:r>
            <a:r>
              <a:rPr lang="en-US" sz="4800" b="1" dirty="0" smtClean="0">
                <a:solidFill>
                  <a:srgbClr val="6C22F0"/>
                </a:solidFill>
              </a:rPr>
              <a:t>pollution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growth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electrical</a:t>
            </a:r>
            <a:endParaRPr lang="zh-CN" altLang="en-US" sz="4800" b="1" dirty="0">
              <a:solidFill>
                <a:srgbClr val="6C22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6C22F0"/>
                </a:solidFill>
              </a:rPr>
              <a:t>appliance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</a:t>
            </a:r>
            <a:r>
              <a:rPr lang="en-US" sz="4800" b="1" dirty="0" smtClean="0">
                <a:solidFill>
                  <a:srgbClr val="6C22F0"/>
                </a:solidFill>
              </a:rPr>
              <a:t>so long as 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casual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and so on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motor   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can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circumstance         </a:t>
            </a:r>
            <a:r>
              <a:rPr lang="en-US" sz="4800" b="1" dirty="0" smtClean="0">
                <a:solidFill>
                  <a:srgbClr val="6C22F0"/>
                </a:solidFill>
              </a:rPr>
              <a:t>microwave </a:t>
            </a:r>
            <a:endParaRPr lang="zh-CN" alt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refresh </a:t>
            </a:r>
            <a:r>
              <a:rPr lang="en-US" sz="4800" b="1" dirty="0" smtClean="0">
                <a:solidFill>
                  <a:srgbClr val="6C22F0"/>
                </a:solidFill>
              </a:rPr>
              <a:t> 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educator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contribution          </a:t>
            </a:r>
            <a:r>
              <a:rPr lang="en-US" sz="4800" b="1" dirty="0" smtClean="0">
                <a:solidFill>
                  <a:srgbClr val="6C22F0"/>
                </a:solidFill>
              </a:rPr>
              <a:t>imperative </a:t>
            </a:r>
            <a:endParaRPr lang="en-US" sz="4800" b="1" dirty="0" smtClean="0">
              <a:solidFill>
                <a:srgbClr val="6C22F0"/>
              </a:solidFill>
            </a:endParaRPr>
          </a:p>
          <a:p>
            <a:r>
              <a:rPr lang="en-US" sz="4800" b="1" dirty="0" smtClean="0">
                <a:solidFill>
                  <a:srgbClr val="6C22F0"/>
                </a:solidFill>
              </a:rPr>
              <a:t>heading                  </a:t>
            </a:r>
            <a:r>
              <a:rPr lang="en-US" sz="4800" b="1" dirty="0" smtClean="0">
                <a:solidFill>
                  <a:srgbClr val="6C22F0"/>
                </a:solidFill>
              </a:rPr>
              <a:t>slogan</a:t>
            </a:r>
            <a:endParaRPr lang="zh-CN" altLang="en-US" sz="4800" b="1" dirty="0">
              <a:solidFill>
                <a:srgbClr val="6C22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6C22F0"/>
                </a:solidFill>
              </a:rPr>
              <a:t>presentation </a:t>
            </a:r>
            <a:endParaRPr lang="en-US" sz="4000" b="1" dirty="0" smtClean="0">
              <a:solidFill>
                <a:srgbClr val="6C22F0"/>
              </a:solidFill>
            </a:endParaRPr>
          </a:p>
          <a:p>
            <a:r>
              <a:rPr lang="en-US" sz="4000" b="1" dirty="0" smtClean="0">
                <a:solidFill>
                  <a:srgbClr val="6C22F0"/>
                </a:solidFill>
              </a:rPr>
              <a:t>nuclear  </a:t>
            </a:r>
          </a:p>
          <a:p>
            <a:r>
              <a:rPr lang="en-US" sz="4000" b="1" dirty="0" smtClean="0">
                <a:solidFill>
                  <a:srgbClr val="6C22F0"/>
                </a:solidFill>
              </a:rPr>
              <a:t>disagreement</a:t>
            </a:r>
            <a:endParaRPr lang="zh-CN" altLang="en-US" sz="4000" b="1" dirty="0" smtClean="0">
              <a:solidFill>
                <a:srgbClr val="6C22F0"/>
              </a:solidFill>
            </a:endParaRPr>
          </a:p>
          <a:p>
            <a:endParaRPr lang="zh-CN" altLang="en-US" sz="4000" b="1" dirty="0">
              <a:solidFill>
                <a:srgbClr val="6C22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108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二中人</cp:lastModifiedBy>
  <cp:revision>3</cp:revision>
  <dcterms:modified xsi:type="dcterms:W3CDTF">2012-12-27T07:28:01Z</dcterms:modified>
</cp:coreProperties>
</file>