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0" r:id="rId3"/>
    <p:sldId id="257" r:id="rId4"/>
    <p:sldId id="260" r:id="rId5"/>
    <p:sldId id="258" r:id="rId6"/>
    <p:sldId id="259" r:id="rId7"/>
    <p:sldId id="263" r:id="rId8"/>
    <p:sldId id="264" r:id="rId9"/>
    <p:sldId id="265" r:id="rId10"/>
    <p:sldId id="279" r:id="rId11"/>
    <p:sldId id="272" r:id="rId12"/>
    <p:sldId id="278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0CBF-F024-4965-B179-8D4DEA88779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947-43EC-4889-BC32-A4D5420B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文言文重点实词记忆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文言文常见实词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7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336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 </a:t>
            </a:r>
            <a:r>
              <a:rPr lang="zh-CN" altLang="en-US" b="1" dirty="0">
                <a:solidFill>
                  <a:srgbClr val="FF0000"/>
                </a:solidFill>
              </a:rPr>
              <a:t>却</a:t>
            </a:r>
            <a:r>
              <a:rPr lang="zh-CN" altLang="en-US" dirty="0"/>
              <a:t>与小姑别，泪落连珠子。</a:t>
            </a:r>
            <a:r>
              <a:rPr lang="zh-CN" altLang="en-US" dirty="0" smtClean="0"/>
              <a:t>（却</a:t>
            </a:r>
            <a:r>
              <a:rPr lang="zh-CN" altLang="en-US" dirty="0"/>
              <a:t>：回头）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</a:t>
            </a:r>
            <a:r>
              <a:rPr lang="zh-CN" altLang="en-US" dirty="0"/>
              <a:t>、但以刘日</a:t>
            </a:r>
            <a:r>
              <a:rPr lang="zh-CN" altLang="en-US" b="1" dirty="0">
                <a:solidFill>
                  <a:srgbClr val="FF0000"/>
                </a:solidFill>
              </a:rPr>
              <a:t>薄</a:t>
            </a:r>
            <a:r>
              <a:rPr lang="zh-CN" altLang="en-US" dirty="0"/>
              <a:t>西山，气息奄奄，人命危浅，朝不虑夕。</a:t>
            </a:r>
            <a:r>
              <a:rPr lang="zh-CN" altLang="en-US" dirty="0" smtClean="0"/>
              <a:t>（薄</a:t>
            </a:r>
            <a:r>
              <a:rPr lang="zh-CN" altLang="en-US" dirty="0"/>
              <a:t>：迫近）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</a:t>
            </a:r>
            <a:r>
              <a:rPr lang="zh-CN" altLang="en-US" dirty="0"/>
              <a:t>、肉食者</a:t>
            </a:r>
            <a:r>
              <a:rPr lang="zh-CN" altLang="en-US" b="1" dirty="0">
                <a:solidFill>
                  <a:srgbClr val="FF0000"/>
                </a:solidFill>
              </a:rPr>
              <a:t>鄙</a:t>
            </a:r>
            <a:r>
              <a:rPr lang="zh-CN" altLang="en-US" dirty="0"/>
              <a:t>，未能远谋。</a:t>
            </a:r>
            <a:r>
              <a:rPr lang="zh-CN" altLang="en-US" dirty="0" smtClean="0"/>
              <a:t>（鄙</a:t>
            </a:r>
            <a:r>
              <a:rPr lang="zh-CN" altLang="en-US" dirty="0"/>
              <a:t>：见识浅陋）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4</a:t>
            </a:r>
            <a:r>
              <a:rPr lang="zh-CN" altLang="en-US" dirty="0"/>
              <a:t>、越国以</a:t>
            </a:r>
            <a:r>
              <a:rPr lang="zh-CN" altLang="en-US" b="1" dirty="0">
                <a:solidFill>
                  <a:srgbClr val="FF0000"/>
                </a:solidFill>
              </a:rPr>
              <a:t>鄙</a:t>
            </a:r>
            <a:r>
              <a:rPr lang="zh-CN" altLang="en-US" dirty="0"/>
              <a:t>远，君知其难也。</a:t>
            </a:r>
            <a:r>
              <a:rPr lang="zh-CN" altLang="en-US" dirty="0" smtClean="0"/>
              <a:t>（鄙</a:t>
            </a:r>
            <a:r>
              <a:rPr lang="zh-CN" altLang="en-US" dirty="0"/>
              <a:t>：边邑→当作边邑）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5</a:t>
            </a:r>
            <a:r>
              <a:rPr lang="zh-CN" altLang="en-US" dirty="0"/>
              <a:t>、 到则</a:t>
            </a:r>
            <a:r>
              <a:rPr lang="zh-CN" altLang="en-US" b="1" dirty="0">
                <a:solidFill>
                  <a:srgbClr val="FF0000"/>
                </a:solidFill>
              </a:rPr>
              <a:t>披</a:t>
            </a:r>
            <a:r>
              <a:rPr lang="zh-CN" altLang="en-US" dirty="0"/>
              <a:t>草而坐，倾壶而醉。</a:t>
            </a:r>
            <a:r>
              <a:rPr lang="zh-CN" altLang="en-US" dirty="0" smtClean="0"/>
              <a:t>（披</a:t>
            </a:r>
            <a:r>
              <a:rPr lang="zh-CN" altLang="en-US" dirty="0"/>
              <a:t>：拨开，分开）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6</a:t>
            </a:r>
            <a:r>
              <a:rPr lang="zh-CN" altLang="en-US" dirty="0"/>
              <a:t>、 已而有</a:t>
            </a:r>
            <a:r>
              <a:rPr lang="zh-CN" altLang="en-US" b="1" dirty="0">
                <a:solidFill>
                  <a:srgbClr val="FF0000"/>
                </a:solidFill>
              </a:rPr>
              <a:t>身</a:t>
            </a:r>
            <a:r>
              <a:rPr lang="zh-CN" altLang="en-US" dirty="0"/>
              <a:t>，遂产高祖。</a:t>
            </a:r>
            <a:r>
              <a:rPr lang="zh-CN" altLang="en-US" dirty="0" smtClean="0"/>
              <a:t>（身</a:t>
            </a:r>
            <a:r>
              <a:rPr lang="zh-CN" altLang="en-US" dirty="0"/>
              <a:t>：身孕）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7</a:t>
            </a:r>
            <a:r>
              <a:rPr lang="zh-CN" altLang="en-US" dirty="0"/>
              <a:t>、田光曰：“敬诺。”即起，</a:t>
            </a:r>
            <a:r>
              <a:rPr lang="zh-CN" altLang="en-US" b="1" dirty="0">
                <a:solidFill>
                  <a:srgbClr val="FF0000"/>
                </a:solidFill>
              </a:rPr>
              <a:t>趋</a:t>
            </a:r>
            <a:r>
              <a:rPr lang="zh-CN" altLang="en-US" dirty="0"/>
              <a:t>出。</a:t>
            </a:r>
            <a:r>
              <a:rPr lang="zh-CN" altLang="en-US" dirty="0" smtClean="0"/>
              <a:t>（趋</a:t>
            </a:r>
            <a:r>
              <a:rPr lang="zh-CN" altLang="en-US" dirty="0"/>
              <a:t>：小步快走）</a:t>
            </a:r>
            <a:r>
              <a:rPr lang="en-US" altLang="zh-CN" dirty="0"/>
              <a:t>【</a:t>
            </a:r>
            <a:r>
              <a:rPr lang="zh-CN" altLang="en-US" dirty="0"/>
              <a:t>道济趋下阶 趋：快走</a:t>
            </a:r>
            <a:r>
              <a:rPr lang="en-US" altLang="zh-CN" dirty="0"/>
              <a:t>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8</a:t>
            </a:r>
            <a:r>
              <a:rPr lang="zh-CN" altLang="en-US" dirty="0"/>
              <a:t>、思</a:t>
            </a:r>
            <a:r>
              <a:rPr lang="zh-CN" altLang="en-US" b="1" dirty="0">
                <a:solidFill>
                  <a:srgbClr val="FF0000"/>
                </a:solidFill>
              </a:rPr>
              <a:t>厥</a:t>
            </a:r>
            <a:r>
              <a:rPr lang="zh-CN" altLang="en-US" dirty="0"/>
              <a:t>先祖父。</a:t>
            </a:r>
            <a:r>
              <a:rPr lang="zh-CN" altLang="en-US" dirty="0" smtClean="0"/>
              <a:t>（厥</a:t>
            </a:r>
            <a:r>
              <a:rPr lang="zh-CN" altLang="en-US" dirty="0"/>
              <a:t>：他们的）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9</a:t>
            </a:r>
            <a:r>
              <a:rPr lang="zh-CN" altLang="en-US" dirty="0"/>
              <a:t>、人君</a:t>
            </a:r>
            <a:r>
              <a:rPr lang="zh-CN" altLang="en-US" b="1" dirty="0">
                <a:solidFill>
                  <a:srgbClr val="FF0000"/>
                </a:solidFill>
              </a:rPr>
              <a:t>当</a:t>
            </a:r>
            <a:r>
              <a:rPr lang="zh-CN" altLang="en-US" dirty="0"/>
              <a:t>神器之重，居域中之大，将崇极天之峻。</a:t>
            </a:r>
            <a:r>
              <a:rPr lang="zh-CN" altLang="en-US" dirty="0" smtClean="0"/>
              <a:t>（当</a:t>
            </a:r>
            <a:r>
              <a:rPr lang="zh-CN" altLang="en-US" dirty="0"/>
              <a:t>：主持，掌握）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10</a:t>
            </a:r>
            <a:r>
              <a:rPr lang="zh-CN" altLang="en-US" dirty="0"/>
              <a:t>、吏</a:t>
            </a:r>
            <a:r>
              <a:rPr lang="zh-CN" altLang="en-US" b="1" dirty="0">
                <a:solidFill>
                  <a:srgbClr val="FF0000"/>
                </a:solidFill>
              </a:rPr>
              <a:t>当</a:t>
            </a:r>
            <a:r>
              <a:rPr lang="zh-CN" altLang="en-US" dirty="0"/>
              <a:t>广所失亡多，为虏所生得，当斩，赎为庶人。</a:t>
            </a:r>
            <a:r>
              <a:rPr lang="zh-CN" altLang="en-US" dirty="0" smtClean="0"/>
              <a:t>（当</a:t>
            </a:r>
            <a:r>
              <a:rPr lang="zh-CN" altLang="en-US" dirty="0"/>
              <a:t>：判决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5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质</a:t>
            </a:r>
            <a:r>
              <a:rPr lang="zh-CN" altLang="en-US" dirty="0"/>
              <a:t>明，避哨竹林中。</a:t>
            </a:r>
            <a:r>
              <a:rPr lang="zh-CN" altLang="en-US" dirty="0" smtClean="0"/>
              <a:t>（质</a:t>
            </a:r>
            <a:r>
              <a:rPr lang="zh-CN" altLang="en-US" dirty="0"/>
              <a:t>：正）</a:t>
            </a:r>
            <a:br>
              <a:rPr lang="zh-CN" altLang="en-US" dirty="0"/>
            </a:br>
            <a:r>
              <a:rPr lang="en-US" altLang="zh-CN" dirty="0" smtClean="0"/>
              <a:t>12</a:t>
            </a:r>
            <a:r>
              <a:rPr lang="zh-CN" altLang="en-US" dirty="0"/>
              <a:t>、必以长安君为</a:t>
            </a:r>
            <a:r>
              <a:rPr lang="zh-CN" altLang="en-US" b="1" dirty="0">
                <a:solidFill>
                  <a:srgbClr val="FF0000"/>
                </a:solidFill>
              </a:rPr>
              <a:t>质</a:t>
            </a:r>
            <a:r>
              <a:rPr lang="zh-CN" altLang="en-US" dirty="0"/>
              <a:t>，兵乃出。</a:t>
            </a:r>
            <a:r>
              <a:rPr lang="zh-CN" altLang="en-US" dirty="0" smtClean="0"/>
              <a:t>（质</a:t>
            </a:r>
            <a:r>
              <a:rPr lang="zh-CN" altLang="en-US" dirty="0"/>
              <a:t>：抵押，即人质）</a:t>
            </a:r>
            <a:r>
              <a:rPr lang="en-US" altLang="zh-CN" dirty="0"/>
              <a:t>【</a:t>
            </a:r>
            <a:r>
              <a:rPr lang="zh-CN" altLang="en-US" dirty="0"/>
              <a:t>常以木枕布衾质钱  抵押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13</a:t>
            </a:r>
            <a:r>
              <a:rPr lang="zh-CN" altLang="en-US" dirty="0"/>
              <a:t>、陶靖节躬</a:t>
            </a:r>
            <a:r>
              <a:rPr lang="zh-CN" altLang="en-US" b="1" dirty="0">
                <a:solidFill>
                  <a:srgbClr val="FF0000"/>
                </a:solidFill>
              </a:rPr>
              <a:t>丁</a:t>
            </a:r>
            <a:r>
              <a:rPr lang="zh-CN" altLang="en-US" dirty="0"/>
              <a:t>晋乱 。</a:t>
            </a:r>
            <a:r>
              <a:rPr lang="zh-CN" altLang="en-US" dirty="0" smtClean="0"/>
              <a:t>（丁</a:t>
            </a:r>
            <a:r>
              <a:rPr lang="zh-CN" altLang="en-US" dirty="0"/>
              <a:t>：遭逢）</a:t>
            </a:r>
            <a:r>
              <a:rPr lang="en-US" altLang="zh-CN" dirty="0"/>
              <a:t>【</a:t>
            </a:r>
            <a:r>
              <a:rPr lang="zh-CN" altLang="en-US" dirty="0"/>
              <a:t>丁忧：遭逢（父母之丧）居丧。以太夫人</a:t>
            </a:r>
            <a:r>
              <a:rPr lang="zh-CN" altLang="en-US" b="1" dirty="0">
                <a:solidFill>
                  <a:srgbClr val="FF0000"/>
                </a:solidFill>
              </a:rPr>
              <a:t>忧</a:t>
            </a:r>
            <a:r>
              <a:rPr lang="zh-CN" altLang="en-US" dirty="0"/>
              <a:t>去官：服丧，居丧。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14</a:t>
            </a:r>
            <a:r>
              <a:rPr lang="zh-CN" altLang="en-US" dirty="0"/>
              <a:t>、秦王斋五日后，乃设九宾礼于庭，</a:t>
            </a:r>
            <a:r>
              <a:rPr lang="zh-CN" altLang="en-US" b="1" dirty="0">
                <a:solidFill>
                  <a:srgbClr val="FF0000"/>
                </a:solidFill>
              </a:rPr>
              <a:t>引</a:t>
            </a:r>
            <a:r>
              <a:rPr lang="zh-CN" altLang="en-US" dirty="0"/>
              <a:t>赵使者蔺相如。</a:t>
            </a:r>
            <a:r>
              <a:rPr lang="zh-CN" altLang="en-US" dirty="0" smtClean="0"/>
              <a:t>（引</a:t>
            </a:r>
            <a:r>
              <a:rPr lang="zh-CN" altLang="en-US" dirty="0"/>
              <a:t>：延请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zh-CN" altLang="en-US" dirty="0"/>
              <a:t>、已而相如出，望见廉颇，相如</a:t>
            </a:r>
            <a:r>
              <a:rPr lang="zh-CN" altLang="en-US" b="1" dirty="0">
                <a:solidFill>
                  <a:srgbClr val="FF0000"/>
                </a:solidFill>
              </a:rPr>
              <a:t>引</a:t>
            </a:r>
            <a:r>
              <a:rPr lang="zh-CN" altLang="en-US" dirty="0"/>
              <a:t>车避匿。</a:t>
            </a:r>
            <a:r>
              <a:rPr lang="zh-CN" altLang="en-US" dirty="0" smtClean="0"/>
              <a:t>（引</a:t>
            </a:r>
            <a:r>
              <a:rPr lang="zh-CN" altLang="en-US" dirty="0"/>
              <a:t>：掉转）</a:t>
            </a:r>
            <a:br>
              <a:rPr lang="zh-CN" altLang="en-US" dirty="0"/>
            </a:br>
            <a:r>
              <a:rPr lang="en-US" altLang="zh-CN" dirty="0" smtClean="0"/>
              <a:t>16</a:t>
            </a:r>
            <a:r>
              <a:rPr lang="zh-CN" altLang="en-US" dirty="0"/>
              <a:t>、漕从山东西，岁百余万石，</a:t>
            </a:r>
            <a:r>
              <a:rPr lang="zh-CN" altLang="en-US" b="1" dirty="0">
                <a:solidFill>
                  <a:srgbClr val="FF0000"/>
                </a:solidFill>
              </a:rPr>
              <a:t>更</a:t>
            </a:r>
            <a:r>
              <a:rPr lang="zh-CN" altLang="en-US" dirty="0"/>
              <a:t>砥柱之限。</a:t>
            </a:r>
            <a:r>
              <a:rPr lang="zh-CN" altLang="en-US" dirty="0" smtClean="0"/>
              <a:t>（更</a:t>
            </a:r>
            <a:r>
              <a:rPr lang="zh-CN" altLang="en-US" dirty="0"/>
              <a:t>：经历</a:t>
            </a:r>
            <a:r>
              <a:rPr lang="en-US" altLang="zh-CN" dirty="0"/>
              <a:t>,</a:t>
            </a:r>
            <a:r>
              <a:rPr lang="zh-CN" altLang="en-US" dirty="0"/>
              <a:t>经过）</a:t>
            </a:r>
            <a:r>
              <a:rPr lang="en-US" altLang="zh-CN" dirty="0"/>
              <a:t>【</a:t>
            </a:r>
            <a:r>
              <a:rPr lang="zh-CN" altLang="en-US" dirty="0"/>
              <a:t>今</a:t>
            </a:r>
            <a:r>
              <a:rPr lang="zh-CN" altLang="en-US" dirty="0">
                <a:solidFill>
                  <a:srgbClr val="FF0000"/>
                </a:solidFill>
              </a:rPr>
              <a:t>更</a:t>
            </a:r>
            <a:r>
              <a:rPr lang="zh-CN" altLang="en-US" dirty="0"/>
              <a:t>五闰矣，未能成书   更：经过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17</a:t>
            </a:r>
            <a:r>
              <a:rPr lang="zh-CN" altLang="en-US" dirty="0"/>
              <a:t>、三餐而反，腹犹</a:t>
            </a:r>
            <a:r>
              <a:rPr lang="zh-CN" altLang="en-US" b="1" dirty="0">
                <a:solidFill>
                  <a:srgbClr val="FF0000"/>
                </a:solidFill>
              </a:rPr>
              <a:t>果</a:t>
            </a:r>
            <a:r>
              <a:rPr lang="zh-CN" altLang="en-US" dirty="0"/>
              <a:t>然。</a:t>
            </a:r>
            <a:r>
              <a:rPr lang="zh-CN" altLang="en-US" dirty="0" smtClean="0"/>
              <a:t>（果</a:t>
            </a:r>
            <a:r>
              <a:rPr lang="zh-CN" altLang="en-US" dirty="0"/>
              <a:t>：吃饱，充实）</a:t>
            </a:r>
            <a:br>
              <a:rPr lang="zh-CN" altLang="en-US" dirty="0"/>
            </a:br>
            <a:r>
              <a:rPr lang="en-US" altLang="zh-CN" dirty="0" smtClean="0"/>
              <a:t>18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视</a:t>
            </a:r>
            <a:r>
              <a:rPr lang="zh-CN" altLang="en-US" dirty="0"/>
              <a:t>五人之死，轻重固何如哉？</a:t>
            </a:r>
            <a:r>
              <a:rPr lang="zh-CN" altLang="en-US" dirty="0" smtClean="0"/>
              <a:t>（视</a:t>
            </a:r>
            <a:r>
              <a:rPr lang="zh-CN" altLang="en-US" dirty="0"/>
              <a:t>：比，比较）</a:t>
            </a:r>
            <a:br>
              <a:rPr lang="zh-CN" altLang="en-US" dirty="0"/>
            </a:br>
            <a:r>
              <a:rPr lang="en-US" altLang="zh-CN" dirty="0" smtClean="0"/>
              <a:t>19</a:t>
            </a:r>
            <a:r>
              <a:rPr lang="zh-CN" altLang="en-US" dirty="0"/>
              <a:t>、登斯楼也，则有去</a:t>
            </a:r>
            <a:r>
              <a:rPr lang="zh-CN" altLang="en-US" b="1" dirty="0">
                <a:solidFill>
                  <a:srgbClr val="FF0000"/>
                </a:solidFill>
              </a:rPr>
              <a:t>国</a:t>
            </a:r>
            <a:r>
              <a:rPr lang="zh-CN" altLang="en-US" dirty="0"/>
              <a:t>怀乡。</a:t>
            </a:r>
            <a:r>
              <a:rPr lang="zh-CN" altLang="en-US" dirty="0" smtClean="0"/>
              <a:t>（国</a:t>
            </a:r>
            <a:r>
              <a:rPr lang="zh-CN" altLang="en-US" dirty="0"/>
              <a:t>：国都，都城）</a:t>
            </a:r>
            <a:r>
              <a:rPr lang="en-US" altLang="zh-CN" dirty="0"/>
              <a:t>【</a:t>
            </a:r>
            <a:r>
              <a:rPr lang="zh-CN" altLang="en-US" dirty="0"/>
              <a:t>蚤起，施从良人之所之，遍</a:t>
            </a:r>
            <a:r>
              <a:rPr lang="zh-CN" altLang="en-US" u="sng" dirty="0"/>
              <a:t>国</a:t>
            </a:r>
            <a:r>
              <a:rPr lang="zh-CN" altLang="en-US" dirty="0"/>
              <a:t>中无与立谈者。</a:t>
            </a:r>
            <a:r>
              <a:rPr lang="zh-CN" altLang="en-US" dirty="0" smtClean="0"/>
              <a:t>（国都</a:t>
            </a:r>
            <a:r>
              <a:rPr lang="zh-CN" altLang="en-US" dirty="0"/>
              <a:t>）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20</a:t>
            </a:r>
            <a:r>
              <a:rPr lang="zh-CN" altLang="en-US" dirty="0"/>
              <a:t>、吾妻之美我者，</a:t>
            </a:r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我</a:t>
            </a:r>
            <a:r>
              <a:rPr lang="zh-CN" altLang="en-US" dirty="0" smtClean="0"/>
              <a:t>也。（私</a:t>
            </a:r>
            <a:r>
              <a:rPr lang="zh-CN" altLang="en-US" dirty="0"/>
              <a:t>：偏爱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4807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21</a:t>
            </a:r>
            <a:r>
              <a:rPr lang="zh-CN" altLang="en-US" dirty="0"/>
              <a:t>、孔子自周反于鲁，弟</a:t>
            </a:r>
            <a:r>
              <a:rPr lang="zh-CN" altLang="en-US" b="1" dirty="0">
                <a:solidFill>
                  <a:srgbClr val="FF0000"/>
                </a:solidFill>
              </a:rPr>
              <a:t>稍</a:t>
            </a:r>
            <a:r>
              <a:rPr lang="zh-CN" altLang="en-US" dirty="0"/>
              <a:t>益进焉。</a:t>
            </a:r>
            <a:r>
              <a:rPr lang="zh-CN" altLang="en-US" dirty="0" smtClean="0"/>
              <a:t>（稍</a:t>
            </a:r>
            <a:r>
              <a:rPr lang="zh-CN" altLang="en-US" dirty="0"/>
              <a:t>：逐渐）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22</a:t>
            </a:r>
            <a:r>
              <a:rPr lang="zh-CN" altLang="en-US" dirty="0"/>
              <a:t>、令尹子兰闻之，大怒，卒使上官大夫短屈原于顷襄王，顷襄王怒而</a:t>
            </a:r>
            <a:r>
              <a:rPr lang="zh-CN" altLang="en-US" b="1" dirty="0">
                <a:solidFill>
                  <a:srgbClr val="FF0000"/>
                </a:solidFill>
              </a:rPr>
              <a:t>迁</a:t>
            </a:r>
            <a:r>
              <a:rPr lang="zh-CN" altLang="en-US" dirty="0"/>
              <a:t>之。</a:t>
            </a:r>
            <a:r>
              <a:rPr lang="zh-CN" altLang="en-US" dirty="0" smtClean="0"/>
              <a:t>（迁</a:t>
            </a:r>
            <a:r>
              <a:rPr lang="zh-CN" altLang="en-US" dirty="0"/>
              <a:t>：贬谪，放逐，流放）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23</a:t>
            </a:r>
            <a:r>
              <a:rPr lang="zh-CN" altLang="en-US" dirty="0"/>
              <a:t>、小大之</a:t>
            </a:r>
            <a:r>
              <a:rPr lang="zh-CN" altLang="en-US" b="1" dirty="0">
                <a:solidFill>
                  <a:srgbClr val="FF0000"/>
                </a:solidFill>
              </a:rPr>
              <a:t>狱</a:t>
            </a:r>
            <a:r>
              <a:rPr lang="zh-CN" altLang="en-US" dirty="0"/>
              <a:t>，虽不能察，必以情。</a:t>
            </a:r>
            <a:r>
              <a:rPr lang="zh-CN" altLang="en-US" dirty="0" smtClean="0"/>
              <a:t>（狱</a:t>
            </a:r>
            <a:r>
              <a:rPr lang="zh-CN" altLang="en-US" dirty="0"/>
              <a:t>：诉讼案件）</a:t>
            </a:r>
            <a:r>
              <a:rPr lang="en-US" altLang="zh-CN" dirty="0"/>
              <a:t>【</a:t>
            </a:r>
            <a:r>
              <a:rPr lang="zh-CN" altLang="en-US" dirty="0"/>
              <a:t>吏明知狱有枉  （案件）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24</a:t>
            </a:r>
            <a:r>
              <a:rPr lang="zh-CN" altLang="en-US" dirty="0"/>
              <a:t>、群臣进谏，门</a:t>
            </a:r>
            <a:r>
              <a:rPr lang="zh-CN" altLang="en-US" b="1" dirty="0">
                <a:solidFill>
                  <a:srgbClr val="FF0000"/>
                </a:solidFill>
              </a:rPr>
              <a:t>庭</a:t>
            </a:r>
            <a:r>
              <a:rPr lang="zh-CN" altLang="en-US" dirty="0"/>
              <a:t>若市。</a:t>
            </a:r>
            <a:r>
              <a:rPr lang="zh-CN" altLang="en-US" dirty="0" smtClean="0"/>
              <a:t>（庭</a:t>
            </a:r>
            <a:r>
              <a:rPr lang="zh-CN" altLang="en-US" dirty="0"/>
              <a:t>：院子里）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25</a:t>
            </a:r>
            <a:r>
              <a:rPr lang="zh-CN" altLang="en-US" dirty="0"/>
              <a:t>、项王至阴陵，迷失道，问一田父，田父</a:t>
            </a:r>
            <a:r>
              <a:rPr lang="zh-CN" altLang="en-US" b="1" dirty="0">
                <a:solidFill>
                  <a:srgbClr val="FF0000"/>
                </a:solidFill>
              </a:rPr>
              <a:t>绐</a:t>
            </a:r>
            <a:r>
              <a:rPr lang="zh-CN" altLang="en-US" dirty="0"/>
              <a:t>曰“左。”</a:t>
            </a:r>
            <a:r>
              <a:rPr lang="zh-CN" altLang="en-US" dirty="0" smtClean="0"/>
              <a:t>（绐：欺骗）</a:t>
            </a:r>
            <a:br>
              <a:rPr lang="zh-CN" altLang="en-US" dirty="0" smtClean="0"/>
            </a:br>
            <a:r>
              <a:rPr lang="en-US" altLang="zh-CN" dirty="0" smtClean="0"/>
              <a:t>26</a:t>
            </a:r>
            <a:r>
              <a:rPr lang="zh-CN" altLang="en-US" dirty="0"/>
              <a:t>、东道</a:t>
            </a:r>
            <a:r>
              <a:rPr lang="zh-CN" altLang="en-US" b="1" dirty="0">
                <a:solidFill>
                  <a:srgbClr val="FF0000"/>
                </a:solidFill>
              </a:rPr>
              <a:t>少</a:t>
            </a:r>
            <a:r>
              <a:rPr lang="zh-CN" altLang="en-US" dirty="0"/>
              <a:t>回远。</a:t>
            </a:r>
            <a:r>
              <a:rPr lang="zh-CN" altLang="en-US" dirty="0" smtClean="0"/>
              <a:t>（少</a:t>
            </a:r>
            <a:r>
              <a:rPr lang="zh-CN" altLang="en-US" dirty="0"/>
              <a:t>：稍微，略）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27</a:t>
            </a:r>
            <a:r>
              <a:rPr lang="zh-CN" altLang="en-US" dirty="0"/>
              <a:t>、唐虞之际，</a:t>
            </a:r>
            <a:r>
              <a:rPr lang="zh-CN" altLang="en-US" b="1" dirty="0">
                <a:solidFill>
                  <a:srgbClr val="FF0000"/>
                </a:solidFill>
              </a:rPr>
              <a:t>绍</a:t>
            </a:r>
            <a:r>
              <a:rPr lang="zh-CN" altLang="en-US" dirty="0"/>
              <a:t>重黎之后</a:t>
            </a:r>
            <a:r>
              <a:rPr lang="zh-CN" altLang="en-US" dirty="0" smtClean="0"/>
              <a:t>（绍</a:t>
            </a:r>
            <a:r>
              <a:rPr lang="zh-CN" altLang="en-US" dirty="0"/>
              <a:t>：继承）</a:t>
            </a:r>
            <a:r>
              <a:rPr lang="en-US" altLang="zh-CN" dirty="0"/>
              <a:t>【</a:t>
            </a:r>
            <a:r>
              <a:rPr lang="zh-CN" altLang="en-US" dirty="0"/>
              <a:t>远绍绝学，流风未远 绍：继承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 smtClean="0"/>
              <a:t>28</a:t>
            </a:r>
            <a:r>
              <a:rPr lang="zh-CN" altLang="en-US" dirty="0"/>
              <a:t>、新妇初来时，小姑始扶</a:t>
            </a:r>
            <a:r>
              <a:rPr lang="zh-CN" altLang="en-US" b="1" dirty="0">
                <a:solidFill>
                  <a:srgbClr val="FF0000"/>
                </a:solidFill>
              </a:rPr>
              <a:t>床</a:t>
            </a:r>
            <a:r>
              <a:rPr lang="zh-CN" altLang="en-US" dirty="0"/>
              <a:t>。</a:t>
            </a:r>
            <a:r>
              <a:rPr lang="zh-CN" altLang="en-US" dirty="0" smtClean="0"/>
              <a:t>（床</a:t>
            </a:r>
            <a:r>
              <a:rPr lang="zh-CN" altLang="en-US" dirty="0"/>
              <a:t>：坐具）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29</a:t>
            </a:r>
            <a:r>
              <a:rPr lang="zh-CN" altLang="en-US" dirty="0"/>
              <a:t>、邓愈镇江西，数</a:t>
            </a:r>
            <a:r>
              <a:rPr lang="zh-CN" altLang="en-US" b="1" dirty="0">
                <a:solidFill>
                  <a:srgbClr val="FF0000"/>
                </a:solidFill>
              </a:rPr>
              <a:t>延</a:t>
            </a:r>
            <a:r>
              <a:rPr lang="zh-CN" altLang="en-US" dirty="0"/>
              <a:t>见 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延：延请，邀请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30</a:t>
            </a:r>
            <a:r>
              <a:rPr lang="zh-CN" altLang="en-US" dirty="0"/>
              <a:t>、言，身之</a:t>
            </a:r>
            <a:r>
              <a:rPr lang="zh-CN" altLang="en-US" b="1" dirty="0">
                <a:solidFill>
                  <a:srgbClr val="FF0000"/>
                </a:solidFill>
              </a:rPr>
              <a:t>文</a:t>
            </a:r>
            <a:r>
              <a:rPr lang="zh-CN" altLang="en-US" dirty="0"/>
              <a:t>也。身将隐，焉用</a:t>
            </a:r>
            <a:r>
              <a:rPr lang="zh-CN" altLang="en-US" b="1" dirty="0">
                <a:solidFill>
                  <a:srgbClr val="FF0000"/>
                </a:solidFill>
              </a:rPr>
              <a:t>文</a:t>
            </a:r>
            <a:r>
              <a:rPr lang="zh-CN" altLang="en-US" dirty="0"/>
              <a:t>之？是求显也。</a:t>
            </a:r>
            <a:r>
              <a:rPr lang="zh-CN" altLang="en-US" dirty="0" smtClean="0"/>
              <a:t>（文</a:t>
            </a:r>
            <a:r>
              <a:rPr lang="zh-CN" altLang="en-US" dirty="0"/>
              <a:t>：掩饰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高考文言文常见实词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4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5976664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、以吴民之乱请于朝，</a:t>
            </a:r>
            <a:r>
              <a:rPr lang="zh-CN" altLang="en-US" b="1" dirty="0">
                <a:solidFill>
                  <a:srgbClr val="FF0000"/>
                </a:solidFill>
              </a:rPr>
              <a:t>按</a:t>
            </a:r>
            <a:r>
              <a:rPr lang="zh-CN" altLang="en-US" dirty="0"/>
              <a:t>诛五人</a:t>
            </a:r>
            <a:r>
              <a:rPr lang="zh-CN" altLang="en-US" dirty="0" smtClean="0"/>
              <a:t>。（</a:t>
            </a:r>
            <a:r>
              <a:rPr lang="zh-CN" altLang="en-US" dirty="0"/>
              <a:t>追究，查办 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、齐人未尝赂秦，终继五国迁灭，何哉？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dirty="0"/>
              <a:t>嬴而不助五国也</a:t>
            </a:r>
            <a:r>
              <a:rPr lang="zh-CN" altLang="en-US" dirty="0" smtClean="0"/>
              <a:t>。（</a:t>
            </a:r>
            <a:r>
              <a:rPr lang="zh-CN" altLang="en-US" dirty="0"/>
              <a:t>结交，亲附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、孔子曰：“吾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dirty="0"/>
              <a:t>点也”</a:t>
            </a:r>
            <a:r>
              <a:rPr lang="zh-CN" altLang="en-US" dirty="0" smtClean="0"/>
              <a:t>。（</a:t>
            </a:r>
            <a:r>
              <a:rPr lang="zh-CN" altLang="en-US" dirty="0"/>
              <a:t>赞同，称许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、至丹以荆卿为计，始</a:t>
            </a:r>
            <a:r>
              <a:rPr lang="zh-CN" altLang="en-US" b="1" dirty="0">
                <a:solidFill>
                  <a:srgbClr val="FF0000"/>
                </a:solidFill>
              </a:rPr>
              <a:t>速</a:t>
            </a:r>
            <a:r>
              <a:rPr lang="zh-CN" altLang="en-US" dirty="0"/>
              <a:t>祸焉</a:t>
            </a:r>
            <a:r>
              <a:rPr lang="zh-CN" altLang="en-US" dirty="0" smtClean="0"/>
              <a:t>。（</a:t>
            </a:r>
            <a:r>
              <a:rPr lang="zh-CN" altLang="en-US" dirty="0"/>
              <a:t>招致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/>
              <a:t>、公子引侯生坐上坐，遍</a:t>
            </a:r>
            <a:r>
              <a:rPr lang="zh-CN" altLang="en-US" b="1" dirty="0">
                <a:solidFill>
                  <a:srgbClr val="FF0000"/>
                </a:solidFill>
              </a:rPr>
              <a:t>赞</a:t>
            </a:r>
            <a:r>
              <a:rPr lang="zh-CN" altLang="en-US" dirty="0"/>
              <a:t>于宾客</a:t>
            </a:r>
            <a:r>
              <a:rPr lang="zh-CN" altLang="en-US" dirty="0" smtClean="0"/>
              <a:t>。（</a:t>
            </a:r>
            <a:r>
              <a:rPr lang="zh-CN" altLang="en-US" dirty="0"/>
              <a:t>介绍，引见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6</a:t>
            </a:r>
            <a:r>
              <a:rPr lang="zh-CN" altLang="en-US" dirty="0"/>
              <a:t>、自夏之徒不能</a:t>
            </a:r>
            <a:r>
              <a:rPr lang="zh-CN" altLang="en-US" b="1" dirty="0">
                <a:solidFill>
                  <a:srgbClr val="FF0000"/>
                </a:solidFill>
              </a:rPr>
              <a:t>赞</a:t>
            </a:r>
            <a:r>
              <a:rPr lang="zh-CN" altLang="en-US" dirty="0"/>
              <a:t>一词。（</a:t>
            </a:r>
            <a:r>
              <a:rPr lang="en-US" altLang="zh-CN" dirty="0"/>
              <a:t>《</a:t>
            </a:r>
            <a:r>
              <a:rPr lang="zh-CN" altLang="en-US" dirty="0"/>
              <a:t>孔子世家</a:t>
            </a:r>
            <a:r>
              <a:rPr lang="en-US" altLang="zh-CN" dirty="0"/>
              <a:t>》</a:t>
            </a:r>
            <a:r>
              <a:rPr lang="zh-CN" altLang="en-US" dirty="0"/>
              <a:t>）（辅助，改动）</a:t>
            </a:r>
            <a:r>
              <a:rPr lang="en-US" altLang="zh-CN" dirty="0"/>
              <a:t>【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全国）乃留愈幕府赞军事             赞 ：辅佐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/>
              <a:t>、平原君使者冠盖相属于魏，</a:t>
            </a:r>
            <a:r>
              <a:rPr lang="zh-CN" altLang="en-US" b="1" dirty="0">
                <a:solidFill>
                  <a:srgbClr val="FF0000"/>
                </a:solidFill>
              </a:rPr>
              <a:t>让</a:t>
            </a:r>
            <a:r>
              <a:rPr lang="zh-CN" altLang="en-US" dirty="0"/>
              <a:t>公子曰</a:t>
            </a:r>
            <a:r>
              <a:rPr lang="zh-CN" altLang="en-US" dirty="0" smtClean="0"/>
              <a:t>。（</a:t>
            </a:r>
            <a:r>
              <a:rPr lang="zh-CN" altLang="en-US" dirty="0"/>
              <a:t>责备）</a:t>
            </a:r>
          </a:p>
        </p:txBody>
      </p:sp>
    </p:spTree>
    <p:extLst>
      <p:ext uri="{BB962C8B-B14F-4D97-AF65-F5344CB8AC3E}">
        <p14:creationId xmlns:p14="http://schemas.microsoft.com/office/powerpoint/2010/main" val="25038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、以是知公子</a:t>
            </a:r>
            <a:r>
              <a:rPr lang="zh-CN" altLang="en-US" b="1" dirty="0">
                <a:solidFill>
                  <a:srgbClr val="FF0000"/>
                </a:solidFill>
              </a:rPr>
              <a:t>恨</a:t>
            </a:r>
            <a:r>
              <a:rPr lang="zh-CN" altLang="en-US" dirty="0"/>
              <a:t>之复反也</a:t>
            </a:r>
            <a:r>
              <a:rPr lang="zh-CN" altLang="en-US" dirty="0" smtClean="0"/>
              <a:t>。（</a:t>
            </a:r>
            <a:r>
              <a:rPr lang="zh-CN" altLang="en-US" dirty="0"/>
              <a:t>遗憾）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、平</a:t>
            </a:r>
            <a:r>
              <a:rPr lang="zh-CN" altLang="en-US" b="1" dirty="0" smtClean="0">
                <a:solidFill>
                  <a:srgbClr val="FF0000"/>
                </a:solidFill>
              </a:rPr>
              <a:t>伐</a:t>
            </a:r>
            <a:r>
              <a:rPr lang="zh-CN" altLang="en-US" dirty="0" smtClean="0"/>
              <a:t>其功（自夸，炫耀）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、自矜功</a:t>
            </a:r>
            <a:r>
              <a:rPr lang="zh-CN" altLang="en-US" b="1" dirty="0" smtClean="0">
                <a:solidFill>
                  <a:srgbClr val="FF0000"/>
                </a:solidFill>
              </a:rPr>
              <a:t>伐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奋</a:t>
            </a:r>
            <a:r>
              <a:rPr lang="zh-CN" altLang="en-US" dirty="0" smtClean="0"/>
              <a:t>其私智而不师古。（功勋）（逞。）</a:t>
            </a:r>
          </a:p>
          <a:p>
            <a:r>
              <a:rPr lang="en-US" altLang="zh-CN" dirty="0" smtClean="0"/>
              <a:t>11</a:t>
            </a:r>
            <a:r>
              <a:rPr lang="zh-CN" altLang="en-US" dirty="0"/>
              <a:t>、人</a:t>
            </a:r>
            <a:r>
              <a:rPr lang="zh-CN" altLang="en-US" b="1" dirty="0">
                <a:solidFill>
                  <a:srgbClr val="FF0000"/>
                </a:solidFill>
              </a:rPr>
              <a:t>穷</a:t>
            </a:r>
            <a:r>
              <a:rPr lang="zh-CN" altLang="en-US" dirty="0"/>
              <a:t>则反本。 </a:t>
            </a:r>
            <a:r>
              <a:rPr lang="zh-CN" altLang="en-US" dirty="0" smtClean="0"/>
              <a:t>（</a:t>
            </a:r>
            <a:r>
              <a:rPr lang="zh-CN" altLang="en-US" dirty="0"/>
              <a:t>陷入困境）</a:t>
            </a:r>
          </a:p>
          <a:p>
            <a:r>
              <a:rPr lang="en-US" altLang="zh-CN" dirty="0" smtClean="0"/>
              <a:t>12</a:t>
            </a:r>
            <a:r>
              <a:rPr lang="zh-CN" altLang="en-US" dirty="0"/>
              <a:t>、厚</a:t>
            </a:r>
            <a:r>
              <a:rPr lang="zh-CN" altLang="en-US" b="1" dirty="0">
                <a:solidFill>
                  <a:srgbClr val="FF0000"/>
                </a:solidFill>
              </a:rPr>
              <a:t>币</a:t>
            </a:r>
            <a:r>
              <a:rPr lang="zh-CN" altLang="en-US" dirty="0"/>
              <a:t>委质事楚</a:t>
            </a:r>
            <a:r>
              <a:rPr lang="zh-CN" altLang="en-US" dirty="0" smtClean="0"/>
              <a:t>。（</a:t>
            </a:r>
            <a:r>
              <a:rPr lang="zh-CN" altLang="en-US" dirty="0"/>
              <a:t>礼物）</a:t>
            </a:r>
          </a:p>
          <a:p>
            <a:r>
              <a:rPr lang="en-US" altLang="zh-CN" dirty="0" smtClean="0"/>
              <a:t>13</a:t>
            </a:r>
            <a:r>
              <a:rPr lang="zh-CN" altLang="en-US" dirty="0"/>
              <a:t>、至秦，持千金之资</a:t>
            </a:r>
            <a:r>
              <a:rPr lang="zh-CN" altLang="en-US" b="1" dirty="0">
                <a:solidFill>
                  <a:srgbClr val="FF0000"/>
                </a:solidFill>
              </a:rPr>
              <a:t>币</a:t>
            </a:r>
            <a:r>
              <a:rPr lang="zh-CN" altLang="en-US" dirty="0"/>
              <a:t>物，厚遗秦王宠臣中庶子蒙嘉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/>
              <a:t>礼物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smtClean="0"/>
              <a:t>14</a:t>
            </a:r>
            <a:r>
              <a:rPr lang="zh-CN" altLang="en-US" dirty="0"/>
              <a:t>、后五年，吾妻来</a:t>
            </a:r>
            <a:r>
              <a:rPr lang="zh-CN" altLang="en-US" b="1" dirty="0">
                <a:solidFill>
                  <a:srgbClr val="FF0000"/>
                </a:solidFill>
              </a:rPr>
              <a:t>归</a:t>
            </a:r>
            <a:r>
              <a:rPr lang="zh-CN" altLang="en-US" dirty="0"/>
              <a:t>，时至轩中</a:t>
            </a:r>
            <a:r>
              <a:rPr lang="zh-CN" altLang="en-US" dirty="0" smtClean="0"/>
              <a:t>。（</a:t>
            </a:r>
            <a:r>
              <a:rPr lang="zh-CN" altLang="en-US" dirty="0"/>
              <a:t>古代女子出嫁）（归：出嫁）</a:t>
            </a:r>
          </a:p>
          <a:p>
            <a:r>
              <a:rPr lang="en-US" altLang="zh-CN" dirty="0" smtClean="0"/>
              <a:t>15</a:t>
            </a:r>
            <a:r>
              <a:rPr lang="zh-CN" altLang="en-US" dirty="0"/>
              <a:t>、而皆背晋以</a:t>
            </a:r>
            <a:r>
              <a:rPr lang="zh-CN" altLang="en-US" b="1" dirty="0">
                <a:solidFill>
                  <a:srgbClr val="FF0000"/>
                </a:solidFill>
              </a:rPr>
              <a:t>归</a:t>
            </a:r>
            <a:r>
              <a:rPr lang="zh-CN" altLang="en-US" dirty="0"/>
              <a:t>梁。此三者，吾遗</a:t>
            </a:r>
            <a:r>
              <a:rPr lang="zh-CN" altLang="en-US" b="1" dirty="0">
                <a:solidFill>
                  <a:srgbClr val="FF0000"/>
                </a:solidFill>
              </a:rPr>
              <a:t>恨</a:t>
            </a:r>
            <a:r>
              <a:rPr lang="zh-CN" altLang="en-US" dirty="0"/>
              <a:t>也</a:t>
            </a:r>
            <a:r>
              <a:rPr lang="zh-CN" altLang="en-US" dirty="0" smtClean="0"/>
              <a:t>。（</a:t>
            </a:r>
            <a:r>
              <a:rPr lang="zh-CN" altLang="en-US" dirty="0"/>
              <a:t>归附）（遗憾）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5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、穷饿</a:t>
            </a:r>
            <a:r>
              <a:rPr lang="zh-CN" altLang="en-US" b="1" dirty="0">
                <a:solidFill>
                  <a:srgbClr val="FF0000"/>
                </a:solidFill>
              </a:rPr>
              <a:t>无聊</a:t>
            </a:r>
            <a:r>
              <a:rPr lang="zh-CN" altLang="en-US" dirty="0"/>
              <a:t>，追</a:t>
            </a:r>
            <a:r>
              <a:rPr lang="zh-CN" altLang="en-US" b="1" dirty="0">
                <a:solidFill>
                  <a:srgbClr val="FF0000"/>
                </a:solidFill>
              </a:rPr>
              <a:t>购</a:t>
            </a:r>
            <a:r>
              <a:rPr lang="zh-CN" altLang="en-US" dirty="0"/>
              <a:t>又急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没有依靠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zh-CN" altLang="en-US" dirty="0"/>
              <a:t>悬赏捉拿）</a:t>
            </a:r>
          </a:p>
          <a:p>
            <a:r>
              <a:rPr lang="en-US" altLang="zh-CN" dirty="0" smtClean="0"/>
              <a:t>17</a:t>
            </a:r>
            <a:r>
              <a:rPr lang="zh-CN" altLang="en-US" dirty="0"/>
              <a:t>、吾闻汉</a:t>
            </a:r>
            <a:r>
              <a:rPr lang="zh-CN" altLang="en-US" b="1" dirty="0">
                <a:solidFill>
                  <a:srgbClr val="FF0000"/>
                </a:solidFill>
              </a:rPr>
              <a:t>购</a:t>
            </a:r>
            <a:r>
              <a:rPr lang="zh-CN" altLang="en-US" dirty="0"/>
              <a:t>我头千金，邑万户。</a:t>
            </a:r>
            <a:r>
              <a:rPr lang="zh-CN" altLang="en-US" dirty="0" smtClean="0"/>
              <a:t>（悬赏</a:t>
            </a:r>
            <a:r>
              <a:rPr lang="zh-CN" altLang="en-US" dirty="0"/>
              <a:t>征求）</a:t>
            </a:r>
            <a:r>
              <a:rPr lang="en-US" altLang="zh-CN" dirty="0"/>
              <a:t>【</a:t>
            </a:r>
            <a:r>
              <a:rPr lang="zh-CN" altLang="en-US" u="sng" dirty="0"/>
              <a:t>购</a:t>
            </a:r>
            <a:r>
              <a:rPr lang="zh-CN" altLang="en-US" dirty="0"/>
              <a:t>仰妻子急，踪迹至通明家。购：悬赏捉拿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18</a:t>
            </a:r>
            <a:r>
              <a:rPr lang="zh-CN" altLang="en-US" dirty="0"/>
              <a:t>、张良曰：“秦时与臣</a:t>
            </a:r>
            <a:r>
              <a:rPr lang="zh-CN" altLang="en-US" b="1" dirty="0">
                <a:solidFill>
                  <a:srgbClr val="FF0000"/>
                </a:solidFill>
              </a:rPr>
              <a:t>游</a:t>
            </a:r>
            <a:r>
              <a:rPr lang="zh-CN" altLang="en-US" dirty="0"/>
              <a:t>，项伯杀人，臣活之。” </a:t>
            </a:r>
            <a:r>
              <a:rPr lang="zh-CN" altLang="en-US" dirty="0" smtClean="0"/>
              <a:t>（交游</a:t>
            </a:r>
            <a:r>
              <a:rPr lang="zh-CN" altLang="en-US" dirty="0"/>
              <a:t>，交往）</a:t>
            </a:r>
          </a:p>
          <a:p>
            <a:r>
              <a:rPr lang="en-US" altLang="zh-CN" dirty="0" smtClean="0"/>
              <a:t>19</a:t>
            </a:r>
            <a:r>
              <a:rPr lang="zh-CN" altLang="en-US" dirty="0"/>
              <a:t>、此所谓“</a:t>
            </a:r>
            <a:r>
              <a:rPr lang="zh-CN" altLang="en-US" b="1" dirty="0">
                <a:solidFill>
                  <a:srgbClr val="FF0000"/>
                </a:solidFill>
              </a:rPr>
              <a:t>资</a:t>
            </a:r>
            <a:r>
              <a:rPr lang="zh-CN" altLang="en-US" dirty="0"/>
              <a:t>怨而助祸”矣。</a:t>
            </a:r>
            <a:r>
              <a:rPr lang="zh-CN" altLang="en-US" dirty="0" smtClean="0"/>
              <a:t>（助长</a:t>
            </a:r>
            <a:r>
              <a:rPr lang="zh-CN" altLang="en-US" dirty="0"/>
              <a:t>，帮助）</a:t>
            </a:r>
          </a:p>
          <a:p>
            <a:r>
              <a:rPr lang="en-US" altLang="zh-CN" dirty="0" smtClean="0"/>
              <a:t>20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原</a:t>
            </a:r>
            <a:r>
              <a:rPr lang="zh-CN" altLang="en-US" dirty="0"/>
              <a:t>始察终，见盛观衰。</a:t>
            </a:r>
            <a:r>
              <a:rPr lang="zh-CN" altLang="en-US" dirty="0" smtClean="0"/>
              <a:t>（推究</a:t>
            </a:r>
            <a:r>
              <a:rPr lang="en-US" altLang="zh-CN" dirty="0"/>
              <a:t>……</a:t>
            </a:r>
            <a:r>
              <a:rPr lang="zh-CN" altLang="en-US" dirty="0"/>
              <a:t>本源）</a:t>
            </a:r>
          </a:p>
          <a:p>
            <a:r>
              <a:rPr lang="en-US" altLang="zh-CN" dirty="0" smtClean="0"/>
              <a:t>21</a:t>
            </a:r>
            <a:r>
              <a:rPr lang="zh-CN" altLang="en-US" dirty="0"/>
              <a:t>、燕王诚振怖大王之威，不敢举兵以</a:t>
            </a:r>
            <a:r>
              <a:rPr lang="zh-CN" altLang="en-US" b="1" dirty="0">
                <a:solidFill>
                  <a:srgbClr val="FF0000"/>
                </a:solidFill>
              </a:rPr>
              <a:t>逆</a:t>
            </a:r>
            <a:r>
              <a:rPr lang="zh-CN" altLang="en-US" dirty="0"/>
              <a:t>军吏。</a:t>
            </a:r>
            <a:r>
              <a:rPr lang="zh-CN" altLang="en-US" dirty="0" smtClean="0"/>
              <a:t>（迎</a:t>
            </a:r>
            <a:r>
              <a:rPr lang="zh-CN" altLang="en-US" dirty="0"/>
              <a:t>，迎击，抵抗）</a:t>
            </a:r>
          </a:p>
          <a:p>
            <a:r>
              <a:rPr lang="en-US" altLang="zh-CN" dirty="0" smtClean="0"/>
              <a:t>22</a:t>
            </a:r>
            <a:r>
              <a:rPr lang="zh-CN" altLang="en-US" dirty="0"/>
              <a:t>、孔子贫且</a:t>
            </a:r>
            <a:r>
              <a:rPr lang="zh-CN" altLang="en-US" b="1" dirty="0">
                <a:solidFill>
                  <a:srgbClr val="FF0000"/>
                </a:solidFill>
              </a:rPr>
              <a:t>贱</a:t>
            </a:r>
            <a:r>
              <a:rPr lang="zh-CN" altLang="en-US" dirty="0"/>
              <a:t>。</a:t>
            </a:r>
            <a:r>
              <a:rPr lang="zh-CN" altLang="en-US" dirty="0" smtClean="0"/>
              <a:t>（地位</a:t>
            </a:r>
            <a:r>
              <a:rPr lang="zh-CN" altLang="en-US" dirty="0"/>
              <a:t>低下）</a:t>
            </a:r>
            <a:r>
              <a:rPr lang="en-US" altLang="zh-CN" dirty="0"/>
              <a:t>【</a:t>
            </a:r>
            <a:r>
              <a:rPr lang="zh-CN" altLang="en-US" dirty="0"/>
              <a:t>且相如素</a:t>
            </a:r>
            <a:r>
              <a:rPr lang="zh-CN" altLang="en-US" u="sng" dirty="0"/>
              <a:t>贱</a:t>
            </a:r>
            <a:r>
              <a:rPr lang="zh-CN" altLang="en-US" dirty="0"/>
              <a:t>人，吾羞，不忍为之下。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23</a:t>
            </a:r>
            <a:r>
              <a:rPr lang="zh-CN" altLang="en-US" dirty="0"/>
              <a:t>、及至始皇，</a:t>
            </a:r>
            <a:r>
              <a:rPr lang="zh-CN" altLang="en-US" b="1" dirty="0">
                <a:solidFill>
                  <a:srgbClr val="FF0000"/>
                </a:solidFill>
              </a:rPr>
              <a:t>奋</a:t>
            </a:r>
            <a:r>
              <a:rPr lang="zh-CN" altLang="en-US" dirty="0"/>
              <a:t>六世之余</a:t>
            </a:r>
            <a:r>
              <a:rPr lang="zh-CN" altLang="en-US" b="1" dirty="0">
                <a:solidFill>
                  <a:srgbClr val="FF0000"/>
                </a:solidFill>
              </a:rPr>
              <a:t>烈</a:t>
            </a:r>
            <a:r>
              <a:rPr lang="zh-CN" altLang="en-US" dirty="0" smtClean="0"/>
              <a:t>。（</a:t>
            </a:r>
            <a:r>
              <a:rPr lang="zh-CN" altLang="en-US" dirty="0"/>
              <a:t>发扬，发展）（功业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24</a:t>
            </a:r>
            <a:r>
              <a:rPr lang="zh-CN" altLang="en-US" dirty="0"/>
              <a:t>、占小善者</a:t>
            </a:r>
            <a:r>
              <a:rPr lang="zh-CN" altLang="en-US" b="1" dirty="0"/>
              <a:t>率</a:t>
            </a:r>
            <a:r>
              <a:rPr lang="zh-CN" altLang="en-US" dirty="0"/>
              <a:t>以录，</a:t>
            </a:r>
            <a:r>
              <a:rPr lang="zh-CN" altLang="en-US" b="1" dirty="0"/>
              <a:t>名</a:t>
            </a:r>
            <a:r>
              <a:rPr lang="zh-CN" altLang="en-US" dirty="0"/>
              <a:t>一艺者无不庸。</a:t>
            </a:r>
            <a:r>
              <a:rPr lang="zh-CN" altLang="en-US" dirty="0" smtClean="0"/>
              <a:t>（都</a:t>
            </a:r>
            <a:r>
              <a:rPr lang="zh-CN" altLang="en-US" dirty="0"/>
              <a:t>）（具有，占有）</a:t>
            </a:r>
            <a:r>
              <a:rPr lang="en-US" altLang="zh-CN" dirty="0"/>
              <a:t>【</a:t>
            </a:r>
            <a:r>
              <a:rPr lang="zh-CN" altLang="en-US" dirty="0"/>
              <a:t>率倜傥非常之人  率：全，都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838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4087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25</a:t>
            </a:r>
            <a:r>
              <a:rPr lang="zh-CN" altLang="en-US" dirty="0"/>
              <a:t>、养其全锋而待其</a:t>
            </a:r>
            <a:r>
              <a:rPr lang="zh-CN" altLang="en-US" b="1" dirty="0">
                <a:solidFill>
                  <a:srgbClr val="FF0000"/>
                </a:solidFill>
              </a:rPr>
              <a:t>弊</a:t>
            </a:r>
            <a:r>
              <a:rPr lang="zh-CN" altLang="en-US" dirty="0"/>
              <a:t>。</a:t>
            </a:r>
            <a:r>
              <a:rPr lang="zh-CN" altLang="en-US" dirty="0" smtClean="0"/>
              <a:t>（疲困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26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简</a:t>
            </a:r>
            <a:r>
              <a:rPr lang="zh-CN" altLang="en-US" dirty="0"/>
              <a:t>能而任之。</a:t>
            </a:r>
            <a:r>
              <a:rPr lang="zh-CN" altLang="en-US" dirty="0" smtClean="0"/>
              <a:t>（选拔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27</a:t>
            </a:r>
            <a:r>
              <a:rPr lang="zh-CN" altLang="en-US" dirty="0"/>
              <a:t>、每有制作，必先以</a:t>
            </a:r>
            <a:r>
              <a:rPr lang="zh-CN" altLang="en-US" b="1" dirty="0">
                <a:solidFill>
                  <a:srgbClr val="FF0000"/>
                </a:solidFill>
              </a:rPr>
              <a:t>简</a:t>
            </a:r>
            <a:r>
              <a:rPr lang="zh-CN" altLang="en-US" dirty="0"/>
              <a:t>察，然后施用。</a:t>
            </a:r>
            <a:r>
              <a:rPr lang="zh-CN" altLang="en-US" dirty="0" smtClean="0"/>
              <a:t>（审阅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28</a:t>
            </a:r>
            <a:r>
              <a:rPr lang="zh-CN" altLang="en-US" dirty="0"/>
              <a:t>、茕茕孑立，形影相</a:t>
            </a:r>
            <a:r>
              <a:rPr lang="zh-CN" altLang="en-US" b="1" dirty="0">
                <a:solidFill>
                  <a:srgbClr val="FF0000"/>
                </a:solidFill>
              </a:rPr>
              <a:t>吊</a:t>
            </a:r>
            <a:r>
              <a:rPr lang="zh-CN" altLang="en-US" dirty="0"/>
              <a:t>。</a:t>
            </a:r>
            <a:r>
              <a:rPr lang="zh-CN" altLang="en-US" dirty="0" smtClean="0"/>
              <a:t>（慰问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29</a:t>
            </a:r>
            <a:r>
              <a:rPr lang="zh-CN" altLang="en-US" dirty="0"/>
              <a:t>、虽</a:t>
            </a:r>
            <a:r>
              <a:rPr lang="zh-CN" altLang="en-US" b="1" dirty="0">
                <a:solidFill>
                  <a:srgbClr val="FF0000"/>
                </a:solidFill>
              </a:rPr>
              <a:t>董</a:t>
            </a:r>
            <a:r>
              <a:rPr lang="zh-CN" altLang="en-US" dirty="0"/>
              <a:t>之以严刑，振之以威怒。</a:t>
            </a:r>
            <a:r>
              <a:rPr lang="zh-CN" altLang="en-US" dirty="0" smtClean="0"/>
              <a:t>（监督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30</a:t>
            </a:r>
            <a:r>
              <a:rPr lang="zh-CN" altLang="en-US" dirty="0"/>
              <a:t>、传以</a:t>
            </a:r>
            <a:r>
              <a:rPr lang="zh-CN" altLang="en-US" b="1" dirty="0">
                <a:solidFill>
                  <a:srgbClr val="FF0000"/>
                </a:solidFill>
              </a:rPr>
              <a:t>示</a:t>
            </a:r>
            <a:r>
              <a:rPr lang="zh-CN" altLang="en-US" dirty="0"/>
              <a:t>美人及左右。</a:t>
            </a:r>
            <a:r>
              <a:rPr lang="zh-CN" altLang="en-US" dirty="0" smtClean="0"/>
              <a:t>（给</a:t>
            </a:r>
            <a:r>
              <a:rPr lang="en-US" altLang="zh-CN" dirty="0"/>
              <a:t>…</a:t>
            </a:r>
            <a:r>
              <a:rPr lang="zh-CN" altLang="en-US" dirty="0"/>
              <a:t>看）</a:t>
            </a:r>
          </a:p>
          <a:p>
            <a:r>
              <a:rPr lang="en-US" altLang="zh-CN" dirty="0" smtClean="0"/>
              <a:t>31</a:t>
            </a:r>
            <a:r>
              <a:rPr lang="zh-CN" altLang="en-US" dirty="0"/>
              <a:t>、去辄烧绝栈道，以备诸侯盗兵袭之，亦</a:t>
            </a:r>
            <a:r>
              <a:rPr lang="zh-CN" altLang="en-US" b="1" dirty="0">
                <a:solidFill>
                  <a:srgbClr val="FF0000"/>
                </a:solidFill>
              </a:rPr>
              <a:t>示</a:t>
            </a:r>
            <a:r>
              <a:rPr lang="zh-CN" altLang="en-US" dirty="0"/>
              <a:t>项羽无东意。</a:t>
            </a:r>
            <a:r>
              <a:rPr lang="zh-CN" altLang="en-US" dirty="0" smtClean="0"/>
              <a:t>（向</a:t>
            </a:r>
            <a:r>
              <a:rPr lang="en-US" altLang="zh-CN" dirty="0"/>
              <a:t>…</a:t>
            </a:r>
            <a:r>
              <a:rPr lang="zh-CN" altLang="en-US" dirty="0"/>
              <a:t>表示）</a:t>
            </a:r>
          </a:p>
          <a:p>
            <a:r>
              <a:rPr lang="en-US" altLang="zh-CN" dirty="0" smtClean="0"/>
              <a:t>32</a:t>
            </a:r>
            <a:r>
              <a:rPr lang="zh-CN" altLang="en-US" dirty="0"/>
              <a:t>、谓予一行为可以</a:t>
            </a:r>
            <a:r>
              <a:rPr lang="zh-CN" altLang="en-US" b="1" dirty="0">
                <a:solidFill>
                  <a:srgbClr val="FF0000"/>
                </a:solidFill>
              </a:rPr>
              <a:t>纾</a:t>
            </a:r>
            <a:r>
              <a:rPr lang="zh-CN" altLang="en-US" dirty="0"/>
              <a:t>祸。</a:t>
            </a:r>
            <a:r>
              <a:rPr lang="zh-CN" altLang="en-US" dirty="0" smtClean="0"/>
              <a:t>（解除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33</a:t>
            </a:r>
            <a:r>
              <a:rPr lang="zh-CN" altLang="en-US" dirty="0"/>
              <a:t>、行年四岁，舅</a:t>
            </a:r>
            <a:r>
              <a:rPr lang="zh-CN" altLang="en-US" b="1" dirty="0">
                <a:solidFill>
                  <a:srgbClr val="FF0000"/>
                </a:solidFill>
              </a:rPr>
              <a:t>夺</a:t>
            </a:r>
            <a:r>
              <a:rPr lang="zh-CN" altLang="en-US" dirty="0"/>
              <a:t>母志。</a:t>
            </a:r>
            <a:r>
              <a:rPr lang="zh-CN" altLang="en-US" dirty="0" smtClean="0"/>
              <a:t>（改变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dirty="0"/>
              <a:t>勣力争不变，使者不能夺　　夺：强迫</a:t>
            </a:r>
            <a:r>
              <a:rPr lang="en-US" altLang="zh-CN" dirty="0"/>
              <a:t>】【</a:t>
            </a:r>
            <a:r>
              <a:rPr lang="zh-CN" altLang="en-US" dirty="0"/>
              <a:t>上官大夫见而欲夺之，屈平不与。</a:t>
            </a:r>
            <a:r>
              <a:rPr lang="zh-CN" altLang="en-US" dirty="0" smtClean="0"/>
              <a:t>（改变</a:t>
            </a:r>
            <a:r>
              <a:rPr lang="zh-CN" altLang="en-US" dirty="0"/>
              <a:t>，更改）</a:t>
            </a:r>
            <a:r>
              <a:rPr lang="en-US" altLang="zh-CN" dirty="0"/>
              <a:t>】【</a:t>
            </a:r>
            <a:r>
              <a:rPr lang="zh-CN" altLang="en-US" dirty="0"/>
              <a:t>亦不能夺之矣  夺：改变。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34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乘</a:t>
            </a:r>
            <a:r>
              <a:rPr lang="zh-CN" altLang="en-US" dirty="0"/>
              <a:t>彼垝垣，以望复关</a:t>
            </a:r>
            <a:r>
              <a:rPr lang="zh-CN" altLang="en-US" dirty="0" smtClean="0"/>
              <a:t>。（</a:t>
            </a:r>
            <a:r>
              <a:rPr lang="zh-CN" altLang="en-US" dirty="0"/>
              <a:t>登上）</a:t>
            </a:r>
          </a:p>
          <a:p>
            <a:r>
              <a:rPr lang="en-US" altLang="zh-CN" dirty="0" smtClean="0"/>
              <a:t>35</a:t>
            </a:r>
            <a:r>
              <a:rPr lang="zh-CN" altLang="en-US" dirty="0"/>
              <a:t>、若夫</a:t>
            </a:r>
            <a:r>
              <a:rPr lang="zh-CN" altLang="en-US" b="1" dirty="0">
                <a:solidFill>
                  <a:srgbClr val="FF0000"/>
                </a:solidFill>
              </a:rPr>
              <a:t>乘</a:t>
            </a:r>
            <a:r>
              <a:rPr lang="zh-CN" altLang="en-US" dirty="0"/>
              <a:t>天地之正。</a:t>
            </a:r>
            <a:r>
              <a:rPr lang="zh-CN" altLang="en-US" dirty="0" smtClean="0"/>
              <a:t>（顺应）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7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036496" cy="64807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36</a:t>
            </a:r>
            <a:r>
              <a:rPr lang="zh-CN" altLang="en-US" dirty="0"/>
              <a:t>、我</a:t>
            </a:r>
            <a:r>
              <a:rPr lang="zh-CN" altLang="en-US" b="1" dirty="0">
                <a:solidFill>
                  <a:srgbClr val="FF0000"/>
                </a:solidFill>
              </a:rPr>
              <a:t>决</a:t>
            </a:r>
            <a:r>
              <a:rPr lang="zh-CN" altLang="en-US" dirty="0"/>
              <a:t>起而飞，</a:t>
            </a:r>
            <a:r>
              <a:rPr lang="zh-CN" altLang="en-US" b="1" dirty="0">
                <a:solidFill>
                  <a:srgbClr val="FF0000"/>
                </a:solidFill>
              </a:rPr>
              <a:t>抢</a:t>
            </a:r>
            <a:r>
              <a:rPr lang="zh-CN" altLang="en-US" dirty="0"/>
              <a:t>榆枋而止。</a:t>
            </a:r>
            <a:r>
              <a:rPr lang="zh-CN" altLang="en-US" dirty="0" smtClean="0"/>
              <a:t>（快速</a:t>
            </a:r>
            <a:r>
              <a:rPr lang="zh-CN" altLang="en-US" dirty="0"/>
              <a:t>的样子）（碰撞，碰到）</a:t>
            </a:r>
          </a:p>
          <a:p>
            <a:r>
              <a:rPr lang="en-US" altLang="zh-CN" dirty="0" smtClean="0"/>
              <a:t>37</a:t>
            </a:r>
            <a:r>
              <a:rPr lang="zh-CN" altLang="en-US" dirty="0"/>
              <a:t>、当此之时，见狱吏则头</a:t>
            </a:r>
            <a:r>
              <a:rPr lang="zh-CN" altLang="en-US" b="1" dirty="0">
                <a:solidFill>
                  <a:srgbClr val="FF0000"/>
                </a:solidFill>
              </a:rPr>
              <a:t>抢</a:t>
            </a:r>
            <a:r>
              <a:rPr lang="zh-CN" altLang="en-US" dirty="0"/>
              <a:t>地。</a:t>
            </a:r>
            <a:r>
              <a:rPr lang="zh-CN" altLang="en-US" dirty="0" smtClean="0"/>
              <a:t>（撞</a:t>
            </a:r>
            <a:r>
              <a:rPr lang="zh-CN" altLang="en-US" dirty="0"/>
              <a:t>，碰撞）</a:t>
            </a:r>
          </a:p>
          <a:p>
            <a:r>
              <a:rPr lang="en-US" altLang="zh-CN" dirty="0" smtClean="0"/>
              <a:t>38</a:t>
            </a:r>
            <a:r>
              <a:rPr lang="zh-CN" altLang="en-US" dirty="0"/>
              <a:t>、其不</a:t>
            </a:r>
            <a:r>
              <a:rPr lang="zh-CN" altLang="en-US" b="1" dirty="0">
                <a:solidFill>
                  <a:srgbClr val="FF0000"/>
                </a:solidFill>
              </a:rPr>
              <a:t>获</a:t>
            </a:r>
            <a:r>
              <a:rPr lang="zh-CN" altLang="en-US" dirty="0"/>
              <a:t>实行也如故。</a:t>
            </a:r>
            <a:r>
              <a:rPr lang="zh-CN" altLang="en-US" dirty="0" smtClean="0"/>
              <a:t>（能</a:t>
            </a:r>
            <a:r>
              <a:rPr lang="zh-CN" altLang="en-US" dirty="0"/>
              <a:t>，能够）</a:t>
            </a:r>
            <a:r>
              <a:rPr lang="en-US" altLang="zh-CN" dirty="0"/>
              <a:t>【</a:t>
            </a:r>
            <a:r>
              <a:rPr lang="zh-CN" altLang="en-US" dirty="0"/>
              <a:t>故余虽愚，卒获有所闻。（</a:t>
            </a:r>
            <a:r>
              <a:rPr lang="en-US" altLang="zh-CN" dirty="0"/>
              <a:t>《</a:t>
            </a:r>
            <a:r>
              <a:rPr lang="zh-CN" altLang="en-US" dirty="0"/>
              <a:t>送东阳马生序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39</a:t>
            </a:r>
            <a:r>
              <a:rPr lang="zh-CN" altLang="en-US" dirty="0"/>
              <a:t>、日月忽其不</a:t>
            </a:r>
            <a:r>
              <a:rPr lang="zh-CN" altLang="en-US" b="1" dirty="0">
                <a:solidFill>
                  <a:srgbClr val="FF0000"/>
                </a:solidFill>
              </a:rPr>
              <a:t>淹</a:t>
            </a:r>
            <a:r>
              <a:rPr lang="zh-CN" altLang="en-US" dirty="0"/>
              <a:t>兮，春与秋其代序。</a:t>
            </a:r>
            <a:r>
              <a:rPr lang="zh-CN" altLang="en-US" dirty="0" smtClean="0"/>
              <a:t>（留</a:t>
            </a:r>
            <a:r>
              <a:rPr lang="zh-CN" altLang="en-US" dirty="0"/>
              <a:t>，久留）</a:t>
            </a:r>
          </a:p>
          <a:p>
            <a:r>
              <a:rPr lang="en-US" altLang="zh-CN" dirty="0" smtClean="0"/>
              <a:t>40</a:t>
            </a:r>
            <a:r>
              <a:rPr lang="zh-CN" altLang="en-US" dirty="0"/>
              <a:t>、不腆敝邑，为从者之</a:t>
            </a:r>
            <a:r>
              <a:rPr lang="zh-CN" altLang="en-US" b="1" dirty="0">
                <a:solidFill>
                  <a:srgbClr val="FF0000"/>
                </a:solidFill>
              </a:rPr>
              <a:t>淹</a:t>
            </a:r>
            <a:r>
              <a:rPr lang="zh-CN" altLang="en-US" dirty="0"/>
              <a:t>，居则具一日之积，行则备一夕之卫。</a:t>
            </a:r>
            <a:r>
              <a:rPr lang="zh-CN" altLang="en-US" dirty="0" smtClean="0"/>
              <a:t>（停留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41</a:t>
            </a:r>
            <a:r>
              <a:rPr lang="zh-CN" altLang="en-US" dirty="0"/>
              <a:t>、是天下之大</a:t>
            </a:r>
            <a:r>
              <a:rPr lang="zh-CN" altLang="en-US" b="1" dirty="0">
                <a:solidFill>
                  <a:srgbClr val="FF0000"/>
                </a:solidFill>
              </a:rPr>
              <a:t>贼</a:t>
            </a:r>
            <a:r>
              <a:rPr lang="zh-CN" altLang="en-US" dirty="0"/>
              <a:t>也。</a:t>
            </a:r>
            <a:r>
              <a:rPr lang="zh-CN" altLang="en-US" dirty="0" smtClean="0"/>
              <a:t>（危害</a:t>
            </a:r>
            <a:r>
              <a:rPr lang="zh-CN" altLang="en-US" dirty="0"/>
              <a:t>，祸害）</a:t>
            </a:r>
          </a:p>
          <a:p>
            <a:r>
              <a:rPr lang="en-US" altLang="zh-CN" dirty="0" smtClean="0"/>
              <a:t>42</a:t>
            </a:r>
            <a:r>
              <a:rPr lang="zh-CN" altLang="en-US" dirty="0"/>
              <a:t>、臣侍</a:t>
            </a:r>
            <a:r>
              <a:rPr lang="zh-CN" altLang="en-US" b="1" dirty="0">
                <a:solidFill>
                  <a:srgbClr val="FF0000"/>
                </a:solidFill>
              </a:rPr>
              <a:t>汤</a:t>
            </a:r>
            <a:r>
              <a:rPr lang="zh-CN" altLang="en-US" dirty="0"/>
              <a:t>药，未尝废离。</a:t>
            </a:r>
            <a:r>
              <a:rPr lang="zh-CN" altLang="en-US" dirty="0" smtClean="0"/>
              <a:t>（中药</a:t>
            </a:r>
            <a:r>
              <a:rPr lang="zh-CN" altLang="en-US" dirty="0"/>
              <a:t>汤剂）</a:t>
            </a:r>
          </a:p>
          <a:p>
            <a:r>
              <a:rPr lang="en-US" altLang="zh-CN" dirty="0" smtClean="0"/>
              <a:t>43</a:t>
            </a:r>
            <a:r>
              <a:rPr lang="zh-CN" altLang="en-US" dirty="0"/>
              <a:t>、臣知欺大王之罪当诛，臣请就</a:t>
            </a:r>
            <a:r>
              <a:rPr lang="zh-CN" altLang="en-US" b="1" dirty="0">
                <a:solidFill>
                  <a:srgbClr val="FF0000"/>
                </a:solidFill>
              </a:rPr>
              <a:t>汤</a:t>
            </a:r>
            <a:r>
              <a:rPr lang="zh-CN" altLang="en-US" dirty="0"/>
              <a:t>镬。</a:t>
            </a:r>
            <a:r>
              <a:rPr lang="zh-CN" altLang="en-US" dirty="0" smtClean="0"/>
              <a:t>（热水</a:t>
            </a:r>
            <a:r>
              <a:rPr lang="zh-CN" altLang="en-US" dirty="0"/>
              <a:t>，开水）</a:t>
            </a:r>
          </a:p>
          <a:p>
            <a:r>
              <a:rPr lang="en-US" altLang="zh-CN" dirty="0" smtClean="0"/>
              <a:t>44</a:t>
            </a:r>
            <a:r>
              <a:rPr lang="zh-CN" altLang="en-US" dirty="0"/>
              <a:t>、侯生又谓公子曰：“臣有客在市屠中，愿枉车骑</a:t>
            </a:r>
            <a:r>
              <a:rPr lang="zh-CN" altLang="en-US" b="1" dirty="0">
                <a:solidFill>
                  <a:srgbClr val="FF0000"/>
                </a:solidFill>
              </a:rPr>
              <a:t>过</a:t>
            </a:r>
            <a:r>
              <a:rPr lang="zh-CN" altLang="en-US" dirty="0"/>
              <a:t>之。”</a:t>
            </a:r>
            <a:r>
              <a:rPr lang="zh-CN" altLang="en-US" dirty="0" smtClean="0"/>
              <a:t>（拜访</a:t>
            </a:r>
            <a:r>
              <a:rPr lang="zh-CN" altLang="en-US" dirty="0"/>
              <a:t>、探望）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5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036496" cy="64807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45</a:t>
            </a:r>
            <a:r>
              <a:rPr lang="zh-CN" altLang="en-US" dirty="0"/>
              <a:t>、故传天下而不足</a:t>
            </a:r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/>
              <a:t>也。</a:t>
            </a:r>
            <a:r>
              <a:rPr lang="zh-CN" altLang="en-US" dirty="0" smtClean="0"/>
              <a:t>（称赞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dirty="0"/>
              <a:t>蒙正败，士以此多公  称赞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46</a:t>
            </a:r>
            <a:r>
              <a:rPr lang="zh-CN" altLang="en-US" dirty="0"/>
              <a:t>、天下不</a:t>
            </a:r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/>
              <a:t>管仲之贤而</a:t>
            </a:r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/>
              <a:t>鲍叔能知人也。</a:t>
            </a:r>
            <a:r>
              <a:rPr lang="zh-CN" altLang="en-US" dirty="0" smtClean="0"/>
              <a:t>（称赞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47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贷</a:t>
            </a:r>
            <a:r>
              <a:rPr lang="zh-CN" altLang="en-US" dirty="0"/>
              <a:t>而</a:t>
            </a:r>
            <a:r>
              <a:rPr lang="zh-CN" altLang="en-US" b="1" dirty="0">
                <a:solidFill>
                  <a:srgbClr val="FF0000"/>
                </a:solidFill>
              </a:rPr>
              <a:t>流</a:t>
            </a:r>
            <a:r>
              <a:rPr lang="zh-CN" altLang="en-US" dirty="0"/>
              <a:t>之，尽以其余给左右使令，且以守仓库。（宽容，饶恕）</a:t>
            </a:r>
            <a:r>
              <a:rPr lang="en-US" altLang="zh-CN" dirty="0"/>
              <a:t>【</a:t>
            </a:r>
            <a:r>
              <a:rPr lang="zh-CN" altLang="en-US" dirty="0"/>
              <a:t>成语“严惩不贷”“责无旁贷”的“贷”分别是：饶恕，推卸</a:t>
            </a:r>
            <a:r>
              <a:rPr lang="en-US" altLang="zh-CN" dirty="0"/>
              <a:t>】【</a:t>
            </a:r>
            <a:r>
              <a:rPr lang="zh-CN" altLang="en-US" dirty="0"/>
              <a:t>贷于人无得  借钱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48</a:t>
            </a:r>
            <a:r>
              <a:rPr lang="zh-CN" altLang="en-US" dirty="0"/>
              <a:t>、归来相怨怒，但</a:t>
            </a:r>
            <a:r>
              <a:rPr lang="zh-CN" altLang="en-US" b="1" dirty="0">
                <a:solidFill>
                  <a:srgbClr val="FF0000"/>
                </a:solidFill>
              </a:rPr>
              <a:t>坐</a:t>
            </a:r>
            <a:r>
              <a:rPr lang="zh-CN" altLang="en-US" dirty="0"/>
              <a:t>观罗敷。</a:t>
            </a:r>
            <a:r>
              <a:rPr lang="zh-CN" altLang="en-US" dirty="0" smtClean="0"/>
              <a:t>（因为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49</a:t>
            </a:r>
            <a:r>
              <a:rPr lang="zh-CN" altLang="en-US" dirty="0"/>
              <a:t>、停车</a:t>
            </a:r>
            <a:r>
              <a:rPr lang="zh-CN" altLang="en-US" b="1" dirty="0">
                <a:solidFill>
                  <a:srgbClr val="FF0000"/>
                </a:solidFill>
              </a:rPr>
              <a:t>坐</a:t>
            </a:r>
            <a:r>
              <a:rPr lang="zh-CN" altLang="en-US" dirty="0"/>
              <a:t>爱枫林晚，霜叶红于二月花。</a:t>
            </a:r>
            <a:r>
              <a:rPr lang="zh-CN" altLang="en-US" dirty="0" smtClean="0"/>
              <a:t>（因为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50</a:t>
            </a:r>
            <a:r>
              <a:rPr lang="zh-CN" altLang="en-US" dirty="0"/>
              <a:t>、谓功业可立就，故</a:t>
            </a:r>
            <a:r>
              <a:rPr lang="zh-CN" altLang="en-US" b="1" dirty="0">
                <a:solidFill>
                  <a:srgbClr val="FF0000"/>
                </a:solidFill>
              </a:rPr>
              <a:t>坐</a:t>
            </a:r>
            <a:r>
              <a:rPr lang="zh-CN" altLang="en-US" dirty="0"/>
              <a:t>废退。</a:t>
            </a:r>
            <a:r>
              <a:rPr lang="zh-CN" altLang="en-US" dirty="0" smtClean="0"/>
              <a:t>（因</a:t>
            </a:r>
            <a:r>
              <a:rPr lang="zh-CN" altLang="en-US" dirty="0"/>
              <a:t>他人获罪而受牵连。判</a:t>
            </a:r>
            <a:r>
              <a:rPr lang="en-US" altLang="zh-CN" dirty="0"/>
              <a:t>……</a:t>
            </a:r>
            <a:r>
              <a:rPr lang="zh-CN" altLang="en-US" dirty="0"/>
              <a:t>罪）</a:t>
            </a:r>
          </a:p>
          <a:p>
            <a:r>
              <a:rPr lang="en-US" altLang="zh-CN" dirty="0" smtClean="0"/>
              <a:t>51</a:t>
            </a:r>
            <a:r>
              <a:rPr lang="zh-CN" altLang="en-US" dirty="0"/>
              <a:t>、对曰“齐人也。”王曰“何</a:t>
            </a:r>
            <a:r>
              <a:rPr lang="zh-CN" altLang="en-US" b="1" dirty="0">
                <a:solidFill>
                  <a:srgbClr val="FF0000"/>
                </a:solidFill>
              </a:rPr>
              <a:t>坐</a:t>
            </a:r>
            <a:r>
              <a:rPr lang="zh-CN" altLang="en-US" dirty="0"/>
              <a:t>？”曰：“</a:t>
            </a:r>
            <a:r>
              <a:rPr lang="zh-CN" altLang="en-US" b="1" dirty="0">
                <a:solidFill>
                  <a:srgbClr val="FF0000"/>
                </a:solidFill>
              </a:rPr>
              <a:t>坐</a:t>
            </a:r>
            <a:r>
              <a:rPr lang="zh-CN" altLang="en-US" dirty="0"/>
              <a:t>盗”。</a:t>
            </a:r>
            <a:r>
              <a:rPr lang="zh-CN" altLang="en-US" dirty="0" smtClean="0"/>
              <a:t>（犯</a:t>
            </a:r>
            <a:r>
              <a:rPr lang="en-US" altLang="zh-CN" dirty="0"/>
              <a:t>……</a:t>
            </a:r>
            <a:r>
              <a:rPr lang="zh-CN" altLang="en-US" dirty="0"/>
              <a:t>罪）</a:t>
            </a:r>
          </a:p>
          <a:p>
            <a:r>
              <a:rPr lang="en-US" altLang="zh-CN" dirty="0" smtClean="0"/>
              <a:t>52</a:t>
            </a:r>
            <a:r>
              <a:rPr lang="zh-CN" altLang="en-US" dirty="0"/>
              <a:t>、臣乃市井鼓刀屠者，而公子亲数</a:t>
            </a:r>
            <a:r>
              <a:rPr lang="zh-CN" altLang="en-US" b="1" dirty="0">
                <a:solidFill>
                  <a:srgbClr val="FF0000"/>
                </a:solidFill>
              </a:rPr>
              <a:t>存</a:t>
            </a:r>
            <a:r>
              <a:rPr lang="zh-CN" altLang="en-US" dirty="0"/>
              <a:t>之。</a:t>
            </a:r>
            <a:r>
              <a:rPr lang="zh-CN" altLang="en-US" dirty="0" smtClean="0"/>
              <a:t>（问候</a:t>
            </a:r>
            <a:r>
              <a:rPr lang="zh-CN" altLang="en-US" dirty="0"/>
              <a:t>，慰问）</a:t>
            </a:r>
          </a:p>
          <a:p>
            <a:r>
              <a:rPr lang="en-US" altLang="zh-CN" dirty="0" smtClean="0"/>
              <a:t>53</a:t>
            </a:r>
            <a:r>
              <a:rPr lang="zh-CN" altLang="en-US" dirty="0"/>
              <a:t>、蒯聩玄孙卬为武信君将而</a:t>
            </a:r>
            <a:r>
              <a:rPr lang="zh-CN" altLang="en-US" b="1" dirty="0">
                <a:solidFill>
                  <a:srgbClr val="FF0000"/>
                </a:solidFill>
              </a:rPr>
              <a:t>徇</a:t>
            </a:r>
            <a:r>
              <a:rPr lang="zh-CN" altLang="en-US" dirty="0"/>
              <a:t>朝歌。</a:t>
            </a:r>
            <a:r>
              <a:rPr lang="zh-CN" altLang="en-US" dirty="0" smtClean="0"/>
              <a:t>（攻占</a:t>
            </a:r>
            <a:r>
              <a:rPr lang="zh-CN" altLang="en-US" dirty="0"/>
              <a:t>，巡行）</a:t>
            </a:r>
          </a:p>
          <a:p>
            <a:r>
              <a:rPr lang="en-US" altLang="zh-CN" dirty="0" smtClean="0"/>
              <a:t>54</a:t>
            </a:r>
            <a:r>
              <a:rPr lang="zh-CN" altLang="en-US" dirty="0"/>
              <a:t>、二世使使者斩以</a:t>
            </a:r>
            <a:r>
              <a:rPr lang="zh-CN" altLang="en-US" b="1" dirty="0">
                <a:solidFill>
                  <a:srgbClr val="FF0000"/>
                </a:solidFill>
              </a:rPr>
              <a:t>徇</a:t>
            </a:r>
            <a:r>
              <a:rPr lang="zh-CN" altLang="en-US" dirty="0"/>
              <a:t>。</a:t>
            </a:r>
            <a:r>
              <a:rPr lang="zh-CN" altLang="en-US" dirty="0" smtClean="0"/>
              <a:t>（示众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dirty="0"/>
              <a:t>斩以徇师  徇：示众 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42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258" y="188640"/>
            <a:ext cx="8964488" cy="62646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55</a:t>
            </a:r>
            <a:r>
              <a:rPr lang="zh-CN" altLang="en-US" dirty="0"/>
              <a:t>、故令人持璧归，</a:t>
            </a:r>
            <a:r>
              <a:rPr lang="zh-CN" altLang="en-US" b="1" dirty="0">
                <a:solidFill>
                  <a:srgbClr val="FF0000"/>
                </a:solidFill>
              </a:rPr>
              <a:t>间</a:t>
            </a:r>
            <a:r>
              <a:rPr lang="zh-CN" altLang="en-US" dirty="0"/>
              <a:t>至赵矣。</a:t>
            </a:r>
            <a:r>
              <a:rPr lang="zh-CN" altLang="en-US" dirty="0" smtClean="0"/>
              <a:t>（小路</a:t>
            </a:r>
            <a:r>
              <a:rPr lang="zh-CN" altLang="en-US" dirty="0"/>
              <a:t>→从小路）</a:t>
            </a:r>
          </a:p>
          <a:p>
            <a:r>
              <a:rPr lang="en-US" altLang="zh-CN" dirty="0" smtClean="0"/>
              <a:t>56</a:t>
            </a:r>
            <a:r>
              <a:rPr lang="zh-CN" altLang="en-US" dirty="0"/>
              <a:t>、屈平正道直行，竭忠尽智，以事其君，谗人</a:t>
            </a:r>
            <a:r>
              <a:rPr lang="zh-CN" altLang="en-US" b="1" dirty="0">
                <a:solidFill>
                  <a:srgbClr val="FF0000"/>
                </a:solidFill>
              </a:rPr>
              <a:t>间</a:t>
            </a:r>
            <a:r>
              <a:rPr lang="zh-CN" altLang="en-US" dirty="0"/>
              <a:t>之，可谓穷矣。</a:t>
            </a:r>
            <a:r>
              <a:rPr lang="zh-CN" altLang="en-US" dirty="0" smtClean="0"/>
              <a:t>（离间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57</a:t>
            </a:r>
            <a:r>
              <a:rPr lang="zh-CN" altLang="en-US" dirty="0"/>
              <a:t>、侯生乃屏人</a:t>
            </a:r>
            <a:r>
              <a:rPr lang="zh-CN" altLang="en-US" b="1" dirty="0">
                <a:solidFill>
                  <a:srgbClr val="FF0000"/>
                </a:solidFill>
              </a:rPr>
              <a:t>间</a:t>
            </a:r>
            <a:r>
              <a:rPr lang="zh-CN" altLang="en-US" dirty="0"/>
              <a:t>语。</a:t>
            </a:r>
            <a:r>
              <a:rPr lang="zh-CN" altLang="en-US" dirty="0" smtClean="0"/>
              <a:t>（私</a:t>
            </a:r>
            <a:r>
              <a:rPr lang="zh-CN" altLang="en-US" dirty="0"/>
              <a:t>密，私下）</a:t>
            </a:r>
          </a:p>
          <a:p>
            <a:r>
              <a:rPr lang="en-US" altLang="zh-CN" dirty="0" smtClean="0"/>
              <a:t>58</a:t>
            </a:r>
            <a:r>
              <a:rPr lang="zh-CN" altLang="en-US" dirty="0"/>
              <a:t>、女也不</a:t>
            </a:r>
            <a:r>
              <a:rPr lang="zh-CN" altLang="en-US" b="1" dirty="0">
                <a:solidFill>
                  <a:srgbClr val="FF0000"/>
                </a:solidFill>
              </a:rPr>
              <a:t>爽</a:t>
            </a:r>
            <a:r>
              <a:rPr lang="zh-CN" altLang="en-US" dirty="0"/>
              <a:t>，士贰其行。</a:t>
            </a:r>
            <a:r>
              <a:rPr lang="zh-CN" altLang="en-US" dirty="0" smtClean="0"/>
              <a:t>（差错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dirty="0"/>
              <a:t>进之布指算，不爽 爽：差错</a:t>
            </a:r>
            <a:r>
              <a:rPr lang="en-US" altLang="zh-CN" dirty="0"/>
              <a:t>】【</a:t>
            </a:r>
            <a:r>
              <a:rPr lang="zh-CN" altLang="en-US" dirty="0"/>
              <a:t>侍者如言而至，无爽者 爽：差错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59</a:t>
            </a:r>
            <a:r>
              <a:rPr lang="zh-CN" altLang="en-US" dirty="0"/>
              <a:t>、贫贱有此女，始</a:t>
            </a:r>
            <a:r>
              <a:rPr lang="zh-CN" altLang="en-US" b="1" dirty="0">
                <a:solidFill>
                  <a:srgbClr val="FF0000"/>
                </a:solidFill>
              </a:rPr>
              <a:t>适</a:t>
            </a:r>
            <a:r>
              <a:rPr lang="zh-CN" altLang="en-US" dirty="0"/>
              <a:t>还家门。不堪吏人妇，岂合令郎君？</a:t>
            </a:r>
            <a:r>
              <a:rPr lang="zh-CN" altLang="en-US" dirty="0" smtClean="0"/>
              <a:t>（女子</a:t>
            </a:r>
            <a:r>
              <a:rPr lang="zh-CN" altLang="en-US" dirty="0"/>
              <a:t>出嫁）</a:t>
            </a:r>
          </a:p>
          <a:p>
            <a:r>
              <a:rPr lang="en-US" altLang="zh-CN" dirty="0" smtClean="0"/>
              <a:t>60</a:t>
            </a:r>
            <a:r>
              <a:rPr lang="zh-CN" altLang="en-US" dirty="0"/>
              <a:t>、计未定，求人可使</a:t>
            </a:r>
            <a:r>
              <a:rPr lang="zh-CN" altLang="en-US" b="1" dirty="0">
                <a:solidFill>
                  <a:srgbClr val="FF0000"/>
                </a:solidFill>
              </a:rPr>
              <a:t>报</a:t>
            </a:r>
            <a:r>
              <a:rPr lang="zh-CN" altLang="en-US" dirty="0"/>
              <a:t>秦者，未得。</a:t>
            </a:r>
            <a:r>
              <a:rPr lang="zh-CN" altLang="en-US" dirty="0" smtClean="0"/>
              <a:t>（报</a:t>
            </a:r>
            <a:r>
              <a:rPr lang="zh-CN" altLang="en-US" dirty="0"/>
              <a:t>：回复）</a:t>
            </a:r>
          </a:p>
          <a:p>
            <a:r>
              <a:rPr lang="en-US" altLang="zh-CN" dirty="0" smtClean="0"/>
              <a:t>61</a:t>
            </a:r>
            <a:r>
              <a:rPr lang="zh-CN" altLang="en-US" dirty="0"/>
              <a:t>、轲既取图奏之，秦王</a:t>
            </a:r>
            <a:r>
              <a:rPr lang="zh-CN" altLang="en-US" b="1" dirty="0">
                <a:solidFill>
                  <a:srgbClr val="FF0000"/>
                </a:solidFill>
              </a:rPr>
              <a:t>发</a:t>
            </a:r>
            <a:r>
              <a:rPr lang="zh-CN" altLang="en-US" dirty="0"/>
              <a:t>图，图穷而匕首见。</a:t>
            </a:r>
            <a:r>
              <a:rPr lang="zh-CN" altLang="en-US" dirty="0" smtClean="0"/>
              <a:t>（打开</a:t>
            </a:r>
            <a:r>
              <a:rPr lang="zh-CN" altLang="en-US" dirty="0"/>
              <a:t>，展开））</a:t>
            </a:r>
          </a:p>
          <a:p>
            <a:r>
              <a:rPr lang="en-US" altLang="zh-CN" dirty="0" smtClean="0"/>
              <a:t>62</a:t>
            </a:r>
            <a:r>
              <a:rPr lang="zh-CN" altLang="en-US" dirty="0"/>
              <a:t>、成有子九岁</a:t>
            </a:r>
            <a:r>
              <a:rPr lang="en-US" altLang="zh-CN" dirty="0"/>
              <a:t>,</a:t>
            </a:r>
            <a:r>
              <a:rPr lang="zh-CN" altLang="en-US" dirty="0"/>
              <a:t>窥父不在</a:t>
            </a:r>
            <a:r>
              <a:rPr lang="en-US" altLang="zh-CN" dirty="0"/>
              <a:t>,</a:t>
            </a:r>
            <a:r>
              <a:rPr lang="zh-CN" altLang="en-US" dirty="0"/>
              <a:t>窃</a:t>
            </a:r>
            <a:r>
              <a:rPr lang="zh-CN" altLang="en-US" b="1" dirty="0">
                <a:solidFill>
                  <a:srgbClr val="FF0000"/>
                </a:solidFill>
              </a:rPr>
              <a:t>发</a:t>
            </a:r>
            <a:r>
              <a:rPr lang="zh-CN" altLang="en-US" dirty="0"/>
              <a:t>盆。</a:t>
            </a:r>
            <a:r>
              <a:rPr lang="zh-CN" altLang="en-US" dirty="0" smtClean="0"/>
              <a:t>（打开</a:t>
            </a:r>
            <a:r>
              <a:rPr lang="zh-CN" altLang="en-US" dirty="0"/>
              <a:t>，开启）</a:t>
            </a:r>
          </a:p>
          <a:p>
            <a:r>
              <a:rPr lang="en-US" altLang="zh-CN" dirty="0" smtClean="0"/>
              <a:t>63</a:t>
            </a:r>
            <a:r>
              <a:rPr lang="zh-CN" altLang="en-US" dirty="0"/>
              <a:t>、“使者至，</a:t>
            </a:r>
            <a:r>
              <a:rPr lang="zh-CN" altLang="en-US" b="1" dirty="0">
                <a:solidFill>
                  <a:srgbClr val="FF0000"/>
                </a:solidFill>
              </a:rPr>
              <a:t>发</a:t>
            </a:r>
            <a:r>
              <a:rPr lang="zh-CN" altLang="en-US" dirty="0"/>
              <a:t>书， 扶苏泣，入内舍，欲自杀。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/>
              <a:t>拆开诏书或书信）</a:t>
            </a:r>
          </a:p>
          <a:p>
            <a:r>
              <a:rPr lang="en-US" altLang="zh-CN" dirty="0" smtClean="0"/>
              <a:t>64</a:t>
            </a:r>
            <a:r>
              <a:rPr lang="zh-CN" altLang="en-US" dirty="0"/>
              <a:t>、沛公从百余骑，驱之鸿门，见</a:t>
            </a:r>
            <a:r>
              <a:rPr lang="zh-CN" altLang="en-US" b="1" dirty="0">
                <a:solidFill>
                  <a:srgbClr val="FF0000"/>
                </a:solidFill>
              </a:rPr>
              <a:t>谢</a:t>
            </a:r>
            <a:r>
              <a:rPr lang="zh-CN" altLang="en-US" dirty="0"/>
              <a:t>项羽。</a:t>
            </a:r>
            <a:r>
              <a:rPr lang="zh-CN" altLang="en-US" dirty="0" smtClean="0"/>
              <a:t>（谢罪</a:t>
            </a:r>
            <a:r>
              <a:rPr lang="zh-CN" altLang="en-US" dirty="0"/>
              <a:t>，道歉）</a:t>
            </a:r>
            <a:r>
              <a:rPr lang="en-US" altLang="zh-CN" dirty="0"/>
              <a:t>【</a:t>
            </a:r>
            <a:r>
              <a:rPr lang="zh-CN" altLang="en-US" dirty="0"/>
              <a:t>及觉，痛咎谢   谢罪</a:t>
            </a:r>
            <a:r>
              <a:rPr lang="en-US" altLang="zh-CN" dirty="0"/>
              <a:t>】</a:t>
            </a:r>
          </a:p>
          <a:p>
            <a:r>
              <a:rPr lang="en-US" altLang="zh-CN" dirty="0" smtClean="0"/>
              <a:t>65</a:t>
            </a:r>
            <a:r>
              <a:rPr lang="zh-CN" altLang="en-US" dirty="0"/>
              <a:t>、多</a:t>
            </a:r>
            <a:r>
              <a:rPr lang="zh-CN" altLang="en-US" b="1" dirty="0">
                <a:solidFill>
                  <a:srgbClr val="FF0000"/>
                </a:solidFill>
              </a:rPr>
              <a:t>谢</a:t>
            </a:r>
            <a:r>
              <a:rPr lang="zh-CN" altLang="en-US" dirty="0"/>
              <a:t>后世人，戒之慎勿忘！</a:t>
            </a:r>
            <a:r>
              <a:rPr lang="zh-CN" altLang="en-US" dirty="0" smtClean="0"/>
              <a:t>（劝告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94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43</TotalTime>
  <Words>1151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龙腾四海</vt:lpstr>
      <vt:lpstr>文言文重点实词记忆</vt:lpstr>
      <vt:lpstr>高考文言文常见实词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文言文常见实词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文言文重点实词记忆</dc:title>
  <dc:creator>陈宇婷</dc:creator>
  <cp:lastModifiedBy>陈宇婷</cp:lastModifiedBy>
  <cp:revision>6</cp:revision>
  <dcterms:created xsi:type="dcterms:W3CDTF">2019-04-29T00:53:48Z</dcterms:created>
  <dcterms:modified xsi:type="dcterms:W3CDTF">2019-04-29T01:37:11Z</dcterms:modified>
</cp:coreProperties>
</file>