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85" r:id="rId16"/>
    <p:sldId id="269" r:id="rId17"/>
    <p:sldId id="270" r:id="rId18"/>
    <p:sldId id="286" r:id="rId19"/>
    <p:sldId id="271" r:id="rId20"/>
    <p:sldId id="272" r:id="rId21"/>
    <p:sldId id="273" r:id="rId22"/>
    <p:sldId id="274" r:id="rId23"/>
    <p:sldId id="275" r:id="rId24"/>
    <p:sldId id="276" r:id="rId25"/>
    <p:sldId id="287" r:id="rId26"/>
    <p:sldId id="277" r:id="rId27"/>
    <p:sldId id="278" r:id="rId28"/>
    <p:sldId id="279" r:id="rId29"/>
    <p:sldId id="288" r:id="rId30"/>
    <p:sldId id="280" r:id="rId31"/>
    <p:sldId id="289" r:id="rId32"/>
    <p:sldId id="281" r:id="rId33"/>
    <p:sldId id="282" r:id="rId34"/>
    <p:sldId id="25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高考课外文言文常见词语整理</a:t>
            </a:r>
            <a:endParaRPr lang="zh-CN" altLang="en-US" sz="4000" dirty="0">
              <a:latin typeface="FZCuQian-M17S" panose="03000509000000000000" pitchFamily="65" charset="-122"/>
              <a:ea typeface="FZCuQian-M17S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412105"/>
      </p:ext>
    </p:extLst>
  </p:cSld>
  <p:clrMapOvr>
    <a:masterClrMapping/>
  </p:clrMapOvr>
  <p:transition spd="slow" advClick="0" advTm="5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90500" y="258764"/>
            <a:ext cx="1173480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55</a:t>
            </a:r>
            <a:r>
              <a:rPr lang="zh-CN" altLang="en-US" sz="2800" dirty="0">
                <a:ea typeface="黑体" panose="02010609060101010101" pitchFamily="49" charset="-122"/>
              </a:rPr>
              <a:t>、表俸禄的：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俸、禄、秩、饷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秩</a:t>
            </a:r>
            <a:r>
              <a:rPr lang="zh-CN" altLang="en-US" sz="2800" dirty="0">
                <a:ea typeface="黑体" panose="02010609060101010101" pitchFamily="49" charset="-122"/>
              </a:rPr>
              <a:t>：官吏的俸禄。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饷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xiǎng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：军粮。军队的俸给，粮饷。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56</a:t>
            </a:r>
            <a:r>
              <a:rPr lang="zh-CN" altLang="en-US" sz="2800" dirty="0">
                <a:ea typeface="黑体" panose="02010609060101010101" pitchFamily="49" charset="-122"/>
              </a:rPr>
              <a:t>、表人物地位的：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贵、显、卑、官绅、豪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豪</a:t>
            </a:r>
            <a:r>
              <a:rPr lang="zh-CN" altLang="en-US" sz="2800" dirty="0">
                <a:ea typeface="黑体" panose="02010609060101010101" pitchFamily="49" charset="-122"/>
              </a:rPr>
              <a:t>：收天下之豪杰。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 </a:t>
            </a:r>
            <a:r>
              <a:rPr lang="zh-CN" altLang="en-US" sz="2800" dirty="0">
                <a:ea typeface="黑体" panose="02010609060101010101" pitchFamily="49" charset="-122"/>
              </a:rPr>
              <a:t>   所居郡，必夷其豪。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57</a:t>
            </a:r>
            <a:r>
              <a:rPr lang="zh-CN" altLang="en-US" sz="2800" dirty="0">
                <a:ea typeface="黑体" panose="02010609060101010101" pitchFamily="49" charset="-122"/>
              </a:rPr>
              <a:t>、表穿戴的：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纨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wán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绔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kù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（古代贵族子弟穿的细绢裤。常用来指富贵人家的子弟）、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布衣</a:t>
            </a:r>
            <a:r>
              <a:rPr lang="zh-CN" altLang="en-US" sz="2800" dirty="0">
                <a:ea typeface="黑体" panose="02010609060101010101" pitchFamily="49" charset="-122"/>
              </a:rPr>
              <a:t>（麻布衣服；平民，老百姓）、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履</a:t>
            </a:r>
            <a:r>
              <a:rPr lang="zh-CN" altLang="en-US" sz="2800" dirty="0">
                <a:ea typeface="黑体" panose="02010609060101010101" pitchFamily="49" charset="-122"/>
              </a:rPr>
              <a:t>（鞋）、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屦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jù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（用麻、葛等制成的鞋）、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绶</a:t>
            </a:r>
            <a:r>
              <a:rPr lang="zh-CN" altLang="en-US" sz="2800" dirty="0">
                <a:ea typeface="黑体" panose="02010609060101010101" pitchFamily="49" charset="-122"/>
              </a:rPr>
              <a:t>（丝带，常用来拴玉或印）、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冠</a:t>
            </a:r>
            <a:r>
              <a:rPr lang="zh-CN" altLang="en-US" sz="2800" dirty="0">
                <a:ea typeface="黑体" panose="02010609060101010101" pitchFamily="49" charset="-122"/>
              </a:rPr>
              <a:t>（是帽子的总称；古代的一种礼仪。男子二十岁举行冠礼，表示已经成人。）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冕</a:t>
            </a:r>
            <a:r>
              <a:rPr lang="zh-CN" altLang="en-US" sz="2800" dirty="0">
                <a:ea typeface="黑体" panose="02010609060101010101" pitchFamily="49" charset="-122"/>
              </a:rPr>
              <a:t>（帝王、诸侯、卿、大夫所戴的礼帽）、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巾</a:t>
            </a:r>
            <a:r>
              <a:rPr lang="zh-CN" altLang="en-US" sz="2800" dirty="0">
                <a:ea typeface="黑体" panose="02010609060101010101" pitchFamily="49" charset="-122"/>
              </a:rPr>
              <a:t>（扎在头上的织物）、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弁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biàn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（古代用皮革做成的一种帽子；男子成年加冠称弁。）弱冠（泛指男子二十岁左右的年纪）、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免冠</a:t>
            </a:r>
            <a:r>
              <a:rPr lang="zh-CN" altLang="en-US" sz="2800" dirty="0">
                <a:ea typeface="黑体" panose="02010609060101010101" pitchFamily="49" charset="-122"/>
              </a:rPr>
              <a:t>（脱帽。常表示谢罪）、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跣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xiǎn</a:t>
            </a:r>
            <a:r>
              <a:rPr lang="en-US" altLang="zh-CN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（赤脚）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676900" y="2247900"/>
            <a:ext cx="5003800" cy="11695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卓越的人，豪杰。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强横的人，豪强。</a:t>
            </a:r>
          </a:p>
        </p:txBody>
      </p:sp>
    </p:spTree>
    <p:extLst>
      <p:ext uri="{BB962C8B-B14F-4D97-AF65-F5344CB8AC3E}">
        <p14:creationId xmlns:p14="http://schemas.microsoft.com/office/powerpoint/2010/main" xmlns="" val="3038062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04800" y="182564"/>
            <a:ext cx="117729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、表房舍的：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（屋檐。房屋）、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屋、舍、馆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（宾馆、客舍）、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宅、第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（按一定等级建造的大宅院。泛指官僚和贵族的大住宅）、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（古时候王或朝见皇帝的官员在京城的住所。泛指官员办事或居住的处所）、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庑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wǔ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（高堂周围的廊房，厢房；房屋）、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（皇帝居住的地方）、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畿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jī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（国都四周的广大地区；京城所管辖的地区）、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（国都，首都）、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京师、京国、京华、京畿、阙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（宫殿；朝廷；皇宫前面两边的楼台，中间空缺为道路；陵墓前两边的石牌坊）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（厅堂，官府办公的地方；处理政事）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（旅馆）。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、与皇帝有关的：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上、帝、朕、孤、寡人、御、祚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zuò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（帝位）、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践祚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（即位）、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登基、用事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（行事，管事，履行职责；执掌政权）、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（驾）幸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（特指皇帝到某处）、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膳、对策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（汉代试士，将设问写在简策上，应试者因其所问而作答，称为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对策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轮对、奏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（向君王进言或上述；奏章）、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（臣下给皇帝的奏章） 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（给皇帝的奏议；分条陈述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：侄子。从，堂房亲属；又如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从兄、从弟、从父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     </a:t>
            </a:r>
          </a:p>
        </p:txBody>
      </p:sp>
    </p:spTree>
    <p:extLst>
      <p:ext uri="{BB962C8B-B14F-4D97-AF65-F5344CB8AC3E}">
        <p14:creationId xmlns:p14="http://schemas.microsoft.com/office/powerpoint/2010/main" xmlns="" val="4279410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与古代生活相关</a:t>
            </a:r>
            <a:endParaRPr lang="zh-CN" altLang="en-US" sz="6000" dirty="0">
              <a:latin typeface="FZCuQian-M17S" panose="03000509000000000000" pitchFamily="65" charset="-122"/>
              <a:ea typeface="FZCuQian-M17S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946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676400" y="152401"/>
            <a:ext cx="65532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、时年已七十，遂隐丘山，悬车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上常赐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者数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、得监和州税，父母又不欲行，拯即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归养。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、祁奚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，晋侯问嗣焉。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、时天下略定，通思欲避荣宠，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以病上书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乞身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、龚在位五年，以老病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乞骸骨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、即日父子俱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，满三月赐告。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、应候因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，请归相印。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、以刑部尚书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致仕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、始为谢玄参军，为玄所遇，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丁忧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去职。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4572000" y="5715001"/>
            <a:ext cx="3200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交还官职，即退休。</a:t>
            </a:r>
            <a:r>
              <a:rPr lang="zh-CN" altLang="en-US" sz="2400">
                <a:ea typeface="黑体" panose="02010609060101010101" pitchFamily="49" charset="-122"/>
              </a:rPr>
              <a:t> 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7620000" y="152401"/>
            <a:ext cx="2133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官员年老辞职。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8458200" y="1219201"/>
            <a:ext cx="1905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辞去官职。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791200" y="1752601"/>
            <a:ext cx="3657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古代官吏请求退休养老。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6172200" y="2286000"/>
            <a:ext cx="42672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古人认为做官是委身事君，因此称请求退职为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乞身</a:t>
            </a:r>
            <a:r>
              <a:rPr lang="zh-CN" altLang="en-US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6324600" y="3200400"/>
            <a:ext cx="38100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古代官吏请求退职，意思是使骸骨归葬故乡。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6477000" y="4114800"/>
            <a:ext cx="40386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上书称病，为居官者要求退职的委婉语。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2362200" y="5105401"/>
            <a:ext cx="3810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称病引退居家或谢客来访。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7924800" y="5105400"/>
            <a:ext cx="2438400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丁艰、丁忧：遭父母之丧。母丧称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丁内艰</a:t>
            </a:r>
            <a:r>
              <a:rPr lang="zh-CN" altLang="en-US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，父丧称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丁外艰</a:t>
            </a:r>
            <a:r>
              <a:rPr lang="zh-CN" altLang="en-US" sz="2400">
                <a:ea typeface="黑体" panose="02010609060101010101" pitchFamily="49" charset="-122"/>
              </a:rPr>
              <a:t>”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5029200" y="762001"/>
            <a:ext cx="2133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古代官吏休假</a:t>
            </a:r>
          </a:p>
        </p:txBody>
      </p:sp>
    </p:spTree>
    <p:extLst>
      <p:ext uri="{BB962C8B-B14F-4D97-AF65-F5344CB8AC3E}">
        <p14:creationId xmlns:p14="http://schemas.microsoft.com/office/powerpoint/2010/main" xmlns="" val="32546264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9601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崩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：古代帝王或王后的死叫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崩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山陵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（比喻帝王）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崩、没（殁）、终、圆寂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（僧尼之死）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天子死曰崩，诸侯死曰薨，大夫死曰卒，士曰不禄，庶人曰死。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白丁、白衣、白身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：都指没有功名的平民。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：久下不停的雨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125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>
                <a:latin typeface="FZCuQian-M17S" panose="03000509000000000000" pitchFamily="65" charset="-122"/>
                <a:ea typeface="FZCuQian-M17S" panose="03000509000000000000" pitchFamily="65" charset="-122"/>
              </a:rPr>
              <a:t>与诉讼和刑罚有关的词语</a:t>
            </a:r>
          </a:p>
        </p:txBody>
      </p:sp>
    </p:spTree>
    <p:extLst>
      <p:ext uri="{BB962C8B-B14F-4D97-AF65-F5344CB8AC3E}">
        <p14:creationId xmlns:p14="http://schemas.microsoft.com/office/powerpoint/2010/main" xmlns="" val="1339486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533400" y="164337"/>
            <a:ext cx="62484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、囚当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者必待报，违者罪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、即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而后闻。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、（徐）有功故出反囚，罪不当赦，请推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其罪。则天虽不许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问，然竟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免官。（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旧唐书</a:t>
            </a:r>
            <a:r>
              <a:rPr lang="en-US" altLang="zh-CN" sz="2800" dirty="0">
                <a:ea typeface="黑体" panose="02010609060101010101" pitchFamily="49" charset="-122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列传三十五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收摄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，俱得情理。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宜州卒有杀人当死者，方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系狱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、尝于县南郭凤埭（地名）助人引船，遇有斗者为吏所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，斗者逃散，唯原平（人名）独往，吏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以送县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、乃引囚问，震以烈威，随问辄成，无敢忤，鞭楚未收于壁，而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狱具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矣。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7086600" y="243822"/>
            <a:ext cx="990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死刑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3327400" y="793117"/>
            <a:ext cx="32639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饶恕，宽恕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7467600" y="1517303"/>
            <a:ext cx="4318000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  <a:r>
              <a:rPr lang="zh-CN" altLang="en-US" sz="2800">
                <a:ea typeface="黑体" panose="02010609060101010101" pitchFamily="49" charset="-122"/>
              </a:rPr>
              <a:t>“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案</a:t>
            </a:r>
            <a:r>
              <a:rPr lang="zh-CN" altLang="en-US" sz="2800">
                <a:ea typeface="黑体" panose="02010609060101010101" pitchFamily="49" charset="-122"/>
              </a:rPr>
              <a:t>”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，查办，核实。拘囚。获罪。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8001000" y="4953001"/>
            <a:ext cx="3657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逮捕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。逮捕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，捉拿。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4495800" y="3011883"/>
            <a:ext cx="2057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查问，审讯。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7264400" y="6009621"/>
            <a:ext cx="4800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判罪定案；刑具。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8077200" y="4114801"/>
            <a:ext cx="3454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囚禁在狱中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7467600" y="2971801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/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7696200" y="2743201"/>
            <a:ext cx="4368800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坐：①因</a:t>
            </a:r>
            <a:r>
              <a:rPr lang="en-US" altLang="zh-CN" sz="2800" dirty="0">
                <a:ea typeface="黑体" panose="02010609060101010101" pitchFamily="49" charset="-122"/>
              </a:rPr>
              <a:t>……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犯罪或错误，触犯；②牵连，定罪。 </a:t>
            </a:r>
          </a:p>
        </p:txBody>
      </p:sp>
    </p:spTree>
    <p:extLst>
      <p:ext uri="{BB962C8B-B14F-4D97-AF65-F5344CB8AC3E}">
        <p14:creationId xmlns:p14="http://schemas.microsoft.com/office/powerpoint/2010/main" xmlns="" val="32716769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65100" y="152401"/>
            <a:ext cx="5397500" cy="67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、帝以奋违诏，敕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下狱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、诽谤者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，偶语者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弃市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（偶语：相对私语）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、郎中田叔孟舒等人，自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髡钳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为王家奴。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、表监狱的：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囹圄、狱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、断狱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高罪死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、为有司所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495800" y="131186"/>
            <a:ext cx="3505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逮捕，拘押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0" y="746782"/>
            <a:ext cx="2819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灭族，刑及全族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4114800" y="1295401"/>
            <a:ext cx="78105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古代在闹市执行死刑，并将尸体暴露街头示众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5715000" y="1828800"/>
            <a:ext cx="6210300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古代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刑罚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去头发为髡，用铁圈束颈为钳。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165100" y="3110806"/>
            <a:ext cx="1191260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笞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（用竹板、荆条打）、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（古代一种把脚砍掉的酷刑）、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（流放，古代的一种刑罚）、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赭衣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（赭，红褐色。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衣赭衣，关三木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是古代犯人特穿的衣服）、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械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（桎梏，脚镣和手铐）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（一种分裂肢体的刑罚）</a:t>
            </a: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4400550" y="5131818"/>
            <a:ext cx="914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判决</a:t>
            </a:r>
          </a:p>
        </p:txBody>
      </p:sp>
      <p:sp>
        <p:nvSpPr>
          <p:cNvPr id="27657" name="Text Box 15"/>
          <p:cNvSpPr txBox="1">
            <a:spLocks noChangeArrowheads="1"/>
          </p:cNvSpPr>
          <p:nvPr/>
        </p:nvSpPr>
        <p:spPr bwMode="auto">
          <a:xfrm>
            <a:off x="2692400" y="5725398"/>
            <a:ext cx="32893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判刑，判罪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4495800" y="6291055"/>
            <a:ext cx="5994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检举。纠发：检举揭发。 </a:t>
            </a:r>
          </a:p>
        </p:txBody>
      </p:sp>
    </p:spTree>
    <p:extLst>
      <p:ext uri="{BB962C8B-B14F-4D97-AF65-F5344CB8AC3E}">
        <p14:creationId xmlns:p14="http://schemas.microsoft.com/office/powerpoint/2010/main" xmlns="" val="83504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与行政事务有关</a:t>
            </a:r>
            <a:r>
              <a:rPr lang="zh-CN" altLang="en-US" sz="6000" dirty="0">
                <a:latin typeface="FZCuQian-M17S" panose="03000509000000000000" pitchFamily="65" charset="-122"/>
                <a:ea typeface="FZCuQian-M17S" panose="03000509000000000000" pitchFamily="65" charset="-122"/>
              </a:rPr>
              <a:t>的词语</a:t>
            </a:r>
          </a:p>
        </p:txBody>
      </p:sp>
    </p:spTree>
    <p:extLst>
      <p:ext uri="{BB962C8B-B14F-4D97-AF65-F5344CB8AC3E}">
        <p14:creationId xmlns:p14="http://schemas.microsoft.com/office/powerpoint/2010/main" xmlns="" val="1662041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66700" y="457200"/>
            <a:ext cx="100203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：乘传（驿车，供传递公文的人乘坐的车子）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长安。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由是先主遂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亮，凡三往，乃见。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：会贤大夫少府赵禹来过卫将军。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：播百谷，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耕桑，以足衣食。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赏庆信必，则有功者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课：用农桑考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守宰等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 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劝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农桑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是岁，始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南徐州侨民租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上计簿，具文而已，务为欺谩，以避其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风、化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：盖闻导民以礼，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之以乐。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君子如欲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民成俗，其必由学乎！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按、案：宣王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行其营垒处所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781800" y="848381"/>
            <a:ext cx="2057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访问，拜访。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9423400" y="457200"/>
            <a:ext cx="2438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到，去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4165600" y="3080966"/>
            <a:ext cx="3073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鼓励，奖励</a:t>
            </a:r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6057900" y="2612693"/>
            <a:ext cx="4089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受到鼓励、奖励。</a:t>
            </a: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610100" y="3860259"/>
            <a:ext cx="914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考核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7391400" y="3876250"/>
            <a:ext cx="990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督促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5702300" y="4359342"/>
            <a:ext cx="5537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按规定的数额和时间征收赋税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8178800" y="4863846"/>
            <a:ext cx="2108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赋税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7473950" y="5443030"/>
            <a:ext cx="27305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教化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6845300" y="6145181"/>
            <a:ext cx="39878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巡视，巡行</a:t>
            </a:r>
          </a:p>
        </p:txBody>
      </p:sp>
      <p:sp>
        <p:nvSpPr>
          <p:cNvPr id="28686" name="Text Box 19"/>
          <p:cNvSpPr txBox="1">
            <a:spLocks noChangeArrowheads="1"/>
          </p:cNvSpPr>
          <p:nvPr/>
        </p:nvSpPr>
        <p:spPr bwMode="auto">
          <a:xfrm>
            <a:off x="520700" y="1828801"/>
            <a:ext cx="111125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（到</a:t>
            </a:r>
            <a:r>
              <a:rPr lang="en-US" altLang="zh-CN" sz="2800" dirty="0">
                <a:ea typeface="黑体" panose="02010609060101010101" pitchFamily="49" charset="-122"/>
              </a:rPr>
              <a:t>……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访、谒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（禀告，陈述；告发；请求；拜见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7" name="Text Box 20"/>
          <p:cNvSpPr txBox="1">
            <a:spLocks noChangeArrowheads="1"/>
          </p:cNvSpPr>
          <p:nvPr/>
        </p:nvSpPr>
        <p:spPr bwMode="auto">
          <a:xfrm>
            <a:off x="6934200" y="1371601"/>
            <a:ext cx="2133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过</a:t>
            </a:r>
            <a:r>
              <a:rPr lang="en-US" altLang="zh-CN" sz="2800">
                <a:ea typeface="黑体" panose="02010609060101010101" pitchFamily="49" charset="-122"/>
              </a:rPr>
              <a:t>(</a:t>
            </a:r>
            <a:r>
              <a:rPr lang="zh-CN" altLang="en-US" sz="2800">
                <a:ea typeface="黑体" panose="02010609060101010101" pitchFamily="49" charset="-122"/>
              </a:rPr>
              <a:t>访，探望）</a:t>
            </a:r>
          </a:p>
        </p:txBody>
      </p:sp>
    </p:spTree>
    <p:extLst>
      <p:ext uri="{BB962C8B-B14F-4D97-AF65-F5344CB8AC3E}">
        <p14:creationId xmlns:p14="http://schemas.microsoft.com/office/powerpoint/2010/main" xmlns="" val="16357741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与官职、官制、皇帝相关</a:t>
            </a:r>
            <a:endParaRPr lang="zh-CN" altLang="en-US" sz="6000" dirty="0">
              <a:latin typeface="FZCuQian-M17S" panose="03000509000000000000" pitchFamily="65" charset="-122"/>
              <a:ea typeface="FZCuQian-M17S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437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39700" y="228601"/>
            <a:ext cx="77851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：幼则同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二十而南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江淮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故君子居必择乡，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必就士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趣、趋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而辟之，不得与之言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入而徐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为臣者不忠而邪，以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爵禄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令销印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其稼事而赏罚之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：王怒，故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庆死罪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晖刚于为吏，见忌于上，所在多被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：恶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讦（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jié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直者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：虚吏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州，州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大府。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314984" y="152401"/>
            <a:ext cx="2238216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游玩，游览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184650" y="649606"/>
            <a:ext cx="418449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旅行，外出求学或求官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5434092" y="1076981"/>
            <a:ext cx="2238216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交际，交往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6097746" y="1915181"/>
            <a:ext cx="107045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快走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4138771" y="2450644"/>
            <a:ext cx="389255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小步快走，表示恭敬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743302" y="2844799"/>
            <a:ext cx="126507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追求</a:t>
            </a: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3887152" y="3267415"/>
            <a:ext cx="1167765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赶快</a:t>
            </a: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5155961" y="3710062"/>
            <a:ext cx="282209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通“促”，催促。</a:t>
            </a:r>
            <a:endParaRPr lang="zh-CN" altLang="en-US" sz="2800"/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5385435" y="4177845"/>
            <a:ext cx="1167765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判罪</a:t>
            </a:r>
          </a:p>
        </p:txBody>
      </p:sp>
      <p:sp>
        <p:nvSpPr>
          <p:cNvPr id="29708" name="Text Box 15"/>
          <p:cNvSpPr txBox="1">
            <a:spLocks noChangeArrowheads="1"/>
          </p:cNvSpPr>
          <p:nvPr/>
        </p:nvSpPr>
        <p:spPr bwMode="auto">
          <a:xfrm>
            <a:off x="7447438" y="4472974"/>
            <a:ext cx="243284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检举，揭发</a:t>
            </a:r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5385435" y="5938565"/>
            <a:ext cx="360060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下对上告诉，陈述。</a:t>
            </a:r>
            <a:r>
              <a:rPr lang="zh-CN" altLang="en-US" sz="2800"/>
              <a:t>　　</a:t>
            </a:r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4925535" y="5360689"/>
            <a:ext cx="437911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攻击或揭发别人的短处。</a:t>
            </a:r>
          </a:p>
        </p:txBody>
      </p:sp>
    </p:spTree>
    <p:extLst>
      <p:ext uri="{BB962C8B-B14F-4D97-AF65-F5344CB8AC3E}">
        <p14:creationId xmlns:p14="http://schemas.microsoft.com/office/powerpoint/2010/main" xmlns="" val="3944201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279400" y="228600"/>
            <a:ext cx="8585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：卒使上官大夫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屈原于顷襄王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：李凤在北，数有战降之功，时荡子稚屯晋寿，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13.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：乃有蜚语，为恶言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14.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：季布面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作天说以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韩退之之言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15.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：公使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泰山不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土壤，故能成其大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16.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：动而见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，欲益反损。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其有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愆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qiān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，上下知之。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：太后闻之，即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怒。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：明日有司复命，公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之。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6827762" y="152401"/>
            <a:ext cx="3781576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陷害，说人的坏话。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9157910" y="635001"/>
            <a:ext cx="112425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妒忌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083376" y="1031301"/>
            <a:ext cx="499099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使听到，报告给</a:t>
            </a:r>
            <a:r>
              <a:rPr lang="en-US" altLang="zh-CN" sz="2400">
                <a:ea typeface="黑体" panose="02010609060101010101" pitchFamily="49" charset="-122"/>
              </a:rPr>
              <a:t>……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知道。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3523141" y="1687374"/>
            <a:ext cx="3304621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指斥，指责。</a:t>
            </a:r>
          </a:p>
        </p:txBody>
      </p:sp>
      <p:sp>
        <p:nvSpPr>
          <p:cNvPr id="30727" name="Text Box 11"/>
          <p:cNvSpPr txBox="1">
            <a:spLocks noChangeArrowheads="1"/>
          </p:cNvSpPr>
          <p:nvPr/>
        </p:nvSpPr>
        <p:spPr bwMode="auto">
          <a:xfrm>
            <a:off x="4871358" y="2159289"/>
            <a:ext cx="112425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驳斥</a:t>
            </a:r>
          </a:p>
        </p:txBody>
      </p:sp>
      <p:sp>
        <p:nvSpPr>
          <p:cNvPr id="30728" name="Text Box 13"/>
          <p:cNvSpPr txBox="1">
            <a:spLocks noChangeArrowheads="1"/>
          </p:cNvSpPr>
          <p:nvPr/>
        </p:nvSpPr>
        <p:spPr bwMode="auto">
          <a:xfrm>
            <a:off x="5995610" y="6172201"/>
            <a:ext cx="173748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3294440" y="2780141"/>
            <a:ext cx="255512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责备，责怪</a:t>
            </a:r>
          </a:p>
        </p:txBody>
      </p:sp>
      <p:sp>
        <p:nvSpPr>
          <p:cNvPr id="30730" name="Text Box 15"/>
          <p:cNvSpPr txBox="1">
            <a:spLocks noChangeArrowheads="1"/>
          </p:cNvSpPr>
          <p:nvPr/>
        </p:nvSpPr>
        <p:spPr bwMode="auto">
          <a:xfrm>
            <a:off x="5485190" y="3188060"/>
            <a:ext cx="235071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谦让，辞让</a:t>
            </a:r>
          </a:p>
        </p:txBody>
      </p:sp>
      <p:sp>
        <p:nvSpPr>
          <p:cNvPr id="30731" name="Text Box 21"/>
          <p:cNvSpPr txBox="1">
            <a:spLocks noChangeArrowheads="1"/>
          </p:cNvSpPr>
          <p:nvPr/>
        </p:nvSpPr>
        <p:spPr bwMode="auto">
          <a:xfrm>
            <a:off x="5094413" y="3831871"/>
            <a:ext cx="444076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指责，归罪；罪过，过错。</a:t>
            </a:r>
          </a:p>
        </p:txBody>
      </p:sp>
      <p:sp>
        <p:nvSpPr>
          <p:cNvPr id="30732" name="Text Box 22"/>
          <p:cNvSpPr txBox="1">
            <a:spLocks noChangeArrowheads="1"/>
          </p:cNvSpPr>
          <p:nvPr/>
        </p:nvSpPr>
        <p:spPr bwMode="auto">
          <a:xfrm>
            <a:off x="4386338" y="4612701"/>
            <a:ext cx="2657324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责问，责备。</a:t>
            </a:r>
          </a:p>
        </p:txBody>
      </p:sp>
      <p:sp>
        <p:nvSpPr>
          <p:cNvPr id="30733" name="Text Box 23"/>
          <p:cNvSpPr txBox="1">
            <a:spLocks noChangeArrowheads="1"/>
          </p:cNvSpPr>
          <p:nvPr/>
        </p:nvSpPr>
        <p:spPr bwMode="auto">
          <a:xfrm>
            <a:off x="987576" y="5908571"/>
            <a:ext cx="6745514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另有：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过、责、咎、诛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（口诛笔伐）</a:t>
            </a:r>
          </a:p>
        </p:txBody>
      </p:sp>
      <p:sp>
        <p:nvSpPr>
          <p:cNvPr id="30734" name="Text Box 24"/>
          <p:cNvSpPr txBox="1">
            <a:spLocks noChangeArrowheads="1"/>
          </p:cNvSpPr>
          <p:nvPr/>
        </p:nvSpPr>
        <p:spPr bwMode="auto">
          <a:xfrm>
            <a:off x="5006217" y="5332337"/>
            <a:ext cx="255512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责问，追问。</a:t>
            </a:r>
          </a:p>
        </p:txBody>
      </p:sp>
    </p:spTree>
    <p:extLst>
      <p:ext uri="{BB962C8B-B14F-4D97-AF65-F5344CB8AC3E}">
        <p14:creationId xmlns:p14="http://schemas.microsoft.com/office/powerpoint/2010/main" xmlns="" val="1112981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95301" y="304800"/>
            <a:ext cx="802342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：子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于师人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矫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矫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王命以杀之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：其俗以男女质钱，约不时赎，子本相侔，则没为奴婢。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4895007" y="152401"/>
            <a:ext cx="523959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偏袒，袒护。师人指老上司。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6732236" y="685801"/>
            <a:ext cx="218316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假托，假传。</a:t>
            </a:r>
            <a:endParaRPr lang="zh-CN" altLang="en-US" sz="2800"/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8518721" y="1474093"/>
            <a:ext cx="218316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抵押，典当。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26290" y="2273081"/>
            <a:ext cx="960592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另：作人质；对质；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  <a:r>
              <a:rPr lang="zh-CN" altLang="en-US" sz="2800" dirty="0">
                <a:solidFill>
                  <a:srgbClr val="FFFF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贽</a:t>
            </a:r>
            <a:r>
              <a:rPr lang="zh-CN" altLang="en-US" sz="2800" dirty="0">
                <a:solidFill>
                  <a:srgbClr val="FFFF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，古代初次拜见尊长的礼物。</a:t>
            </a:r>
            <a:endParaRPr lang="zh-CN" altLang="en-US" sz="2800" dirty="0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95300" y="2859088"/>
            <a:ext cx="98679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朝、觐</a:t>
            </a:r>
            <a:r>
              <a:rPr lang="zh-CN" altLang="en-US" sz="2800" dirty="0"/>
              <a:t>：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觐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原指诸侯秋天朝见天子，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朝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指诸侯春天朝见天子，后来都泛指朝见帝王。 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朝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用的范围比较广，除见帝王外，子见父母也可以叫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朝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（换衣服；换衣休息之处；上厕所）、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（上厕所）、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（犹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休沐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。官吏例行休假。）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495300" y="5321301"/>
            <a:ext cx="99552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：①临时驻扎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用于军队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；②住宿，停留（用于个人）。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：缴纳（贡品或赋税）</a:t>
            </a:r>
            <a:r>
              <a:rPr lang="en-US" altLang="zh-CN" sz="2800" dirty="0"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输送、运输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引申。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开晓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：开导，启发。如：开晓殊俗</a:t>
            </a:r>
          </a:p>
        </p:txBody>
      </p:sp>
    </p:spTree>
    <p:extLst>
      <p:ext uri="{BB962C8B-B14F-4D97-AF65-F5344CB8AC3E}">
        <p14:creationId xmlns:p14="http://schemas.microsoft.com/office/powerpoint/2010/main" xmlns="" val="428305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304800" y="1676401"/>
            <a:ext cx="116713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、表说话的还有：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（告诫，嘱咐；告发；请求）；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（告，告诉；告诫，教诲；诏书，皇帝的命令或文告；皇帝下命令）；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诰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（告诉；皇帝给臣子的命令；告诫，劝勉；文体的一种，用以告诫或勉励）；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（告诫，嘱咐；皇帝的命令或诏书）；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谕、喻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（告诉，使人知道；知道，了解，明白）；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（诉说，诉苦；告状；诽谤）；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（斥责，指责）；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谤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（公开指责别人的过失；毁谤）；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（规劝君主、尊长或朋友，使之改正错误或过失；纠正，如：往者不可谏）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晓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（告知；知道，明白）；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咨、谘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（商议，咨询）；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（告诉，如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多谢后世人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；道歉；推辞；辞别；感谢）；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（告诫）；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（非难、指责；讥讽）；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（回答，多用于对上的回答或对策；特指一种文体，即奏对，对策）；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曰、云、谓、陈、语、辩、问、说、劝</a:t>
            </a:r>
            <a:r>
              <a:rPr lang="zh-CN" altLang="en-US" sz="2800" dirty="0">
                <a:solidFill>
                  <a:srgbClr val="FFFF00"/>
                </a:solidFill>
                <a:ea typeface="黑体" panose="02010609060101010101" pitchFamily="49" charset="-122"/>
              </a:rPr>
              <a:t>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727609" y="228600"/>
            <a:ext cx="7849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：显怒，欲以吏事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商。</a:t>
            </a: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6058236" y="228600"/>
            <a:ext cx="4957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中伤，诬蔑别人使受损害。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884055" y="762001"/>
            <a:ext cx="89858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诬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：言语不真实，欺骗；捏造罪状陷害人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谮（</a:t>
            </a:r>
            <a:r>
              <a:rPr lang="en-US" altLang="zh-CN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zèn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说坏话诬陷别人。 </a:t>
            </a:r>
          </a:p>
        </p:txBody>
      </p:sp>
    </p:spTree>
    <p:extLst>
      <p:ext uri="{BB962C8B-B14F-4D97-AF65-F5344CB8AC3E}">
        <p14:creationId xmlns:p14="http://schemas.microsoft.com/office/powerpoint/2010/main" xmlns="" val="15720198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2771" grpId="0" build="p"/>
      <p:bldP spid="32772" grpId="0" build="p"/>
      <p:bldP spid="3277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41300" y="114300"/>
            <a:ext cx="117602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、表赞扬的：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（称赞。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，轻视。）、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（赞美，嘉奖）、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（称颂，赞许）、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（称赞，赞美）、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（赞许）、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（赞许，赞同）、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（赞叹，赞许）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、表嫉恨的：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恶、厌、憎、贬、衔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（特指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怀恨）</a:t>
            </a:r>
            <a:r>
              <a:rPr lang="zh-CN" altLang="en-US" sz="1800" dirty="0"/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怨、疾、恨、怒、诅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（诅咒）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、表宽容的：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容、贷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（宽恕，宽免）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、恕、宽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ea typeface="黑体" panose="02010609060101010101" pitchFamily="49" charset="-122"/>
              </a:rPr>
              <a:t>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表害怕的：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畏、惧、惮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（畏惧，害怕）、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（害怕，吃惊；惊扰，骚动）、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（忧虑，担忧）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、表哀怒的：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怒、愤、恼、忿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（愤怒，怨恨）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（恨、怒）、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涕泣、骂、责、戾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（凶暴，猛烈；违背，违反或乖张，不讲情理）、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（耻辱；骂）、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（诋毁；欺骗）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、表违背的：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抵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（违逆）、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（违反，抵触）、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（违背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顺从）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（背）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、表行动的：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行走）、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（快走；小步快走）、走（逃跑）、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（逃，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遁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比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逃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更隐蔽，多指悄悄地遛走，不知去向）、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亡、逃、徙、匿、逋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（逃亡，逃跑；拖延，迟延）</a:t>
            </a:r>
            <a:r>
              <a:rPr lang="zh-CN" altLang="en-US" sz="2400" dirty="0">
                <a:ea typeface="黑体" panose="02010609060101010101" pitchFamily="49" charset="-122"/>
              </a:rPr>
              <a:t> 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462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与其他事务有关</a:t>
            </a:r>
            <a:r>
              <a:rPr lang="zh-CN" altLang="en-US" sz="6000" dirty="0">
                <a:latin typeface="FZCuQian-M17S" panose="03000509000000000000" pitchFamily="65" charset="-122"/>
                <a:ea typeface="FZCuQian-M17S" panose="03000509000000000000" pitchFamily="65" charset="-122"/>
              </a:rPr>
              <a:t>的词语</a:t>
            </a:r>
          </a:p>
        </p:txBody>
      </p:sp>
    </p:spTree>
    <p:extLst>
      <p:ext uri="{BB962C8B-B14F-4D97-AF65-F5344CB8AC3E}">
        <p14:creationId xmlns:p14="http://schemas.microsoft.com/office/powerpoint/2010/main" xmlns="" val="3296867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981200" y="533400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981200" y="457201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11557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少数民族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蛮、夷、戎、狄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  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蛮：南蛮，古代统治阶级对南部民族带污蔑性的称呼。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  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夷：东部少数民族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ea typeface="黑体" panose="02010609060101010101" pitchFamily="49" charset="-122"/>
              </a:rPr>
              <a:t>  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戎：西部少数民族。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  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狄：北部少数民族。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、与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堤、决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（疏通水道）、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（水冲破堤坝）、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（水漫出来）、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涨、灌溉、涝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（雨水过多，淹了庄稼）、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旱、堰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（挡水的低坝）、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芜秽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（荒废，杂草丛生）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布、麻、匹、丝、绢、锦、练、绫、绡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xiāo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、缣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jiān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、绸、罗、缎、绮、纱、绦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tāo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、缟、缯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桌床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案、几、床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（供坐卧的器具）、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（床；几案）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马、驹、厩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（马厩）、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策、羁、縻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mí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、辔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pèi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（马脱了缰绳，放纵）、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驭、御、驾、辕、辙、秣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（喂马的饲料；喂养马匹）</a:t>
            </a:r>
          </a:p>
        </p:txBody>
      </p:sp>
    </p:spTree>
    <p:extLst>
      <p:ext uri="{BB962C8B-B14F-4D97-AF65-F5344CB8AC3E}">
        <p14:creationId xmlns:p14="http://schemas.microsoft.com/office/powerpoint/2010/main" xmlns="" val="4249550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113538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庠、序、太学、博士、太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傅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庠序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泛指学校。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粮食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有关的：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粟、黍、禾、谷、稻、菽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shū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、稼穑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（泛指农业生产；庄稼）、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耕耘、稔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（庄稼成熟）、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熟、刈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（割；镰刀一类的农具）、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（买进粮食）、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（卖出粮食）、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（米仓。官府供给粮食）、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（粮仓；给予谷物）、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（古代国家收藏文书或财物的地方，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藏兵器的地方叫库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。后来成了同义词）、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（荒年，收成不好）、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（年岁欠收，收成不好，与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丰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相对）、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丰、饶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（富足，多）、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（富足，充足；供给）、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足、给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（足，丰足）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食物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糗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qiǔ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（干粮）、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（食物，多指美食；吃，喝；陈设或准备食物）、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（熟的鱼肉等）、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（饭食；烹调；吃；送饭，进献食物）、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羞（馐）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（精美的食物）、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蔬、果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（果子，果实；充实，饱，如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食不果腹</a:t>
            </a:r>
            <a:r>
              <a:rPr lang="zh-CN" altLang="en-US" sz="2400" dirty="0">
                <a:ea typeface="黑体" panose="02010609060101010101" pitchFamily="49" charset="-122"/>
              </a:rPr>
              <a:t>”“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三餐而反，腹犹果然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脂膏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（动植物所含的油膏，比喻人民财物、富饶的土地。）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饱、饥、饿、馁、馑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（饥荒。蔬菜和野菜吃不上） </a:t>
            </a:r>
          </a:p>
        </p:txBody>
      </p:sp>
    </p:spTree>
    <p:extLst>
      <p:ext uri="{BB962C8B-B14F-4D97-AF65-F5344CB8AC3E}">
        <p14:creationId xmlns:p14="http://schemas.microsoft.com/office/powerpoint/2010/main" xmlns="" val="8750463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419100" y="406400"/>
            <a:ext cx="113411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襁褓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（婴儿的被子）、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（刚会笑而处于提抱之中）、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（幼儿）、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（老年人）、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（儿童或童年）、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（二十岁左右的男子）、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豆蔻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（女子十三四岁的年纪）、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（三十岁）、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祭祀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牺牲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（古代祭祀用的牲畜）、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（作祭品用的牛羊猪）、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（牛羊猪三样齐全）、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（只有羊猪）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表古代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赋、敛、课、调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（征调）、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（唐代代替劳役的一种赋税法；）、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（催办缴纳赋税）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军事行动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（训练军队）、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将、勒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率领）、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（率领）、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（总领）、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（捕捉，捉住；战胜，制服）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丧事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丁忧、忧、丁母忧、吊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（慰问；悼念死者）、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唁、縗絰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cuī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dié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（用麻布做的丧服）、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殓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liàn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（给死人穿衣，装入棺内）、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椁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guǒ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（外棺，套在棺材外面的部分）、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（有病）、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瘳（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chōu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chōu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病愈）、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（病情加重）、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（病重）</a:t>
            </a:r>
          </a:p>
        </p:txBody>
      </p:sp>
    </p:spTree>
    <p:extLst>
      <p:ext uri="{BB962C8B-B14F-4D97-AF65-F5344CB8AC3E}">
        <p14:creationId xmlns:p14="http://schemas.microsoft.com/office/powerpoint/2010/main" xmlns="" val="4245935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与人物品评有关</a:t>
            </a:r>
            <a:r>
              <a:rPr lang="zh-CN" altLang="en-US" sz="6000" dirty="0">
                <a:latin typeface="FZCuQian-M17S" panose="03000509000000000000" pitchFamily="65" charset="-122"/>
                <a:ea typeface="FZCuQian-M17S" panose="03000509000000000000" pitchFamily="65" charset="-122"/>
              </a:rPr>
              <a:t>的词语</a:t>
            </a:r>
          </a:p>
        </p:txBody>
      </p:sp>
    </p:spTree>
    <p:extLst>
      <p:ext uri="{BB962C8B-B14F-4D97-AF65-F5344CB8AC3E}">
        <p14:creationId xmlns:p14="http://schemas.microsoft.com/office/powerpoint/2010/main" xmlns="" val="1516259269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71500" y="177046"/>
            <a:ext cx="773430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、初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司徒府，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佐著作郎。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、郡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孝廉，州举茂才。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、韩琦镇长安，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荐知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泾阳县。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、后刺史臣荣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臣秀才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、遣使者持黄金印，赫发继，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朱轮车，即军中拜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、李陵既壮，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为建章监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、鲁居丧服阕，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为太医院都事。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（古代服丧三年后除去丧服，谓之服阕）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公孙述欲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李业，业固不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400800" y="228601"/>
            <a:ext cx="914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征召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7543800" y="228601"/>
            <a:ext cx="39751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拜官，授职，任命。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324600" y="762001"/>
            <a:ext cx="4648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考察后予以推荐，选举。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6248400" y="1371601"/>
            <a:ext cx="1981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推荐，荐举。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8305800" y="1371601"/>
            <a:ext cx="19812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主持，掌管。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6324600" y="1905001"/>
            <a:ext cx="2438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推荐，推举。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6553200" y="2590801"/>
            <a:ext cx="30480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授官，任命。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6096000" y="3429001"/>
            <a:ext cx="55753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通过推荐或科举选拔任以官职。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7162800" y="4691391"/>
            <a:ext cx="2133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起用，征聘。</a:t>
            </a:r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6584950" y="5994023"/>
            <a:ext cx="45974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征召；应聘，出仕。</a:t>
            </a:r>
          </a:p>
        </p:txBody>
      </p:sp>
    </p:spTree>
    <p:extLst>
      <p:ext uri="{BB962C8B-B14F-4D97-AF65-F5344CB8AC3E}">
        <p14:creationId xmlns:p14="http://schemas.microsoft.com/office/powerpoint/2010/main" xmlns="" val="1275473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469900" y="203201"/>
            <a:ext cx="98806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勤于吏治，恭而近礼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与人不苟合，不伪辞色悦人</a:t>
            </a:r>
            <a:r>
              <a:rPr lang="zh-CN" altLang="en-US" sz="2400" dirty="0">
                <a:ea typeface="黑体" panose="02010609060101010101" pitchFamily="49" charset="-122"/>
              </a:rPr>
              <a:t>”“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好直谏，守节死义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勤、恭、苟合、守节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之类。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：努力，尽力。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勤王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，为王事辛劳。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：恭敬，谦逊有礼。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循吏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：循礼守法之吏。  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俊杰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：才智出众的人。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：光明；正直。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耿介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：光明正大；正直；孤高，不趋时。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：直爽，正直。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骨鲠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：正直，刚强。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：恳切，率直。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：操守，志节；独特，不合群。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：夸耀；骄傲自满；庄重；同情。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：欺诈，玩弄手段。 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：能说会道，引为巧言谄媚。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（仁）厚、刚毅、周密、宽厚、正直、聪、慧、敏、木讷、诈、阿谀、谄谗、淫（靡）、贪（浊）</a:t>
            </a:r>
          </a:p>
        </p:txBody>
      </p:sp>
    </p:spTree>
    <p:extLst>
      <p:ext uri="{BB962C8B-B14F-4D97-AF65-F5344CB8AC3E}">
        <p14:creationId xmlns:p14="http://schemas.microsoft.com/office/powerpoint/2010/main" xmlns="" val="3142340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254" y="901700"/>
            <a:ext cx="9754345" cy="36449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FZCuQian-M17S" panose="03000509000000000000" pitchFamily="65" charset="-122"/>
                <a:ea typeface="FZCuQian-M17S" panose="03000509000000000000" pitchFamily="65" charset="-122"/>
              </a:rPr>
              <a:t>与常见官职有关</a:t>
            </a:r>
            <a:r>
              <a:rPr lang="zh-CN" altLang="en-US" sz="6000" dirty="0">
                <a:latin typeface="FZCuQian-M17S" panose="03000509000000000000" pitchFamily="65" charset="-122"/>
                <a:ea typeface="FZCuQian-M17S" panose="03000509000000000000" pitchFamily="65" charset="-122"/>
              </a:rPr>
              <a:t>的词语</a:t>
            </a:r>
          </a:p>
        </p:txBody>
      </p:sp>
    </p:spTree>
    <p:extLst>
      <p:ext uri="{BB962C8B-B14F-4D97-AF65-F5344CB8AC3E}">
        <p14:creationId xmlns:p14="http://schemas.microsoft.com/office/powerpoint/2010/main" xmlns="" val="3210601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95300" y="254001"/>
            <a:ext cx="110490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中国古代职官有以下三类：  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中央文官。一般称呼为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大夫、侍从、郎中、员外郎、主事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等。例如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谏议大夫、御史大夫、侍郎、秘书郎等。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地方文职。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太守、刺史、长史、别驾、黜陟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zhì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使、知州、知府、县令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等。此外，还有一个常见词：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掾</a:t>
            </a:r>
            <a:r>
              <a:rPr lang="en-US" altLang="zh-CN" sz="24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yuàn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古代官署属员的通称。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为沛主吏掾（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汉书</a:t>
            </a:r>
            <a:r>
              <a:rPr lang="en-US" altLang="zh-CN" sz="2400" dirty="0">
                <a:ea typeface="黑体" panose="02010609060101010101" pitchFamily="49" charset="-122"/>
              </a:rPr>
              <a:t>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萧何传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》,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正曰掾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副曰属）。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武官。一般称呼为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将军、尉、将、司马、节度使、掌书记、参谋、参军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中郎将、屯骑校尉等。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官职有很多，每朝每代都不太一样。但是</a:t>
            </a:r>
            <a:r>
              <a:rPr lang="zh-CN" altLang="en-US" sz="2400" dirty="0">
                <a:solidFill>
                  <a:srgbClr val="FFFF00"/>
                </a:solidFill>
                <a:ea typeface="黑体" panose="02010609060101010101" pitchFamily="49" charset="-122"/>
              </a:rPr>
              <a:t>六部的长官都叫尚书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FF00"/>
                </a:solidFill>
                <a:ea typeface="黑体" panose="02010609060101010101" pitchFamily="49" charset="-122"/>
              </a:rPr>
              <a:t>二把手叫侍郎；同中书门下平章事</a:t>
            </a:r>
            <a:r>
              <a:rPr lang="zh-CN" altLang="en-US" sz="2400" dirty="0">
                <a:ea typeface="黑体" panose="02010609060101010101" pitchFamily="49" charset="-122"/>
              </a:rPr>
              <a:t>是指宰相，</a:t>
            </a:r>
            <a:r>
              <a:rPr lang="zh-CN" altLang="en-US" sz="2400" dirty="0">
                <a:solidFill>
                  <a:srgbClr val="FFFF00"/>
                </a:solidFill>
                <a:ea typeface="黑体" panose="02010609060101010101" pitchFamily="49" charset="-122"/>
              </a:rPr>
              <a:t>参知政事</a:t>
            </a:r>
            <a:r>
              <a:rPr lang="zh-CN" altLang="en-US" sz="2400" dirty="0">
                <a:ea typeface="黑体" panose="02010609060101010101" pitchFamily="49" charset="-122"/>
              </a:rPr>
              <a:t>指</a:t>
            </a:r>
            <a:r>
              <a:rPr lang="zh-CN" altLang="en-US" sz="2400" dirty="0" smtClean="0">
                <a:ea typeface="黑体" panose="02010609060101010101" pitchFamily="49" charset="-122"/>
              </a:rPr>
              <a:t>副宰相。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797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41400" y="355601"/>
            <a:ext cx="102743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 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宰相：总揽政务的大官。宰，主持，相，辅佐。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(2)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御史大夫：其权力仅次丞相。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(3)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六部：吏、户、礼、兵、刑、工。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(4)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三司：太尉，司徒，司空。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(5)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中书省：中央行政机要机关。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(6)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尚书：六部最高行政长官。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(7)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太尉：军事首脑。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(8)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郎中：尚书属下部员。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(9)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宦官：宫廷内侍，又称太监。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(10)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侍郎侍中：官庚侍卫。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147400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000" y="130939"/>
            <a:ext cx="112776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(11)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校尉：汉代军事长官。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(12)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翰林学士：管文件，图书，侍读。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(13)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太史：记史，管文收。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(14)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国子监：中央教育机构。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(15)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左右拾遗：唐代谏官。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(16)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总督：清代地方最高行政长官。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(17)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巡抚：总揽一省行政军事长官。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(18)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知州：州一级行政长官。知，管理。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(19)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太守：郡一级行政长官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  </a:t>
            </a:r>
            <a:r>
              <a:rPr lang="en-US" altLang="zh-CN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(20)</a:t>
            </a:r>
            <a:r>
              <a:rPr lang="zh-CN" altLang="en-US" sz="2800" dirty="0">
                <a:latin typeface="FZCuSong-B09S" panose="03000509000000000000" pitchFamily="65" charset="-122"/>
                <a:ea typeface="FZCuSong-B09S" panose="03000509000000000000" pitchFamily="65" charset="-122"/>
              </a:rPr>
              <a:t>主簿：秘书。 </a:t>
            </a:r>
          </a:p>
        </p:txBody>
      </p:sp>
    </p:spTree>
    <p:extLst>
      <p:ext uri="{BB962C8B-B14F-4D97-AF65-F5344CB8AC3E}">
        <p14:creationId xmlns:p14="http://schemas.microsoft.com/office/powerpoint/2010/main" xmlns="" val="1100320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-597625" y="609601"/>
            <a:ext cx="10427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04800" y="152401"/>
            <a:ext cx="708660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、恬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外事，而毅常为内谋。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胡亥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赵高而族李斯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范仲淹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集庆军节度推官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为陇西都尉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，复为太史令。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衡不慕当世，所居之官辄积年不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徙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、公车特征拜郎中，再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为太史令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顷襄王怒而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敦煌太守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、既而胡即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宁夏知府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受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者甘黜不怨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7984671" y="152401"/>
            <a:ext cx="253092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担负、担任。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8742317" y="685801"/>
            <a:ext cx="131608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任用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6437811" y="5181601"/>
            <a:ext cx="323958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京官调任地方官。</a:t>
            </a:r>
            <a:endParaRPr lang="zh-CN" altLang="en-US" sz="2800"/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8237220" y="1219201"/>
            <a:ext cx="212598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改任官职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6866166" y="1875950"/>
            <a:ext cx="4555671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调动官职（特定语境下可以表示升职或降职）</a:t>
            </a: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6388010" y="3027165"/>
            <a:ext cx="5460001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调动改派。一般情况下，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转迁</a:t>
            </a:r>
            <a:r>
              <a:rPr lang="zh-CN" altLang="en-US" sz="2800" dirty="0">
                <a:ea typeface="黑体" panose="02010609060101010101" pitchFamily="49" charset="-122"/>
              </a:rPr>
              <a:t>”“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迁调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表示调职；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右迁</a:t>
            </a:r>
            <a:r>
              <a:rPr lang="zh-CN" altLang="en-US" sz="2800" dirty="0">
                <a:ea typeface="黑体" panose="02010609060101010101" pitchFamily="49" charset="-122"/>
              </a:rPr>
              <a:t>”“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迁除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表示升职；</a:t>
            </a: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左迁</a:t>
            </a:r>
            <a:r>
              <a:rPr lang="zh-CN" altLang="en-US" sz="2800" dirty="0">
                <a:ea typeface="黑体" panose="02010609060101010101" pitchFamily="49" charset="-122"/>
              </a:rPr>
              <a:t>”“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迁谪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表示削职降等。</a:t>
            </a:r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3695156" y="4005591"/>
            <a:ext cx="232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放逐，流放</a:t>
            </a:r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3695156" y="4658381"/>
            <a:ext cx="2125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多次调动</a:t>
            </a:r>
          </a:p>
        </p:txBody>
      </p:sp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6548846" y="5956679"/>
            <a:ext cx="253092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免去，罢免</a:t>
            </a:r>
          </a:p>
        </p:txBody>
      </p:sp>
    </p:spTree>
    <p:extLst>
      <p:ext uri="{BB962C8B-B14F-4D97-AF65-F5344CB8AC3E}">
        <p14:creationId xmlns:p14="http://schemas.microsoft.com/office/powerpoint/2010/main" xmlns="" val="4026592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18011" y="1"/>
            <a:ext cx="7506789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、永和初，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为河间相。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出宰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百里，有非其人，则民受其殃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、是时选博士谏大夫通政事者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郡国守相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、予友梅圣俞，少以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荫补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为吏，累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进士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、以相如功大，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为上卿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、加官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爵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、平剧盗赖文政有功，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秘阁修撰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、孝文帝说之，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。一岁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太中大夫。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、武帝闻其能，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为宣城太守。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、奏对称旨，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四品卿衔军机章京。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罚臧否，不宜异同。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7271391" y="96501"/>
            <a:ext cx="210556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京官外放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7263638" y="745866"/>
            <a:ext cx="265484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补任空缺官职</a:t>
            </a:r>
            <a:endParaRPr lang="zh-CN" altLang="en-US" sz="2800"/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7271391" y="1425223"/>
            <a:ext cx="5263907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子孙靠先人的业绩补缺做某官。中举。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5024897" y="2510132"/>
            <a:ext cx="292947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授予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任命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官职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908212" y="3200401"/>
            <a:ext cx="476040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晋升官职，提高职位或级别。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328688" y="3810001"/>
            <a:ext cx="608782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在原有的官职之外，又兼任其他官职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7579510" y="4366241"/>
            <a:ext cx="2014017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越级升迁</a:t>
            </a: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6900852" y="4953001"/>
            <a:ext cx="247174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选拔，提拔。</a:t>
            </a: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6900852" y="5657859"/>
            <a:ext cx="247174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破格提拔。</a:t>
            </a: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6653600" y="6315309"/>
            <a:ext cx="210556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提升，提拔</a:t>
            </a:r>
          </a:p>
        </p:txBody>
      </p:sp>
    </p:spTree>
    <p:extLst>
      <p:ext uri="{BB962C8B-B14F-4D97-AF65-F5344CB8AC3E}">
        <p14:creationId xmlns:p14="http://schemas.microsoft.com/office/powerpoint/2010/main" xmlns="" val="1589732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57200" y="129521"/>
            <a:ext cx="648970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、旋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宁夏道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、过蒙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擢，宠命优渥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奖后辈，以名行为先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贬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连州刺史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、暂为御使，遂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南夷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、滕子京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谪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守巴陵郡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、乃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滂等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非有罪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者罕至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晋献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公将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太子申生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、王陵遂病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归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、使者遂逮守，胁服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其官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076566" y="156012"/>
            <a:ext cx="127827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提升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085994" y="752476"/>
            <a:ext cx="127827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提拔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123805" y="1422184"/>
            <a:ext cx="1278274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提拔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6141605" y="2108639"/>
            <a:ext cx="2654877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降低，降职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6141605" y="2710191"/>
            <a:ext cx="235989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放逐，贬官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6085994" y="3462448"/>
            <a:ext cx="2851535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被流放或贬职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7787024" y="4188651"/>
            <a:ext cx="519503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左除、左降、左转</a:t>
            </a:r>
            <a:r>
              <a:rPr lang="zh-CN" altLang="en-US" sz="2800"/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：降职。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820448" y="5105401"/>
            <a:ext cx="3933152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贬退，罢免或降职。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6196638" y="5715001"/>
            <a:ext cx="2261562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免职，罢免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6085994" y="6315076"/>
            <a:ext cx="2753206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削去，罢免。</a:t>
            </a:r>
          </a:p>
        </p:txBody>
      </p:sp>
    </p:spTree>
    <p:extLst>
      <p:ext uri="{BB962C8B-B14F-4D97-AF65-F5344CB8AC3E}">
        <p14:creationId xmlns:p14="http://schemas.microsoft.com/office/powerpoint/2010/main" xmlns="" val="3402623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0" y="0"/>
            <a:ext cx="6668589" cy="661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、乃相与共立羽为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上将军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权殿中侍御史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、王子晞为尚书，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行营节度使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、除镇安武胜军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节度使，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相州。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、韩愈吏部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京兆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、俄检校侍中，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吏部尚书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、以亮为军师将军，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署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左将军府事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、北海孔融召以为主簿，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高密令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、太祖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奋武将军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、子产其将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政矣</a:t>
            </a: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、专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机密。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374046" y="0"/>
            <a:ext cx="323902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临时的、代理的。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331230" y="614549"/>
            <a:ext cx="3334295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兼任，同时监管。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5845407" y="1164772"/>
            <a:ext cx="4382216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兼任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较为低级的官职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/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5745697" y="1829872"/>
            <a:ext cx="6446303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高位兼任低职或以京官出任州郡官。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4480922" y="2463141"/>
            <a:ext cx="3239029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权摄，暂代官职。</a:t>
            </a:r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5864708" y="3096492"/>
            <a:ext cx="133371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代理</a:t>
            </a:r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6473628" y="3661559"/>
            <a:ext cx="2953232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暂任、代理官职。</a:t>
            </a:r>
          </a:p>
        </p:txBody>
      </p: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6044387" y="4263818"/>
            <a:ext cx="590515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低的人署理官阶高的职务。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5034863" y="4849667"/>
            <a:ext cx="190531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代理官职</a:t>
            </a:r>
            <a:endParaRPr lang="zh-CN" altLang="en-US" sz="2800"/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5017618" y="5464280"/>
            <a:ext cx="1143187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主持</a:t>
            </a:r>
          </a:p>
        </p:txBody>
      </p:sp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4348846" y="6170287"/>
            <a:ext cx="104792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主管 </a:t>
            </a:r>
          </a:p>
        </p:txBody>
      </p:sp>
    </p:spTree>
    <p:extLst>
      <p:ext uri="{BB962C8B-B14F-4D97-AF65-F5344CB8AC3E}">
        <p14:creationId xmlns:p14="http://schemas.microsoft.com/office/powerpoint/2010/main" xmlns="" val="1081776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17500" y="1"/>
            <a:ext cx="783590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、有劫贼杀财主，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者捕之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三年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时中书令石显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、衡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、群臣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陷王于恶不道，皆诛死者二百余人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、拜谏议大夫，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巨鹿县男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、八月初一，上召见袁世凯，特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侍郎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翁长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、独耻事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干谒 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19800" y="3301207"/>
            <a:ext cx="3810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帝王授予臣子封号或土地</a:t>
            </a:r>
            <a:r>
              <a:rPr lang="zh-CN" altLang="en-US" sz="1800"/>
              <a:t> 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6248400" y="85132"/>
            <a:ext cx="914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掌管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038600" y="694732"/>
            <a:ext cx="4953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任职，治事。指官吏到职开始工作。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3657600" y="1917304"/>
            <a:ext cx="1905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官吏初到任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7835900" y="2567782"/>
            <a:ext cx="2743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因犯</a:t>
            </a:r>
            <a:r>
              <a:rPr lang="en-US" altLang="zh-CN" sz="2400">
                <a:ea typeface="黑体" panose="02010609060101010101" pitchFamily="49" charset="-122"/>
              </a:rPr>
              <a:t>……</a:t>
            </a:r>
            <a:r>
              <a:rPr lang="zh-CN" altLang="en-US" sz="2400">
                <a:ea typeface="黑体" panose="02010609060101010101" pitchFamily="49" charset="-122"/>
              </a:rPr>
              <a:t>罪或错误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7467600" y="3910807"/>
            <a:ext cx="41275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皇帝特意赐给官衔或爵位</a:t>
            </a:r>
            <a:endParaRPr lang="zh-CN" altLang="en-US" sz="1800"/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457200" y="5053807"/>
            <a:ext cx="11557000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相关的词语还有：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量才授官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铨考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考量选用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按照官吏的才能功绩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确定其级别、职位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量才授官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考量才能以补官职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铨简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（选授官职）等。</a:t>
            </a:r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3657600" y="6129142"/>
            <a:ext cx="533400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干，求，求取。干谒，有所求而请见。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4064000" y="1293021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执掌政权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3962400" y="4497785"/>
            <a:ext cx="3200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选授官职，量才授官。</a:t>
            </a:r>
          </a:p>
        </p:txBody>
      </p:sp>
    </p:spTree>
    <p:extLst>
      <p:ext uri="{BB962C8B-B14F-4D97-AF65-F5344CB8AC3E}">
        <p14:creationId xmlns:p14="http://schemas.microsoft.com/office/powerpoint/2010/main" xmlns="" val="125932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02465" y="228601"/>
            <a:ext cx="69889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54</a:t>
            </a:r>
            <a:r>
              <a:rPr lang="zh-CN" altLang="en-US" sz="2800" dirty="0">
                <a:ea typeface="黑体" panose="02010609060101010101" pitchFamily="49" charset="-122"/>
              </a:rPr>
              <a:t>、司马郎中王缮，潍州人，治三传</a:t>
            </a:r>
            <a:r>
              <a:rPr lang="en-US" altLang="zh-CN" sz="2800" dirty="0"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ea typeface="黑体" panose="02010609060101010101" pitchFamily="49" charset="-122"/>
              </a:rPr>
              <a:t>春秋</a:t>
            </a:r>
            <a:r>
              <a:rPr lang="en-US" altLang="zh-CN" sz="2800" dirty="0"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中第</a:t>
            </a:r>
            <a:r>
              <a:rPr lang="zh-CN" altLang="en-US" sz="2800" dirty="0">
                <a:ea typeface="黑体" panose="02010609060101010101" pitchFamily="49" charset="-122"/>
              </a:rPr>
              <a:t>，再调沂州录事参军。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7811752" y="705654"/>
            <a:ext cx="3872248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科考及第。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第：科举考试的等级。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及第：科举考试中选。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与科考有关的：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贡举、第、登第、中第、落第、下第、状元、解元、乡试</a:t>
            </a:r>
            <a:r>
              <a:rPr lang="zh-CN" altLang="en-US" sz="2800" dirty="0">
                <a:ea typeface="黑体" panose="02010609060101010101" pitchFamily="49" charset="-122"/>
              </a:rPr>
              <a:t>（科举时代，每三年，由朝廷选派考官，在各省省城举行一次选拔人才的考试）等。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833907" y="3302001"/>
            <a:ext cx="1067229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唐制，举进士者皆由地方解送入试，故后世称乡试第一名为解元。明清科举制度正式科举考试分为乡试、会试和殿试，乡试为省一级考试，考试合格者为举人，第一名为解元；会试是举人在京城参加的全国统一考试，考试合格者为贡士，第一名为会元；殿试是由皇帝亲自主持的进士考试，分三甲。第一甲三人：第一名叫状元，第二名叫榜眼，第三名叫探花，赐进士及第。 第二甲人数若干：第一名称传胪</a:t>
            </a:r>
            <a:r>
              <a:rPr lang="en-US" altLang="zh-CN" sz="28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lú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，赐进士出身。第三甲人数最多，赐同进士出身。</a:t>
            </a:r>
          </a:p>
        </p:txBody>
      </p:sp>
    </p:spTree>
    <p:extLst>
      <p:ext uri="{BB962C8B-B14F-4D97-AF65-F5344CB8AC3E}">
        <p14:creationId xmlns:p14="http://schemas.microsoft.com/office/powerpoint/2010/main" xmlns="" val="2471455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4716</Words>
  <Application>Microsoft Office PowerPoint</Application>
  <PresentationFormat>自定义</PresentationFormat>
  <Paragraphs>360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离子</vt:lpstr>
      <vt:lpstr>高考课外文言文常见词语整理</vt:lpstr>
      <vt:lpstr>与官职、官制、皇帝相关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与古代生活相关</vt:lpstr>
      <vt:lpstr>幻灯片 13</vt:lpstr>
      <vt:lpstr>幻灯片 14</vt:lpstr>
      <vt:lpstr>与诉讼和刑罚有关的词语</vt:lpstr>
      <vt:lpstr>幻灯片 16</vt:lpstr>
      <vt:lpstr>幻灯片 17</vt:lpstr>
      <vt:lpstr>与行政事务有关的词语</vt:lpstr>
      <vt:lpstr>幻灯片 19</vt:lpstr>
      <vt:lpstr>幻灯片 20</vt:lpstr>
      <vt:lpstr>幻灯片 21</vt:lpstr>
      <vt:lpstr>幻灯片 22</vt:lpstr>
      <vt:lpstr>幻灯片 23</vt:lpstr>
      <vt:lpstr>幻灯片 24</vt:lpstr>
      <vt:lpstr>与其他事务有关的词语</vt:lpstr>
      <vt:lpstr>幻灯片 26</vt:lpstr>
      <vt:lpstr>幻灯片 27</vt:lpstr>
      <vt:lpstr>幻灯片 28</vt:lpstr>
      <vt:lpstr>与人物品评有关的词语</vt:lpstr>
      <vt:lpstr>幻灯片 30</vt:lpstr>
      <vt:lpstr>与常见官职有关的词语</vt:lpstr>
      <vt:lpstr>幻灯片 32</vt:lpstr>
      <vt:lpstr>幻灯片 33</vt:lpstr>
      <vt:lpstr>幻灯片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高2014届 文言知识过关</dc:title>
  <dc:creator>Minguo bulao</dc:creator>
  <cp:lastModifiedBy>WIN</cp:lastModifiedBy>
  <cp:revision>26</cp:revision>
  <dcterms:created xsi:type="dcterms:W3CDTF">2013-07-07T23:58:18Z</dcterms:created>
  <dcterms:modified xsi:type="dcterms:W3CDTF">2017-05-15T08:00:28Z</dcterms:modified>
</cp:coreProperties>
</file>