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318" r:id="rId3"/>
    <p:sldId id="258" r:id="rId4"/>
    <p:sldId id="317" r:id="rId5"/>
    <p:sldId id="319" r:id="rId6"/>
    <p:sldId id="320" r:id="rId7"/>
    <p:sldId id="322" r:id="rId8"/>
    <p:sldId id="321" r:id="rId9"/>
    <p:sldId id="323" r:id="rId10"/>
    <p:sldId id="363" r:id="rId11"/>
    <p:sldId id="341" r:id="rId12"/>
    <p:sldId id="366" r:id="rId13"/>
    <p:sldId id="367" r:id="rId14"/>
    <p:sldId id="353" r:id="rId15"/>
    <p:sldId id="358" r:id="rId16"/>
    <p:sldId id="364" r:id="rId17"/>
    <p:sldId id="345" r:id="rId18"/>
    <p:sldId id="346" r:id="rId19"/>
    <p:sldId id="355" r:id="rId20"/>
    <p:sldId id="354" r:id="rId21"/>
    <p:sldId id="347" r:id="rId22"/>
    <p:sldId id="348" r:id="rId23"/>
    <p:sldId id="332" r:id="rId24"/>
    <p:sldId id="368" r:id="rId25"/>
    <p:sldId id="369" r:id="rId26"/>
    <p:sldId id="370" r:id="rId27"/>
    <p:sldId id="371" r:id="rId28"/>
    <p:sldId id="372" r:id="rId29"/>
    <p:sldId id="373" r:id="rId30"/>
    <p:sldId id="374" r:id="rId31"/>
    <p:sldId id="375" r:id="rId32"/>
    <p:sldId id="378" r:id="rId33"/>
    <p:sldId id="379" r:id="rId34"/>
    <p:sldId id="380" r:id="rId35"/>
    <p:sldId id="377" r:id="rId36"/>
    <p:sldId id="381" r:id="rId37"/>
    <p:sldId id="384" r:id="rId38"/>
    <p:sldId id="383" r:id="rId39"/>
    <p:sldId id="386" r:id="rId40"/>
    <p:sldId id="387" r:id="rId41"/>
    <p:sldId id="389" r:id="rId42"/>
    <p:sldId id="388" r:id="rId43"/>
    <p:sldId id="382" r:id="rId44"/>
    <p:sldId id="390" r:id="rId45"/>
    <p:sldId id="392" r:id="rId46"/>
    <p:sldId id="393" r:id="rId47"/>
    <p:sldId id="394" r:id="rId48"/>
    <p:sldId id="391" r:id="rId49"/>
    <p:sldId id="376" r:id="rId50"/>
    <p:sldId id="397" r:id="rId51"/>
    <p:sldId id="395" r:id="rId52"/>
    <p:sldId id="398" r:id="rId53"/>
    <p:sldId id="400"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C2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96" y="-31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2016-12-30</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2016-12-30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2016-12-30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2016-12-30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2016-12-30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2016-12-30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2016-12-30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2016-12-30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2016-12-30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2016-12-30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2016-12-30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2016-12-30</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txBox="1">
            <a:spLocks/>
          </p:cNvSpPr>
          <p:nvPr/>
        </p:nvSpPr>
        <p:spPr>
          <a:xfrm>
            <a:off x="1214414" y="2714620"/>
            <a:ext cx="7568944" cy="1714512"/>
          </a:xfrm>
          <a:prstGeom prst="rect">
            <a:avLst/>
          </a:prstGeom>
        </p:spPr>
        <p:txBody>
          <a:bodyPr>
            <a:normAutofit/>
          </a:bodyPr>
          <a:lstStyle/>
          <a:p>
            <a:pPr marL="365760" marR="0" lvl="0" indent="-283464" algn="ctr" defTabSz="914400" rtl="0" eaLnBrk="1" fontAlgn="auto" latinLnBrk="0" hangingPunct="1">
              <a:lnSpc>
                <a:spcPct val="100000"/>
              </a:lnSpc>
              <a:spcBef>
                <a:spcPts val="600"/>
              </a:spcBef>
              <a:spcAft>
                <a:spcPts val="0"/>
              </a:spcAft>
              <a:buClr>
                <a:schemeClr val="accent1"/>
              </a:buClr>
              <a:buSzPct val="80000"/>
              <a:tabLst/>
              <a:defRPr/>
            </a:pPr>
            <a:r>
              <a:rPr kumimoji="0" lang="zh-CN" altLang="en-US" sz="5400" b="1" i="0" u="none" strike="noStrike" kern="1200" cap="none" spc="0" normalizeH="0" baseline="0" noProof="0" dirty="0" smtClean="0">
                <a:ln>
                  <a:noFill/>
                </a:ln>
                <a:solidFill>
                  <a:srgbClr val="C00000"/>
                </a:solidFill>
                <a:effectLst/>
                <a:uLnTx/>
                <a:uFillTx/>
                <a:latin typeface="+mn-lt"/>
                <a:ea typeface="+mn-ea"/>
                <a:cs typeface="+mn-cs"/>
              </a:rPr>
              <a:t>文言文断句</a:t>
            </a:r>
            <a:r>
              <a:rPr kumimoji="0" lang="en-US" altLang="zh-CN" sz="5400" b="1" i="0" u="none" strike="noStrike" kern="1200" cap="none" spc="0" normalizeH="0" baseline="0" noProof="0" dirty="0" smtClean="0">
                <a:ln>
                  <a:noFill/>
                </a:ln>
                <a:solidFill>
                  <a:srgbClr val="C00000"/>
                </a:solidFill>
                <a:effectLst/>
                <a:uLnTx/>
                <a:uFillTx/>
                <a:latin typeface="+mn-lt"/>
                <a:ea typeface="+mn-ea"/>
                <a:cs typeface="+mn-cs"/>
              </a:rPr>
              <a:t>(</a:t>
            </a:r>
            <a:r>
              <a:rPr kumimoji="0" lang="zh-CN" altLang="en-US" sz="5400" b="1" i="0" u="none" strike="noStrike" kern="1200" cap="none" spc="0" normalizeH="0" baseline="0" noProof="0" dirty="0" smtClean="0">
                <a:ln>
                  <a:noFill/>
                </a:ln>
                <a:solidFill>
                  <a:srgbClr val="C00000"/>
                </a:solidFill>
                <a:effectLst/>
                <a:uLnTx/>
                <a:uFillTx/>
                <a:latin typeface="+mn-lt"/>
                <a:ea typeface="+mn-ea"/>
                <a:cs typeface="+mn-cs"/>
              </a:rPr>
              <a:t>一轮复习）</a:t>
            </a:r>
            <a:endParaRPr kumimoji="0" lang="zh-CN" altLang="en-US" sz="5400" b="1" i="0" u="none" strike="noStrike" kern="1200" cap="none" spc="0" normalizeH="0" baseline="0" noProof="0" dirty="0">
              <a:ln>
                <a:noFill/>
              </a:ln>
              <a:solidFill>
                <a:srgbClr val="C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38" y="1571612"/>
            <a:ext cx="7640956" cy="4929222"/>
          </a:xfrm>
        </p:spPr>
        <p:txBody>
          <a:bodyPr>
            <a:normAutofit/>
          </a:bodyPr>
          <a:lstStyle/>
          <a:p>
            <a:pPr>
              <a:buNone/>
            </a:pPr>
            <a:r>
              <a:rPr lang="zh-CN" altLang="en-US" b="1" dirty="0" smtClean="0"/>
              <a:t>例如：</a:t>
            </a:r>
            <a:endParaRPr lang="en-US" altLang="zh-CN" b="1" dirty="0" smtClean="0"/>
          </a:p>
          <a:p>
            <a:pPr>
              <a:buNone/>
            </a:pPr>
            <a:r>
              <a:rPr lang="en-US" altLang="zh-CN" b="1" dirty="0" smtClean="0"/>
              <a:t>1</a:t>
            </a:r>
            <a:r>
              <a:rPr lang="zh-CN" altLang="en-US" b="1" dirty="0" smtClean="0"/>
              <a:t>、</a:t>
            </a:r>
            <a:r>
              <a:rPr lang="zh-CN" altLang="en-US" b="1" dirty="0" smtClean="0">
                <a:solidFill>
                  <a:srgbClr val="C00000"/>
                </a:solidFill>
              </a:rPr>
              <a:t>项王</a:t>
            </a:r>
            <a:r>
              <a:rPr lang="en-US" altLang="zh-CN" b="1" dirty="0" smtClean="0">
                <a:solidFill>
                  <a:srgbClr val="C00000"/>
                </a:solidFill>
              </a:rPr>
              <a:t>/</a:t>
            </a:r>
            <a:r>
              <a:rPr lang="zh-CN" altLang="en-US" b="1" dirty="0" smtClean="0">
                <a:solidFill>
                  <a:srgbClr val="C00000"/>
                </a:solidFill>
              </a:rPr>
              <a:t>项伯</a:t>
            </a:r>
            <a:r>
              <a:rPr lang="zh-CN" altLang="en-US" b="1" dirty="0" smtClean="0"/>
              <a:t>东向坐</a:t>
            </a:r>
            <a:r>
              <a:rPr lang="en-US" altLang="zh-CN" b="1" dirty="0" smtClean="0"/>
              <a:t>/</a:t>
            </a:r>
            <a:r>
              <a:rPr lang="zh-CN" altLang="en-US" b="1" dirty="0" smtClean="0">
                <a:solidFill>
                  <a:srgbClr val="C00000"/>
                </a:solidFill>
              </a:rPr>
              <a:t>亚父</a:t>
            </a:r>
            <a:r>
              <a:rPr lang="zh-CN" altLang="en-US" b="1" dirty="0" smtClean="0"/>
              <a:t>南向坐</a:t>
            </a:r>
            <a:r>
              <a:rPr lang="en-US" altLang="zh-CN" b="1" dirty="0" smtClean="0"/>
              <a:t>/</a:t>
            </a:r>
            <a:r>
              <a:rPr lang="zh-CN" altLang="en-US" b="1" dirty="0" smtClean="0">
                <a:solidFill>
                  <a:srgbClr val="C00000"/>
                </a:solidFill>
              </a:rPr>
              <a:t>亚父</a:t>
            </a:r>
            <a:r>
              <a:rPr lang="zh-CN" altLang="en-US" b="1" dirty="0" smtClean="0"/>
              <a:t>者</a:t>
            </a:r>
            <a:r>
              <a:rPr lang="en-US" altLang="zh-CN" b="1" dirty="0" smtClean="0"/>
              <a:t>/</a:t>
            </a:r>
            <a:r>
              <a:rPr lang="zh-CN" altLang="en-US" b="1" dirty="0" smtClean="0">
                <a:solidFill>
                  <a:srgbClr val="C00000"/>
                </a:solidFill>
              </a:rPr>
              <a:t>范增</a:t>
            </a:r>
            <a:r>
              <a:rPr lang="zh-CN" altLang="en-US" b="1" dirty="0" smtClean="0"/>
              <a:t>也</a:t>
            </a:r>
            <a:r>
              <a:rPr lang="en-US" altLang="zh-CN" b="1" dirty="0" smtClean="0"/>
              <a:t>/</a:t>
            </a:r>
            <a:r>
              <a:rPr lang="zh-CN" altLang="en-US" b="1" dirty="0" smtClean="0">
                <a:solidFill>
                  <a:srgbClr val="C00000"/>
                </a:solidFill>
              </a:rPr>
              <a:t>沛公</a:t>
            </a:r>
            <a:r>
              <a:rPr lang="zh-CN" altLang="en-US" b="1" dirty="0" smtClean="0"/>
              <a:t>北向坐</a:t>
            </a:r>
            <a:r>
              <a:rPr lang="en-US" altLang="zh-CN" b="1" dirty="0" smtClean="0"/>
              <a:t>/</a:t>
            </a:r>
            <a:r>
              <a:rPr lang="zh-CN" altLang="en-US" b="1" dirty="0" smtClean="0">
                <a:solidFill>
                  <a:srgbClr val="C00000"/>
                </a:solidFill>
              </a:rPr>
              <a:t>张良</a:t>
            </a:r>
            <a:r>
              <a:rPr lang="zh-CN" altLang="en-US" b="1" dirty="0" smtClean="0"/>
              <a:t>西向侍</a:t>
            </a:r>
            <a:r>
              <a:rPr lang="en-US" altLang="zh-CN" b="1" dirty="0" smtClean="0"/>
              <a:t>/</a:t>
            </a:r>
            <a:r>
              <a:rPr lang="zh-CN" altLang="en-US" b="1" dirty="0" smtClean="0">
                <a:solidFill>
                  <a:srgbClr val="C00000"/>
                </a:solidFill>
              </a:rPr>
              <a:t>范增</a:t>
            </a:r>
            <a:r>
              <a:rPr lang="zh-CN" altLang="en-US" b="1" dirty="0" smtClean="0"/>
              <a:t>数目</a:t>
            </a:r>
            <a:r>
              <a:rPr lang="zh-CN" altLang="en-US" b="1" dirty="0" smtClean="0">
                <a:solidFill>
                  <a:srgbClr val="C00000"/>
                </a:solidFill>
              </a:rPr>
              <a:t>项王</a:t>
            </a:r>
            <a:r>
              <a:rPr lang="en-US" altLang="zh-CN" b="1" dirty="0" smtClean="0">
                <a:solidFill>
                  <a:srgbClr val="C00000"/>
                </a:solidFill>
              </a:rPr>
              <a:t>/</a:t>
            </a:r>
            <a:r>
              <a:rPr lang="zh-CN" altLang="en-US" b="1" dirty="0" smtClean="0"/>
              <a:t>举</a:t>
            </a:r>
            <a:r>
              <a:rPr lang="zh-CN" altLang="en-US" b="1" dirty="0" smtClean="0">
                <a:solidFill>
                  <a:srgbClr val="C00000"/>
                </a:solidFill>
              </a:rPr>
              <a:t>所佩玉玦</a:t>
            </a:r>
            <a:r>
              <a:rPr lang="zh-CN" altLang="en-US" b="1" dirty="0" smtClean="0"/>
              <a:t>以示</a:t>
            </a:r>
            <a:r>
              <a:rPr lang="zh-CN" altLang="en-US" b="1" dirty="0" smtClean="0">
                <a:solidFill>
                  <a:srgbClr val="C00000"/>
                </a:solidFill>
              </a:rPr>
              <a:t>之</a:t>
            </a:r>
            <a:r>
              <a:rPr lang="zh-CN" altLang="en-US" b="1" dirty="0" smtClean="0"/>
              <a:t>者三</a:t>
            </a:r>
            <a:r>
              <a:rPr lang="en-US" altLang="zh-CN" b="1" dirty="0" smtClean="0"/>
              <a:t>/</a:t>
            </a:r>
            <a:r>
              <a:rPr lang="zh-CN" altLang="en-US" b="1" dirty="0" smtClean="0">
                <a:solidFill>
                  <a:srgbClr val="C00000"/>
                </a:solidFill>
              </a:rPr>
              <a:t>项王</a:t>
            </a:r>
            <a:r>
              <a:rPr lang="zh-CN" altLang="en-US" b="1" dirty="0" smtClean="0"/>
              <a:t>默然不应。</a:t>
            </a:r>
            <a:endParaRPr lang="en-US" altLang="zh-CN" b="1" dirty="0" smtClean="0"/>
          </a:p>
          <a:p>
            <a:pPr>
              <a:buNone/>
            </a:pPr>
            <a:endParaRPr lang="en-US" altLang="zh-CN" dirty="0" smtClean="0"/>
          </a:p>
          <a:p>
            <a:pPr>
              <a:buNone/>
            </a:pPr>
            <a:r>
              <a:rPr lang="en-US" altLang="zh-CN" dirty="0" smtClean="0"/>
              <a:t>2</a:t>
            </a:r>
            <a:r>
              <a:rPr lang="zh-CN" altLang="en-US" dirty="0" smtClean="0"/>
              <a:t>、</a:t>
            </a:r>
            <a:r>
              <a:rPr lang="zh-CN" altLang="en-US" b="1" dirty="0" smtClean="0">
                <a:solidFill>
                  <a:srgbClr val="C00000"/>
                </a:solidFill>
              </a:rPr>
              <a:t>承宪</a:t>
            </a:r>
            <a:r>
              <a:rPr lang="zh-CN" altLang="en-US" b="1" dirty="0" smtClean="0"/>
              <a:t>怀祸藏奸</a:t>
            </a:r>
            <a:r>
              <a:rPr lang="en-US" altLang="zh-CN" b="1" dirty="0" smtClean="0"/>
              <a:t>/</a:t>
            </a:r>
            <a:r>
              <a:rPr lang="zh-CN" altLang="en-US" b="1" dirty="0" smtClean="0"/>
              <a:t>窥觊</a:t>
            </a:r>
            <a:r>
              <a:rPr lang="zh-CN" altLang="en-US" b="1" dirty="0" smtClean="0">
                <a:solidFill>
                  <a:srgbClr val="C00000"/>
                </a:solidFill>
              </a:rPr>
              <a:t>储贰</a:t>
            </a:r>
            <a:r>
              <a:rPr lang="en-US" altLang="zh-CN" b="1" dirty="0" smtClean="0">
                <a:solidFill>
                  <a:srgbClr val="C00000"/>
                </a:solidFill>
              </a:rPr>
              <a:t>/</a:t>
            </a:r>
            <a:r>
              <a:rPr lang="zh-CN" altLang="en-US" b="1" dirty="0" smtClean="0"/>
              <a:t>且广结</a:t>
            </a:r>
            <a:r>
              <a:rPr lang="zh-CN" altLang="en-US" b="1" dirty="0" smtClean="0">
                <a:solidFill>
                  <a:srgbClr val="C00000"/>
                </a:solidFill>
              </a:rPr>
              <a:t>术士之流</a:t>
            </a:r>
            <a:r>
              <a:rPr lang="en-US" altLang="zh-CN" b="1" dirty="0" smtClean="0">
                <a:solidFill>
                  <a:srgbClr val="C00000"/>
                </a:solidFill>
              </a:rPr>
              <a:t>/</a:t>
            </a:r>
            <a:r>
              <a:rPr lang="zh-CN" altLang="en-US" b="1" dirty="0" smtClean="0"/>
              <a:t>曩</a:t>
            </a:r>
            <a:r>
              <a:rPr lang="zh-CN" altLang="en-US" b="1" dirty="0" smtClean="0">
                <a:solidFill>
                  <a:srgbClr val="C00000"/>
                </a:solidFill>
              </a:rPr>
              <a:t>陛下</a:t>
            </a:r>
            <a:r>
              <a:rPr lang="zh-CN" altLang="en-US" b="1" dirty="0" smtClean="0"/>
              <a:t>重惩科场</a:t>
            </a:r>
            <a:r>
              <a:rPr lang="zh-CN" altLang="en-US" b="1" dirty="0" smtClean="0">
                <a:solidFill>
                  <a:srgbClr val="C00000"/>
                </a:solidFill>
              </a:rPr>
              <a:t>冒籍</a:t>
            </a:r>
            <a:r>
              <a:rPr lang="en-US" altLang="zh-CN" b="1" dirty="0" smtClean="0">
                <a:solidFill>
                  <a:srgbClr val="C00000"/>
                </a:solidFill>
              </a:rPr>
              <a:t>/</a:t>
            </a:r>
            <a:r>
              <a:rPr lang="zh-CN" altLang="en-US" b="1" dirty="0" smtClean="0">
                <a:solidFill>
                  <a:srgbClr val="C00000"/>
                </a:solidFill>
              </a:rPr>
              <a:t>承宪妻</a:t>
            </a:r>
            <a:r>
              <a:rPr lang="zh-CN" altLang="en-US" b="1" dirty="0" smtClean="0"/>
              <a:t>每扬言事由</a:t>
            </a:r>
            <a:r>
              <a:rPr lang="zh-CN" altLang="en-US" b="1" dirty="0" smtClean="0">
                <a:solidFill>
                  <a:srgbClr val="C00000"/>
                </a:solidFill>
              </a:rPr>
              <a:t>己</a:t>
            </a:r>
            <a:r>
              <a:rPr lang="zh-CN" altLang="en-US" b="1" dirty="0" smtClean="0"/>
              <a:t>发</a:t>
            </a:r>
            <a:r>
              <a:rPr lang="en-US" altLang="zh-CN" b="1" dirty="0" smtClean="0"/>
              <a:t>/</a:t>
            </a:r>
            <a:r>
              <a:rPr lang="zh-CN" altLang="en-US" b="1" dirty="0" smtClean="0"/>
              <a:t>用以恐吓</a:t>
            </a:r>
            <a:r>
              <a:rPr lang="zh-CN" altLang="en-US" b="1" dirty="0" smtClean="0">
                <a:solidFill>
                  <a:srgbClr val="C00000"/>
                </a:solidFill>
              </a:rPr>
              <a:t>勋贵</a:t>
            </a:r>
            <a:r>
              <a:rPr lang="en-US" altLang="zh-CN" b="1" dirty="0" smtClean="0"/>
              <a:t>/</a:t>
            </a:r>
            <a:r>
              <a:rPr lang="zh-CN" altLang="en-US" b="1" dirty="0" smtClean="0">
                <a:solidFill>
                  <a:srgbClr val="C00000"/>
                </a:solidFill>
              </a:rPr>
              <a:t>簧</a:t>
            </a:r>
            <a:r>
              <a:rPr lang="zh-CN" altLang="en-US" b="1" dirty="0" smtClean="0"/>
              <a:t>鼓</a:t>
            </a:r>
            <a:r>
              <a:rPr lang="zh-CN" altLang="en-US" b="1" dirty="0" smtClean="0">
                <a:solidFill>
                  <a:srgbClr val="C00000"/>
                </a:solidFill>
              </a:rPr>
              <a:t>朝绅</a:t>
            </a:r>
            <a:endParaRPr lang="en-US" altLang="zh-CN" b="1" dirty="0" smtClean="0"/>
          </a:p>
          <a:p>
            <a:pPr>
              <a:buNone/>
            </a:pPr>
            <a:endParaRPr lang="en-US" altLang="zh-CN" b="1" dirty="0" smtClean="0"/>
          </a:p>
          <a:p>
            <a:pPr>
              <a:buNone/>
            </a:pPr>
            <a:endParaRPr lang="en-US" altLang="zh-CN" b="1" dirty="0" smtClean="0"/>
          </a:p>
          <a:p>
            <a:pPr>
              <a:buNone/>
            </a:pPr>
            <a:endParaRPr lang="zh-CN" altLang="en-US" dirty="0"/>
          </a:p>
        </p:txBody>
      </p:sp>
      <p:sp>
        <p:nvSpPr>
          <p:cNvPr id="4" name="矩形 3"/>
          <p:cNvSpPr/>
          <p:nvPr/>
        </p:nvSpPr>
        <p:spPr>
          <a:xfrm>
            <a:off x="1214414" y="214290"/>
            <a:ext cx="7072362" cy="1200329"/>
          </a:xfrm>
          <a:prstGeom prst="rect">
            <a:avLst/>
          </a:prstGeom>
        </p:spPr>
        <p:txBody>
          <a:bodyPr wrap="square">
            <a:spAutoFit/>
          </a:bodyPr>
          <a:lstStyle/>
          <a:p>
            <a:pPr>
              <a:buNone/>
            </a:pPr>
            <a:r>
              <a:rPr lang="zh-CN" altLang="en-US" sz="3600" dirty="0" smtClean="0">
                <a:solidFill>
                  <a:srgbClr val="C00000"/>
                </a:solidFill>
              </a:rPr>
              <a:t>找出句中几个名词和代词，准确判断主语和宾语，句子基本就断开了。</a:t>
            </a:r>
            <a:endParaRPr lang="en-US" altLang="zh-CN" sz="3600" dirty="0" smtClean="0">
              <a:solidFill>
                <a:srgbClr val="C00000"/>
              </a:solidFill>
            </a:endParaRPr>
          </a:p>
        </p:txBody>
      </p:sp>
      <p:sp>
        <p:nvSpPr>
          <p:cNvPr id="5" name="TextBox 4"/>
          <p:cNvSpPr txBox="1"/>
          <p:nvPr/>
        </p:nvSpPr>
        <p:spPr>
          <a:xfrm>
            <a:off x="0" y="3500414"/>
            <a:ext cx="800219" cy="3357586"/>
          </a:xfrm>
          <a:prstGeom prst="rect">
            <a:avLst/>
          </a:prstGeom>
          <a:noFill/>
        </p:spPr>
        <p:txBody>
          <a:bodyPr vert="eaVert" wrap="square" rtlCol="0">
            <a:spAutoFit/>
          </a:bodyPr>
          <a:lstStyle/>
          <a:p>
            <a:r>
              <a:rPr lang="zh-CN" altLang="en-US" sz="4000" dirty="0" smtClean="0">
                <a:solidFill>
                  <a:schemeClr val="accent5">
                    <a:lumMod val="50000"/>
                  </a:schemeClr>
                </a:solidFill>
              </a:rPr>
              <a:t>温故知新</a:t>
            </a:r>
            <a:endParaRPr lang="zh-CN" altLang="en-US" sz="4000" dirty="0">
              <a:solidFill>
                <a:schemeClr val="accent5">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1000108"/>
            <a:ext cx="8001056" cy="5572164"/>
          </a:xfrm>
        </p:spPr>
        <p:txBody>
          <a:bodyPr>
            <a:normAutofit/>
          </a:bodyPr>
          <a:lstStyle/>
          <a:p>
            <a:pPr>
              <a:buNone/>
            </a:pPr>
            <a:r>
              <a:rPr lang="en-US" altLang="zh-CN" sz="4000" b="1" dirty="0" smtClean="0">
                <a:solidFill>
                  <a:srgbClr val="C00000"/>
                </a:solidFill>
              </a:rPr>
              <a:t>1</a:t>
            </a:r>
            <a:r>
              <a:rPr lang="zh-CN" altLang="en-US" sz="4000" b="1" dirty="0" smtClean="0">
                <a:solidFill>
                  <a:srgbClr val="C00000"/>
                </a:solidFill>
              </a:rPr>
              <a:t>、抓名代，定主宾</a:t>
            </a:r>
            <a:endParaRPr lang="en-US" altLang="zh-CN" sz="4000" b="1" dirty="0" smtClean="0">
              <a:solidFill>
                <a:srgbClr val="C00000"/>
              </a:solidFill>
            </a:endParaRPr>
          </a:p>
          <a:p>
            <a:pPr>
              <a:buNone/>
            </a:pPr>
            <a:r>
              <a:rPr lang="en-US" altLang="zh-CN" sz="1600" dirty="0" smtClean="0">
                <a:solidFill>
                  <a:srgbClr val="0000FF"/>
                </a:solidFill>
              </a:rPr>
              <a:t> </a:t>
            </a:r>
            <a:endParaRPr lang="zh-CN" altLang="en-US" sz="1600" dirty="0" smtClean="0">
              <a:solidFill>
                <a:srgbClr val="0000FF"/>
              </a:solidFill>
            </a:endParaRPr>
          </a:p>
          <a:p>
            <a:pPr>
              <a:buNone/>
            </a:pPr>
            <a:r>
              <a:rPr lang="zh-CN" altLang="en-US" dirty="0" smtClean="0"/>
              <a:t>在阅读中，要随时标出文段中的名词和代词，如</a:t>
            </a:r>
            <a:r>
              <a:rPr lang="zh-CN" altLang="en-US" dirty="0" smtClean="0">
                <a:solidFill>
                  <a:srgbClr val="C00000"/>
                </a:solidFill>
              </a:rPr>
              <a:t>人名、地名、官名、族名、器物名、动物名、植物名、时间</a:t>
            </a:r>
            <a:r>
              <a:rPr lang="zh-CN" altLang="en-US" dirty="0" smtClean="0"/>
              <a:t>等。因为名词一般为文章陈述、描写、说明或议论的对象，</a:t>
            </a:r>
            <a:r>
              <a:rPr lang="zh-CN" altLang="en-US" dirty="0" smtClean="0">
                <a:solidFill>
                  <a:srgbClr val="C00000"/>
                </a:solidFill>
              </a:rPr>
              <a:t>名词（代词）一般用作句子的主语和宾语，</a:t>
            </a:r>
            <a:r>
              <a:rPr lang="zh-CN" altLang="en-US" dirty="0" smtClean="0"/>
              <a:t>在它们的前后往往要进行断句。因此，找出文中反复出现的名词或代词，就基本上可以断出句读了。</a:t>
            </a:r>
            <a:endParaRPr lang="zh-CN" altLang="en-US" dirty="0"/>
          </a:p>
        </p:txBody>
      </p:sp>
      <p:sp>
        <p:nvSpPr>
          <p:cNvPr id="4" name="矩形 3"/>
          <p:cNvSpPr/>
          <p:nvPr/>
        </p:nvSpPr>
        <p:spPr>
          <a:xfrm>
            <a:off x="1000100" y="142852"/>
            <a:ext cx="5314275" cy="707886"/>
          </a:xfrm>
          <a:prstGeom prst="rect">
            <a:avLst/>
          </a:prstGeom>
        </p:spPr>
        <p:txBody>
          <a:bodyPr wrap="none">
            <a:spAutoFit/>
          </a:bodyPr>
          <a:lstStyle/>
          <a:p>
            <a:pPr>
              <a:buNone/>
            </a:pPr>
            <a:r>
              <a:rPr lang="zh-CN" altLang="en-US" sz="4000" b="1" dirty="0" smtClean="0">
                <a:solidFill>
                  <a:srgbClr val="C00000"/>
                </a:solidFill>
              </a:rPr>
              <a:t>二、断句的方法和技巧</a:t>
            </a:r>
            <a:endParaRPr lang="en-US" altLang="zh-CN" sz="4000" b="1"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142852"/>
            <a:ext cx="7783832" cy="6500858"/>
          </a:xfrm>
        </p:spPr>
        <p:txBody>
          <a:bodyPr>
            <a:normAutofit fontScale="92500" lnSpcReduction="20000"/>
          </a:bodyPr>
          <a:lstStyle/>
          <a:p>
            <a:r>
              <a:rPr lang="zh-CN" altLang="en-US" b="1" dirty="0" smtClean="0">
                <a:solidFill>
                  <a:srgbClr val="C00000"/>
                </a:solidFill>
              </a:rPr>
              <a:t>⑴人称代词：</a:t>
            </a:r>
          </a:p>
          <a:p>
            <a:r>
              <a:rPr lang="zh-CN" altLang="en-US" dirty="0" smtClean="0">
                <a:solidFill>
                  <a:srgbClr val="0000FF"/>
                </a:solidFill>
              </a:rPr>
              <a:t>第一人称代词：</a:t>
            </a:r>
            <a:r>
              <a:rPr lang="zh-CN" altLang="en-US" dirty="0" smtClean="0"/>
              <a:t>吾、我、予、余、朕、孤、寡人、臣、仆、妾等词，今作“我”，代说话或写文章的人。</a:t>
            </a:r>
          </a:p>
          <a:p>
            <a:r>
              <a:rPr lang="zh-CN" altLang="en-US" dirty="0" smtClean="0">
                <a:solidFill>
                  <a:srgbClr val="0000FF"/>
                </a:solidFill>
              </a:rPr>
              <a:t>第二人称代词：</a:t>
            </a:r>
            <a:r>
              <a:rPr lang="zh-CN" altLang="en-US" dirty="0" smtClean="0"/>
              <a:t>尔、汝、女、若、乃、而、子、君、公、阁下、陛下、足下等，代受话人，相当于现代汉语的</a:t>
            </a:r>
            <a:r>
              <a:rPr lang="en-US" dirty="0" smtClean="0"/>
              <a:t>“</a:t>
            </a:r>
            <a:r>
              <a:rPr lang="zh-CN" altLang="en-US" dirty="0" smtClean="0"/>
              <a:t>你</a:t>
            </a:r>
            <a:r>
              <a:rPr lang="en-US" dirty="0" smtClean="0"/>
              <a:t>”“</a:t>
            </a:r>
            <a:r>
              <a:rPr lang="zh-CN" altLang="en-US" dirty="0" smtClean="0"/>
              <a:t>您</a:t>
            </a:r>
            <a:r>
              <a:rPr lang="en-US" dirty="0" smtClean="0"/>
              <a:t>”</a:t>
            </a:r>
            <a:r>
              <a:rPr lang="zh-CN" altLang="en-US" dirty="0" smtClean="0"/>
              <a:t>。</a:t>
            </a:r>
            <a:endParaRPr lang="en-US" altLang="zh-CN" dirty="0" smtClean="0"/>
          </a:p>
          <a:p>
            <a:r>
              <a:rPr lang="zh-CN" altLang="en-US" dirty="0" smtClean="0">
                <a:solidFill>
                  <a:srgbClr val="0000FF"/>
                </a:solidFill>
              </a:rPr>
              <a:t>第三人称代词：</a:t>
            </a:r>
            <a:r>
              <a:rPr lang="zh-CN" altLang="en-US" dirty="0" smtClean="0"/>
              <a:t>之、其、彼，代谈话或为文所及的第三者，今作</a:t>
            </a:r>
            <a:r>
              <a:rPr lang="en-US" dirty="0" smtClean="0"/>
              <a:t>“</a:t>
            </a:r>
            <a:r>
              <a:rPr lang="zh-CN" altLang="en-US" dirty="0" smtClean="0"/>
              <a:t>他</a:t>
            </a:r>
            <a:r>
              <a:rPr lang="en-US" dirty="0" smtClean="0"/>
              <a:t>”</a:t>
            </a:r>
            <a:r>
              <a:rPr lang="zh-CN" altLang="en-US" dirty="0" smtClean="0"/>
              <a:t>或</a:t>
            </a:r>
            <a:r>
              <a:rPr lang="en-US" dirty="0" smtClean="0"/>
              <a:t>“</a:t>
            </a:r>
            <a:r>
              <a:rPr lang="zh-CN" altLang="en-US" dirty="0" smtClean="0"/>
              <a:t>它</a:t>
            </a:r>
            <a:r>
              <a:rPr lang="en-US" dirty="0" smtClean="0"/>
              <a:t>”</a:t>
            </a:r>
            <a:r>
              <a:rPr lang="zh-CN" altLang="en-US" dirty="0" smtClean="0"/>
              <a:t>，不仅代人，还可以代事代物。</a:t>
            </a:r>
          </a:p>
          <a:p>
            <a:r>
              <a:rPr lang="en-US" dirty="0" smtClean="0">
                <a:solidFill>
                  <a:srgbClr val="0000FF"/>
                </a:solidFill>
              </a:rPr>
              <a:t>“</a:t>
            </a:r>
            <a:r>
              <a:rPr lang="zh-CN" altLang="en-US" dirty="0" smtClean="0">
                <a:solidFill>
                  <a:srgbClr val="0000FF"/>
                </a:solidFill>
              </a:rPr>
              <a:t>或</a:t>
            </a:r>
            <a:r>
              <a:rPr lang="en-US" dirty="0" smtClean="0">
                <a:solidFill>
                  <a:srgbClr val="0000FF"/>
                </a:solidFill>
              </a:rPr>
              <a:t>”</a:t>
            </a:r>
            <a:r>
              <a:rPr lang="zh-CN" altLang="en-US" dirty="0" smtClean="0"/>
              <a:t>相当于现代汉语</a:t>
            </a:r>
            <a:r>
              <a:rPr lang="en-US" dirty="0" smtClean="0"/>
              <a:t>“</a:t>
            </a:r>
            <a:r>
              <a:rPr lang="zh-CN" altLang="en-US" dirty="0" smtClean="0"/>
              <a:t>有的人</a:t>
            </a:r>
            <a:r>
              <a:rPr lang="en-US" dirty="0" smtClean="0"/>
              <a:t>”</a:t>
            </a:r>
            <a:r>
              <a:rPr lang="zh-CN" altLang="en-US" dirty="0" smtClean="0"/>
              <a:t>，</a:t>
            </a:r>
            <a:r>
              <a:rPr lang="en-US" dirty="0" smtClean="0"/>
              <a:t>“</a:t>
            </a:r>
            <a:r>
              <a:rPr lang="zh-CN" altLang="en-US" dirty="0" smtClean="0"/>
              <a:t>有时</a:t>
            </a:r>
            <a:r>
              <a:rPr lang="en-US" dirty="0" smtClean="0"/>
              <a:t>”</a:t>
            </a:r>
            <a:r>
              <a:rPr lang="zh-CN" altLang="en-US" dirty="0" smtClean="0"/>
              <a:t>；</a:t>
            </a:r>
          </a:p>
          <a:p>
            <a:r>
              <a:rPr lang="en-US" dirty="0" smtClean="0">
                <a:solidFill>
                  <a:srgbClr val="0000FF"/>
                </a:solidFill>
              </a:rPr>
              <a:t>“</a:t>
            </a:r>
            <a:r>
              <a:rPr lang="zh-CN" altLang="en-US" dirty="0" smtClean="0">
                <a:solidFill>
                  <a:srgbClr val="0000FF"/>
                </a:solidFill>
              </a:rPr>
              <a:t>莫</a:t>
            </a:r>
            <a:r>
              <a:rPr lang="en-US" dirty="0" smtClean="0">
                <a:solidFill>
                  <a:srgbClr val="0000FF"/>
                </a:solidFill>
              </a:rPr>
              <a:t>”</a:t>
            </a:r>
            <a:r>
              <a:rPr lang="zh-CN" altLang="en-US" dirty="0" smtClean="0"/>
              <a:t>，相当于</a:t>
            </a:r>
            <a:r>
              <a:rPr lang="en-US" dirty="0" smtClean="0"/>
              <a:t>“</a:t>
            </a:r>
            <a:r>
              <a:rPr lang="zh-CN" altLang="en-US" dirty="0" smtClean="0"/>
              <a:t>没有谁</a:t>
            </a:r>
            <a:r>
              <a:rPr lang="en-US" dirty="0" smtClean="0"/>
              <a:t>”</a:t>
            </a:r>
            <a:r>
              <a:rPr lang="zh-CN" altLang="en-US" dirty="0" smtClean="0"/>
              <a:t>，是无定指的代词；</a:t>
            </a:r>
          </a:p>
          <a:p>
            <a:r>
              <a:rPr lang="en-US" dirty="0" smtClean="0">
                <a:solidFill>
                  <a:srgbClr val="0000FF"/>
                </a:solidFill>
              </a:rPr>
              <a:t>“</a:t>
            </a:r>
            <a:r>
              <a:rPr lang="zh-CN" altLang="en-US" dirty="0" smtClean="0">
                <a:solidFill>
                  <a:srgbClr val="0000FF"/>
                </a:solidFill>
              </a:rPr>
              <a:t>相</a:t>
            </a:r>
            <a:r>
              <a:rPr lang="en-US" dirty="0" smtClean="0">
                <a:solidFill>
                  <a:srgbClr val="0000FF"/>
                </a:solidFill>
              </a:rPr>
              <a:t>”</a:t>
            </a:r>
            <a:r>
              <a:rPr lang="zh-CN" altLang="en-US" dirty="0" smtClean="0"/>
              <a:t>作互指代词，相当于</a:t>
            </a:r>
            <a:r>
              <a:rPr lang="en-US" dirty="0" smtClean="0"/>
              <a:t>“</a:t>
            </a:r>
            <a:r>
              <a:rPr lang="zh-CN" altLang="en-US" dirty="0" smtClean="0"/>
              <a:t>相互</a:t>
            </a:r>
            <a:r>
              <a:rPr lang="en-US" dirty="0" smtClean="0"/>
              <a:t>”“</a:t>
            </a:r>
            <a:r>
              <a:rPr lang="zh-CN" altLang="en-US" dirty="0" smtClean="0"/>
              <a:t>彼此</a:t>
            </a:r>
            <a:r>
              <a:rPr lang="en-US" dirty="0" smtClean="0"/>
              <a:t>”</a:t>
            </a:r>
            <a:r>
              <a:rPr lang="zh-CN" altLang="en-US" dirty="0" smtClean="0"/>
              <a:t>，也可以偏指，代</a:t>
            </a:r>
            <a:r>
              <a:rPr lang="en-US" dirty="0" smtClean="0"/>
              <a:t>“</a:t>
            </a:r>
            <a:r>
              <a:rPr lang="zh-CN" altLang="en-US" dirty="0" smtClean="0"/>
              <a:t>你</a:t>
            </a:r>
            <a:r>
              <a:rPr lang="en-US" dirty="0" smtClean="0"/>
              <a:t>”“</a:t>
            </a:r>
            <a:r>
              <a:rPr lang="zh-CN" altLang="en-US" dirty="0" smtClean="0"/>
              <a:t>我</a:t>
            </a:r>
            <a:r>
              <a:rPr lang="en-US" dirty="0" smtClean="0"/>
              <a:t>”“</a:t>
            </a:r>
            <a:r>
              <a:rPr lang="zh-CN" altLang="en-US" dirty="0" smtClean="0"/>
              <a:t>他</a:t>
            </a:r>
            <a:r>
              <a:rPr lang="en-US" dirty="0" smtClean="0"/>
              <a:t>”</a:t>
            </a:r>
            <a:r>
              <a:rPr lang="zh-CN" altLang="en-US" dirty="0" smtClean="0"/>
              <a:t>。与</a:t>
            </a:r>
            <a:r>
              <a:rPr lang="en-US" dirty="0" smtClean="0"/>
              <a:t>“</a:t>
            </a:r>
            <a:r>
              <a:rPr lang="zh-CN" altLang="en-US" dirty="0" smtClean="0"/>
              <a:t>相</a:t>
            </a:r>
            <a:r>
              <a:rPr lang="en-US" dirty="0" smtClean="0"/>
              <a:t>”</a:t>
            </a:r>
            <a:r>
              <a:rPr lang="zh-CN" altLang="en-US" dirty="0" smtClean="0"/>
              <a:t>的偏指现象极相似的还有</a:t>
            </a:r>
            <a:r>
              <a:rPr lang="en-US" dirty="0" smtClean="0"/>
              <a:t>“</a:t>
            </a:r>
            <a:r>
              <a:rPr lang="zh-CN" altLang="en-US" dirty="0" smtClean="0"/>
              <a:t>见</a:t>
            </a:r>
            <a:r>
              <a:rPr lang="en-US" dirty="0" smtClean="0"/>
              <a:t>”</a:t>
            </a:r>
            <a:r>
              <a:rPr lang="zh-CN" altLang="en-US" dirty="0" smtClean="0"/>
              <a:t>字，多代</a:t>
            </a:r>
            <a:r>
              <a:rPr lang="en-US" dirty="0" smtClean="0"/>
              <a:t>“</a:t>
            </a:r>
            <a:r>
              <a:rPr lang="zh-CN" altLang="en-US" dirty="0" smtClean="0"/>
              <a:t>我</a:t>
            </a:r>
            <a:r>
              <a:rPr lang="en-US" dirty="0" smtClean="0"/>
              <a:t>”</a:t>
            </a:r>
            <a:r>
              <a:rPr lang="zh-CN" altLang="en-US" dirty="0" smtClean="0"/>
              <a:t>，即</a:t>
            </a:r>
            <a:r>
              <a:rPr lang="en-US" altLang="zh-CN" dirty="0" smtClean="0"/>
              <a:t>《</a:t>
            </a:r>
            <a:r>
              <a:rPr lang="zh-CN" altLang="en-US" dirty="0" smtClean="0"/>
              <a:t>辞源</a:t>
            </a:r>
            <a:r>
              <a:rPr lang="en-US" altLang="zh-CN" dirty="0" smtClean="0"/>
              <a:t>》</a:t>
            </a:r>
            <a:r>
              <a:rPr lang="zh-CN" altLang="en-US" dirty="0" smtClean="0"/>
              <a:t>所谓</a:t>
            </a:r>
            <a:r>
              <a:rPr lang="en-US" dirty="0" smtClean="0"/>
              <a:t>“</a:t>
            </a:r>
            <a:r>
              <a:rPr lang="zh-CN" altLang="en-US" dirty="0" smtClean="0"/>
              <a:t>表示他人行为及于己</a:t>
            </a:r>
            <a:r>
              <a:rPr lang="en-US" dirty="0" smtClean="0"/>
              <a:t>”</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5852" y="214290"/>
            <a:ext cx="7498080" cy="4800600"/>
          </a:xfrm>
        </p:spPr>
        <p:txBody>
          <a:bodyPr/>
          <a:lstStyle/>
          <a:p>
            <a:r>
              <a:rPr lang="zh-CN" altLang="en-US" dirty="0" smtClean="0">
                <a:solidFill>
                  <a:srgbClr val="C00000"/>
                </a:solidFill>
              </a:rPr>
              <a:t>⑵疑问代词</a:t>
            </a:r>
            <a:r>
              <a:rPr lang="en-US" dirty="0" smtClean="0"/>
              <a:t>——</a:t>
            </a:r>
            <a:r>
              <a:rPr lang="zh-CN" altLang="en-US" dirty="0" smtClean="0"/>
              <a:t>文言的疑问代词，问人的有</a:t>
            </a:r>
            <a:r>
              <a:rPr lang="en-US" dirty="0" smtClean="0"/>
              <a:t>“</a:t>
            </a:r>
            <a:r>
              <a:rPr lang="zh-CN" altLang="en-US" dirty="0" smtClean="0"/>
              <a:t>谁</a:t>
            </a:r>
            <a:r>
              <a:rPr lang="en-US" dirty="0" smtClean="0"/>
              <a:t>”“</a:t>
            </a:r>
            <a:r>
              <a:rPr lang="zh-CN" altLang="en-US" dirty="0" smtClean="0"/>
              <a:t>孰</a:t>
            </a:r>
            <a:r>
              <a:rPr lang="en-US" dirty="0" smtClean="0"/>
              <a:t>”“</a:t>
            </a:r>
            <a:r>
              <a:rPr lang="zh-CN" altLang="en-US" dirty="0" smtClean="0"/>
              <a:t>何</a:t>
            </a:r>
            <a:r>
              <a:rPr lang="en-US" dirty="0" smtClean="0"/>
              <a:t>”</a:t>
            </a:r>
            <a:r>
              <a:rPr lang="zh-CN" altLang="en-US" dirty="0" smtClean="0"/>
              <a:t>；</a:t>
            </a:r>
            <a:r>
              <a:rPr lang="en-US" dirty="0" smtClean="0"/>
              <a:t>“</a:t>
            </a:r>
            <a:r>
              <a:rPr lang="zh-CN" altLang="en-US" dirty="0" smtClean="0"/>
              <a:t>何</a:t>
            </a:r>
            <a:r>
              <a:rPr lang="en-US" dirty="0" smtClean="0"/>
              <a:t>”</a:t>
            </a:r>
            <a:r>
              <a:rPr lang="zh-CN" altLang="en-US" dirty="0" smtClean="0"/>
              <a:t>也问事。问事的还有</a:t>
            </a:r>
            <a:r>
              <a:rPr lang="en-US" dirty="0" smtClean="0"/>
              <a:t>“</a:t>
            </a:r>
            <a:r>
              <a:rPr lang="zh-CN" altLang="en-US" dirty="0" smtClean="0"/>
              <a:t>奚</a:t>
            </a:r>
            <a:r>
              <a:rPr lang="en-US" dirty="0" smtClean="0"/>
              <a:t>”“</a:t>
            </a:r>
            <a:r>
              <a:rPr lang="zh-CN" altLang="en-US" dirty="0" smtClean="0"/>
              <a:t>胡</a:t>
            </a:r>
            <a:r>
              <a:rPr lang="en-US" dirty="0" smtClean="0"/>
              <a:t>“</a:t>
            </a:r>
            <a:r>
              <a:rPr lang="zh-CN" altLang="en-US" dirty="0" smtClean="0"/>
              <a:t>曷</a:t>
            </a:r>
            <a:r>
              <a:rPr lang="en-US" dirty="0" smtClean="0"/>
              <a:t>”“</a:t>
            </a:r>
            <a:r>
              <a:rPr lang="zh-CN" altLang="en-US" dirty="0" smtClean="0"/>
              <a:t>恶</a:t>
            </a:r>
            <a:r>
              <a:rPr lang="en-US" dirty="0" smtClean="0"/>
              <a:t>”“</a:t>
            </a:r>
            <a:r>
              <a:rPr lang="zh-CN" altLang="en-US" dirty="0" smtClean="0"/>
              <a:t>安</a:t>
            </a:r>
            <a:r>
              <a:rPr lang="en-US" dirty="0" smtClean="0"/>
              <a:t>”“</a:t>
            </a:r>
            <a:r>
              <a:rPr lang="zh-CN" altLang="en-US" dirty="0" smtClean="0"/>
              <a:t>焉</a:t>
            </a:r>
            <a:r>
              <a:rPr lang="en-US" dirty="0" smtClean="0"/>
              <a:t>”</a:t>
            </a:r>
            <a:r>
              <a:rPr lang="zh-CN" altLang="en-US" dirty="0" smtClean="0"/>
              <a:t>等。</a:t>
            </a:r>
            <a:endParaRPr lang="en-US" altLang="zh-CN" dirty="0" smtClean="0"/>
          </a:p>
          <a:p>
            <a:pPr>
              <a:buNone/>
            </a:pPr>
            <a:endParaRPr lang="zh-CN" altLang="en-US" dirty="0" smtClean="0"/>
          </a:p>
          <a:p>
            <a:r>
              <a:rPr lang="en-US" altLang="zh-CN" dirty="0" smtClean="0"/>
              <a:t>·</a:t>
            </a:r>
            <a:r>
              <a:rPr lang="en-US" dirty="0" smtClean="0"/>
              <a:t>——</a:t>
            </a:r>
            <a:r>
              <a:rPr lang="zh-CN" altLang="en-US" dirty="0" smtClean="0"/>
              <a:t>文言常见的指示代词有</a:t>
            </a:r>
            <a:r>
              <a:rPr lang="en-US" dirty="0" smtClean="0"/>
              <a:t>“</a:t>
            </a:r>
            <a:r>
              <a:rPr lang="zh-CN" altLang="en-US" dirty="0" smtClean="0"/>
              <a:t>此</a:t>
            </a:r>
            <a:r>
              <a:rPr lang="en-US" dirty="0" smtClean="0"/>
              <a:t>”“</a:t>
            </a:r>
            <a:r>
              <a:rPr lang="zh-CN" altLang="en-US" dirty="0" smtClean="0"/>
              <a:t>是</a:t>
            </a:r>
            <a:r>
              <a:rPr lang="en-US" dirty="0" smtClean="0"/>
              <a:t>”“</a:t>
            </a:r>
            <a:r>
              <a:rPr lang="zh-CN" altLang="en-US" dirty="0" smtClean="0"/>
              <a:t>斯</a:t>
            </a:r>
            <a:r>
              <a:rPr lang="en-US" dirty="0" smtClean="0"/>
              <a:t>”“</a:t>
            </a:r>
            <a:r>
              <a:rPr lang="zh-CN" altLang="en-US" dirty="0" smtClean="0"/>
              <a:t>兹</a:t>
            </a:r>
            <a:r>
              <a:rPr lang="en-US" dirty="0" smtClean="0"/>
              <a:t>”“</a:t>
            </a:r>
            <a:r>
              <a:rPr lang="zh-CN" altLang="en-US" dirty="0" smtClean="0"/>
              <a:t>夫</a:t>
            </a:r>
            <a:r>
              <a:rPr lang="en-US" dirty="0" smtClean="0"/>
              <a:t>”</a:t>
            </a:r>
            <a:r>
              <a:rPr lang="zh-CN" altLang="en-US" dirty="0" smtClean="0"/>
              <a:t>等，另</a:t>
            </a:r>
            <a:r>
              <a:rPr lang="en-US" dirty="0" smtClean="0"/>
              <a:t>“</a:t>
            </a:r>
            <a:r>
              <a:rPr lang="zh-CN" altLang="en-US" dirty="0" smtClean="0"/>
              <a:t>之</a:t>
            </a:r>
            <a:r>
              <a:rPr lang="en-US" dirty="0" smtClean="0"/>
              <a:t>”“</a:t>
            </a:r>
            <a:r>
              <a:rPr lang="zh-CN" altLang="en-US" dirty="0" smtClean="0"/>
              <a:t>其</a:t>
            </a:r>
            <a:r>
              <a:rPr lang="en-US" dirty="0" smtClean="0"/>
              <a:t>”“</a:t>
            </a:r>
            <a:r>
              <a:rPr lang="zh-CN" altLang="en-US" dirty="0" smtClean="0"/>
              <a:t>彼</a:t>
            </a:r>
            <a:r>
              <a:rPr lang="en-US" dirty="0" smtClean="0"/>
              <a:t>”</a:t>
            </a:r>
            <a:r>
              <a:rPr lang="zh-CN" altLang="en-US" dirty="0" smtClean="0"/>
              <a:t>除作人称代词外，还常作指示代词。</a:t>
            </a:r>
          </a:p>
          <a:p>
            <a:endParaRPr lang="zh-CN" altLang="en-US" dirty="0"/>
          </a:p>
        </p:txBody>
      </p:sp>
      <p:sp>
        <p:nvSpPr>
          <p:cNvPr id="4" name="矩形 3"/>
          <p:cNvSpPr/>
          <p:nvPr/>
        </p:nvSpPr>
        <p:spPr>
          <a:xfrm>
            <a:off x="1357290" y="4786322"/>
            <a:ext cx="7429552" cy="1569660"/>
          </a:xfrm>
          <a:prstGeom prst="rect">
            <a:avLst/>
          </a:prstGeom>
          <a:ln>
            <a:solidFill>
              <a:srgbClr val="0000FF"/>
            </a:solidFill>
          </a:ln>
        </p:spPr>
        <p:txBody>
          <a:bodyPr wrap="square">
            <a:spAutoFit/>
          </a:bodyPr>
          <a:lstStyle/>
          <a:p>
            <a:r>
              <a:rPr lang="zh-CN" altLang="en-US" sz="3200" dirty="0" smtClean="0">
                <a:solidFill>
                  <a:srgbClr val="0000FF"/>
                </a:solidFill>
              </a:rPr>
              <a:t>注意：</a:t>
            </a:r>
          </a:p>
          <a:p>
            <a:r>
              <a:rPr lang="zh-CN" altLang="en-US" sz="3200" dirty="0" smtClean="0">
                <a:solidFill>
                  <a:srgbClr val="0000FF"/>
                </a:solidFill>
              </a:rPr>
              <a:t>文言文中，人名第一次出现时往往用全称，以后再出现就只提名不提姓了。</a:t>
            </a:r>
            <a:endParaRPr lang="zh-CN" altLang="en-US" sz="3200" dirty="0">
              <a:solidFill>
                <a:srgbClr val="0000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285728"/>
            <a:ext cx="8072494" cy="6286544"/>
          </a:xfrm>
        </p:spPr>
        <p:txBody>
          <a:bodyPr>
            <a:normAutofit fontScale="92500" lnSpcReduction="10000"/>
          </a:bodyPr>
          <a:lstStyle/>
          <a:p>
            <a:pPr>
              <a:buNone/>
            </a:pPr>
            <a:r>
              <a:rPr lang="zh-CN" altLang="en-US" b="1" dirty="0" smtClean="0"/>
              <a:t>例如：</a:t>
            </a:r>
            <a:r>
              <a:rPr lang="en-US" altLang="zh-CN" dirty="0" smtClean="0"/>
              <a:t>1</a:t>
            </a:r>
            <a:r>
              <a:rPr lang="zh-CN" altLang="en-US" dirty="0" smtClean="0"/>
              <a:t>、下列对文中划线句的断句，正确的一项是（      ）</a:t>
            </a:r>
            <a:endParaRPr lang="en-US" altLang="zh-CN" dirty="0" smtClean="0"/>
          </a:p>
          <a:p>
            <a:pPr>
              <a:buNone/>
            </a:pPr>
            <a:r>
              <a:rPr lang="en-US" altLang="zh-CN" b="1" dirty="0" smtClean="0"/>
              <a:t>A </a:t>
            </a:r>
            <a:r>
              <a:rPr lang="zh-CN" altLang="en-US" b="1" dirty="0" smtClean="0"/>
              <a:t>为政有能声</a:t>
            </a:r>
            <a:r>
              <a:rPr lang="en-US" altLang="zh-CN" b="1" dirty="0" smtClean="0"/>
              <a:t>/</a:t>
            </a:r>
            <a:r>
              <a:rPr lang="zh-CN" altLang="en-US" b="1" dirty="0" smtClean="0"/>
              <a:t>盗悉窜他境</a:t>
            </a:r>
            <a:r>
              <a:rPr lang="en-US" altLang="zh-CN" b="1" dirty="0" smtClean="0"/>
              <a:t>/</a:t>
            </a:r>
            <a:r>
              <a:rPr lang="zh-CN" altLang="en-US" b="1" dirty="0" smtClean="0"/>
              <a:t>至夜户不闭</a:t>
            </a:r>
            <a:r>
              <a:rPr lang="en-US" altLang="zh-CN" b="1" dirty="0" smtClean="0"/>
              <a:t>/</a:t>
            </a:r>
            <a:r>
              <a:rPr lang="zh-CN" altLang="en-US" b="1" dirty="0" smtClean="0"/>
              <a:t>尝有使客亡囊中物移书</a:t>
            </a:r>
            <a:r>
              <a:rPr lang="en-US" altLang="zh-CN" b="1" dirty="0" smtClean="0"/>
              <a:t>/</a:t>
            </a:r>
            <a:r>
              <a:rPr lang="zh-CN" altLang="en-US" b="1" dirty="0" smtClean="0"/>
              <a:t>诘盗</a:t>
            </a:r>
            <a:r>
              <a:rPr lang="en-US" altLang="zh-CN" b="1" dirty="0" smtClean="0"/>
              <a:t>/</a:t>
            </a:r>
            <a:r>
              <a:rPr lang="zh-CN" altLang="en-US" b="1" dirty="0" smtClean="0"/>
              <a:t>公亮报</a:t>
            </a:r>
            <a:r>
              <a:rPr lang="en-US" altLang="zh-CN" b="1" dirty="0" smtClean="0"/>
              <a:t>/</a:t>
            </a:r>
            <a:r>
              <a:rPr lang="zh-CN" altLang="en-US" b="1" dirty="0" smtClean="0"/>
              <a:t>吾境不藏盗</a:t>
            </a:r>
            <a:r>
              <a:rPr lang="en-US" altLang="zh-CN" b="1" dirty="0" smtClean="0"/>
              <a:t>/</a:t>
            </a:r>
            <a:r>
              <a:rPr lang="zh-CN" altLang="en-US" b="1" dirty="0" smtClean="0"/>
              <a:t>殆从者之廋耳</a:t>
            </a:r>
            <a:r>
              <a:rPr lang="en-US" altLang="zh-CN" b="1" dirty="0" smtClean="0"/>
              <a:t>/</a:t>
            </a:r>
            <a:r>
              <a:rPr lang="zh-CN" altLang="en-US" b="1" dirty="0" smtClean="0"/>
              <a:t>索之</a:t>
            </a:r>
            <a:r>
              <a:rPr lang="en-US" altLang="zh-CN" b="1" dirty="0" smtClean="0"/>
              <a:t>/</a:t>
            </a:r>
            <a:r>
              <a:rPr lang="zh-CN" altLang="en-US" b="1" dirty="0" smtClean="0"/>
              <a:t>果然 </a:t>
            </a:r>
            <a:endParaRPr lang="en-US" altLang="zh-CN" b="1" dirty="0" smtClean="0"/>
          </a:p>
          <a:p>
            <a:pPr>
              <a:buNone/>
            </a:pPr>
            <a:r>
              <a:rPr lang="en-US" altLang="zh-CN" b="1" dirty="0" smtClean="0"/>
              <a:t>B </a:t>
            </a:r>
            <a:r>
              <a:rPr lang="zh-CN" altLang="en-US" b="1" dirty="0" smtClean="0"/>
              <a:t>为政有能声</a:t>
            </a:r>
            <a:r>
              <a:rPr lang="en-US" altLang="zh-CN" b="1" dirty="0" smtClean="0"/>
              <a:t>/</a:t>
            </a:r>
            <a:r>
              <a:rPr lang="zh-CN" altLang="en-US" b="1" dirty="0" smtClean="0"/>
              <a:t>盗悉窜他境</a:t>
            </a:r>
            <a:r>
              <a:rPr lang="en-US" altLang="zh-CN" b="1" dirty="0" smtClean="0"/>
              <a:t>/</a:t>
            </a:r>
            <a:r>
              <a:rPr lang="zh-CN" altLang="en-US" b="1" dirty="0" smtClean="0"/>
              <a:t>至夜户不闭</a:t>
            </a:r>
            <a:r>
              <a:rPr lang="en-US" altLang="zh-CN" b="1" dirty="0" smtClean="0"/>
              <a:t>/</a:t>
            </a:r>
            <a:r>
              <a:rPr lang="zh-CN" altLang="en-US" b="1" dirty="0" smtClean="0"/>
              <a:t>尝有使客亡囊中物</a:t>
            </a:r>
            <a:r>
              <a:rPr lang="en-US" altLang="zh-CN" b="1" dirty="0" smtClean="0"/>
              <a:t>/</a:t>
            </a:r>
            <a:r>
              <a:rPr lang="zh-CN" altLang="en-US" b="1" dirty="0" smtClean="0"/>
              <a:t>移书诘盗</a:t>
            </a:r>
            <a:r>
              <a:rPr lang="en-US" altLang="zh-CN" b="1" dirty="0" smtClean="0"/>
              <a:t>/</a:t>
            </a:r>
            <a:r>
              <a:rPr lang="zh-CN" altLang="en-US" b="1" dirty="0" smtClean="0"/>
              <a:t>公亮报</a:t>
            </a:r>
            <a:r>
              <a:rPr lang="en-US" altLang="zh-CN" b="1" dirty="0" smtClean="0"/>
              <a:t>/</a:t>
            </a:r>
            <a:r>
              <a:rPr lang="zh-CN" altLang="en-US" b="1" dirty="0" smtClean="0"/>
              <a:t>吾境不藏盗</a:t>
            </a:r>
            <a:r>
              <a:rPr lang="en-US" altLang="zh-CN" b="1" dirty="0" smtClean="0"/>
              <a:t>/</a:t>
            </a:r>
            <a:r>
              <a:rPr lang="zh-CN" altLang="en-US" b="1" dirty="0" smtClean="0"/>
              <a:t>殆从者之廋耳</a:t>
            </a:r>
            <a:r>
              <a:rPr lang="en-US" altLang="zh-CN" b="1" dirty="0" smtClean="0"/>
              <a:t>/</a:t>
            </a:r>
            <a:r>
              <a:rPr lang="zh-CN" altLang="en-US" b="1" dirty="0" smtClean="0"/>
              <a:t>索之</a:t>
            </a:r>
            <a:r>
              <a:rPr lang="en-US" altLang="zh-CN" b="1" dirty="0" smtClean="0"/>
              <a:t>/</a:t>
            </a:r>
            <a:r>
              <a:rPr lang="zh-CN" altLang="en-US" b="1" dirty="0" smtClean="0"/>
              <a:t>果然 </a:t>
            </a:r>
            <a:endParaRPr lang="en-US" altLang="zh-CN" b="1" dirty="0" smtClean="0"/>
          </a:p>
          <a:p>
            <a:pPr>
              <a:buNone/>
            </a:pPr>
            <a:r>
              <a:rPr lang="en-US" altLang="zh-CN" b="1" dirty="0" smtClean="0"/>
              <a:t>C </a:t>
            </a:r>
            <a:r>
              <a:rPr lang="zh-CN" altLang="en-US" b="1" dirty="0" smtClean="0"/>
              <a:t>为政有能声</a:t>
            </a:r>
            <a:r>
              <a:rPr lang="en-US" altLang="zh-CN" b="1" dirty="0" smtClean="0"/>
              <a:t>/</a:t>
            </a:r>
            <a:r>
              <a:rPr lang="zh-CN" altLang="en-US" b="1" dirty="0" smtClean="0"/>
              <a:t>盗悉窜</a:t>
            </a:r>
            <a:r>
              <a:rPr lang="en-US" altLang="zh-CN" b="1" dirty="0" smtClean="0"/>
              <a:t>/</a:t>
            </a:r>
            <a:r>
              <a:rPr lang="zh-CN" altLang="en-US" b="1" dirty="0" smtClean="0"/>
              <a:t>他境至夜户不闭</a:t>
            </a:r>
            <a:r>
              <a:rPr lang="en-US" altLang="zh-CN" b="1" dirty="0" smtClean="0"/>
              <a:t>/</a:t>
            </a:r>
            <a:r>
              <a:rPr lang="zh-CN" altLang="en-US" b="1" dirty="0" smtClean="0"/>
              <a:t>尝有使客亡囊中物移书</a:t>
            </a:r>
            <a:r>
              <a:rPr lang="en-US" altLang="zh-CN" b="1" dirty="0" smtClean="0"/>
              <a:t>/</a:t>
            </a:r>
            <a:r>
              <a:rPr lang="zh-CN" altLang="en-US" b="1" dirty="0" smtClean="0"/>
              <a:t>诘盗</a:t>
            </a:r>
            <a:r>
              <a:rPr lang="en-US" altLang="zh-CN" b="1" dirty="0" smtClean="0"/>
              <a:t>/</a:t>
            </a:r>
            <a:r>
              <a:rPr lang="zh-CN" altLang="en-US" b="1" dirty="0" smtClean="0"/>
              <a:t>公亮报</a:t>
            </a:r>
            <a:r>
              <a:rPr lang="en-US" altLang="zh-CN" b="1" dirty="0" smtClean="0"/>
              <a:t>/</a:t>
            </a:r>
            <a:r>
              <a:rPr lang="zh-CN" altLang="en-US" b="1" dirty="0" smtClean="0"/>
              <a:t>吾境不藏盗</a:t>
            </a:r>
            <a:r>
              <a:rPr lang="en-US" altLang="zh-CN" b="1" dirty="0" smtClean="0"/>
              <a:t>/</a:t>
            </a:r>
            <a:r>
              <a:rPr lang="zh-CN" altLang="en-US" b="1" dirty="0" smtClean="0"/>
              <a:t>殆从者之廋耳</a:t>
            </a:r>
            <a:r>
              <a:rPr lang="en-US" altLang="zh-CN" b="1" dirty="0" smtClean="0"/>
              <a:t>/</a:t>
            </a:r>
            <a:r>
              <a:rPr lang="zh-CN" altLang="en-US" b="1" dirty="0" smtClean="0"/>
              <a:t>索之</a:t>
            </a:r>
            <a:r>
              <a:rPr lang="en-US" altLang="zh-CN" b="1" dirty="0" smtClean="0"/>
              <a:t>/</a:t>
            </a:r>
            <a:r>
              <a:rPr lang="zh-CN" altLang="en-US" b="1" dirty="0" smtClean="0"/>
              <a:t>果然 </a:t>
            </a:r>
            <a:endParaRPr lang="en-US" altLang="zh-CN" b="1" dirty="0" smtClean="0"/>
          </a:p>
          <a:p>
            <a:pPr>
              <a:buNone/>
            </a:pPr>
            <a:r>
              <a:rPr lang="en-US" altLang="zh-CN" b="1" dirty="0" smtClean="0"/>
              <a:t>D </a:t>
            </a:r>
            <a:r>
              <a:rPr lang="zh-CN" altLang="en-US" b="1" dirty="0" smtClean="0"/>
              <a:t>为政有能声</a:t>
            </a:r>
            <a:r>
              <a:rPr lang="en-US" altLang="zh-CN" b="1" dirty="0" smtClean="0"/>
              <a:t>/</a:t>
            </a:r>
            <a:r>
              <a:rPr lang="zh-CN" altLang="en-US" b="1" dirty="0" smtClean="0"/>
              <a:t>盗悉窜</a:t>
            </a:r>
            <a:r>
              <a:rPr lang="en-US" altLang="zh-CN" b="1" dirty="0" smtClean="0"/>
              <a:t>/</a:t>
            </a:r>
            <a:r>
              <a:rPr lang="zh-CN" altLang="en-US" b="1" dirty="0" smtClean="0"/>
              <a:t>他境至夜户不闭</a:t>
            </a:r>
            <a:r>
              <a:rPr lang="en-US" altLang="zh-CN" b="1" dirty="0" smtClean="0"/>
              <a:t>/</a:t>
            </a:r>
            <a:r>
              <a:rPr lang="zh-CN" altLang="en-US" b="1" dirty="0" smtClean="0"/>
              <a:t>尝有使客亡囊中物</a:t>
            </a:r>
            <a:r>
              <a:rPr lang="en-US" altLang="zh-CN" b="1" dirty="0" smtClean="0"/>
              <a:t>/</a:t>
            </a:r>
            <a:r>
              <a:rPr lang="zh-CN" altLang="en-US" b="1" dirty="0" smtClean="0"/>
              <a:t>移书诘盗</a:t>
            </a:r>
            <a:r>
              <a:rPr lang="en-US" altLang="zh-CN" b="1" dirty="0" smtClean="0"/>
              <a:t>/</a:t>
            </a:r>
            <a:r>
              <a:rPr lang="zh-CN" altLang="en-US" b="1" dirty="0" smtClean="0"/>
              <a:t>公亮报</a:t>
            </a:r>
            <a:r>
              <a:rPr lang="en-US" altLang="zh-CN" b="1" dirty="0" smtClean="0"/>
              <a:t>/</a:t>
            </a:r>
            <a:r>
              <a:rPr lang="zh-CN" altLang="en-US" b="1" dirty="0" smtClean="0"/>
              <a:t>吾境不藏盗</a:t>
            </a:r>
            <a:r>
              <a:rPr lang="en-US" altLang="zh-CN" b="1" dirty="0" smtClean="0"/>
              <a:t>/</a:t>
            </a:r>
            <a:r>
              <a:rPr lang="zh-CN" altLang="en-US" b="1" dirty="0" smtClean="0"/>
              <a:t>殆从者之廋耳</a:t>
            </a:r>
            <a:r>
              <a:rPr lang="en-US" altLang="zh-CN" b="1" dirty="0" smtClean="0"/>
              <a:t>/</a:t>
            </a:r>
            <a:r>
              <a:rPr lang="zh-CN" altLang="en-US" b="1" dirty="0" smtClean="0"/>
              <a:t>索之</a:t>
            </a:r>
            <a:r>
              <a:rPr lang="en-US" altLang="zh-CN" b="1" dirty="0" smtClean="0"/>
              <a:t>/</a:t>
            </a:r>
            <a:r>
              <a:rPr lang="zh-CN" altLang="en-US" b="1" dirty="0" smtClean="0"/>
              <a:t>果然 </a:t>
            </a:r>
            <a:endParaRPr lang="en-US" altLang="zh-CN" b="1" dirty="0" smtClean="0"/>
          </a:p>
          <a:p>
            <a:pPr>
              <a:buNone/>
            </a:pPr>
            <a:endParaRPr lang="en-US" altLang="zh-CN" b="1" dirty="0" smtClean="0"/>
          </a:p>
          <a:p>
            <a:pPr>
              <a:buNone/>
            </a:pPr>
            <a:endParaRPr lang="en-US" altLang="zh-CN" b="1" dirty="0" smtClean="0"/>
          </a:p>
          <a:p>
            <a:pPr>
              <a:buNone/>
            </a:pPr>
            <a:endParaRPr lang="en-US" altLang="zh-CN" b="1" dirty="0" smtClean="0"/>
          </a:p>
          <a:p>
            <a:pPr>
              <a:buNone/>
            </a:pPr>
            <a:endParaRPr lang="zh-CN" altLang="en-US" dirty="0"/>
          </a:p>
        </p:txBody>
      </p:sp>
      <p:sp>
        <p:nvSpPr>
          <p:cNvPr id="4" name="TextBox 3"/>
          <p:cNvSpPr txBox="1"/>
          <p:nvPr/>
        </p:nvSpPr>
        <p:spPr>
          <a:xfrm>
            <a:off x="0" y="3500414"/>
            <a:ext cx="800219" cy="3357586"/>
          </a:xfrm>
          <a:prstGeom prst="rect">
            <a:avLst/>
          </a:prstGeom>
          <a:noFill/>
        </p:spPr>
        <p:txBody>
          <a:bodyPr vert="eaVert" wrap="square" rtlCol="0">
            <a:spAutoFit/>
          </a:bodyPr>
          <a:lstStyle/>
          <a:p>
            <a:r>
              <a:rPr lang="zh-CN" altLang="en-US" sz="4000" dirty="0" smtClean="0">
                <a:solidFill>
                  <a:schemeClr val="accent5">
                    <a:lumMod val="50000"/>
                  </a:schemeClr>
                </a:solidFill>
              </a:rPr>
              <a:t>实例讲解</a:t>
            </a:r>
            <a:endParaRPr lang="zh-CN" altLang="en-US" sz="4000"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285728"/>
            <a:ext cx="8072494" cy="6286544"/>
          </a:xfrm>
        </p:spPr>
        <p:txBody>
          <a:bodyPr>
            <a:normAutofit fontScale="92500" lnSpcReduction="10000"/>
          </a:bodyPr>
          <a:lstStyle/>
          <a:p>
            <a:pPr>
              <a:buNone/>
            </a:pPr>
            <a:r>
              <a:rPr lang="zh-CN" altLang="en-US" b="1" dirty="0" smtClean="0"/>
              <a:t>例如：</a:t>
            </a:r>
            <a:r>
              <a:rPr lang="en-US" altLang="zh-CN" dirty="0" smtClean="0"/>
              <a:t>1</a:t>
            </a:r>
            <a:r>
              <a:rPr lang="zh-CN" altLang="en-US" dirty="0" smtClean="0"/>
              <a:t>、下列对文中划线句的断句，正确的一项是（      ）</a:t>
            </a:r>
            <a:endParaRPr lang="en-US" altLang="zh-CN" dirty="0" smtClean="0"/>
          </a:p>
          <a:p>
            <a:pPr>
              <a:buNone/>
            </a:pPr>
            <a:r>
              <a:rPr lang="en-US" altLang="zh-CN" b="1" dirty="0" smtClean="0"/>
              <a:t>A </a:t>
            </a:r>
            <a:r>
              <a:rPr lang="zh-CN" altLang="en-US" b="1" dirty="0" smtClean="0"/>
              <a:t>为政有能</a:t>
            </a:r>
            <a:r>
              <a:rPr lang="zh-CN" altLang="en-US" b="1" dirty="0" smtClean="0">
                <a:solidFill>
                  <a:srgbClr val="C00000"/>
                </a:solidFill>
              </a:rPr>
              <a:t>声</a:t>
            </a:r>
            <a:r>
              <a:rPr lang="en-US" altLang="zh-CN" b="1" dirty="0" smtClean="0"/>
              <a:t>/</a:t>
            </a:r>
            <a:r>
              <a:rPr lang="zh-CN" altLang="en-US" b="1" dirty="0" smtClean="0">
                <a:solidFill>
                  <a:srgbClr val="C00000"/>
                </a:solidFill>
              </a:rPr>
              <a:t>盗</a:t>
            </a:r>
            <a:r>
              <a:rPr lang="zh-CN" altLang="en-US" b="1" dirty="0" smtClean="0"/>
              <a:t>悉窜</a:t>
            </a:r>
            <a:r>
              <a:rPr lang="zh-CN" altLang="en-US" b="1" dirty="0" smtClean="0">
                <a:solidFill>
                  <a:srgbClr val="0000FF"/>
                </a:solidFill>
              </a:rPr>
              <a:t>他境</a:t>
            </a:r>
            <a:r>
              <a:rPr lang="en-US" altLang="zh-CN" b="1" dirty="0" smtClean="0">
                <a:solidFill>
                  <a:srgbClr val="0000FF"/>
                </a:solidFill>
              </a:rPr>
              <a:t>/</a:t>
            </a:r>
            <a:r>
              <a:rPr lang="zh-CN" altLang="en-US" b="1" dirty="0" smtClean="0"/>
              <a:t>至夜</a:t>
            </a:r>
            <a:r>
              <a:rPr lang="zh-CN" altLang="en-US" b="1" dirty="0" smtClean="0">
                <a:solidFill>
                  <a:srgbClr val="C00000"/>
                </a:solidFill>
              </a:rPr>
              <a:t>户</a:t>
            </a:r>
            <a:r>
              <a:rPr lang="zh-CN" altLang="en-US" b="1" dirty="0" smtClean="0"/>
              <a:t>不闭</a:t>
            </a:r>
            <a:r>
              <a:rPr lang="en-US" altLang="zh-CN" b="1" dirty="0" smtClean="0"/>
              <a:t>/</a:t>
            </a:r>
            <a:r>
              <a:rPr lang="zh-CN" altLang="en-US" b="1" dirty="0" smtClean="0"/>
              <a:t>尝有</a:t>
            </a:r>
            <a:r>
              <a:rPr lang="zh-CN" altLang="en-US" b="1" dirty="0" smtClean="0">
                <a:solidFill>
                  <a:srgbClr val="C00000"/>
                </a:solidFill>
              </a:rPr>
              <a:t>使客</a:t>
            </a:r>
            <a:r>
              <a:rPr lang="zh-CN" altLang="en-US" b="1" dirty="0" smtClean="0"/>
              <a:t>亡</a:t>
            </a:r>
            <a:r>
              <a:rPr lang="zh-CN" altLang="en-US" b="1" dirty="0" smtClean="0">
                <a:solidFill>
                  <a:srgbClr val="C00000"/>
                </a:solidFill>
              </a:rPr>
              <a:t>囊中物</a:t>
            </a:r>
            <a:r>
              <a:rPr lang="zh-CN" altLang="en-US" b="1" dirty="0" smtClean="0">
                <a:solidFill>
                  <a:srgbClr val="0000FF"/>
                </a:solidFill>
              </a:rPr>
              <a:t>移书</a:t>
            </a:r>
            <a:r>
              <a:rPr lang="en-US" altLang="zh-CN" b="1" dirty="0" smtClean="0">
                <a:solidFill>
                  <a:srgbClr val="0000FF"/>
                </a:solidFill>
              </a:rPr>
              <a:t>/</a:t>
            </a:r>
            <a:r>
              <a:rPr lang="zh-CN" altLang="en-US" b="1" dirty="0" smtClean="0"/>
              <a:t>诘</a:t>
            </a:r>
            <a:r>
              <a:rPr lang="zh-CN" altLang="en-US" b="1" dirty="0" smtClean="0">
                <a:solidFill>
                  <a:srgbClr val="C00000"/>
                </a:solidFill>
              </a:rPr>
              <a:t>盗</a:t>
            </a:r>
            <a:r>
              <a:rPr lang="en-US" altLang="zh-CN" b="1" dirty="0" smtClean="0"/>
              <a:t>/</a:t>
            </a:r>
            <a:r>
              <a:rPr lang="zh-CN" altLang="en-US" b="1" dirty="0" smtClean="0">
                <a:solidFill>
                  <a:srgbClr val="C00000"/>
                </a:solidFill>
              </a:rPr>
              <a:t>公亮</a:t>
            </a:r>
            <a:r>
              <a:rPr lang="zh-CN" altLang="en-US" b="1" dirty="0" smtClean="0"/>
              <a:t>报</a:t>
            </a:r>
            <a:r>
              <a:rPr lang="en-US" altLang="zh-CN" b="1" dirty="0" smtClean="0"/>
              <a:t>/</a:t>
            </a:r>
            <a:r>
              <a:rPr lang="zh-CN" altLang="en-US" b="1" dirty="0" smtClean="0">
                <a:solidFill>
                  <a:srgbClr val="C00000"/>
                </a:solidFill>
              </a:rPr>
              <a:t>吾境</a:t>
            </a:r>
            <a:r>
              <a:rPr lang="zh-CN" altLang="en-US" b="1" dirty="0" smtClean="0"/>
              <a:t>不藏</a:t>
            </a:r>
            <a:r>
              <a:rPr lang="zh-CN" altLang="en-US" b="1" dirty="0" smtClean="0">
                <a:solidFill>
                  <a:srgbClr val="C00000"/>
                </a:solidFill>
              </a:rPr>
              <a:t>盗</a:t>
            </a:r>
            <a:r>
              <a:rPr lang="en-US" altLang="zh-CN" b="1" dirty="0" smtClean="0"/>
              <a:t>/</a:t>
            </a:r>
            <a:r>
              <a:rPr lang="zh-CN" altLang="en-US" b="1" dirty="0" smtClean="0"/>
              <a:t>殆</a:t>
            </a:r>
            <a:r>
              <a:rPr lang="zh-CN" altLang="en-US" b="1" dirty="0" smtClean="0">
                <a:solidFill>
                  <a:srgbClr val="C00000"/>
                </a:solidFill>
              </a:rPr>
              <a:t>从者</a:t>
            </a:r>
            <a:r>
              <a:rPr lang="zh-CN" altLang="en-US" b="1" dirty="0" smtClean="0"/>
              <a:t>之廋耳</a:t>
            </a:r>
            <a:r>
              <a:rPr lang="en-US" altLang="zh-CN" b="1" dirty="0" smtClean="0"/>
              <a:t>/</a:t>
            </a:r>
            <a:r>
              <a:rPr lang="zh-CN" altLang="en-US" b="1" dirty="0" smtClean="0"/>
              <a:t>索</a:t>
            </a:r>
            <a:r>
              <a:rPr lang="zh-CN" altLang="en-US" b="1" dirty="0" smtClean="0">
                <a:solidFill>
                  <a:srgbClr val="C00000"/>
                </a:solidFill>
              </a:rPr>
              <a:t>之</a:t>
            </a:r>
            <a:r>
              <a:rPr lang="en-US" altLang="zh-CN" b="1" dirty="0" smtClean="0"/>
              <a:t>/</a:t>
            </a:r>
            <a:r>
              <a:rPr lang="zh-CN" altLang="en-US" b="1" dirty="0" smtClean="0"/>
              <a:t>果然 </a:t>
            </a:r>
            <a:endParaRPr lang="en-US" altLang="zh-CN" b="1" dirty="0" smtClean="0"/>
          </a:p>
          <a:p>
            <a:pPr>
              <a:buNone/>
            </a:pPr>
            <a:r>
              <a:rPr lang="en-US" altLang="zh-CN" b="1" dirty="0" smtClean="0"/>
              <a:t>B </a:t>
            </a:r>
            <a:r>
              <a:rPr lang="zh-CN" altLang="en-US" b="1" dirty="0" smtClean="0"/>
              <a:t>为政有能</a:t>
            </a:r>
            <a:r>
              <a:rPr lang="zh-CN" altLang="en-US" b="1" dirty="0" smtClean="0">
                <a:solidFill>
                  <a:srgbClr val="C00000"/>
                </a:solidFill>
              </a:rPr>
              <a:t>声</a:t>
            </a:r>
            <a:r>
              <a:rPr lang="en-US" altLang="zh-CN" b="1" dirty="0" smtClean="0"/>
              <a:t>/</a:t>
            </a:r>
            <a:r>
              <a:rPr lang="zh-CN" altLang="en-US" b="1" dirty="0" smtClean="0">
                <a:solidFill>
                  <a:srgbClr val="C00000"/>
                </a:solidFill>
              </a:rPr>
              <a:t>盗</a:t>
            </a:r>
            <a:r>
              <a:rPr lang="zh-CN" altLang="en-US" b="1" dirty="0" smtClean="0"/>
              <a:t>悉窜</a:t>
            </a:r>
            <a:r>
              <a:rPr lang="zh-CN" altLang="en-US" b="1" dirty="0" smtClean="0">
                <a:solidFill>
                  <a:srgbClr val="0000FF"/>
                </a:solidFill>
              </a:rPr>
              <a:t>他境</a:t>
            </a:r>
            <a:r>
              <a:rPr lang="en-US" altLang="zh-CN" b="1" dirty="0" smtClean="0">
                <a:solidFill>
                  <a:srgbClr val="0000FF"/>
                </a:solidFill>
              </a:rPr>
              <a:t>/</a:t>
            </a:r>
            <a:r>
              <a:rPr lang="zh-CN" altLang="en-US" b="1" dirty="0" smtClean="0"/>
              <a:t>至夜</a:t>
            </a:r>
            <a:r>
              <a:rPr lang="zh-CN" altLang="en-US" b="1" dirty="0" smtClean="0">
                <a:solidFill>
                  <a:srgbClr val="C00000"/>
                </a:solidFill>
              </a:rPr>
              <a:t>户</a:t>
            </a:r>
            <a:r>
              <a:rPr lang="zh-CN" altLang="en-US" b="1" dirty="0" smtClean="0"/>
              <a:t>不闭</a:t>
            </a:r>
            <a:r>
              <a:rPr lang="en-US" altLang="zh-CN" b="1" dirty="0" smtClean="0"/>
              <a:t>/</a:t>
            </a:r>
            <a:r>
              <a:rPr lang="zh-CN" altLang="en-US" b="1" dirty="0" smtClean="0"/>
              <a:t>尝有</a:t>
            </a:r>
            <a:r>
              <a:rPr lang="zh-CN" altLang="en-US" b="1" dirty="0" smtClean="0">
                <a:solidFill>
                  <a:srgbClr val="C00000"/>
                </a:solidFill>
              </a:rPr>
              <a:t>使客</a:t>
            </a:r>
            <a:r>
              <a:rPr lang="zh-CN" altLang="en-US" b="1" dirty="0" smtClean="0"/>
              <a:t>亡</a:t>
            </a:r>
            <a:r>
              <a:rPr lang="zh-CN" altLang="en-US" b="1" dirty="0" smtClean="0">
                <a:solidFill>
                  <a:srgbClr val="C00000"/>
                </a:solidFill>
              </a:rPr>
              <a:t>囊中物</a:t>
            </a:r>
            <a:r>
              <a:rPr lang="en-US" altLang="zh-CN" b="1" dirty="0" smtClean="0">
                <a:solidFill>
                  <a:srgbClr val="0000FF"/>
                </a:solidFill>
              </a:rPr>
              <a:t>/</a:t>
            </a:r>
            <a:r>
              <a:rPr lang="zh-CN" altLang="en-US" b="1" dirty="0" smtClean="0">
                <a:solidFill>
                  <a:srgbClr val="0000FF"/>
                </a:solidFill>
              </a:rPr>
              <a:t>移书</a:t>
            </a:r>
            <a:r>
              <a:rPr lang="zh-CN" altLang="en-US" b="1" dirty="0" smtClean="0"/>
              <a:t>诘</a:t>
            </a:r>
            <a:r>
              <a:rPr lang="zh-CN" altLang="en-US" b="1" dirty="0" smtClean="0">
                <a:solidFill>
                  <a:srgbClr val="C00000"/>
                </a:solidFill>
              </a:rPr>
              <a:t>盗</a:t>
            </a:r>
            <a:r>
              <a:rPr lang="en-US" altLang="zh-CN" b="1" dirty="0" smtClean="0"/>
              <a:t>/</a:t>
            </a:r>
            <a:r>
              <a:rPr lang="zh-CN" altLang="en-US" b="1" dirty="0" smtClean="0">
                <a:solidFill>
                  <a:srgbClr val="C00000"/>
                </a:solidFill>
              </a:rPr>
              <a:t>公亮</a:t>
            </a:r>
            <a:r>
              <a:rPr lang="zh-CN" altLang="en-US" b="1" dirty="0" smtClean="0"/>
              <a:t>报</a:t>
            </a:r>
            <a:r>
              <a:rPr lang="en-US" altLang="zh-CN" b="1" dirty="0" smtClean="0"/>
              <a:t>/</a:t>
            </a:r>
            <a:r>
              <a:rPr lang="zh-CN" altLang="en-US" b="1" dirty="0" smtClean="0">
                <a:solidFill>
                  <a:srgbClr val="C00000"/>
                </a:solidFill>
              </a:rPr>
              <a:t>吾境</a:t>
            </a:r>
            <a:r>
              <a:rPr lang="zh-CN" altLang="en-US" b="1" dirty="0" smtClean="0"/>
              <a:t>不藏</a:t>
            </a:r>
            <a:r>
              <a:rPr lang="zh-CN" altLang="en-US" b="1" dirty="0" smtClean="0">
                <a:solidFill>
                  <a:srgbClr val="C00000"/>
                </a:solidFill>
              </a:rPr>
              <a:t>盗</a:t>
            </a:r>
            <a:r>
              <a:rPr lang="en-US" altLang="zh-CN" b="1" dirty="0" smtClean="0"/>
              <a:t>/</a:t>
            </a:r>
            <a:r>
              <a:rPr lang="zh-CN" altLang="en-US" b="1" dirty="0" smtClean="0"/>
              <a:t>殆</a:t>
            </a:r>
            <a:r>
              <a:rPr lang="zh-CN" altLang="en-US" b="1" dirty="0" smtClean="0">
                <a:solidFill>
                  <a:srgbClr val="C00000"/>
                </a:solidFill>
              </a:rPr>
              <a:t>从者</a:t>
            </a:r>
            <a:r>
              <a:rPr lang="zh-CN" altLang="en-US" b="1" dirty="0" smtClean="0"/>
              <a:t>之廋耳</a:t>
            </a:r>
            <a:r>
              <a:rPr lang="en-US" altLang="zh-CN" b="1" dirty="0" smtClean="0"/>
              <a:t>/</a:t>
            </a:r>
            <a:r>
              <a:rPr lang="zh-CN" altLang="en-US" b="1" dirty="0" smtClean="0"/>
              <a:t>索</a:t>
            </a:r>
            <a:r>
              <a:rPr lang="zh-CN" altLang="en-US" b="1" dirty="0" smtClean="0">
                <a:solidFill>
                  <a:srgbClr val="C00000"/>
                </a:solidFill>
              </a:rPr>
              <a:t>之</a:t>
            </a:r>
            <a:r>
              <a:rPr lang="en-US" altLang="zh-CN" b="1" dirty="0" smtClean="0"/>
              <a:t>/</a:t>
            </a:r>
            <a:r>
              <a:rPr lang="zh-CN" altLang="en-US" b="1" dirty="0" smtClean="0"/>
              <a:t>果然 </a:t>
            </a:r>
            <a:endParaRPr lang="en-US" altLang="zh-CN" b="1" dirty="0" smtClean="0"/>
          </a:p>
          <a:p>
            <a:pPr>
              <a:buNone/>
            </a:pPr>
            <a:r>
              <a:rPr lang="en-US" altLang="zh-CN" b="1" dirty="0" smtClean="0"/>
              <a:t>C </a:t>
            </a:r>
            <a:r>
              <a:rPr lang="zh-CN" altLang="en-US" b="1" dirty="0" smtClean="0"/>
              <a:t>为政有能</a:t>
            </a:r>
            <a:r>
              <a:rPr lang="zh-CN" altLang="en-US" b="1" dirty="0" smtClean="0">
                <a:solidFill>
                  <a:srgbClr val="C00000"/>
                </a:solidFill>
              </a:rPr>
              <a:t>声</a:t>
            </a:r>
            <a:r>
              <a:rPr lang="en-US" altLang="zh-CN" b="1" dirty="0" smtClean="0"/>
              <a:t>/</a:t>
            </a:r>
            <a:r>
              <a:rPr lang="zh-CN" altLang="en-US" b="1" dirty="0" smtClean="0">
                <a:solidFill>
                  <a:srgbClr val="C00000"/>
                </a:solidFill>
              </a:rPr>
              <a:t>盗</a:t>
            </a:r>
            <a:r>
              <a:rPr lang="zh-CN" altLang="en-US" b="1" dirty="0" smtClean="0"/>
              <a:t>悉窜</a:t>
            </a:r>
            <a:r>
              <a:rPr lang="en-US" altLang="zh-CN" b="1" dirty="0" smtClean="0">
                <a:solidFill>
                  <a:srgbClr val="0000FF"/>
                </a:solidFill>
              </a:rPr>
              <a:t>/</a:t>
            </a:r>
            <a:r>
              <a:rPr lang="zh-CN" altLang="en-US" b="1" dirty="0" smtClean="0">
                <a:solidFill>
                  <a:srgbClr val="0000FF"/>
                </a:solidFill>
              </a:rPr>
              <a:t>他境</a:t>
            </a:r>
            <a:r>
              <a:rPr lang="zh-CN" altLang="en-US" b="1" dirty="0" smtClean="0"/>
              <a:t>至夜</a:t>
            </a:r>
            <a:r>
              <a:rPr lang="zh-CN" altLang="en-US" b="1" dirty="0" smtClean="0">
                <a:solidFill>
                  <a:srgbClr val="C00000"/>
                </a:solidFill>
              </a:rPr>
              <a:t>户</a:t>
            </a:r>
            <a:r>
              <a:rPr lang="zh-CN" altLang="en-US" b="1" dirty="0" smtClean="0"/>
              <a:t>不闭</a:t>
            </a:r>
            <a:r>
              <a:rPr lang="en-US" altLang="zh-CN" b="1" dirty="0" smtClean="0"/>
              <a:t>/</a:t>
            </a:r>
            <a:r>
              <a:rPr lang="zh-CN" altLang="en-US" b="1" dirty="0" smtClean="0"/>
              <a:t>尝有</a:t>
            </a:r>
            <a:r>
              <a:rPr lang="zh-CN" altLang="en-US" b="1" dirty="0" smtClean="0">
                <a:solidFill>
                  <a:srgbClr val="C00000"/>
                </a:solidFill>
              </a:rPr>
              <a:t>使客</a:t>
            </a:r>
            <a:r>
              <a:rPr lang="zh-CN" altLang="en-US" b="1" dirty="0" smtClean="0"/>
              <a:t>亡</a:t>
            </a:r>
            <a:r>
              <a:rPr lang="zh-CN" altLang="en-US" b="1" dirty="0" smtClean="0">
                <a:solidFill>
                  <a:srgbClr val="C00000"/>
                </a:solidFill>
              </a:rPr>
              <a:t>囊中物</a:t>
            </a:r>
            <a:r>
              <a:rPr lang="zh-CN" altLang="en-US" b="1" dirty="0" smtClean="0">
                <a:solidFill>
                  <a:srgbClr val="0000FF"/>
                </a:solidFill>
              </a:rPr>
              <a:t>移书</a:t>
            </a:r>
            <a:r>
              <a:rPr lang="en-US" altLang="zh-CN" b="1" dirty="0" smtClean="0">
                <a:solidFill>
                  <a:srgbClr val="0000FF"/>
                </a:solidFill>
              </a:rPr>
              <a:t>/</a:t>
            </a:r>
            <a:r>
              <a:rPr lang="zh-CN" altLang="en-US" b="1" dirty="0" smtClean="0"/>
              <a:t>诘</a:t>
            </a:r>
            <a:r>
              <a:rPr lang="zh-CN" altLang="en-US" b="1" dirty="0" smtClean="0">
                <a:solidFill>
                  <a:srgbClr val="C00000"/>
                </a:solidFill>
              </a:rPr>
              <a:t>盗</a:t>
            </a:r>
            <a:r>
              <a:rPr lang="en-US" altLang="zh-CN" b="1" dirty="0" smtClean="0"/>
              <a:t>/</a:t>
            </a:r>
            <a:r>
              <a:rPr lang="zh-CN" altLang="en-US" b="1" dirty="0" smtClean="0">
                <a:solidFill>
                  <a:srgbClr val="C00000"/>
                </a:solidFill>
              </a:rPr>
              <a:t>公亮</a:t>
            </a:r>
            <a:r>
              <a:rPr lang="zh-CN" altLang="en-US" b="1" dirty="0" smtClean="0"/>
              <a:t>报</a:t>
            </a:r>
            <a:r>
              <a:rPr lang="en-US" altLang="zh-CN" b="1" dirty="0" smtClean="0"/>
              <a:t>/</a:t>
            </a:r>
            <a:r>
              <a:rPr lang="zh-CN" altLang="en-US" b="1" dirty="0" smtClean="0">
                <a:solidFill>
                  <a:srgbClr val="C00000"/>
                </a:solidFill>
              </a:rPr>
              <a:t>吾境</a:t>
            </a:r>
            <a:r>
              <a:rPr lang="zh-CN" altLang="en-US" b="1" dirty="0" smtClean="0"/>
              <a:t>不藏</a:t>
            </a:r>
            <a:r>
              <a:rPr lang="zh-CN" altLang="en-US" b="1" dirty="0" smtClean="0">
                <a:solidFill>
                  <a:srgbClr val="C00000"/>
                </a:solidFill>
              </a:rPr>
              <a:t>盗</a:t>
            </a:r>
            <a:r>
              <a:rPr lang="en-US" altLang="zh-CN" b="1" dirty="0" smtClean="0"/>
              <a:t>/</a:t>
            </a:r>
            <a:r>
              <a:rPr lang="zh-CN" altLang="en-US" b="1" dirty="0" smtClean="0"/>
              <a:t>殆</a:t>
            </a:r>
            <a:r>
              <a:rPr lang="zh-CN" altLang="en-US" b="1" dirty="0" smtClean="0">
                <a:solidFill>
                  <a:srgbClr val="C00000"/>
                </a:solidFill>
              </a:rPr>
              <a:t>从者</a:t>
            </a:r>
            <a:r>
              <a:rPr lang="zh-CN" altLang="en-US" b="1" dirty="0" smtClean="0"/>
              <a:t>之廋耳</a:t>
            </a:r>
            <a:r>
              <a:rPr lang="en-US" altLang="zh-CN" b="1" dirty="0" smtClean="0"/>
              <a:t>/</a:t>
            </a:r>
            <a:r>
              <a:rPr lang="zh-CN" altLang="en-US" b="1" dirty="0" smtClean="0"/>
              <a:t>索</a:t>
            </a:r>
            <a:r>
              <a:rPr lang="zh-CN" altLang="en-US" b="1" dirty="0" smtClean="0">
                <a:solidFill>
                  <a:srgbClr val="C00000"/>
                </a:solidFill>
              </a:rPr>
              <a:t>之</a:t>
            </a:r>
            <a:r>
              <a:rPr lang="en-US" altLang="zh-CN" b="1" dirty="0" smtClean="0"/>
              <a:t>/</a:t>
            </a:r>
            <a:r>
              <a:rPr lang="zh-CN" altLang="en-US" b="1" dirty="0" smtClean="0"/>
              <a:t>果然 </a:t>
            </a:r>
            <a:endParaRPr lang="en-US" altLang="zh-CN" b="1" dirty="0" smtClean="0"/>
          </a:p>
          <a:p>
            <a:pPr>
              <a:buNone/>
            </a:pPr>
            <a:r>
              <a:rPr lang="en-US" altLang="zh-CN" b="1" dirty="0" smtClean="0"/>
              <a:t>D </a:t>
            </a:r>
            <a:r>
              <a:rPr lang="zh-CN" altLang="en-US" b="1" dirty="0" smtClean="0"/>
              <a:t>为政有能</a:t>
            </a:r>
            <a:r>
              <a:rPr lang="zh-CN" altLang="en-US" b="1" dirty="0" smtClean="0">
                <a:solidFill>
                  <a:srgbClr val="C00000"/>
                </a:solidFill>
              </a:rPr>
              <a:t>声</a:t>
            </a:r>
            <a:r>
              <a:rPr lang="en-US" altLang="zh-CN" b="1" dirty="0" smtClean="0"/>
              <a:t>/</a:t>
            </a:r>
            <a:r>
              <a:rPr lang="zh-CN" altLang="en-US" b="1" dirty="0" smtClean="0">
                <a:solidFill>
                  <a:srgbClr val="C00000"/>
                </a:solidFill>
              </a:rPr>
              <a:t>盗</a:t>
            </a:r>
            <a:r>
              <a:rPr lang="zh-CN" altLang="en-US" b="1" dirty="0" smtClean="0"/>
              <a:t>悉窜</a:t>
            </a:r>
            <a:r>
              <a:rPr lang="en-US" altLang="zh-CN" b="1" dirty="0" smtClean="0">
                <a:solidFill>
                  <a:srgbClr val="0000FF"/>
                </a:solidFill>
              </a:rPr>
              <a:t>/</a:t>
            </a:r>
            <a:r>
              <a:rPr lang="zh-CN" altLang="en-US" b="1" dirty="0" smtClean="0">
                <a:solidFill>
                  <a:srgbClr val="0000FF"/>
                </a:solidFill>
              </a:rPr>
              <a:t>他境</a:t>
            </a:r>
            <a:r>
              <a:rPr lang="zh-CN" altLang="en-US" b="1" dirty="0" smtClean="0"/>
              <a:t>至夜</a:t>
            </a:r>
            <a:r>
              <a:rPr lang="zh-CN" altLang="en-US" b="1" dirty="0" smtClean="0">
                <a:solidFill>
                  <a:srgbClr val="C00000"/>
                </a:solidFill>
              </a:rPr>
              <a:t>户</a:t>
            </a:r>
            <a:r>
              <a:rPr lang="zh-CN" altLang="en-US" b="1" dirty="0" smtClean="0"/>
              <a:t>不闭</a:t>
            </a:r>
            <a:r>
              <a:rPr lang="en-US" altLang="zh-CN" b="1" dirty="0" smtClean="0"/>
              <a:t>/</a:t>
            </a:r>
            <a:r>
              <a:rPr lang="zh-CN" altLang="en-US" b="1" dirty="0" smtClean="0"/>
              <a:t>尝有</a:t>
            </a:r>
            <a:r>
              <a:rPr lang="zh-CN" altLang="en-US" b="1" dirty="0" smtClean="0">
                <a:solidFill>
                  <a:srgbClr val="C00000"/>
                </a:solidFill>
              </a:rPr>
              <a:t>使客</a:t>
            </a:r>
            <a:r>
              <a:rPr lang="zh-CN" altLang="en-US" b="1" dirty="0" smtClean="0"/>
              <a:t>亡</a:t>
            </a:r>
            <a:r>
              <a:rPr lang="zh-CN" altLang="en-US" b="1" dirty="0" smtClean="0">
                <a:solidFill>
                  <a:srgbClr val="C00000"/>
                </a:solidFill>
              </a:rPr>
              <a:t>囊中物</a:t>
            </a:r>
            <a:r>
              <a:rPr lang="en-US" altLang="zh-CN" b="1" dirty="0" smtClean="0">
                <a:solidFill>
                  <a:srgbClr val="0000FF"/>
                </a:solidFill>
              </a:rPr>
              <a:t>/</a:t>
            </a:r>
            <a:r>
              <a:rPr lang="zh-CN" altLang="en-US" b="1" dirty="0" smtClean="0">
                <a:solidFill>
                  <a:srgbClr val="0000FF"/>
                </a:solidFill>
              </a:rPr>
              <a:t>移书</a:t>
            </a:r>
            <a:r>
              <a:rPr lang="zh-CN" altLang="en-US" b="1" dirty="0" smtClean="0"/>
              <a:t>诘</a:t>
            </a:r>
            <a:r>
              <a:rPr lang="zh-CN" altLang="en-US" b="1" dirty="0" smtClean="0">
                <a:solidFill>
                  <a:srgbClr val="C00000"/>
                </a:solidFill>
              </a:rPr>
              <a:t>盗</a:t>
            </a:r>
            <a:r>
              <a:rPr lang="en-US" altLang="zh-CN" b="1" dirty="0" smtClean="0"/>
              <a:t>/</a:t>
            </a:r>
            <a:r>
              <a:rPr lang="zh-CN" altLang="en-US" b="1" dirty="0" smtClean="0">
                <a:solidFill>
                  <a:srgbClr val="C00000"/>
                </a:solidFill>
              </a:rPr>
              <a:t>公亮</a:t>
            </a:r>
            <a:r>
              <a:rPr lang="zh-CN" altLang="en-US" b="1" dirty="0" smtClean="0"/>
              <a:t>报</a:t>
            </a:r>
            <a:r>
              <a:rPr lang="en-US" altLang="zh-CN" b="1" dirty="0" smtClean="0"/>
              <a:t>/</a:t>
            </a:r>
            <a:r>
              <a:rPr lang="zh-CN" altLang="en-US" b="1" dirty="0" smtClean="0">
                <a:solidFill>
                  <a:srgbClr val="C00000"/>
                </a:solidFill>
              </a:rPr>
              <a:t>吾境</a:t>
            </a:r>
            <a:r>
              <a:rPr lang="zh-CN" altLang="en-US" b="1" dirty="0" smtClean="0"/>
              <a:t>不藏</a:t>
            </a:r>
            <a:r>
              <a:rPr lang="zh-CN" altLang="en-US" b="1" dirty="0" smtClean="0">
                <a:solidFill>
                  <a:srgbClr val="C00000"/>
                </a:solidFill>
              </a:rPr>
              <a:t>盗</a:t>
            </a:r>
            <a:r>
              <a:rPr lang="en-US" altLang="zh-CN" b="1" dirty="0" smtClean="0"/>
              <a:t>/</a:t>
            </a:r>
            <a:r>
              <a:rPr lang="zh-CN" altLang="en-US" b="1" dirty="0" smtClean="0"/>
              <a:t>殆</a:t>
            </a:r>
            <a:r>
              <a:rPr lang="zh-CN" altLang="en-US" b="1" dirty="0" smtClean="0">
                <a:solidFill>
                  <a:srgbClr val="C00000"/>
                </a:solidFill>
              </a:rPr>
              <a:t>从者</a:t>
            </a:r>
            <a:r>
              <a:rPr lang="zh-CN" altLang="en-US" b="1" dirty="0" smtClean="0"/>
              <a:t>之廋耳</a:t>
            </a:r>
            <a:r>
              <a:rPr lang="en-US" altLang="zh-CN" b="1" dirty="0" smtClean="0"/>
              <a:t>/</a:t>
            </a:r>
            <a:r>
              <a:rPr lang="zh-CN" altLang="en-US" b="1" dirty="0" smtClean="0"/>
              <a:t>索</a:t>
            </a:r>
            <a:r>
              <a:rPr lang="zh-CN" altLang="en-US" b="1" dirty="0" smtClean="0">
                <a:solidFill>
                  <a:srgbClr val="C00000"/>
                </a:solidFill>
              </a:rPr>
              <a:t>之</a:t>
            </a:r>
            <a:r>
              <a:rPr lang="en-US" altLang="zh-CN" b="1" dirty="0" smtClean="0"/>
              <a:t>/</a:t>
            </a:r>
            <a:r>
              <a:rPr lang="zh-CN" altLang="en-US" b="1" dirty="0" smtClean="0"/>
              <a:t>果然 </a:t>
            </a:r>
            <a:endParaRPr lang="en-US" altLang="zh-CN" b="1" dirty="0" smtClean="0"/>
          </a:p>
          <a:p>
            <a:pPr>
              <a:buNone/>
            </a:pPr>
            <a:endParaRPr lang="en-US" altLang="zh-CN" b="1" dirty="0" smtClean="0"/>
          </a:p>
          <a:p>
            <a:pPr>
              <a:buNone/>
            </a:pPr>
            <a:endParaRPr lang="en-US" altLang="zh-CN" b="1" dirty="0" smtClean="0"/>
          </a:p>
          <a:p>
            <a:pPr>
              <a:buNone/>
            </a:pPr>
            <a:endParaRPr lang="en-US" altLang="zh-CN" b="1" dirty="0" smtClean="0"/>
          </a:p>
          <a:p>
            <a:pPr>
              <a:buNone/>
            </a:pPr>
            <a:endParaRPr lang="zh-CN" altLang="en-US" dirty="0"/>
          </a:p>
        </p:txBody>
      </p:sp>
      <p:sp>
        <p:nvSpPr>
          <p:cNvPr id="4" name="TextBox 3"/>
          <p:cNvSpPr txBox="1"/>
          <p:nvPr/>
        </p:nvSpPr>
        <p:spPr>
          <a:xfrm>
            <a:off x="0" y="3500414"/>
            <a:ext cx="800219" cy="3357586"/>
          </a:xfrm>
          <a:prstGeom prst="rect">
            <a:avLst/>
          </a:prstGeom>
          <a:noFill/>
        </p:spPr>
        <p:txBody>
          <a:bodyPr vert="eaVert" wrap="square" rtlCol="0">
            <a:spAutoFit/>
          </a:bodyPr>
          <a:lstStyle/>
          <a:p>
            <a:r>
              <a:rPr lang="zh-CN" altLang="en-US" sz="4000" dirty="0" smtClean="0">
                <a:solidFill>
                  <a:schemeClr val="accent5">
                    <a:lumMod val="50000"/>
                  </a:schemeClr>
                </a:solidFill>
              </a:rPr>
              <a:t>实例讲解</a:t>
            </a:r>
            <a:endParaRPr lang="zh-CN" altLang="en-US" sz="4000"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38" y="214290"/>
            <a:ext cx="7862150" cy="6357982"/>
          </a:xfrm>
        </p:spPr>
        <p:txBody>
          <a:bodyPr>
            <a:normAutofit fontScale="92500" lnSpcReduction="10000"/>
          </a:bodyPr>
          <a:lstStyle/>
          <a:p>
            <a:r>
              <a:rPr lang="en-US" altLang="zh-CN" b="1" dirty="0" smtClean="0"/>
              <a:t>……</a:t>
            </a:r>
            <a:r>
              <a:rPr lang="zh-CN" altLang="en-US" b="1" dirty="0" smtClean="0"/>
              <a:t>公亮立斗门，泄水入曹娥江，民受其利。以端明殿学士知郑州，</a:t>
            </a:r>
            <a:r>
              <a:rPr lang="zh-CN" altLang="en-US" b="1" u="sng" dirty="0" smtClean="0"/>
              <a:t>为政有能声</a:t>
            </a:r>
            <a:r>
              <a:rPr lang="en-US" altLang="zh-CN" b="1" u="sng" dirty="0" smtClean="0"/>
              <a:t>/</a:t>
            </a:r>
            <a:r>
              <a:rPr lang="zh-CN" altLang="en-US" b="1" u="sng" dirty="0" smtClean="0"/>
              <a:t>盗悉窜</a:t>
            </a:r>
            <a:r>
              <a:rPr lang="zh-CN" altLang="en-US" b="1" u="sng" dirty="0" smtClean="0">
                <a:solidFill>
                  <a:srgbClr val="0000FF"/>
                </a:solidFill>
              </a:rPr>
              <a:t>他境</a:t>
            </a:r>
            <a:r>
              <a:rPr lang="en-US" altLang="zh-CN" b="1" u="sng" dirty="0" smtClean="0">
                <a:solidFill>
                  <a:srgbClr val="0000FF"/>
                </a:solidFill>
              </a:rPr>
              <a:t>/</a:t>
            </a:r>
            <a:r>
              <a:rPr lang="zh-CN" altLang="en-US" b="1" u="sng" dirty="0" smtClean="0"/>
              <a:t>至夜户不闭</a:t>
            </a:r>
            <a:r>
              <a:rPr lang="en-US" altLang="zh-CN" b="1" u="sng" dirty="0" smtClean="0"/>
              <a:t>/</a:t>
            </a:r>
            <a:r>
              <a:rPr lang="zh-CN" altLang="en-US" b="1" u="sng" dirty="0" smtClean="0"/>
              <a:t>尝有使客亡囊中物</a:t>
            </a:r>
            <a:r>
              <a:rPr lang="en-US" altLang="zh-CN" b="1" u="sng" dirty="0" smtClean="0">
                <a:solidFill>
                  <a:srgbClr val="0000FF"/>
                </a:solidFill>
              </a:rPr>
              <a:t>/</a:t>
            </a:r>
            <a:r>
              <a:rPr lang="zh-CN" altLang="en-US" b="1" u="sng" dirty="0" smtClean="0">
                <a:solidFill>
                  <a:srgbClr val="0000FF"/>
                </a:solidFill>
              </a:rPr>
              <a:t>移书</a:t>
            </a:r>
            <a:r>
              <a:rPr lang="zh-CN" altLang="en-US" b="1" u="sng" dirty="0" smtClean="0"/>
              <a:t>诘盗</a:t>
            </a:r>
            <a:r>
              <a:rPr lang="en-US" altLang="zh-CN" b="1" u="sng" dirty="0" smtClean="0"/>
              <a:t>/</a:t>
            </a:r>
            <a:r>
              <a:rPr lang="zh-CN" altLang="en-US" b="1" u="sng" dirty="0" smtClean="0"/>
              <a:t>公亮报</a:t>
            </a:r>
            <a:r>
              <a:rPr lang="en-US" altLang="zh-CN" b="1" u="sng" dirty="0" smtClean="0"/>
              <a:t>/</a:t>
            </a:r>
            <a:r>
              <a:rPr lang="zh-CN" altLang="en-US" b="1" u="sng" dirty="0" smtClean="0"/>
              <a:t>吾境不藏盗</a:t>
            </a:r>
            <a:r>
              <a:rPr lang="en-US" altLang="zh-CN" b="1" u="sng" dirty="0" smtClean="0"/>
              <a:t>/</a:t>
            </a:r>
            <a:r>
              <a:rPr lang="zh-CN" altLang="en-US" b="1" u="sng" dirty="0" smtClean="0"/>
              <a:t>殆从者之廋耳</a:t>
            </a:r>
            <a:r>
              <a:rPr lang="en-US" altLang="zh-CN" b="1" u="sng" dirty="0" smtClean="0"/>
              <a:t>/</a:t>
            </a:r>
            <a:r>
              <a:rPr lang="zh-CN" altLang="en-US" b="1" u="sng" dirty="0" smtClean="0"/>
              <a:t>索之</a:t>
            </a:r>
            <a:r>
              <a:rPr lang="en-US" altLang="zh-CN" b="1" u="sng" dirty="0" smtClean="0"/>
              <a:t>/</a:t>
            </a:r>
            <a:r>
              <a:rPr lang="zh-CN" altLang="en-US" b="1" u="sng" dirty="0" smtClean="0"/>
              <a:t>果然</a:t>
            </a:r>
            <a:r>
              <a:rPr lang="zh-CN" altLang="en-US" b="1" dirty="0" smtClean="0"/>
              <a:t> 公亮明练文法，更践久</a:t>
            </a:r>
            <a:r>
              <a:rPr lang="en-US" altLang="zh-CN" b="1" dirty="0" smtClean="0"/>
              <a:t>……</a:t>
            </a:r>
          </a:p>
          <a:p>
            <a:r>
              <a:rPr lang="zh-CN" altLang="en-US" b="1" dirty="0" smtClean="0"/>
              <a:t>翻译：</a:t>
            </a:r>
            <a:r>
              <a:rPr lang="en-US" altLang="zh-CN" b="1" dirty="0" smtClean="0"/>
              <a:t>……</a:t>
            </a:r>
            <a:r>
              <a:rPr lang="zh-CN" altLang="en-US" b="1" dirty="0" smtClean="0"/>
              <a:t>曾公亮</a:t>
            </a:r>
            <a:r>
              <a:rPr lang="zh-CN" altLang="en-US" b="1" dirty="0" smtClean="0">
                <a:solidFill>
                  <a:srgbClr val="FF0000"/>
                </a:solidFill>
              </a:rPr>
              <a:t>设置</a:t>
            </a:r>
            <a:r>
              <a:rPr lang="zh-CN" altLang="en-US" b="1" dirty="0" smtClean="0"/>
              <a:t>斗门，将湖水泄入曹娥江，老百姓享受到他的</a:t>
            </a:r>
            <a:r>
              <a:rPr lang="zh-CN" altLang="en-US" b="1" dirty="0" smtClean="0">
                <a:solidFill>
                  <a:srgbClr val="FF0000"/>
                </a:solidFill>
              </a:rPr>
              <a:t>好处</a:t>
            </a:r>
            <a:r>
              <a:rPr lang="zh-CN" altLang="en-US" b="1" dirty="0" smtClean="0"/>
              <a:t>。曾公亮</a:t>
            </a:r>
            <a:r>
              <a:rPr lang="zh-CN" altLang="en-US" b="1" dirty="0" smtClean="0">
                <a:solidFill>
                  <a:srgbClr val="FF0000"/>
                </a:solidFill>
              </a:rPr>
              <a:t>凭借</a:t>
            </a:r>
            <a:r>
              <a:rPr lang="zh-CN" altLang="en-US" b="1" dirty="0" smtClean="0"/>
              <a:t> 端明殿学士的</a:t>
            </a:r>
            <a:r>
              <a:rPr lang="zh-CN" altLang="en-US" b="1" dirty="0" smtClean="0">
                <a:solidFill>
                  <a:srgbClr val="FF0000"/>
                </a:solidFill>
              </a:rPr>
              <a:t>身份</a:t>
            </a:r>
            <a:r>
              <a:rPr lang="zh-CN" altLang="en-US" b="1" dirty="0" smtClean="0"/>
              <a:t>主政郑州，治理政事有能干的名声，盗贼全部逃窜到其他州县，以至于晚上不用关闭大门。曾经有过客</a:t>
            </a:r>
            <a:r>
              <a:rPr lang="zh-CN" altLang="en-US" b="1" dirty="0" smtClean="0">
                <a:solidFill>
                  <a:srgbClr val="002060"/>
                </a:solidFill>
              </a:rPr>
              <a:t>丢失</a:t>
            </a:r>
            <a:r>
              <a:rPr lang="zh-CN" altLang="en-US" b="1" dirty="0" smtClean="0">
                <a:solidFill>
                  <a:srgbClr val="FF0000"/>
                </a:solidFill>
              </a:rPr>
              <a:t>口袋</a:t>
            </a:r>
            <a:r>
              <a:rPr lang="zh-CN" altLang="en-US" b="1" dirty="0" smtClean="0"/>
              <a:t>中的财物，（上级）</a:t>
            </a:r>
            <a:r>
              <a:rPr lang="zh-CN" altLang="en-US" b="1" dirty="0" smtClean="0">
                <a:solidFill>
                  <a:srgbClr val="C00000"/>
                </a:solidFill>
              </a:rPr>
              <a:t>传递</a:t>
            </a:r>
            <a:r>
              <a:rPr lang="zh-CN" altLang="en-US" b="1" dirty="0" smtClean="0"/>
              <a:t>文书</a:t>
            </a:r>
            <a:r>
              <a:rPr lang="zh-CN" altLang="en-US" b="1" dirty="0" smtClean="0">
                <a:solidFill>
                  <a:srgbClr val="C00000"/>
                </a:solidFill>
              </a:rPr>
              <a:t>诘查</a:t>
            </a:r>
            <a:r>
              <a:rPr lang="zh-CN" altLang="en-US" b="1" dirty="0" smtClean="0"/>
              <a:t>盗贼，曾 公亮上报：“我的辖境没有窝藏盗贼，</a:t>
            </a:r>
            <a:r>
              <a:rPr lang="zh-CN" altLang="en-US" b="1" dirty="0" smtClean="0">
                <a:solidFill>
                  <a:srgbClr val="C00000"/>
                </a:solidFill>
              </a:rPr>
              <a:t>大概</a:t>
            </a:r>
            <a:r>
              <a:rPr lang="zh-CN" altLang="en-US" b="1" dirty="0" smtClean="0"/>
              <a:t>是同行的人</a:t>
            </a:r>
            <a:r>
              <a:rPr lang="zh-CN" altLang="en-US" b="1" dirty="0" smtClean="0">
                <a:solidFill>
                  <a:srgbClr val="C00000"/>
                </a:solidFill>
              </a:rPr>
              <a:t>藏匿</a:t>
            </a:r>
            <a:r>
              <a:rPr lang="zh-CN" altLang="en-US" b="1" dirty="0" smtClean="0"/>
              <a:t>了</a:t>
            </a:r>
            <a:r>
              <a:rPr lang="zh-CN" altLang="en-US" b="1" dirty="0" smtClean="0">
                <a:solidFill>
                  <a:srgbClr val="C00000"/>
                </a:solidFill>
              </a:rPr>
              <a:t>（财物）</a:t>
            </a:r>
            <a:r>
              <a:rPr lang="zh-CN" altLang="en-US" b="1" dirty="0" smtClean="0"/>
              <a:t>吧。”进行搜查，果然如此。曾公亮</a:t>
            </a:r>
            <a:r>
              <a:rPr lang="zh-CN" altLang="en-US" b="1" dirty="0" smtClean="0">
                <a:solidFill>
                  <a:srgbClr val="C00000"/>
                </a:solidFill>
              </a:rPr>
              <a:t>通晓熟习</a:t>
            </a:r>
            <a:r>
              <a:rPr lang="zh-CN" altLang="en-US" b="1" dirty="0" smtClean="0"/>
              <a:t>写文章的章法，经历处事久了</a:t>
            </a:r>
            <a:r>
              <a:rPr lang="en-US" altLang="zh-CN" b="1" dirty="0" smtClean="0"/>
              <a:t>……</a:t>
            </a:r>
            <a:endParaRPr lang="zh-CN" altLang="en-US" dirty="0"/>
          </a:p>
        </p:txBody>
      </p:sp>
      <p:sp>
        <p:nvSpPr>
          <p:cNvPr id="4" name="TextBox 3"/>
          <p:cNvSpPr txBox="1"/>
          <p:nvPr/>
        </p:nvSpPr>
        <p:spPr>
          <a:xfrm>
            <a:off x="0" y="3500414"/>
            <a:ext cx="800219" cy="3357586"/>
          </a:xfrm>
          <a:prstGeom prst="rect">
            <a:avLst/>
          </a:prstGeom>
          <a:noFill/>
        </p:spPr>
        <p:txBody>
          <a:bodyPr vert="eaVert" wrap="square" rtlCol="0">
            <a:spAutoFit/>
          </a:bodyPr>
          <a:lstStyle/>
          <a:p>
            <a:r>
              <a:rPr lang="zh-CN" altLang="en-US" sz="4000" dirty="0" smtClean="0">
                <a:solidFill>
                  <a:schemeClr val="accent5">
                    <a:lumMod val="50000"/>
                  </a:schemeClr>
                </a:solidFill>
              </a:rPr>
              <a:t>实例讲解</a:t>
            </a:r>
            <a:endParaRPr lang="zh-CN" altLang="en-US" sz="4000" dirty="0">
              <a:solidFill>
                <a:schemeClr val="accent5">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2976" y="1214422"/>
            <a:ext cx="7498080" cy="4572032"/>
          </a:xfrm>
        </p:spPr>
        <p:txBody>
          <a:bodyPr/>
          <a:lstStyle/>
          <a:p>
            <a:r>
              <a:rPr lang="zh-CN" altLang="en-US" u="sng" dirty="0" smtClean="0"/>
              <a:t>楚令尹子文之族有干法者廷理拘之闻其令尹之族也而释之子文召廷理而责之致其族人于廷理曰不之刑也吾将死廷理惧遂刑其族人</a:t>
            </a:r>
            <a:r>
              <a:rPr lang="zh-CN" altLang="en-US" dirty="0" smtClean="0"/>
              <a:t>。成王闻之，不及履而至于子文之室曰：“寡人幼少，置理失其人，以违夫子之意。” </a:t>
            </a:r>
            <a:r>
              <a:rPr lang="en-US" dirty="0" smtClean="0"/>
              <a:t>(</a:t>
            </a:r>
            <a:r>
              <a:rPr lang="zh-CN" altLang="en-US" dirty="0" smtClean="0"/>
              <a:t>节选自</a:t>
            </a:r>
            <a:r>
              <a:rPr lang="en-US" altLang="zh-CN" dirty="0" smtClean="0"/>
              <a:t>《</a:t>
            </a:r>
            <a:r>
              <a:rPr lang="zh-CN" altLang="en-US" dirty="0" smtClean="0"/>
              <a:t>说苑</a:t>
            </a:r>
            <a:r>
              <a:rPr lang="en-US" altLang="zh-CN" dirty="0" smtClean="0"/>
              <a:t>·</a:t>
            </a:r>
            <a:r>
              <a:rPr lang="zh-CN" altLang="en-US" dirty="0" smtClean="0"/>
              <a:t>至公</a:t>
            </a:r>
            <a:r>
              <a:rPr lang="en-US" altLang="zh-CN" dirty="0" smtClean="0"/>
              <a:t>》</a:t>
            </a:r>
            <a:r>
              <a:rPr lang="en-US" dirty="0" smtClean="0"/>
              <a:t>)</a:t>
            </a:r>
            <a:endParaRPr lang="zh-CN" altLang="en-US" dirty="0" smtClean="0"/>
          </a:p>
          <a:p>
            <a:endParaRPr lang="zh-CN" altLang="en-US" dirty="0"/>
          </a:p>
        </p:txBody>
      </p:sp>
      <p:sp>
        <p:nvSpPr>
          <p:cNvPr id="4" name="TextBox 3"/>
          <p:cNvSpPr txBox="1"/>
          <p:nvPr/>
        </p:nvSpPr>
        <p:spPr>
          <a:xfrm>
            <a:off x="1071538" y="214290"/>
            <a:ext cx="8072462" cy="523220"/>
          </a:xfrm>
          <a:prstGeom prst="rect">
            <a:avLst/>
          </a:prstGeom>
          <a:noFill/>
        </p:spPr>
        <p:txBody>
          <a:bodyPr wrap="square" rtlCol="0">
            <a:spAutoFit/>
          </a:bodyPr>
          <a:lstStyle/>
          <a:p>
            <a:r>
              <a:rPr lang="zh-CN" altLang="en-US" sz="2800" dirty="0" smtClean="0">
                <a:solidFill>
                  <a:srgbClr val="FF0000"/>
                </a:solidFill>
              </a:rPr>
              <a:t>下面给文中划线的部分断句，正确的一项是（   ）</a:t>
            </a:r>
            <a:endParaRPr lang="zh-CN" altLang="en-US" sz="2800" dirty="0">
              <a:solidFill>
                <a:srgbClr val="FF0000"/>
              </a:solidFill>
            </a:endParaRPr>
          </a:p>
        </p:txBody>
      </p:sp>
      <p:sp>
        <p:nvSpPr>
          <p:cNvPr id="5" name="TextBox 4"/>
          <p:cNvSpPr txBox="1"/>
          <p:nvPr/>
        </p:nvSpPr>
        <p:spPr>
          <a:xfrm>
            <a:off x="190028" y="214290"/>
            <a:ext cx="738664" cy="6643710"/>
          </a:xfrm>
          <a:prstGeom prst="rect">
            <a:avLst/>
          </a:prstGeom>
          <a:noFill/>
        </p:spPr>
        <p:txBody>
          <a:bodyPr vert="eaVert" wrap="square" rtlCol="0">
            <a:spAutoFit/>
          </a:bodyPr>
          <a:lstStyle/>
          <a:p>
            <a:r>
              <a:rPr lang="zh-CN" altLang="en-US" sz="3600" dirty="0" smtClean="0">
                <a:latin typeface="华文琥珀" pitchFamily="2" charset="-122"/>
                <a:ea typeface="华文琥珀" pitchFamily="2" charset="-122"/>
              </a:rPr>
              <a:t>牛刀小试（核按钮</a:t>
            </a:r>
            <a:r>
              <a:rPr lang="en-US" altLang="zh-CN" sz="3600" dirty="0" smtClean="0">
                <a:latin typeface="华文琥珀" pitchFamily="2" charset="-122"/>
                <a:ea typeface="华文琥珀" pitchFamily="2" charset="-122"/>
              </a:rPr>
              <a:t>p75</a:t>
            </a:r>
            <a:r>
              <a:rPr lang="zh-CN" altLang="en-US" sz="3600" dirty="0" smtClean="0">
                <a:latin typeface="华文琥珀" pitchFamily="2" charset="-122"/>
                <a:ea typeface="华文琥珀" pitchFamily="2" charset="-122"/>
              </a:rPr>
              <a:t>第一题）</a:t>
            </a:r>
            <a:endParaRPr lang="zh-CN" altLang="en-US" sz="3600" dirty="0">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2976" y="1214422"/>
            <a:ext cx="7498080" cy="4572032"/>
          </a:xfrm>
        </p:spPr>
        <p:txBody>
          <a:bodyPr/>
          <a:lstStyle/>
          <a:p>
            <a:r>
              <a:rPr lang="zh-CN" altLang="en-US" b="1" u="sng" dirty="0" smtClean="0">
                <a:solidFill>
                  <a:srgbClr val="FF0000"/>
                </a:solidFill>
              </a:rPr>
              <a:t>楚令尹子文之族</a:t>
            </a:r>
            <a:r>
              <a:rPr lang="zh-CN" altLang="en-US" b="1" u="sng" dirty="0" smtClean="0"/>
              <a:t>有</a:t>
            </a:r>
            <a:r>
              <a:rPr lang="zh-CN" altLang="en-US" b="1" u="sng" dirty="0" smtClean="0">
                <a:solidFill>
                  <a:srgbClr val="FF0000"/>
                </a:solidFill>
              </a:rPr>
              <a:t>干法者廷理</a:t>
            </a:r>
            <a:r>
              <a:rPr lang="zh-CN" altLang="en-US" b="1" u="sng" dirty="0" smtClean="0"/>
              <a:t>拘</a:t>
            </a:r>
            <a:r>
              <a:rPr lang="zh-CN" altLang="en-US" b="1" u="sng" dirty="0" smtClean="0">
                <a:solidFill>
                  <a:srgbClr val="FF0000"/>
                </a:solidFill>
              </a:rPr>
              <a:t>之</a:t>
            </a:r>
            <a:r>
              <a:rPr lang="zh-CN" altLang="en-US" b="1" u="sng" dirty="0" smtClean="0"/>
              <a:t>闻</a:t>
            </a:r>
            <a:r>
              <a:rPr lang="zh-CN" altLang="en-US" b="1" u="sng" dirty="0" smtClean="0">
                <a:solidFill>
                  <a:srgbClr val="FF0000"/>
                </a:solidFill>
              </a:rPr>
              <a:t>其令尹之族</a:t>
            </a:r>
            <a:r>
              <a:rPr lang="zh-CN" altLang="en-US" b="1" u="sng" dirty="0" smtClean="0"/>
              <a:t>也而释</a:t>
            </a:r>
            <a:r>
              <a:rPr lang="zh-CN" altLang="en-US" b="1" u="sng" dirty="0" smtClean="0">
                <a:solidFill>
                  <a:srgbClr val="FF0000"/>
                </a:solidFill>
              </a:rPr>
              <a:t>之子文</a:t>
            </a:r>
            <a:r>
              <a:rPr lang="zh-CN" altLang="en-US" b="1" u="sng" dirty="0" smtClean="0"/>
              <a:t>召</a:t>
            </a:r>
            <a:r>
              <a:rPr lang="zh-CN" altLang="en-US" b="1" u="sng" dirty="0" smtClean="0">
                <a:solidFill>
                  <a:srgbClr val="FF0000"/>
                </a:solidFill>
              </a:rPr>
              <a:t>廷理</a:t>
            </a:r>
            <a:r>
              <a:rPr lang="zh-CN" altLang="en-US" b="1" u="sng" dirty="0" smtClean="0"/>
              <a:t>而责</a:t>
            </a:r>
            <a:r>
              <a:rPr lang="zh-CN" altLang="en-US" b="1" u="sng" dirty="0" smtClean="0">
                <a:solidFill>
                  <a:srgbClr val="FF0000"/>
                </a:solidFill>
              </a:rPr>
              <a:t>之</a:t>
            </a:r>
            <a:r>
              <a:rPr lang="zh-CN" altLang="en-US" b="1" u="sng" dirty="0" smtClean="0"/>
              <a:t>致</a:t>
            </a:r>
            <a:r>
              <a:rPr lang="zh-CN" altLang="en-US" b="1" u="sng" dirty="0" smtClean="0">
                <a:solidFill>
                  <a:srgbClr val="FF0000"/>
                </a:solidFill>
              </a:rPr>
              <a:t>其族人</a:t>
            </a:r>
            <a:r>
              <a:rPr lang="zh-CN" altLang="en-US" b="1" u="sng" dirty="0" smtClean="0"/>
              <a:t>于</a:t>
            </a:r>
            <a:r>
              <a:rPr lang="zh-CN" altLang="en-US" b="1" u="sng" dirty="0" smtClean="0">
                <a:solidFill>
                  <a:srgbClr val="FF0000"/>
                </a:solidFill>
              </a:rPr>
              <a:t>廷理</a:t>
            </a:r>
            <a:r>
              <a:rPr lang="zh-CN" altLang="en-US" b="1" u="sng" dirty="0" smtClean="0"/>
              <a:t>曰不</a:t>
            </a:r>
            <a:r>
              <a:rPr lang="zh-CN" altLang="en-US" b="1" u="sng" dirty="0" smtClean="0">
                <a:solidFill>
                  <a:srgbClr val="FF0000"/>
                </a:solidFill>
              </a:rPr>
              <a:t>之</a:t>
            </a:r>
            <a:r>
              <a:rPr lang="zh-CN" altLang="en-US" b="1" u="sng" dirty="0" smtClean="0"/>
              <a:t>刑也</a:t>
            </a:r>
            <a:r>
              <a:rPr lang="zh-CN" altLang="en-US" b="1" u="sng" dirty="0" smtClean="0">
                <a:solidFill>
                  <a:srgbClr val="FF0000"/>
                </a:solidFill>
              </a:rPr>
              <a:t>吾</a:t>
            </a:r>
            <a:r>
              <a:rPr lang="zh-CN" altLang="en-US" b="1" u="sng" dirty="0" smtClean="0"/>
              <a:t>将死</a:t>
            </a:r>
            <a:r>
              <a:rPr lang="zh-CN" altLang="en-US" b="1" u="sng" dirty="0" smtClean="0">
                <a:solidFill>
                  <a:srgbClr val="FF0000"/>
                </a:solidFill>
              </a:rPr>
              <a:t>廷理</a:t>
            </a:r>
            <a:r>
              <a:rPr lang="zh-CN" altLang="en-US" b="1" u="sng" dirty="0" smtClean="0"/>
              <a:t>惧遂刑</a:t>
            </a:r>
            <a:r>
              <a:rPr lang="zh-CN" altLang="en-US" b="1" u="sng" dirty="0" smtClean="0">
                <a:solidFill>
                  <a:srgbClr val="FF0000"/>
                </a:solidFill>
              </a:rPr>
              <a:t>其族人</a:t>
            </a:r>
            <a:r>
              <a:rPr lang="zh-CN" altLang="en-US" b="1" dirty="0" smtClean="0"/>
              <a:t>。成王闻之，不及履而至于子文之室曰：“寡人幼少，置理失其人，以违夫子之意。” </a:t>
            </a:r>
            <a:r>
              <a:rPr lang="en-US" b="1" dirty="0" smtClean="0"/>
              <a:t>(</a:t>
            </a:r>
            <a:r>
              <a:rPr lang="zh-CN" altLang="en-US" b="1" dirty="0" smtClean="0"/>
              <a:t>节选自</a:t>
            </a:r>
            <a:r>
              <a:rPr lang="en-US" altLang="zh-CN" b="1" dirty="0" smtClean="0"/>
              <a:t>《</a:t>
            </a:r>
            <a:r>
              <a:rPr lang="zh-CN" altLang="en-US" b="1" dirty="0" smtClean="0"/>
              <a:t>说苑</a:t>
            </a:r>
            <a:r>
              <a:rPr lang="en-US" altLang="zh-CN" b="1" dirty="0" smtClean="0"/>
              <a:t>·</a:t>
            </a:r>
            <a:r>
              <a:rPr lang="zh-CN" altLang="en-US" b="1" dirty="0" smtClean="0"/>
              <a:t>至公</a:t>
            </a:r>
            <a:r>
              <a:rPr lang="en-US" altLang="zh-CN" b="1" dirty="0" smtClean="0"/>
              <a:t>》</a:t>
            </a:r>
            <a:r>
              <a:rPr lang="en-US" b="1" dirty="0" smtClean="0"/>
              <a:t>)</a:t>
            </a:r>
            <a:endParaRPr lang="zh-CN" altLang="en-US" b="1" dirty="0" smtClean="0"/>
          </a:p>
          <a:p>
            <a:endParaRPr lang="zh-CN" altLang="en-US" b="1" dirty="0"/>
          </a:p>
        </p:txBody>
      </p:sp>
      <p:sp>
        <p:nvSpPr>
          <p:cNvPr id="4" name="TextBox 3"/>
          <p:cNvSpPr txBox="1"/>
          <p:nvPr/>
        </p:nvSpPr>
        <p:spPr>
          <a:xfrm>
            <a:off x="1071538" y="214290"/>
            <a:ext cx="8072462" cy="523220"/>
          </a:xfrm>
          <a:prstGeom prst="rect">
            <a:avLst/>
          </a:prstGeom>
          <a:noFill/>
        </p:spPr>
        <p:txBody>
          <a:bodyPr wrap="square" rtlCol="0">
            <a:spAutoFit/>
          </a:bodyPr>
          <a:lstStyle/>
          <a:p>
            <a:r>
              <a:rPr lang="zh-CN" altLang="en-US" sz="2800" dirty="0" smtClean="0">
                <a:solidFill>
                  <a:srgbClr val="FF0000"/>
                </a:solidFill>
              </a:rPr>
              <a:t>下面给文中划线的部分断句，正确的一项是（   ）</a:t>
            </a:r>
            <a:endParaRPr lang="zh-CN" altLang="en-US" sz="2800" dirty="0">
              <a:solidFill>
                <a:srgbClr val="FF0000"/>
              </a:solidFill>
            </a:endParaRPr>
          </a:p>
        </p:txBody>
      </p:sp>
      <p:sp>
        <p:nvSpPr>
          <p:cNvPr id="5" name="TextBox 4"/>
          <p:cNvSpPr txBox="1"/>
          <p:nvPr/>
        </p:nvSpPr>
        <p:spPr>
          <a:xfrm>
            <a:off x="190028" y="214290"/>
            <a:ext cx="738664" cy="6643710"/>
          </a:xfrm>
          <a:prstGeom prst="rect">
            <a:avLst/>
          </a:prstGeom>
          <a:noFill/>
        </p:spPr>
        <p:txBody>
          <a:bodyPr vert="eaVert" wrap="square" rtlCol="0">
            <a:spAutoFit/>
          </a:bodyPr>
          <a:lstStyle/>
          <a:p>
            <a:r>
              <a:rPr lang="zh-CN" altLang="en-US" sz="3600" dirty="0" smtClean="0">
                <a:latin typeface="华文琥珀" pitchFamily="2" charset="-122"/>
                <a:ea typeface="华文琥珀" pitchFamily="2" charset="-122"/>
              </a:rPr>
              <a:t>牛刀小试（核按钮</a:t>
            </a:r>
            <a:r>
              <a:rPr lang="en-US" altLang="zh-CN" sz="3600" dirty="0" smtClean="0">
                <a:latin typeface="华文琥珀" pitchFamily="2" charset="-122"/>
                <a:ea typeface="华文琥珀" pitchFamily="2" charset="-122"/>
              </a:rPr>
              <a:t>p75</a:t>
            </a:r>
            <a:r>
              <a:rPr lang="zh-CN" altLang="en-US" sz="3600" dirty="0" smtClean="0">
                <a:latin typeface="华文琥珀" pitchFamily="2" charset="-122"/>
                <a:ea typeface="华文琥珀" pitchFamily="2" charset="-122"/>
              </a:rPr>
              <a:t>第一题）</a:t>
            </a:r>
            <a:endParaRPr lang="zh-CN" altLang="en-US" sz="3600" dirty="0">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571480"/>
            <a:ext cx="8286776" cy="5929330"/>
          </a:xfrm>
        </p:spPr>
        <p:txBody>
          <a:bodyPr>
            <a:normAutofit fontScale="92500"/>
          </a:bodyPr>
          <a:lstStyle/>
          <a:p>
            <a:r>
              <a:rPr lang="en-US" altLang="zh-CN" b="1" dirty="0" smtClean="0">
                <a:solidFill>
                  <a:srgbClr val="FF0000"/>
                </a:solidFill>
              </a:rPr>
              <a:t>A </a:t>
            </a:r>
            <a:r>
              <a:rPr lang="zh-CN" altLang="en-US" b="1" dirty="0" smtClean="0">
                <a:solidFill>
                  <a:srgbClr val="FF0000"/>
                </a:solidFill>
              </a:rPr>
              <a:t>楚令尹子文之族</a:t>
            </a:r>
            <a:r>
              <a:rPr lang="en-US" altLang="zh-CN" b="1" dirty="0" smtClean="0">
                <a:solidFill>
                  <a:srgbClr val="FF0000"/>
                </a:solidFill>
              </a:rPr>
              <a:t>/</a:t>
            </a:r>
            <a:r>
              <a:rPr lang="zh-CN" altLang="en-US" b="1" dirty="0" smtClean="0"/>
              <a:t>有</a:t>
            </a:r>
            <a:r>
              <a:rPr lang="zh-CN" altLang="en-US" b="1" dirty="0" smtClean="0">
                <a:solidFill>
                  <a:srgbClr val="FF0000"/>
                </a:solidFill>
              </a:rPr>
              <a:t>干法者</a:t>
            </a:r>
            <a:r>
              <a:rPr lang="en-US" altLang="zh-CN" b="1" dirty="0" smtClean="0">
                <a:solidFill>
                  <a:srgbClr val="FF0000"/>
                </a:solidFill>
              </a:rPr>
              <a:t>/</a:t>
            </a:r>
            <a:r>
              <a:rPr lang="zh-CN" altLang="en-US" b="1" dirty="0" smtClean="0">
                <a:solidFill>
                  <a:srgbClr val="FF0000"/>
                </a:solidFill>
              </a:rPr>
              <a:t>廷理</a:t>
            </a:r>
            <a:r>
              <a:rPr lang="zh-CN" altLang="en-US" b="1" dirty="0" smtClean="0"/>
              <a:t>拘</a:t>
            </a:r>
            <a:r>
              <a:rPr lang="zh-CN" altLang="en-US" b="1" dirty="0" smtClean="0">
                <a:solidFill>
                  <a:srgbClr val="FF0000"/>
                </a:solidFill>
              </a:rPr>
              <a:t>之</a:t>
            </a:r>
            <a:r>
              <a:rPr lang="en-US" altLang="zh-CN" b="1" dirty="0" smtClean="0">
                <a:solidFill>
                  <a:srgbClr val="FF0000"/>
                </a:solidFill>
              </a:rPr>
              <a:t>/</a:t>
            </a:r>
            <a:r>
              <a:rPr lang="zh-CN" altLang="en-US" b="1" dirty="0" smtClean="0"/>
              <a:t>闻</a:t>
            </a:r>
            <a:r>
              <a:rPr lang="zh-CN" altLang="en-US" b="1" dirty="0" smtClean="0">
                <a:solidFill>
                  <a:srgbClr val="FF0000"/>
                </a:solidFill>
              </a:rPr>
              <a:t>其令尹之族</a:t>
            </a:r>
            <a:r>
              <a:rPr lang="zh-CN" altLang="en-US" b="1" dirty="0" smtClean="0"/>
              <a:t>也</a:t>
            </a:r>
            <a:r>
              <a:rPr lang="en-US" altLang="zh-CN" b="1" dirty="0" smtClean="0"/>
              <a:t>/</a:t>
            </a:r>
            <a:r>
              <a:rPr lang="zh-CN" altLang="en-US" b="1" dirty="0" smtClean="0"/>
              <a:t>而释</a:t>
            </a:r>
            <a:r>
              <a:rPr lang="zh-CN" altLang="en-US" b="1" dirty="0" smtClean="0">
                <a:solidFill>
                  <a:srgbClr val="FF0000"/>
                </a:solidFill>
              </a:rPr>
              <a:t>之子文</a:t>
            </a:r>
            <a:r>
              <a:rPr lang="en-US" altLang="zh-CN" b="1" dirty="0" smtClean="0">
                <a:solidFill>
                  <a:srgbClr val="FF0000"/>
                </a:solidFill>
              </a:rPr>
              <a:t>/</a:t>
            </a:r>
            <a:r>
              <a:rPr lang="zh-CN" altLang="en-US" b="1" dirty="0" smtClean="0"/>
              <a:t>召</a:t>
            </a:r>
            <a:r>
              <a:rPr lang="zh-CN" altLang="en-US" b="1" dirty="0" smtClean="0">
                <a:solidFill>
                  <a:srgbClr val="FF0000"/>
                </a:solidFill>
              </a:rPr>
              <a:t>廷理</a:t>
            </a:r>
            <a:r>
              <a:rPr lang="zh-CN" altLang="en-US" b="1" dirty="0" smtClean="0"/>
              <a:t>而责</a:t>
            </a:r>
            <a:r>
              <a:rPr lang="zh-CN" altLang="en-US" b="1" dirty="0" smtClean="0">
                <a:solidFill>
                  <a:srgbClr val="FF0000"/>
                </a:solidFill>
              </a:rPr>
              <a:t>之</a:t>
            </a:r>
            <a:r>
              <a:rPr lang="en-US" altLang="zh-CN" b="1" dirty="0" smtClean="0">
                <a:solidFill>
                  <a:srgbClr val="FF0000"/>
                </a:solidFill>
              </a:rPr>
              <a:t>/</a:t>
            </a:r>
            <a:r>
              <a:rPr lang="zh-CN" altLang="en-US" b="1" dirty="0" smtClean="0"/>
              <a:t>致</a:t>
            </a:r>
            <a:r>
              <a:rPr lang="zh-CN" altLang="en-US" b="1" dirty="0" smtClean="0">
                <a:solidFill>
                  <a:srgbClr val="FF0000"/>
                </a:solidFill>
              </a:rPr>
              <a:t>其族人</a:t>
            </a:r>
            <a:r>
              <a:rPr lang="zh-CN" altLang="en-US" b="1" dirty="0" smtClean="0"/>
              <a:t>于</a:t>
            </a:r>
            <a:r>
              <a:rPr lang="zh-CN" altLang="en-US" b="1" dirty="0" smtClean="0">
                <a:solidFill>
                  <a:srgbClr val="FF0000"/>
                </a:solidFill>
              </a:rPr>
              <a:t>廷理</a:t>
            </a:r>
            <a:r>
              <a:rPr lang="zh-CN" altLang="en-US" b="1" dirty="0" smtClean="0"/>
              <a:t>曰</a:t>
            </a:r>
            <a:r>
              <a:rPr lang="en-US" altLang="zh-CN" b="1" dirty="0" smtClean="0"/>
              <a:t>/</a:t>
            </a:r>
            <a:r>
              <a:rPr lang="zh-CN" altLang="en-US" b="1" dirty="0" smtClean="0"/>
              <a:t>不</a:t>
            </a:r>
            <a:r>
              <a:rPr lang="zh-CN" altLang="en-US" b="1" dirty="0" smtClean="0">
                <a:solidFill>
                  <a:srgbClr val="FF0000"/>
                </a:solidFill>
              </a:rPr>
              <a:t>之</a:t>
            </a:r>
            <a:r>
              <a:rPr lang="zh-CN" altLang="en-US" b="1" dirty="0" smtClean="0"/>
              <a:t>刑也</a:t>
            </a:r>
            <a:r>
              <a:rPr lang="zh-CN" altLang="en-US" b="1" dirty="0" smtClean="0">
                <a:solidFill>
                  <a:srgbClr val="FF0000"/>
                </a:solidFill>
              </a:rPr>
              <a:t>吾</a:t>
            </a:r>
            <a:r>
              <a:rPr lang="en-US" altLang="zh-CN" b="1" dirty="0" smtClean="0">
                <a:solidFill>
                  <a:srgbClr val="FF0000"/>
                </a:solidFill>
              </a:rPr>
              <a:t>/</a:t>
            </a:r>
            <a:r>
              <a:rPr lang="zh-CN" altLang="en-US" b="1" dirty="0" smtClean="0"/>
              <a:t>将死</a:t>
            </a:r>
            <a:r>
              <a:rPr lang="en-US" altLang="zh-CN" b="1" dirty="0" smtClean="0"/>
              <a:t>/</a:t>
            </a:r>
            <a:r>
              <a:rPr lang="zh-CN" altLang="en-US" b="1" dirty="0" smtClean="0">
                <a:solidFill>
                  <a:srgbClr val="FF0000"/>
                </a:solidFill>
              </a:rPr>
              <a:t>廷理</a:t>
            </a:r>
            <a:r>
              <a:rPr lang="zh-CN" altLang="en-US" b="1" dirty="0" smtClean="0"/>
              <a:t>惧</a:t>
            </a:r>
            <a:r>
              <a:rPr lang="en-US" altLang="zh-CN" b="1" dirty="0" smtClean="0"/>
              <a:t>/</a:t>
            </a:r>
            <a:r>
              <a:rPr lang="zh-CN" altLang="en-US" b="1" dirty="0" smtClean="0"/>
              <a:t>遂刑</a:t>
            </a:r>
            <a:r>
              <a:rPr lang="zh-CN" altLang="en-US" b="1" dirty="0" smtClean="0">
                <a:solidFill>
                  <a:srgbClr val="FF0000"/>
                </a:solidFill>
              </a:rPr>
              <a:t>其族人</a:t>
            </a:r>
            <a:endParaRPr lang="en-US" altLang="zh-CN" b="1" dirty="0" smtClean="0"/>
          </a:p>
          <a:p>
            <a:r>
              <a:rPr lang="en-US" altLang="zh-CN" b="1" dirty="0" smtClean="0">
                <a:solidFill>
                  <a:srgbClr val="FF0000"/>
                </a:solidFill>
              </a:rPr>
              <a:t>B </a:t>
            </a:r>
            <a:r>
              <a:rPr lang="zh-CN" altLang="en-US" b="1" dirty="0" smtClean="0">
                <a:solidFill>
                  <a:srgbClr val="FF0000"/>
                </a:solidFill>
              </a:rPr>
              <a:t>楚令尹子文之族</a:t>
            </a:r>
            <a:r>
              <a:rPr lang="en-US" altLang="zh-CN" b="1" dirty="0" smtClean="0">
                <a:solidFill>
                  <a:srgbClr val="FF0000"/>
                </a:solidFill>
              </a:rPr>
              <a:t>/</a:t>
            </a:r>
            <a:r>
              <a:rPr lang="zh-CN" altLang="en-US" b="1" dirty="0" smtClean="0"/>
              <a:t>有</a:t>
            </a:r>
            <a:r>
              <a:rPr lang="zh-CN" altLang="en-US" b="1" dirty="0" smtClean="0">
                <a:solidFill>
                  <a:srgbClr val="FF0000"/>
                </a:solidFill>
              </a:rPr>
              <a:t>干法者</a:t>
            </a:r>
            <a:r>
              <a:rPr lang="en-US" altLang="zh-CN" b="1" dirty="0" smtClean="0">
                <a:solidFill>
                  <a:srgbClr val="FF0000"/>
                </a:solidFill>
              </a:rPr>
              <a:t>/</a:t>
            </a:r>
            <a:r>
              <a:rPr lang="zh-CN" altLang="en-US" b="1" dirty="0" smtClean="0">
                <a:solidFill>
                  <a:srgbClr val="FF0000"/>
                </a:solidFill>
              </a:rPr>
              <a:t>廷理</a:t>
            </a:r>
            <a:r>
              <a:rPr lang="zh-CN" altLang="en-US" b="1" dirty="0" smtClean="0"/>
              <a:t>拘</a:t>
            </a:r>
            <a:r>
              <a:rPr lang="zh-CN" altLang="en-US" b="1" dirty="0" smtClean="0">
                <a:solidFill>
                  <a:srgbClr val="FF0000"/>
                </a:solidFill>
              </a:rPr>
              <a:t>之</a:t>
            </a:r>
            <a:r>
              <a:rPr lang="en-US" altLang="zh-CN" b="1" dirty="0" smtClean="0">
                <a:solidFill>
                  <a:srgbClr val="FF0000"/>
                </a:solidFill>
              </a:rPr>
              <a:t>/</a:t>
            </a:r>
            <a:r>
              <a:rPr lang="zh-CN" altLang="en-US" b="1" dirty="0" smtClean="0"/>
              <a:t>闻</a:t>
            </a:r>
            <a:r>
              <a:rPr lang="zh-CN" altLang="en-US" b="1" dirty="0" smtClean="0">
                <a:solidFill>
                  <a:srgbClr val="FF0000"/>
                </a:solidFill>
              </a:rPr>
              <a:t>其令尹之族</a:t>
            </a:r>
            <a:r>
              <a:rPr lang="zh-CN" altLang="en-US" b="1" dirty="0" smtClean="0"/>
              <a:t>也而释</a:t>
            </a:r>
            <a:r>
              <a:rPr lang="zh-CN" altLang="en-US" b="1" dirty="0" smtClean="0">
                <a:solidFill>
                  <a:srgbClr val="FF0000"/>
                </a:solidFill>
              </a:rPr>
              <a:t>之</a:t>
            </a:r>
            <a:r>
              <a:rPr lang="en-US" altLang="zh-CN" b="1" dirty="0" smtClean="0">
                <a:solidFill>
                  <a:srgbClr val="FF0000"/>
                </a:solidFill>
              </a:rPr>
              <a:t>/</a:t>
            </a:r>
            <a:r>
              <a:rPr lang="zh-CN" altLang="en-US" b="1" dirty="0" smtClean="0">
                <a:solidFill>
                  <a:srgbClr val="FF0000"/>
                </a:solidFill>
              </a:rPr>
              <a:t>子文</a:t>
            </a:r>
            <a:r>
              <a:rPr lang="zh-CN" altLang="en-US" b="1" dirty="0" smtClean="0"/>
              <a:t>召</a:t>
            </a:r>
            <a:r>
              <a:rPr lang="zh-CN" altLang="en-US" b="1" dirty="0" smtClean="0">
                <a:solidFill>
                  <a:srgbClr val="FF0000"/>
                </a:solidFill>
              </a:rPr>
              <a:t>廷理</a:t>
            </a:r>
            <a:r>
              <a:rPr lang="zh-CN" altLang="en-US" b="1" dirty="0" smtClean="0"/>
              <a:t>而责</a:t>
            </a:r>
            <a:r>
              <a:rPr lang="zh-CN" altLang="en-US" b="1" dirty="0" smtClean="0">
                <a:solidFill>
                  <a:srgbClr val="FF0000"/>
                </a:solidFill>
              </a:rPr>
              <a:t>之</a:t>
            </a:r>
            <a:r>
              <a:rPr lang="en-US" altLang="zh-CN" b="1" dirty="0" smtClean="0">
                <a:solidFill>
                  <a:srgbClr val="FF0000"/>
                </a:solidFill>
              </a:rPr>
              <a:t>/</a:t>
            </a:r>
            <a:r>
              <a:rPr lang="zh-CN" altLang="en-US" b="1" dirty="0" smtClean="0"/>
              <a:t>致</a:t>
            </a:r>
            <a:r>
              <a:rPr lang="zh-CN" altLang="en-US" b="1" dirty="0" smtClean="0">
                <a:solidFill>
                  <a:srgbClr val="FF0000"/>
                </a:solidFill>
              </a:rPr>
              <a:t>其族人</a:t>
            </a:r>
            <a:r>
              <a:rPr lang="zh-CN" altLang="en-US" b="1" dirty="0" smtClean="0"/>
              <a:t>于</a:t>
            </a:r>
            <a:r>
              <a:rPr lang="zh-CN" altLang="en-US" b="1" dirty="0" smtClean="0">
                <a:solidFill>
                  <a:srgbClr val="FF0000"/>
                </a:solidFill>
              </a:rPr>
              <a:t>廷理</a:t>
            </a:r>
            <a:r>
              <a:rPr lang="zh-CN" altLang="en-US" b="1" dirty="0" smtClean="0"/>
              <a:t>曰</a:t>
            </a:r>
            <a:r>
              <a:rPr lang="en-US" altLang="zh-CN" b="1" dirty="0" smtClean="0"/>
              <a:t>/</a:t>
            </a:r>
            <a:r>
              <a:rPr lang="zh-CN" altLang="en-US" b="1" dirty="0" smtClean="0"/>
              <a:t>不</a:t>
            </a:r>
            <a:r>
              <a:rPr lang="zh-CN" altLang="en-US" b="1" dirty="0" smtClean="0">
                <a:solidFill>
                  <a:srgbClr val="FF0000"/>
                </a:solidFill>
              </a:rPr>
              <a:t>之</a:t>
            </a:r>
            <a:r>
              <a:rPr lang="zh-CN" altLang="en-US" b="1" dirty="0" smtClean="0"/>
              <a:t>刑也</a:t>
            </a:r>
            <a:r>
              <a:rPr lang="en-US" altLang="zh-CN" b="1" dirty="0" smtClean="0"/>
              <a:t>/</a:t>
            </a:r>
            <a:r>
              <a:rPr lang="zh-CN" altLang="en-US" b="1" dirty="0" smtClean="0">
                <a:solidFill>
                  <a:srgbClr val="FF0000"/>
                </a:solidFill>
              </a:rPr>
              <a:t>吾</a:t>
            </a:r>
            <a:r>
              <a:rPr lang="zh-CN" altLang="en-US" b="1" dirty="0" smtClean="0"/>
              <a:t>将死</a:t>
            </a:r>
            <a:r>
              <a:rPr lang="en-US" altLang="zh-CN" b="1" dirty="0" smtClean="0"/>
              <a:t>/</a:t>
            </a:r>
            <a:r>
              <a:rPr lang="zh-CN" altLang="en-US" b="1" dirty="0" smtClean="0">
                <a:solidFill>
                  <a:srgbClr val="FF0000"/>
                </a:solidFill>
              </a:rPr>
              <a:t>廷理</a:t>
            </a:r>
            <a:r>
              <a:rPr lang="zh-CN" altLang="en-US" b="1" dirty="0" smtClean="0"/>
              <a:t>惧</a:t>
            </a:r>
            <a:r>
              <a:rPr lang="en-US" altLang="zh-CN" b="1" dirty="0" smtClean="0"/>
              <a:t>/</a:t>
            </a:r>
            <a:r>
              <a:rPr lang="zh-CN" altLang="en-US" b="1" dirty="0" smtClean="0"/>
              <a:t>遂刑</a:t>
            </a:r>
            <a:r>
              <a:rPr lang="zh-CN" altLang="en-US" b="1" dirty="0" smtClean="0">
                <a:solidFill>
                  <a:srgbClr val="FF0000"/>
                </a:solidFill>
              </a:rPr>
              <a:t>其族人</a:t>
            </a:r>
            <a:r>
              <a:rPr lang="zh-CN" altLang="en-US" b="1" dirty="0" smtClean="0"/>
              <a:t>。</a:t>
            </a:r>
            <a:endParaRPr lang="en-US" altLang="zh-CN" b="1" dirty="0" smtClean="0"/>
          </a:p>
          <a:p>
            <a:r>
              <a:rPr lang="en-US" altLang="zh-CN" b="1" dirty="0" smtClean="0">
                <a:solidFill>
                  <a:srgbClr val="FF0000"/>
                </a:solidFill>
              </a:rPr>
              <a:t>C </a:t>
            </a:r>
            <a:r>
              <a:rPr lang="zh-CN" altLang="en-US" b="1" dirty="0" smtClean="0">
                <a:solidFill>
                  <a:srgbClr val="FF0000"/>
                </a:solidFill>
              </a:rPr>
              <a:t>楚令尹子文之族</a:t>
            </a:r>
            <a:r>
              <a:rPr lang="en-US" altLang="zh-CN" b="1" dirty="0" smtClean="0">
                <a:solidFill>
                  <a:srgbClr val="FF0000"/>
                </a:solidFill>
              </a:rPr>
              <a:t>/</a:t>
            </a:r>
            <a:r>
              <a:rPr lang="zh-CN" altLang="en-US" b="1" dirty="0" smtClean="0"/>
              <a:t>有</a:t>
            </a:r>
            <a:r>
              <a:rPr lang="zh-CN" altLang="en-US" b="1" dirty="0" smtClean="0">
                <a:solidFill>
                  <a:srgbClr val="FF0000"/>
                </a:solidFill>
              </a:rPr>
              <a:t>干法者廷理</a:t>
            </a:r>
            <a:r>
              <a:rPr lang="en-US" altLang="zh-CN" b="1" dirty="0" smtClean="0">
                <a:solidFill>
                  <a:srgbClr val="FF0000"/>
                </a:solidFill>
              </a:rPr>
              <a:t>/</a:t>
            </a:r>
            <a:r>
              <a:rPr lang="zh-CN" altLang="en-US" b="1" dirty="0" smtClean="0"/>
              <a:t>拘</a:t>
            </a:r>
            <a:r>
              <a:rPr lang="zh-CN" altLang="en-US" b="1" dirty="0" smtClean="0">
                <a:solidFill>
                  <a:srgbClr val="FF0000"/>
                </a:solidFill>
              </a:rPr>
              <a:t>之</a:t>
            </a:r>
            <a:r>
              <a:rPr lang="en-US" altLang="zh-CN" b="1" dirty="0" smtClean="0">
                <a:solidFill>
                  <a:srgbClr val="FF0000"/>
                </a:solidFill>
              </a:rPr>
              <a:t>/</a:t>
            </a:r>
            <a:r>
              <a:rPr lang="zh-CN" altLang="en-US" b="1" dirty="0" smtClean="0"/>
              <a:t>闻</a:t>
            </a:r>
            <a:r>
              <a:rPr lang="zh-CN" altLang="en-US" b="1" dirty="0" smtClean="0">
                <a:solidFill>
                  <a:srgbClr val="FF0000"/>
                </a:solidFill>
              </a:rPr>
              <a:t>其令尹之族</a:t>
            </a:r>
            <a:r>
              <a:rPr lang="zh-CN" altLang="en-US" b="1" dirty="0" smtClean="0"/>
              <a:t>也而释</a:t>
            </a:r>
            <a:r>
              <a:rPr lang="zh-CN" altLang="en-US" b="1" dirty="0" smtClean="0">
                <a:solidFill>
                  <a:srgbClr val="FF0000"/>
                </a:solidFill>
              </a:rPr>
              <a:t>之</a:t>
            </a:r>
            <a:r>
              <a:rPr lang="en-US" altLang="zh-CN" b="1" dirty="0" smtClean="0">
                <a:solidFill>
                  <a:srgbClr val="FF0000"/>
                </a:solidFill>
              </a:rPr>
              <a:t>/</a:t>
            </a:r>
            <a:r>
              <a:rPr lang="zh-CN" altLang="en-US" b="1" dirty="0" smtClean="0">
                <a:solidFill>
                  <a:srgbClr val="FF0000"/>
                </a:solidFill>
              </a:rPr>
              <a:t>子文</a:t>
            </a:r>
            <a:r>
              <a:rPr lang="zh-CN" altLang="en-US" b="1" dirty="0" smtClean="0"/>
              <a:t>召</a:t>
            </a:r>
            <a:r>
              <a:rPr lang="zh-CN" altLang="en-US" b="1" dirty="0" smtClean="0">
                <a:solidFill>
                  <a:srgbClr val="FF0000"/>
                </a:solidFill>
              </a:rPr>
              <a:t>廷理</a:t>
            </a:r>
            <a:r>
              <a:rPr lang="en-US" altLang="zh-CN" b="1" dirty="0" smtClean="0">
                <a:solidFill>
                  <a:srgbClr val="FF0000"/>
                </a:solidFill>
              </a:rPr>
              <a:t>/</a:t>
            </a:r>
            <a:r>
              <a:rPr lang="zh-CN" altLang="en-US" b="1" dirty="0" smtClean="0"/>
              <a:t>而责</a:t>
            </a:r>
            <a:r>
              <a:rPr lang="zh-CN" altLang="en-US" b="1" dirty="0" smtClean="0">
                <a:solidFill>
                  <a:srgbClr val="FF0000"/>
                </a:solidFill>
              </a:rPr>
              <a:t>之</a:t>
            </a:r>
            <a:r>
              <a:rPr lang="zh-CN" altLang="en-US" b="1" dirty="0" smtClean="0"/>
              <a:t>致</a:t>
            </a:r>
            <a:r>
              <a:rPr lang="zh-CN" altLang="en-US" b="1" dirty="0" smtClean="0">
                <a:solidFill>
                  <a:srgbClr val="FF0000"/>
                </a:solidFill>
              </a:rPr>
              <a:t>其族人</a:t>
            </a:r>
            <a:r>
              <a:rPr lang="en-US" altLang="zh-CN" b="1" dirty="0" smtClean="0">
                <a:solidFill>
                  <a:srgbClr val="FF0000"/>
                </a:solidFill>
              </a:rPr>
              <a:t>/</a:t>
            </a:r>
            <a:r>
              <a:rPr lang="zh-CN" altLang="en-US" b="1" dirty="0" smtClean="0"/>
              <a:t>于</a:t>
            </a:r>
            <a:r>
              <a:rPr lang="zh-CN" altLang="en-US" b="1" dirty="0" smtClean="0">
                <a:solidFill>
                  <a:srgbClr val="FF0000"/>
                </a:solidFill>
              </a:rPr>
              <a:t>廷理</a:t>
            </a:r>
            <a:r>
              <a:rPr lang="zh-CN" altLang="en-US" b="1" dirty="0" smtClean="0"/>
              <a:t>曰</a:t>
            </a:r>
            <a:r>
              <a:rPr lang="en-US" altLang="zh-CN" b="1" dirty="0" smtClean="0"/>
              <a:t>/</a:t>
            </a:r>
            <a:r>
              <a:rPr lang="zh-CN" altLang="en-US" b="1" dirty="0" smtClean="0"/>
              <a:t>不</a:t>
            </a:r>
            <a:r>
              <a:rPr lang="zh-CN" altLang="en-US" b="1" dirty="0" smtClean="0">
                <a:solidFill>
                  <a:srgbClr val="FF0000"/>
                </a:solidFill>
              </a:rPr>
              <a:t>之</a:t>
            </a:r>
            <a:r>
              <a:rPr lang="zh-CN" altLang="en-US" b="1" dirty="0" smtClean="0"/>
              <a:t>刑也</a:t>
            </a:r>
            <a:r>
              <a:rPr lang="zh-CN" altLang="en-US" b="1" dirty="0" smtClean="0">
                <a:solidFill>
                  <a:srgbClr val="FF0000"/>
                </a:solidFill>
              </a:rPr>
              <a:t>吾</a:t>
            </a:r>
            <a:r>
              <a:rPr lang="en-US" altLang="zh-CN" b="1" dirty="0" smtClean="0">
                <a:solidFill>
                  <a:srgbClr val="FF0000"/>
                </a:solidFill>
              </a:rPr>
              <a:t>/</a:t>
            </a:r>
            <a:r>
              <a:rPr lang="zh-CN" altLang="en-US" b="1" dirty="0" smtClean="0"/>
              <a:t>将死</a:t>
            </a:r>
            <a:r>
              <a:rPr lang="en-US" altLang="zh-CN" b="1" dirty="0" smtClean="0"/>
              <a:t>/</a:t>
            </a:r>
            <a:r>
              <a:rPr lang="zh-CN" altLang="en-US" b="1" dirty="0" smtClean="0">
                <a:solidFill>
                  <a:srgbClr val="FF0000"/>
                </a:solidFill>
              </a:rPr>
              <a:t>廷理</a:t>
            </a:r>
            <a:r>
              <a:rPr lang="zh-CN" altLang="en-US" b="1" dirty="0" smtClean="0"/>
              <a:t>惧遂刑</a:t>
            </a:r>
            <a:r>
              <a:rPr lang="zh-CN" altLang="en-US" b="1" dirty="0" smtClean="0">
                <a:solidFill>
                  <a:srgbClr val="FF0000"/>
                </a:solidFill>
              </a:rPr>
              <a:t>其族人</a:t>
            </a:r>
            <a:r>
              <a:rPr lang="zh-CN" altLang="en-US" b="1" dirty="0" smtClean="0"/>
              <a:t>。</a:t>
            </a:r>
          </a:p>
          <a:p>
            <a:r>
              <a:rPr lang="en-US" altLang="zh-CN" b="1" dirty="0" smtClean="0">
                <a:solidFill>
                  <a:srgbClr val="FF0000"/>
                </a:solidFill>
              </a:rPr>
              <a:t>D </a:t>
            </a:r>
            <a:r>
              <a:rPr lang="zh-CN" altLang="en-US" b="1" dirty="0" smtClean="0">
                <a:solidFill>
                  <a:srgbClr val="FF0000"/>
                </a:solidFill>
              </a:rPr>
              <a:t>楚令尹子文之族</a:t>
            </a:r>
            <a:r>
              <a:rPr lang="en-US" altLang="zh-CN" b="1" dirty="0" smtClean="0">
                <a:solidFill>
                  <a:srgbClr val="FF0000"/>
                </a:solidFill>
              </a:rPr>
              <a:t>/</a:t>
            </a:r>
            <a:r>
              <a:rPr lang="zh-CN" altLang="en-US" b="1" dirty="0" smtClean="0"/>
              <a:t>有</a:t>
            </a:r>
            <a:r>
              <a:rPr lang="zh-CN" altLang="en-US" b="1" dirty="0" smtClean="0">
                <a:solidFill>
                  <a:srgbClr val="FF0000"/>
                </a:solidFill>
              </a:rPr>
              <a:t>干法者廷理</a:t>
            </a:r>
            <a:r>
              <a:rPr lang="en-US" altLang="zh-CN" b="1" dirty="0" smtClean="0">
                <a:solidFill>
                  <a:srgbClr val="FF0000"/>
                </a:solidFill>
              </a:rPr>
              <a:t>/</a:t>
            </a:r>
            <a:r>
              <a:rPr lang="zh-CN" altLang="en-US" b="1" dirty="0" smtClean="0"/>
              <a:t>拘</a:t>
            </a:r>
            <a:r>
              <a:rPr lang="zh-CN" altLang="en-US" b="1" dirty="0" smtClean="0">
                <a:solidFill>
                  <a:srgbClr val="FF0000"/>
                </a:solidFill>
              </a:rPr>
              <a:t>之</a:t>
            </a:r>
            <a:r>
              <a:rPr lang="en-US" altLang="zh-CN" b="1" dirty="0" smtClean="0">
                <a:solidFill>
                  <a:srgbClr val="FF0000"/>
                </a:solidFill>
              </a:rPr>
              <a:t>/</a:t>
            </a:r>
            <a:r>
              <a:rPr lang="zh-CN" altLang="en-US" b="1" dirty="0" smtClean="0"/>
              <a:t>闻</a:t>
            </a:r>
            <a:r>
              <a:rPr lang="zh-CN" altLang="en-US" b="1" dirty="0" smtClean="0">
                <a:solidFill>
                  <a:srgbClr val="FF0000"/>
                </a:solidFill>
              </a:rPr>
              <a:t>其令尹之族</a:t>
            </a:r>
            <a:r>
              <a:rPr lang="zh-CN" altLang="en-US" b="1" dirty="0" smtClean="0"/>
              <a:t>也</a:t>
            </a:r>
            <a:r>
              <a:rPr lang="en-US" altLang="zh-CN" b="1" dirty="0" smtClean="0"/>
              <a:t>/</a:t>
            </a:r>
            <a:r>
              <a:rPr lang="zh-CN" altLang="en-US" b="1" dirty="0" smtClean="0"/>
              <a:t>而释</a:t>
            </a:r>
            <a:r>
              <a:rPr lang="zh-CN" altLang="en-US" b="1" dirty="0" smtClean="0">
                <a:solidFill>
                  <a:srgbClr val="FF0000"/>
                </a:solidFill>
              </a:rPr>
              <a:t>之子文</a:t>
            </a:r>
            <a:r>
              <a:rPr lang="en-US" altLang="zh-CN" b="1" dirty="0" smtClean="0">
                <a:solidFill>
                  <a:srgbClr val="FF0000"/>
                </a:solidFill>
              </a:rPr>
              <a:t>/</a:t>
            </a:r>
            <a:r>
              <a:rPr lang="zh-CN" altLang="en-US" b="1" dirty="0" smtClean="0"/>
              <a:t>召</a:t>
            </a:r>
            <a:r>
              <a:rPr lang="zh-CN" altLang="en-US" b="1" dirty="0" smtClean="0">
                <a:solidFill>
                  <a:srgbClr val="FF0000"/>
                </a:solidFill>
              </a:rPr>
              <a:t>廷理</a:t>
            </a:r>
            <a:r>
              <a:rPr lang="en-US" altLang="zh-CN" b="1" dirty="0" smtClean="0">
                <a:solidFill>
                  <a:srgbClr val="FF0000"/>
                </a:solidFill>
              </a:rPr>
              <a:t>/</a:t>
            </a:r>
            <a:r>
              <a:rPr lang="zh-CN" altLang="en-US" b="1" dirty="0" smtClean="0"/>
              <a:t>而责</a:t>
            </a:r>
            <a:r>
              <a:rPr lang="zh-CN" altLang="en-US" b="1" dirty="0" smtClean="0">
                <a:solidFill>
                  <a:srgbClr val="FF0000"/>
                </a:solidFill>
              </a:rPr>
              <a:t>之</a:t>
            </a:r>
            <a:r>
              <a:rPr lang="zh-CN" altLang="en-US" b="1" dirty="0" smtClean="0"/>
              <a:t>致</a:t>
            </a:r>
            <a:r>
              <a:rPr lang="zh-CN" altLang="en-US" b="1" dirty="0" smtClean="0">
                <a:solidFill>
                  <a:srgbClr val="FF0000"/>
                </a:solidFill>
              </a:rPr>
              <a:t>其族人</a:t>
            </a:r>
            <a:r>
              <a:rPr lang="zh-CN" altLang="en-US" b="1" dirty="0" smtClean="0"/>
              <a:t>于</a:t>
            </a:r>
            <a:r>
              <a:rPr lang="zh-CN" altLang="en-US" b="1" dirty="0" smtClean="0">
                <a:solidFill>
                  <a:srgbClr val="FF0000"/>
                </a:solidFill>
              </a:rPr>
              <a:t>廷理</a:t>
            </a:r>
            <a:r>
              <a:rPr lang="zh-CN" altLang="en-US" b="1" dirty="0" smtClean="0"/>
              <a:t>曰</a:t>
            </a:r>
            <a:r>
              <a:rPr lang="en-US" altLang="zh-CN" b="1" dirty="0" smtClean="0"/>
              <a:t>/</a:t>
            </a:r>
            <a:r>
              <a:rPr lang="zh-CN" altLang="en-US" b="1" dirty="0" smtClean="0"/>
              <a:t>不</a:t>
            </a:r>
            <a:r>
              <a:rPr lang="zh-CN" altLang="en-US" b="1" dirty="0" smtClean="0">
                <a:solidFill>
                  <a:srgbClr val="FF0000"/>
                </a:solidFill>
              </a:rPr>
              <a:t>之</a:t>
            </a:r>
            <a:r>
              <a:rPr lang="zh-CN" altLang="en-US" b="1" dirty="0" smtClean="0"/>
              <a:t>刑也</a:t>
            </a:r>
            <a:r>
              <a:rPr lang="en-US" altLang="zh-CN" b="1" dirty="0" smtClean="0"/>
              <a:t>/</a:t>
            </a:r>
            <a:r>
              <a:rPr lang="zh-CN" altLang="en-US" b="1" dirty="0" smtClean="0">
                <a:solidFill>
                  <a:srgbClr val="FF0000"/>
                </a:solidFill>
              </a:rPr>
              <a:t>吾</a:t>
            </a:r>
            <a:r>
              <a:rPr lang="zh-CN" altLang="en-US" b="1" dirty="0" smtClean="0"/>
              <a:t>将死</a:t>
            </a:r>
            <a:r>
              <a:rPr lang="en-US" altLang="zh-CN" b="1" dirty="0" smtClean="0"/>
              <a:t>/</a:t>
            </a:r>
            <a:r>
              <a:rPr lang="zh-CN" altLang="en-US" b="1" dirty="0" smtClean="0">
                <a:solidFill>
                  <a:srgbClr val="FF0000"/>
                </a:solidFill>
              </a:rPr>
              <a:t>廷理</a:t>
            </a:r>
            <a:r>
              <a:rPr lang="zh-CN" altLang="en-US" b="1" dirty="0" smtClean="0"/>
              <a:t>惧遂刑</a:t>
            </a:r>
            <a:r>
              <a:rPr lang="zh-CN" altLang="en-US" b="1" dirty="0" smtClean="0">
                <a:solidFill>
                  <a:srgbClr val="FF0000"/>
                </a:solidFill>
              </a:rPr>
              <a:t>其族人</a:t>
            </a:r>
            <a:r>
              <a:rPr lang="zh-CN" altLang="en-US" b="1" dirty="0" smtClean="0"/>
              <a:t>。</a:t>
            </a:r>
          </a:p>
          <a:p>
            <a:endParaRPr lang="zh-CN" altLang="en-US" b="1" dirty="0" smtClean="0"/>
          </a:p>
          <a:p>
            <a:endParaRPr lang="zh-CN" altLang="en-US" b="1" dirty="0"/>
          </a:p>
        </p:txBody>
      </p:sp>
      <p:sp>
        <p:nvSpPr>
          <p:cNvPr id="4" name="TextBox 3"/>
          <p:cNvSpPr txBox="1"/>
          <p:nvPr/>
        </p:nvSpPr>
        <p:spPr>
          <a:xfrm>
            <a:off x="1071538" y="0"/>
            <a:ext cx="8072462" cy="523220"/>
          </a:xfrm>
          <a:prstGeom prst="rect">
            <a:avLst/>
          </a:prstGeom>
          <a:noFill/>
        </p:spPr>
        <p:txBody>
          <a:bodyPr wrap="square" rtlCol="0">
            <a:spAutoFit/>
          </a:bodyPr>
          <a:lstStyle/>
          <a:p>
            <a:r>
              <a:rPr lang="zh-CN" altLang="en-US" sz="2800" dirty="0" smtClean="0">
                <a:solidFill>
                  <a:srgbClr val="FF0000"/>
                </a:solidFill>
              </a:rPr>
              <a:t>下面给文中划线的部分断句，正确的一项是（   ）</a:t>
            </a:r>
            <a:endParaRPr lang="zh-CN" altLang="en-US" sz="2800" dirty="0">
              <a:solidFill>
                <a:srgbClr val="FF0000"/>
              </a:solidFill>
            </a:endParaRPr>
          </a:p>
        </p:txBody>
      </p:sp>
      <p:sp>
        <p:nvSpPr>
          <p:cNvPr id="5" name="TextBox 4"/>
          <p:cNvSpPr txBox="1"/>
          <p:nvPr/>
        </p:nvSpPr>
        <p:spPr>
          <a:xfrm>
            <a:off x="190028" y="214290"/>
            <a:ext cx="738664" cy="6643710"/>
          </a:xfrm>
          <a:prstGeom prst="rect">
            <a:avLst/>
          </a:prstGeom>
          <a:noFill/>
        </p:spPr>
        <p:txBody>
          <a:bodyPr vert="eaVert" wrap="square" rtlCol="0">
            <a:spAutoFit/>
          </a:bodyPr>
          <a:lstStyle/>
          <a:p>
            <a:r>
              <a:rPr lang="zh-CN" altLang="en-US" sz="3600" dirty="0" smtClean="0">
                <a:latin typeface="华文琥珀" pitchFamily="2" charset="-122"/>
                <a:ea typeface="华文琥珀" pitchFamily="2" charset="-122"/>
              </a:rPr>
              <a:t>牛刀小试（核按钮</a:t>
            </a:r>
            <a:r>
              <a:rPr lang="en-US" altLang="zh-CN" sz="3600" dirty="0" smtClean="0">
                <a:latin typeface="华文琥珀" pitchFamily="2" charset="-122"/>
                <a:ea typeface="华文琥珀" pitchFamily="2" charset="-122"/>
              </a:rPr>
              <a:t>p75</a:t>
            </a:r>
            <a:r>
              <a:rPr lang="zh-CN" altLang="en-US" sz="3600" dirty="0" smtClean="0">
                <a:latin typeface="华文琥珀" pitchFamily="2" charset="-122"/>
                <a:ea typeface="华文琥珀" pitchFamily="2" charset="-122"/>
              </a:rPr>
              <a:t>第一题）</a:t>
            </a:r>
            <a:endParaRPr lang="zh-CN" altLang="en-US" sz="3600" dirty="0">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42918"/>
          </a:xfrm>
          <a:solidFill>
            <a:schemeClr val="bg2"/>
          </a:solidFill>
        </p:spPr>
        <p:txBody>
          <a:bodyPr>
            <a:normAutofit fontScale="90000"/>
          </a:bodyPr>
          <a:lstStyle/>
          <a:p>
            <a:r>
              <a:rPr lang="zh-CN" altLang="en-US" dirty="0" smtClean="0"/>
              <a:t>真题回顾</a:t>
            </a:r>
            <a:r>
              <a:rPr lang="zh-CN" altLang="en-US" sz="3600" dirty="0" smtClean="0"/>
              <a:t>（</a:t>
            </a:r>
            <a:r>
              <a:rPr lang="en-US" altLang="zh-CN" sz="3600" dirty="0" smtClean="0"/>
              <a:t>2015</a:t>
            </a:r>
            <a:r>
              <a:rPr lang="zh-CN" altLang="en-US" sz="3600" dirty="0" smtClean="0"/>
              <a:t>全国新课标卷</a:t>
            </a:r>
            <a:r>
              <a:rPr lang="en-US" altLang="zh-CN" sz="3600" dirty="0" smtClean="0"/>
              <a:t>Ⅱ</a:t>
            </a:r>
            <a:r>
              <a:rPr lang="zh-CN" altLang="en-US" sz="3600" dirty="0" smtClean="0"/>
              <a:t>，核按钮</a:t>
            </a:r>
            <a:r>
              <a:rPr lang="en-US" altLang="zh-CN" sz="3600" dirty="0" smtClean="0"/>
              <a:t>P62 </a:t>
            </a:r>
            <a:r>
              <a:rPr lang="zh-CN" altLang="en-US" sz="3600" dirty="0" smtClean="0"/>
              <a:t>）</a:t>
            </a:r>
            <a:endParaRPr lang="zh-CN" altLang="en-US" sz="3600" dirty="0"/>
          </a:p>
        </p:txBody>
      </p:sp>
      <p:sp>
        <p:nvSpPr>
          <p:cNvPr id="3" name="内容占位符 2"/>
          <p:cNvSpPr>
            <a:spLocks noGrp="1"/>
          </p:cNvSpPr>
          <p:nvPr>
            <p:ph idx="1"/>
          </p:nvPr>
        </p:nvSpPr>
        <p:spPr>
          <a:xfrm>
            <a:off x="785786" y="642918"/>
            <a:ext cx="8358214" cy="6072230"/>
          </a:xfrm>
        </p:spPr>
        <p:txBody>
          <a:bodyPr>
            <a:noAutofit/>
          </a:bodyPr>
          <a:lstStyle/>
          <a:p>
            <a:r>
              <a:rPr lang="en-US" altLang="zh-CN" sz="2800" dirty="0" smtClean="0"/>
              <a:t>4</a:t>
            </a:r>
            <a:r>
              <a:rPr lang="zh-CN" altLang="en-US" sz="2800" dirty="0" smtClean="0"/>
              <a:t>．下列对文中画波浪线部分的断句，正确的一项是（</a:t>
            </a:r>
            <a:r>
              <a:rPr lang="en-US" altLang="zh-CN" sz="2800" dirty="0" smtClean="0"/>
              <a:t>3</a:t>
            </a:r>
            <a:r>
              <a:rPr lang="zh-CN" altLang="en-US" sz="2800" dirty="0" smtClean="0"/>
              <a:t>分）</a:t>
            </a:r>
            <a:br>
              <a:rPr lang="zh-CN" altLang="en-US" sz="2800" dirty="0" smtClean="0"/>
            </a:br>
            <a:r>
              <a:rPr lang="en-US" altLang="zh-CN" sz="2800" dirty="0" smtClean="0"/>
              <a:t>A</a:t>
            </a:r>
            <a:r>
              <a:rPr lang="zh-CN" altLang="en-US" sz="2800" dirty="0" smtClean="0"/>
              <a:t>．会周师定淮南所</a:t>
            </a:r>
            <a:r>
              <a:rPr lang="en-US" altLang="zh-CN" sz="2800" dirty="0" smtClean="0"/>
              <a:t>/</a:t>
            </a:r>
            <a:r>
              <a:rPr lang="zh-CN" altLang="en-US" sz="2800" dirty="0" smtClean="0"/>
              <a:t>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数见军旅护儿</a:t>
            </a:r>
            <a:r>
              <a:rPr lang="en-US" altLang="zh-CN" sz="2800" dirty="0" smtClean="0"/>
              <a:t>/</a:t>
            </a:r>
            <a:r>
              <a:rPr lang="zh-CN" altLang="en-US" sz="2800" dirty="0" smtClean="0"/>
              <a:t>常慨然有立功名之志</a:t>
            </a:r>
            <a:r>
              <a:rPr lang="en-US" altLang="zh-CN" sz="2800" dirty="0" smtClean="0"/>
              <a:t>/ </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r>
              <a:rPr lang="zh-CN" altLang="en-US" sz="2800" dirty="0" smtClean="0"/>
              <a:t/>
            </a:r>
            <a:br>
              <a:rPr lang="zh-CN" altLang="en-US" sz="2800" dirty="0" smtClean="0"/>
            </a:br>
            <a:r>
              <a:rPr lang="en-US" altLang="zh-CN" sz="2800" dirty="0" smtClean="0"/>
              <a:t>B</a:t>
            </a:r>
            <a:r>
              <a:rPr lang="zh-CN" altLang="en-US" sz="2800" dirty="0" smtClean="0"/>
              <a:t>．会周师定淮南所</a:t>
            </a:r>
            <a:r>
              <a:rPr lang="en-US" altLang="zh-CN" sz="2800" dirty="0" smtClean="0"/>
              <a:t>/</a:t>
            </a:r>
            <a:r>
              <a:rPr lang="zh-CN" altLang="en-US" sz="2800" dirty="0" smtClean="0"/>
              <a:t>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a:t>
            </a:r>
            <a:r>
              <a:rPr lang="en-US" altLang="zh-CN" sz="2800" dirty="0" smtClean="0"/>
              <a:t>/</a:t>
            </a:r>
            <a:r>
              <a:rPr lang="zh-CN" altLang="en-US" sz="2800" dirty="0" smtClean="0"/>
              <a:t>护儿常慨然有立功名之志</a:t>
            </a:r>
            <a:r>
              <a:rPr lang="en-US" altLang="zh-CN" sz="2800" dirty="0" smtClean="0"/>
              <a:t>/ </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r>
              <a:rPr lang="zh-CN" altLang="en-US" sz="2800" dirty="0" smtClean="0"/>
              <a:t/>
            </a:r>
            <a:br>
              <a:rPr lang="zh-CN" altLang="en-US" sz="2800" dirty="0" smtClean="0"/>
            </a:br>
            <a:r>
              <a:rPr lang="en-US" altLang="zh-CN" sz="2800" dirty="0" smtClean="0"/>
              <a:t>C</a:t>
            </a:r>
            <a:r>
              <a:rPr lang="zh-CN" altLang="en-US" sz="2800" dirty="0" smtClean="0"/>
              <a:t>．会周师定淮南</a:t>
            </a:r>
            <a:r>
              <a:rPr lang="en-US" altLang="zh-CN" sz="2800" dirty="0" smtClean="0"/>
              <a:t>/</a:t>
            </a:r>
            <a:r>
              <a:rPr lang="zh-CN" altLang="en-US" sz="2800" dirty="0" smtClean="0"/>
              <a:t>所住白土村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数见军旅护儿</a:t>
            </a:r>
            <a:r>
              <a:rPr lang="en-US" altLang="zh-CN" sz="2800" dirty="0" smtClean="0"/>
              <a:t>/</a:t>
            </a:r>
            <a:r>
              <a:rPr lang="zh-CN" altLang="en-US" sz="2800" dirty="0" smtClean="0"/>
              <a:t>常慨然有立功名之志</a:t>
            </a:r>
            <a:r>
              <a:rPr lang="en-US" altLang="zh-CN" sz="2800" dirty="0" smtClean="0"/>
              <a:t>/</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r>
              <a:rPr lang="zh-CN" altLang="en-US" sz="2800" dirty="0" smtClean="0"/>
              <a:t/>
            </a:r>
            <a:br>
              <a:rPr lang="zh-CN" altLang="en-US" sz="2800" dirty="0" smtClean="0"/>
            </a:br>
            <a:r>
              <a:rPr lang="en-US" altLang="zh-CN" sz="2800" dirty="0" smtClean="0"/>
              <a:t>D</a:t>
            </a:r>
            <a:r>
              <a:rPr lang="zh-CN" altLang="en-US" sz="2800" dirty="0" smtClean="0"/>
              <a:t>．会周师定淮南</a:t>
            </a:r>
            <a:r>
              <a:rPr lang="en-US" altLang="zh-CN" sz="2800" dirty="0" smtClean="0"/>
              <a:t>/</a:t>
            </a:r>
            <a:r>
              <a:rPr lang="zh-CN" altLang="en-US" sz="2800" dirty="0" smtClean="0"/>
              <a:t>所住白土村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a:t>
            </a:r>
            <a:r>
              <a:rPr lang="en-US" altLang="zh-CN" sz="2800" dirty="0" smtClean="0"/>
              <a:t>/</a:t>
            </a:r>
            <a:r>
              <a:rPr lang="zh-CN" altLang="en-US" sz="2800" dirty="0" smtClean="0"/>
              <a:t>护儿常慨然有立功名之志</a:t>
            </a:r>
            <a:r>
              <a:rPr lang="en-US" altLang="zh-CN" sz="2800" dirty="0" smtClean="0"/>
              <a:t>/</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571480"/>
            <a:ext cx="8286776" cy="5929330"/>
          </a:xfrm>
        </p:spPr>
        <p:txBody>
          <a:bodyPr>
            <a:normAutofit fontScale="92500"/>
          </a:bodyPr>
          <a:lstStyle/>
          <a:p>
            <a:r>
              <a:rPr lang="en-US" altLang="zh-CN" b="1" dirty="0" smtClean="0"/>
              <a:t>A </a:t>
            </a:r>
            <a:r>
              <a:rPr lang="zh-CN" altLang="en-US" b="1" dirty="0" smtClean="0"/>
              <a:t>楚令尹子文之族</a:t>
            </a:r>
            <a:r>
              <a:rPr lang="en-US" altLang="zh-CN" b="1" dirty="0" smtClean="0"/>
              <a:t>/</a:t>
            </a:r>
            <a:r>
              <a:rPr lang="zh-CN" altLang="en-US" b="1" dirty="0" smtClean="0"/>
              <a:t>有干法者</a:t>
            </a:r>
            <a:r>
              <a:rPr lang="en-US" altLang="zh-CN" b="1" dirty="0" smtClean="0">
                <a:solidFill>
                  <a:srgbClr val="0000FF"/>
                </a:solidFill>
              </a:rPr>
              <a:t>/</a:t>
            </a:r>
            <a:r>
              <a:rPr lang="zh-CN" altLang="en-US" b="1" dirty="0" smtClean="0">
                <a:solidFill>
                  <a:srgbClr val="0000FF"/>
                </a:solidFill>
              </a:rPr>
              <a:t>廷理</a:t>
            </a:r>
            <a:r>
              <a:rPr lang="zh-CN" altLang="en-US" b="1" dirty="0" smtClean="0"/>
              <a:t>拘之</a:t>
            </a:r>
            <a:r>
              <a:rPr lang="en-US" altLang="zh-CN" b="1" dirty="0" smtClean="0"/>
              <a:t>/</a:t>
            </a:r>
            <a:r>
              <a:rPr lang="zh-CN" altLang="en-US" b="1" dirty="0" smtClean="0"/>
              <a:t>闻其令尹之族</a:t>
            </a:r>
            <a:r>
              <a:rPr lang="zh-CN" altLang="en-US" b="1" dirty="0" smtClean="0">
                <a:solidFill>
                  <a:srgbClr val="0000FF"/>
                </a:solidFill>
              </a:rPr>
              <a:t>也</a:t>
            </a:r>
            <a:r>
              <a:rPr lang="en-US" altLang="zh-CN" b="1" dirty="0" smtClean="0">
                <a:solidFill>
                  <a:srgbClr val="0000FF"/>
                </a:solidFill>
              </a:rPr>
              <a:t>/</a:t>
            </a:r>
            <a:r>
              <a:rPr lang="zh-CN" altLang="en-US" b="1" dirty="0" smtClean="0">
                <a:solidFill>
                  <a:srgbClr val="0000FF"/>
                </a:solidFill>
              </a:rPr>
              <a:t>而</a:t>
            </a:r>
            <a:r>
              <a:rPr lang="zh-CN" altLang="en-US" b="1" dirty="0" smtClean="0"/>
              <a:t>释之</a:t>
            </a:r>
            <a:r>
              <a:rPr lang="zh-CN" altLang="en-US" b="1" dirty="0" smtClean="0">
                <a:solidFill>
                  <a:srgbClr val="0000FF"/>
                </a:solidFill>
              </a:rPr>
              <a:t>子文</a:t>
            </a:r>
            <a:r>
              <a:rPr lang="en-US" altLang="zh-CN" b="1" dirty="0" smtClean="0">
                <a:solidFill>
                  <a:srgbClr val="0000FF"/>
                </a:solidFill>
              </a:rPr>
              <a:t>/</a:t>
            </a:r>
            <a:r>
              <a:rPr lang="zh-CN" altLang="en-US" b="1" dirty="0" smtClean="0"/>
              <a:t>召</a:t>
            </a:r>
            <a:r>
              <a:rPr lang="zh-CN" altLang="en-US" b="1" dirty="0" smtClean="0">
                <a:solidFill>
                  <a:srgbClr val="0000FF"/>
                </a:solidFill>
              </a:rPr>
              <a:t>廷理而</a:t>
            </a:r>
            <a:r>
              <a:rPr lang="zh-CN" altLang="en-US" b="1" dirty="0" smtClean="0"/>
              <a:t>责</a:t>
            </a:r>
            <a:r>
              <a:rPr lang="zh-CN" altLang="en-US" b="1" dirty="0" smtClean="0">
                <a:solidFill>
                  <a:srgbClr val="0000FF"/>
                </a:solidFill>
              </a:rPr>
              <a:t>之</a:t>
            </a:r>
            <a:r>
              <a:rPr lang="en-US" altLang="zh-CN" b="1" dirty="0" smtClean="0">
                <a:solidFill>
                  <a:srgbClr val="0000FF"/>
                </a:solidFill>
              </a:rPr>
              <a:t>/</a:t>
            </a:r>
            <a:r>
              <a:rPr lang="zh-CN" altLang="en-US" b="1" dirty="0" smtClean="0">
                <a:solidFill>
                  <a:srgbClr val="0000FF"/>
                </a:solidFill>
              </a:rPr>
              <a:t>致</a:t>
            </a:r>
            <a:r>
              <a:rPr lang="zh-CN" altLang="en-US" b="1" dirty="0" smtClean="0"/>
              <a:t>其族人于廷理曰</a:t>
            </a:r>
            <a:r>
              <a:rPr lang="en-US" altLang="zh-CN" b="1" dirty="0" smtClean="0"/>
              <a:t>/</a:t>
            </a:r>
            <a:r>
              <a:rPr lang="zh-CN" altLang="en-US" b="1" dirty="0" smtClean="0"/>
              <a:t>不之刑也</a:t>
            </a:r>
            <a:r>
              <a:rPr lang="zh-CN" altLang="en-US" b="1" dirty="0" smtClean="0">
                <a:solidFill>
                  <a:srgbClr val="0000FF"/>
                </a:solidFill>
              </a:rPr>
              <a:t>吾</a:t>
            </a:r>
            <a:r>
              <a:rPr lang="en-US" altLang="zh-CN" b="1" dirty="0" smtClean="0">
                <a:solidFill>
                  <a:srgbClr val="0000FF"/>
                </a:solidFill>
              </a:rPr>
              <a:t>/</a:t>
            </a:r>
            <a:r>
              <a:rPr lang="zh-CN" altLang="en-US" b="1" dirty="0" smtClean="0"/>
              <a:t>将死</a:t>
            </a:r>
            <a:r>
              <a:rPr lang="en-US" altLang="zh-CN" b="1" dirty="0" smtClean="0"/>
              <a:t>/</a:t>
            </a:r>
            <a:r>
              <a:rPr lang="zh-CN" altLang="en-US" b="1" dirty="0" smtClean="0"/>
              <a:t>廷理</a:t>
            </a:r>
            <a:r>
              <a:rPr lang="zh-CN" altLang="en-US" b="1" dirty="0" smtClean="0">
                <a:solidFill>
                  <a:srgbClr val="0000FF"/>
                </a:solidFill>
              </a:rPr>
              <a:t>惧</a:t>
            </a:r>
            <a:r>
              <a:rPr lang="en-US" altLang="zh-CN" b="1" dirty="0" smtClean="0">
                <a:solidFill>
                  <a:srgbClr val="0000FF"/>
                </a:solidFill>
              </a:rPr>
              <a:t>/</a:t>
            </a:r>
            <a:r>
              <a:rPr lang="zh-CN" altLang="en-US" b="1" dirty="0" smtClean="0">
                <a:solidFill>
                  <a:srgbClr val="0000FF"/>
                </a:solidFill>
              </a:rPr>
              <a:t>遂</a:t>
            </a:r>
            <a:r>
              <a:rPr lang="zh-CN" altLang="en-US" b="1" dirty="0" smtClean="0"/>
              <a:t>刑其族人</a:t>
            </a:r>
            <a:endParaRPr lang="en-US" altLang="zh-CN" b="1" dirty="0" smtClean="0"/>
          </a:p>
          <a:p>
            <a:r>
              <a:rPr lang="en-US" altLang="zh-CN" b="1" dirty="0" smtClean="0"/>
              <a:t>B </a:t>
            </a:r>
            <a:r>
              <a:rPr lang="zh-CN" altLang="en-US" b="1" dirty="0" smtClean="0"/>
              <a:t>楚令尹子文之族</a:t>
            </a:r>
            <a:r>
              <a:rPr lang="en-US" altLang="zh-CN" b="1" dirty="0" smtClean="0"/>
              <a:t>/</a:t>
            </a:r>
            <a:r>
              <a:rPr lang="zh-CN" altLang="en-US" b="1" dirty="0" smtClean="0"/>
              <a:t>有干法者</a:t>
            </a:r>
            <a:r>
              <a:rPr lang="en-US" altLang="zh-CN" b="1" dirty="0" smtClean="0">
                <a:solidFill>
                  <a:srgbClr val="0000FF"/>
                </a:solidFill>
              </a:rPr>
              <a:t>/</a:t>
            </a:r>
            <a:r>
              <a:rPr lang="zh-CN" altLang="en-US" b="1" dirty="0" smtClean="0">
                <a:solidFill>
                  <a:srgbClr val="0000FF"/>
                </a:solidFill>
              </a:rPr>
              <a:t>廷理</a:t>
            </a:r>
            <a:r>
              <a:rPr lang="zh-CN" altLang="en-US" b="1" dirty="0" smtClean="0"/>
              <a:t>拘之</a:t>
            </a:r>
            <a:r>
              <a:rPr lang="en-US" altLang="zh-CN" b="1" dirty="0" smtClean="0"/>
              <a:t>/</a:t>
            </a:r>
            <a:r>
              <a:rPr lang="zh-CN" altLang="en-US" b="1" dirty="0" smtClean="0"/>
              <a:t>闻其令尹之族</a:t>
            </a:r>
            <a:r>
              <a:rPr lang="zh-CN" altLang="en-US" b="1" dirty="0" smtClean="0">
                <a:solidFill>
                  <a:srgbClr val="0000FF"/>
                </a:solidFill>
              </a:rPr>
              <a:t>也而</a:t>
            </a:r>
            <a:r>
              <a:rPr lang="zh-CN" altLang="en-US" b="1" dirty="0" smtClean="0"/>
              <a:t>释之</a:t>
            </a:r>
            <a:r>
              <a:rPr lang="en-US" altLang="zh-CN" b="1" dirty="0" smtClean="0">
                <a:solidFill>
                  <a:srgbClr val="0000FF"/>
                </a:solidFill>
              </a:rPr>
              <a:t>/</a:t>
            </a:r>
            <a:r>
              <a:rPr lang="zh-CN" altLang="en-US" b="1" dirty="0" smtClean="0">
                <a:solidFill>
                  <a:srgbClr val="0000FF"/>
                </a:solidFill>
              </a:rPr>
              <a:t>子文</a:t>
            </a:r>
            <a:r>
              <a:rPr lang="zh-CN" altLang="en-US" b="1" dirty="0" smtClean="0"/>
              <a:t>召</a:t>
            </a:r>
            <a:r>
              <a:rPr lang="zh-CN" altLang="en-US" b="1" dirty="0" smtClean="0">
                <a:solidFill>
                  <a:srgbClr val="0000FF"/>
                </a:solidFill>
              </a:rPr>
              <a:t>廷理而</a:t>
            </a:r>
            <a:r>
              <a:rPr lang="zh-CN" altLang="en-US" b="1" dirty="0" smtClean="0"/>
              <a:t>责</a:t>
            </a:r>
            <a:r>
              <a:rPr lang="zh-CN" altLang="en-US" b="1" dirty="0" smtClean="0">
                <a:solidFill>
                  <a:srgbClr val="0000FF"/>
                </a:solidFill>
              </a:rPr>
              <a:t>之</a:t>
            </a:r>
            <a:r>
              <a:rPr lang="en-US" altLang="zh-CN" b="1" dirty="0" smtClean="0">
                <a:solidFill>
                  <a:srgbClr val="0000FF"/>
                </a:solidFill>
              </a:rPr>
              <a:t>/</a:t>
            </a:r>
            <a:r>
              <a:rPr lang="zh-CN" altLang="en-US" b="1" dirty="0" smtClean="0">
                <a:solidFill>
                  <a:srgbClr val="0000FF"/>
                </a:solidFill>
              </a:rPr>
              <a:t>致</a:t>
            </a:r>
            <a:r>
              <a:rPr lang="zh-CN" altLang="en-US" b="1" dirty="0" smtClean="0"/>
              <a:t>其族人于廷理曰</a:t>
            </a:r>
            <a:r>
              <a:rPr lang="en-US" altLang="zh-CN" b="1" dirty="0" smtClean="0"/>
              <a:t>/</a:t>
            </a:r>
            <a:r>
              <a:rPr lang="zh-CN" altLang="en-US" b="1" dirty="0" smtClean="0"/>
              <a:t>不之刑也</a:t>
            </a:r>
            <a:r>
              <a:rPr lang="en-US" altLang="zh-CN" b="1" dirty="0" smtClean="0">
                <a:solidFill>
                  <a:srgbClr val="0000FF"/>
                </a:solidFill>
              </a:rPr>
              <a:t>/</a:t>
            </a:r>
            <a:r>
              <a:rPr lang="zh-CN" altLang="en-US" b="1" dirty="0" smtClean="0">
                <a:solidFill>
                  <a:srgbClr val="0000FF"/>
                </a:solidFill>
              </a:rPr>
              <a:t>吾</a:t>
            </a:r>
            <a:r>
              <a:rPr lang="zh-CN" altLang="en-US" b="1" dirty="0" smtClean="0"/>
              <a:t>将死</a:t>
            </a:r>
            <a:r>
              <a:rPr lang="en-US" altLang="zh-CN" b="1" dirty="0" smtClean="0"/>
              <a:t>/</a:t>
            </a:r>
            <a:r>
              <a:rPr lang="zh-CN" altLang="en-US" b="1" dirty="0" smtClean="0"/>
              <a:t>廷理</a:t>
            </a:r>
            <a:r>
              <a:rPr lang="zh-CN" altLang="en-US" b="1" dirty="0" smtClean="0">
                <a:solidFill>
                  <a:srgbClr val="0000FF"/>
                </a:solidFill>
              </a:rPr>
              <a:t>惧</a:t>
            </a:r>
            <a:r>
              <a:rPr lang="en-US" altLang="zh-CN" b="1" dirty="0" smtClean="0">
                <a:solidFill>
                  <a:srgbClr val="0000FF"/>
                </a:solidFill>
              </a:rPr>
              <a:t>/</a:t>
            </a:r>
            <a:r>
              <a:rPr lang="zh-CN" altLang="en-US" b="1" dirty="0" smtClean="0">
                <a:solidFill>
                  <a:srgbClr val="0000FF"/>
                </a:solidFill>
              </a:rPr>
              <a:t>遂</a:t>
            </a:r>
            <a:r>
              <a:rPr lang="zh-CN" altLang="en-US" b="1" dirty="0" smtClean="0"/>
              <a:t>刑其族人。</a:t>
            </a:r>
            <a:endParaRPr lang="en-US" altLang="zh-CN" b="1" dirty="0" smtClean="0"/>
          </a:p>
          <a:p>
            <a:r>
              <a:rPr lang="en-US" altLang="zh-CN" b="1" dirty="0" smtClean="0"/>
              <a:t>C </a:t>
            </a:r>
            <a:r>
              <a:rPr lang="zh-CN" altLang="en-US" b="1" dirty="0" smtClean="0"/>
              <a:t>楚令尹子文之族</a:t>
            </a:r>
            <a:r>
              <a:rPr lang="en-US" altLang="zh-CN" b="1" dirty="0" smtClean="0"/>
              <a:t>/</a:t>
            </a:r>
            <a:r>
              <a:rPr lang="zh-CN" altLang="en-US" b="1" dirty="0" smtClean="0"/>
              <a:t>有干法者</a:t>
            </a:r>
            <a:r>
              <a:rPr lang="zh-CN" altLang="en-US" b="1" dirty="0" smtClean="0">
                <a:solidFill>
                  <a:srgbClr val="0000FF"/>
                </a:solidFill>
              </a:rPr>
              <a:t>廷理</a:t>
            </a:r>
            <a:r>
              <a:rPr lang="en-US" altLang="zh-CN" b="1" dirty="0" smtClean="0">
                <a:solidFill>
                  <a:srgbClr val="0000FF"/>
                </a:solidFill>
              </a:rPr>
              <a:t>/</a:t>
            </a:r>
            <a:r>
              <a:rPr lang="zh-CN" altLang="en-US" b="1" dirty="0" smtClean="0"/>
              <a:t>拘之</a:t>
            </a:r>
            <a:r>
              <a:rPr lang="en-US" altLang="zh-CN" b="1" dirty="0" smtClean="0"/>
              <a:t>/</a:t>
            </a:r>
            <a:r>
              <a:rPr lang="zh-CN" altLang="en-US" b="1" dirty="0" smtClean="0"/>
              <a:t>闻其令尹之族</a:t>
            </a:r>
            <a:r>
              <a:rPr lang="zh-CN" altLang="en-US" b="1" dirty="0" smtClean="0">
                <a:solidFill>
                  <a:srgbClr val="0000FF"/>
                </a:solidFill>
              </a:rPr>
              <a:t>也而</a:t>
            </a:r>
            <a:r>
              <a:rPr lang="zh-CN" altLang="en-US" b="1" dirty="0" smtClean="0"/>
              <a:t>释之</a:t>
            </a:r>
            <a:r>
              <a:rPr lang="en-US" altLang="zh-CN" b="1" dirty="0" smtClean="0">
                <a:solidFill>
                  <a:srgbClr val="0000FF"/>
                </a:solidFill>
              </a:rPr>
              <a:t>/</a:t>
            </a:r>
            <a:r>
              <a:rPr lang="zh-CN" altLang="en-US" b="1" dirty="0" smtClean="0">
                <a:solidFill>
                  <a:srgbClr val="0000FF"/>
                </a:solidFill>
              </a:rPr>
              <a:t>子文</a:t>
            </a:r>
            <a:r>
              <a:rPr lang="zh-CN" altLang="en-US" b="1" dirty="0" smtClean="0"/>
              <a:t>召</a:t>
            </a:r>
            <a:r>
              <a:rPr lang="zh-CN" altLang="en-US" b="1" dirty="0" smtClean="0">
                <a:solidFill>
                  <a:srgbClr val="0000FF"/>
                </a:solidFill>
              </a:rPr>
              <a:t>廷理</a:t>
            </a:r>
            <a:r>
              <a:rPr lang="en-US" altLang="zh-CN" b="1" dirty="0" smtClean="0">
                <a:solidFill>
                  <a:srgbClr val="0000FF"/>
                </a:solidFill>
              </a:rPr>
              <a:t>/</a:t>
            </a:r>
            <a:r>
              <a:rPr lang="zh-CN" altLang="en-US" b="1" dirty="0" smtClean="0">
                <a:solidFill>
                  <a:srgbClr val="0000FF"/>
                </a:solidFill>
              </a:rPr>
              <a:t>而</a:t>
            </a:r>
            <a:r>
              <a:rPr lang="zh-CN" altLang="en-US" b="1" dirty="0" smtClean="0"/>
              <a:t>责</a:t>
            </a:r>
            <a:r>
              <a:rPr lang="zh-CN" altLang="en-US" b="1" dirty="0" smtClean="0">
                <a:solidFill>
                  <a:srgbClr val="0000FF"/>
                </a:solidFill>
              </a:rPr>
              <a:t>之致</a:t>
            </a:r>
            <a:r>
              <a:rPr lang="zh-CN" altLang="en-US" b="1" dirty="0" smtClean="0"/>
              <a:t>其族</a:t>
            </a:r>
            <a:r>
              <a:rPr lang="zh-CN" altLang="en-US" b="1" dirty="0" smtClean="0">
                <a:solidFill>
                  <a:srgbClr val="0000FF"/>
                </a:solidFill>
              </a:rPr>
              <a:t>人</a:t>
            </a:r>
            <a:r>
              <a:rPr lang="en-US" altLang="zh-CN" b="1" dirty="0" smtClean="0">
                <a:solidFill>
                  <a:srgbClr val="0000FF"/>
                </a:solidFill>
              </a:rPr>
              <a:t>/</a:t>
            </a:r>
            <a:r>
              <a:rPr lang="zh-CN" altLang="en-US" b="1" dirty="0" smtClean="0"/>
              <a:t>于廷理曰</a:t>
            </a:r>
            <a:r>
              <a:rPr lang="en-US" altLang="zh-CN" b="1" dirty="0" smtClean="0"/>
              <a:t>/</a:t>
            </a:r>
            <a:r>
              <a:rPr lang="zh-CN" altLang="en-US" b="1" dirty="0" smtClean="0"/>
              <a:t>不之刑也</a:t>
            </a:r>
            <a:r>
              <a:rPr lang="zh-CN" altLang="en-US" b="1" dirty="0" smtClean="0">
                <a:solidFill>
                  <a:srgbClr val="0000FF"/>
                </a:solidFill>
              </a:rPr>
              <a:t>吾</a:t>
            </a:r>
            <a:r>
              <a:rPr lang="en-US" altLang="zh-CN" b="1" dirty="0" smtClean="0">
                <a:solidFill>
                  <a:srgbClr val="0000FF"/>
                </a:solidFill>
              </a:rPr>
              <a:t>/</a:t>
            </a:r>
            <a:r>
              <a:rPr lang="zh-CN" altLang="en-US" b="1" dirty="0" smtClean="0"/>
              <a:t>将死</a:t>
            </a:r>
            <a:r>
              <a:rPr lang="en-US" altLang="zh-CN" b="1" dirty="0" smtClean="0"/>
              <a:t>/</a:t>
            </a:r>
            <a:r>
              <a:rPr lang="zh-CN" altLang="en-US" b="1" dirty="0" smtClean="0"/>
              <a:t>廷理</a:t>
            </a:r>
            <a:r>
              <a:rPr lang="zh-CN" altLang="en-US" b="1" dirty="0" smtClean="0">
                <a:solidFill>
                  <a:srgbClr val="0000FF"/>
                </a:solidFill>
              </a:rPr>
              <a:t>惧遂</a:t>
            </a:r>
            <a:r>
              <a:rPr lang="zh-CN" altLang="en-US" b="1" dirty="0" smtClean="0"/>
              <a:t>刑其族人。</a:t>
            </a:r>
          </a:p>
          <a:p>
            <a:r>
              <a:rPr lang="en-US" altLang="zh-CN" b="1" dirty="0" smtClean="0"/>
              <a:t>D </a:t>
            </a:r>
            <a:r>
              <a:rPr lang="zh-CN" altLang="en-US" b="1" dirty="0" smtClean="0"/>
              <a:t>楚令尹子文之族</a:t>
            </a:r>
            <a:r>
              <a:rPr lang="en-US" altLang="zh-CN" b="1" dirty="0" smtClean="0"/>
              <a:t>/</a:t>
            </a:r>
            <a:r>
              <a:rPr lang="zh-CN" altLang="en-US" b="1" dirty="0" smtClean="0"/>
              <a:t>有干法者</a:t>
            </a:r>
            <a:r>
              <a:rPr lang="zh-CN" altLang="en-US" b="1" dirty="0" smtClean="0">
                <a:solidFill>
                  <a:srgbClr val="0000FF"/>
                </a:solidFill>
              </a:rPr>
              <a:t>廷理</a:t>
            </a:r>
            <a:r>
              <a:rPr lang="en-US" altLang="zh-CN" b="1" dirty="0" smtClean="0">
                <a:solidFill>
                  <a:srgbClr val="0000FF"/>
                </a:solidFill>
              </a:rPr>
              <a:t>/</a:t>
            </a:r>
            <a:r>
              <a:rPr lang="zh-CN" altLang="en-US" b="1" dirty="0" smtClean="0"/>
              <a:t>拘之</a:t>
            </a:r>
            <a:r>
              <a:rPr lang="en-US" altLang="zh-CN" b="1" dirty="0" smtClean="0"/>
              <a:t>/</a:t>
            </a:r>
            <a:r>
              <a:rPr lang="zh-CN" altLang="en-US" b="1" dirty="0" smtClean="0"/>
              <a:t>闻其令尹之族</a:t>
            </a:r>
            <a:r>
              <a:rPr lang="zh-CN" altLang="en-US" b="1" dirty="0" smtClean="0">
                <a:solidFill>
                  <a:srgbClr val="0000FF"/>
                </a:solidFill>
              </a:rPr>
              <a:t>也</a:t>
            </a:r>
            <a:r>
              <a:rPr lang="en-US" altLang="zh-CN" b="1" dirty="0" smtClean="0">
                <a:solidFill>
                  <a:srgbClr val="0000FF"/>
                </a:solidFill>
              </a:rPr>
              <a:t>/</a:t>
            </a:r>
            <a:r>
              <a:rPr lang="zh-CN" altLang="en-US" b="1" dirty="0" smtClean="0">
                <a:solidFill>
                  <a:srgbClr val="0000FF"/>
                </a:solidFill>
              </a:rPr>
              <a:t>而</a:t>
            </a:r>
            <a:r>
              <a:rPr lang="zh-CN" altLang="en-US" b="1" dirty="0" smtClean="0"/>
              <a:t>释之</a:t>
            </a:r>
            <a:r>
              <a:rPr lang="zh-CN" altLang="en-US" b="1" dirty="0" smtClean="0">
                <a:solidFill>
                  <a:srgbClr val="0000FF"/>
                </a:solidFill>
              </a:rPr>
              <a:t>子文</a:t>
            </a:r>
            <a:r>
              <a:rPr lang="en-US" altLang="zh-CN" b="1" dirty="0" smtClean="0">
                <a:solidFill>
                  <a:srgbClr val="0000FF"/>
                </a:solidFill>
              </a:rPr>
              <a:t>/</a:t>
            </a:r>
            <a:r>
              <a:rPr lang="zh-CN" altLang="en-US" b="1" dirty="0" smtClean="0"/>
              <a:t>召</a:t>
            </a:r>
            <a:r>
              <a:rPr lang="zh-CN" altLang="en-US" b="1" dirty="0" smtClean="0">
                <a:solidFill>
                  <a:srgbClr val="0000FF"/>
                </a:solidFill>
              </a:rPr>
              <a:t>廷理</a:t>
            </a:r>
            <a:r>
              <a:rPr lang="en-US" altLang="zh-CN" b="1" dirty="0" smtClean="0">
                <a:solidFill>
                  <a:srgbClr val="0000FF"/>
                </a:solidFill>
              </a:rPr>
              <a:t>/</a:t>
            </a:r>
            <a:r>
              <a:rPr lang="zh-CN" altLang="en-US" b="1" dirty="0" smtClean="0">
                <a:solidFill>
                  <a:srgbClr val="0000FF"/>
                </a:solidFill>
              </a:rPr>
              <a:t>而</a:t>
            </a:r>
            <a:r>
              <a:rPr lang="zh-CN" altLang="en-US" b="1" dirty="0" smtClean="0"/>
              <a:t>责</a:t>
            </a:r>
            <a:r>
              <a:rPr lang="zh-CN" altLang="en-US" b="1" dirty="0" smtClean="0">
                <a:solidFill>
                  <a:srgbClr val="0000FF"/>
                </a:solidFill>
              </a:rPr>
              <a:t>之致</a:t>
            </a:r>
            <a:r>
              <a:rPr lang="zh-CN" altLang="en-US" b="1" dirty="0" smtClean="0"/>
              <a:t>其族人于廷理曰</a:t>
            </a:r>
            <a:r>
              <a:rPr lang="en-US" altLang="zh-CN" b="1" dirty="0" smtClean="0"/>
              <a:t>/</a:t>
            </a:r>
            <a:r>
              <a:rPr lang="zh-CN" altLang="en-US" b="1" dirty="0" smtClean="0"/>
              <a:t>不之刑也</a:t>
            </a:r>
            <a:r>
              <a:rPr lang="en-US" altLang="zh-CN" b="1" dirty="0" smtClean="0">
                <a:solidFill>
                  <a:srgbClr val="0000FF"/>
                </a:solidFill>
              </a:rPr>
              <a:t>/</a:t>
            </a:r>
            <a:r>
              <a:rPr lang="zh-CN" altLang="en-US" b="1" dirty="0" smtClean="0">
                <a:solidFill>
                  <a:srgbClr val="0000FF"/>
                </a:solidFill>
              </a:rPr>
              <a:t>吾</a:t>
            </a:r>
            <a:r>
              <a:rPr lang="zh-CN" altLang="en-US" b="1" dirty="0" smtClean="0"/>
              <a:t>将死</a:t>
            </a:r>
            <a:r>
              <a:rPr lang="en-US" altLang="zh-CN" b="1" dirty="0" smtClean="0"/>
              <a:t>/</a:t>
            </a:r>
            <a:r>
              <a:rPr lang="zh-CN" altLang="en-US" b="1" dirty="0" smtClean="0"/>
              <a:t>廷理</a:t>
            </a:r>
            <a:r>
              <a:rPr lang="zh-CN" altLang="en-US" b="1" dirty="0" smtClean="0">
                <a:solidFill>
                  <a:srgbClr val="0000FF"/>
                </a:solidFill>
              </a:rPr>
              <a:t>惧遂</a:t>
            </a:r>
            <a:r>
              <a:rPr lang="zh-CN" altLang="en-US" b="1" dirty="0" smtClean="0"/>
              <a:t>刑其族人。</a:t>
            </a:r>
          </a:p>
          <a:p>
            <a:endParaRPr lang="zh-CN" altLang="en-US" b="1" dirty="0" smtClean="0"/>
          </a:p>
          <a:p>
            <a:endParaRPr lang="zh-CN" altLang="en-US" b="1" dirty="0"/>
          </a:p>
        </p:txBody>
      </p:sp>
      <p:sp>
        <p:nvSpPr>
          <p:cNvPr id="4" name="TextBox 3"/>
          <p:cNvSpPr txBox="1"/>
          <p:nvPr/>
        </p:nvSpPr>
        <p:spPr>
          <a:xfrm>
            <a:off x="1071538" y="0"/>
            <a:ext cx="8072462" cy="523220"/>
          </a:xfrm>
          <a:prstGeom prst="rect">
            <a:avLst/>
          </a:prstGeom>
          <a:noFill/>
        </p:spPr>
        <p:txBody>
          <a:bodyPr wrap="square" rtlCol="0">
            <a:spAutoFit/>
          </a:bodyPr>
          <a:lstStyle/>
          <a:p>
            <a:r>
              <a:rPr lang="zh-CN" altLang="en-US" sz="2800" dirty="0" smtClean="0">
                <a:solidFill>
                  <a:srgbClr val="FF0000"/>
                </a:solidFill>
              </a:rPr>
              <a:t>下面给文中划线的部分断句，正确的一项是（   ）</a:t>
            </a:r>
            <a:endParaRPr lang="zh-CN" altLang="en-US" sz="2800" dirty="0">
              <a:solidFill>
                <a:srgbClr val="FF0000"/>
              </a:solidFill>
            </a:endParaRPr>
          </a:p>
        </p:txBody>
      </p:sp>
      <p:sp>
        <p:nvSpPr>
          <p:cNvPr id="5" name="TextBox 4"/>
          <p:cNvSpPr txBox="1"/>
          <p:nvPr/>
        </p:nvSpPr>
        <p:spPr>
          <a:xfrm>
            <a:off x="190028" y="214290"/>
            <a:ext cx="738664" cy="6643710"/>
          </a:xfrm>
          <a:prstGeom prst="rect">
            <a:avLst/>
          </a:prstGeom>
          <a:noFill/>
        </p:spPr>
        <p:txBody>
          <a:bodyPr vert="eaVert" wrap="square" rtlCol="0">
            <a:spAutoFit/>
          </a:bodyPr>
          <a:lstStyle/>
          <a:p>
            <a:r>
              <a:rPr lang="zh-CN" altLang="en-US" sz="3600" dirty="0" smtClean="0">
                <a:latin typeface="华文琥珀" pitchFamily="2" charset="-122"/>
                <a:ea typeface="华文琥珀" pitchFamily="2" charset="-122"/>
              </a:rPr>
              <a:t>牛刀小试（核按钮</a:t>
            </a:r>
            <a:r>
              <a:rPr lang="en-US" altLang="zh-CN" sz="3600" dirty="0" smtClean="0">
                <a:latin typeface="华文琥珀" pitchFamily="2" charset="-122"/>
                <a:ea typeface="华文琥珀" pitchFamily="2" charset="-122"/>
              </a:rPr>
              <a:t>p75</a:t>
            </a:r>
            <a:r>
              <a:rPr lang="zh-CN" altLang="en-US" sz="3600" dirty="0" smtClean="0">
                <a:latin typeface="华文琥珀" pitchFamily="2" charset="-122"/>
                <a:ea typeface="华文琥珀" pitchFamily="2" charset="-122"/>
              </a:rPr>
              <a:t>第一题）</a:t>
            </a:r>
            <a:endParaRPr lang="zh-CN" altLang="en-US" sz="3600" dirty="0">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642918"/>
            <a:ext cx="8069584" cy="5643602"/>
          </a:xfrm>
        </p:spPr>
        <p:txBody>
          <a:bodyPr/>
          <a:lstStyle/>
          <a:p>
            <a:r>
              <a:rPr lang="zh-CN" altLang="en-US" b="1" dirty="0" smtClean="0"/>
              <a:t>楚令尹子文之族</a:t>
            </a:r>
            <a:r>
              <a:rPr lang="en-US" altLang="zh-CN" b="1" dirty="0" smtClean="0"/>
              <a:t>/</a:t>
            </a:r>
            <a:r>
              <a:rPr lang="zh-CN" altLang="en-US" b="1" dirty="0" smtClean="0"/>
              <a:t>有干法者</a:t>
            </a:r>
            <a:r>
              <a:rPr lang="en-US" altLang="zh-CN" b="1" dirty="0" smtClean="0"/>
              <a:t>/</a:t>
            </a:r>
            <a:r>
              <a:rPr lang="zh-CN" altLang="en-US" b="1" dirty="0" smtClean="0"/>
              <a:t>廷理拘之</a:t>
            </a:r>
            <a:r>
              <a:rPr lang="en-US" altLang="zh-CN" b="1" dirty="0" smtClean="0"/>
              <a:t>/</a:t>
            </a:r>
            <a:r>
              <a:rPr lang="zh-CN" altLang="en-US" b="1" dirty="0" smtClean="0"/>
              <a:t>闻其令尹之族也而释之</a:t>
            </a:r>
            <a:r>
              <a:rPr lang="en-US" altLang="zh-CN" b="1" dirty="0" smtClean="0"/>
              <a:t>/</a:t>
            </a:r>
            <a:r>
              <a:rPr lang="zh-CN" altLang="en-US" b="1" dirty="0" smtClean="0"/>
              <a:t>子文召廷理而责之</a:t>
            </a:r>
            <a:r>
              <a:rPr lang="en-US" altLang="zh-CN" b="1" dirty="0" smtClean="0"/>
              <a:t>/</a:t>
            </a:r>
            <a:r>
              <a:rPr lang="zh-CN" altLang="en-US" b="1" dirty="0" smtClean="0"/>
              <a:t>致其族人于廷理曰</a:t>
            </a:r>
            <a:r>
              <a:rPr lang="en-US" altLang="zh-CN" b="1" dirty="0" smtClean="0"/>
              <a:t>/</a:t>
            </a:r>
            <a:r>
              <a:rPr lang="zh-CN" altLang="en-US" b="1" dirty="0" smtClean="0"/>
              <a:t>不之刑也</a:t>
            </a:r>
            <a:r>
              <a:rPr lang="en-US" altLang="zh-CN" b="1" dirty="0" smtClean="0"/>
              <a:t>/</a:t>
            </a:r>
            <a:r>
              <a:rPr lang="zh-CN" altLang="en-US" b="1" dirty="0" smtClean="0"/>
              <a:t>吾将死</a:t>
            </a:r>
            <a:r>
              <a:rPr lang="en-US" altLang="zh-CN" b="1" dirty="0" smtClean="0"/>
              <a:t>/</a:t>
            </a:r>
            <a:r>
              <a:rPr lang="zh-CN" altLang="en-US" b="1" dirty="0" smtClean="0"/>
              <a:t>廷理惧</a:t>
            </a:r>
            <a:r>
              <a:rPr lang="en-US" altLang="zh-CN" b="1" dirty="0" smtClean="0"/>
              <a:t>/</a:t>
            </a:r>
            <a:r>
              <a:rPr lang="zh-CN" altLang="en-US" b="1" dirty="0" smtClean="0"/>
              <a:t>遂刑其族人</a:t>
            </a:r>
            <a:r>
              <a:rPr lang="en-US" altLang="zh-CN" b="1" dirty="0" smtClean="0"/>
              <a:t>/</a:t>
            </a:r>
            <a:r>
              <a:rPr lang="zh-CN" altLang="en-US" b="1" dirty="0" smtClean="0">
                <a:solidFill>
                  <a:srgbClr val="0000FF"/>
                </a:solidFill>
              </a:rPr>
              <a:t>成王闻之，不及履而至于子文之室曰：“寡人幼少，置理失其人，以违夫子之意。” </a:t>
            </a:r>
            <a:r>
              <a:rPr lang="en-US" b="1" dirty="0" smtClean="0">
                <a:solidFill>
                  <a:srgbClr val="0000FF"/>
                </a:solidFill>
              </a:rPr>
              <a:t>(</a:t>
            </a:r>
            <a:r>
              <a:rPr lang="zh-CN" altLang="en-US" b="1" dirty="0" smtClean="0">
                <a:solidFill>
                  <a:srgbClr val="0000FF"/>
                </a:solidFill>
              </a:rPr>
              <a:t>节选自</a:t>
            </a:r>
            <a:r>
              <a:rPr lang="en-US" altLang="zh-CN" b="1" dirty="0" smtClean="0">
                <a:solidFill>
                  <a:srgbClr val="0000FF"/>
                </a:solidFill>
              </a:rPr>
              <a:t>《</a:t>
            </a:r>
            <a:r>
              <a:rPr lang="zh-CN" altLang="en-US" b="1" dirty="0" smtClean="0">
                <a:solidFill>
                  <a:srgbClr val="0000FF"/>
                </a:solidFill>
              </a:rPr>
              <a:t>说苑</a:t>
            </a:r>
            <a:r>
              <a:rPr lang="en-US" altLang="zh-CN" b="1" dirty="0" smtClean="0">
                <a:solidFill>
                  <a:srgbClr val="0000FF"/>
                </a:solidFill>
              </a:rPr>
              <a:t>·</a:t>
            </a:r>
            <a:r>
              <a:rPr lang="zh-CN" altLang="en-US" b="1" dirty="0" smtClean="0">
                <a:solidFill>
                  <a:srgbClr val="0000FF"/>
                </a:solidFill>
              </a:rPr>
              <a:t>至公</a:t>
            </a:r>
            <a:r>
              <a:rPr lang="en-US" altLang="zh-CN" b="1" dirty="0" smtClean="0">
                <a:solidFill>
                  <a:srgbClr val="0000FF"/>
                </a:solidFill>
              </a:rPr>
              <a:t>》</a:t>
            </a:r>
            <a:r>
              <a:rPr lang="en-US" b="1" dirty="0" smtClean="0">
                <a:solidFill>
                  <a:srgbClr val="0000FF"/>
                </a:solidFill>
              </a:rPr>
              <a:t>)</a:t>
            </a:r>
            <a:endParaRPr lang="zh-CN" altLang="en-US" b="1" dirty="0" smtClean="0">
              <a:solidFill>
                <a:srgbClr val="0000FF"/>
              </a:solidFill>
            </a:endParaRPr>
          </a:p>
          <a:p>
            <a:endParaRPr lang="zh-CN" altLang="en-US" b="1" dirty="0"/>
          </a:p>
        </p:txBody>
      </p:sp>
      <p:sp>
        <p:nvSpPr>
          <p:cNvPr id="4" name="TextBox 3"/>
          <p:cNvSpPr txBox="1"/>
          <p:nvPr/>
        </p:nvSpPr>
        <p:spPr>
          <a:xfrm>
            <a:off x="190028" y="214290"/>
            <a:ext cx="738664" cy="6643710"/>
          </a:xfrm>
          <a:prstGeom prst="rect">
            <a:avLst/>
          </a:prstGeom>
          <a:noFill/>
        </p:spPr>
        <p:txBody>
          <a:bodyPr vert="eaVert" wrap="square" rtlCol="0">
            <a:spAutoFit/>
          </a:bodyPr>
          <a:lstStyle/>
          <a:p>
            <a:r>
              <a:rPr lang="zh-CN" altLang="en-US" sz="3600" dirty="0" smtClean="0">
                <a:latin typeface="华文琥珀" pitchFamily="2" charset="-122"/>
                <a:ea typeface="华文琥珀" pitchFamily="2" charset="-122"/>
              </a:rPr>
              <a:t>牛刀小试（核按钮</a:t>
            </a:r>
            <a:r>
              <a:rPr lang="en-US" altLang="zh-CN" sz="3600" dirty="0" smtClean="0">
                <a:latin typeface="华文琥珀" pitchFamily="2" charset="-122"/>
                <a:ea typeface="华文琥珀" pitchFamily="2" charset="-122"/>
              </a:rPr>
              <a:t>p75</a:t>
            </a:r>
            <a:r>
              <a:rPr lang="zh-CN" altLang="en-US" sz="3600" dirty="0" smtClean="0">
                <a:latin typeface="华文琥珀" pitchFamily="2" charset="-122"/>
                <a:ea typeface="华文琥珀" pitchFamily="2" charset="-122"/>
              </a:rPr>
              <a:t>第一题）</a:t>
            </a:r>
            <a:endParaRPr lang="zh-CN" altLang="en-US" sz="3600" dirty="0">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4414" y="0"/>
            <a:ext cx="7498080" cy="1143000"/>
          </a:xfrm>
        </p:spPr>
        <p:txBody>
          <a:bodyPr/>
          <a:lstStyle/>
          <a:p>
            <a:r>
              <a:rPr lang="zh-CN" altLang="en-US" dirty="0" smtClean="0"/>
              <a:t>翻译</a:t>
            </a:r>
            <a:endParaRPr lang="zh-CN" altLang="en-US" dirty="0"/>
          </a:p>
        </p:txBody>
      </p:sp>
      <p:sp>
        <p:nvSpPr>
          <p:cNvPr id="3" name="内容占位符 2"/>
          <p:cNvSpPr>
            <a:spLocks noGrp="1"/>
          </p:cNvSpPr>
          <p:nvPr>
            <p:ph idx="1"/>
          </p:nvPr>
        </p:nvSpPr>
        <p:spPr>
          <a:xfrm>
            <a:off x="1000100" y="1071546"/>
            <a:ext cx="8001056" cy="5176854"/>
          </a:xfrm>
        </p:spPr>
        <p:txBody>
          <a:bodyPr>
            <a:normAutofit/>
          </a:bodyPr>
          <a:lstStyle/>
          <a:p>
            <a:r>
              <a:rPr lang="zh-CN" altLang="en-US" dirty="0" smtClean="0"/>
              <a:t>楚国令尹子文的族人，有触犯刑法的，法官逮捕了他，听说是令尹的族人就又释放了他。子文把法官叫来并责备了他，把他的族人交给法官说：“不惩治他，我就要去死。”法官很害怕，于是就惩治了令尹的族人。楚成王听说这件事，连鞋都没来得及穿，立即来到子文的房间里，说：“我年纪轻，安排法官用人不当，因此违背了您的心意。”</a:t>
            </a:r>
            <a:endParaRPr lang="zh-CN" altLang="en-US" dirty="0"/>
          </a:p>
        </p:txBody>
      </p:sp>
      <p:sp>
        <p:nvSpPr>
          <p:cNvPr id="4" name="TextBox 3"/>
          <p:cNvSpPr txBox="1"/>
          <p:nvPr/>
        </p:nvSpPr>
        <p:spPr>
          <a:xfrm>
            <a:off x="190028" y="214290"/>
            <a:ext cx="738664" cy="6643710"/>
          </a:xfrm>
          <a:prstGeom prst="rect">
            <a:avLst/>
          </a:prstGeom>
          <a:noFill/>
        </p:spPr>
        <p:txBody>
          <a:bodyPr vert="eaVert" wrap="square" rtlCol="0">
            <a:spAutoFit/>
          </a:bodyPr>
          <a:lstStyle/>
          <a:p>
            <a:r>
              <a:rPr lang="zh-CN" altLang="en-US" sz="3600" dirty="0" smtClean="0">
                <a:latin typeface="华文琥珀" pitchFamily="2" charset="-122"/>
                <a:ea typeface="华文琥珀" pitchFamily="2" charset="-122"/>
              </a:rPr>
              <a:t>牛刀小试（核按钮</a:t>
            </a:r>
            <a:r>
              <a:rPr lang="en-US" altLang="zh-CN" sz="3600" dirty="0" smtClean="0">
                <a:latin typeface="华文琥珀" pitchFamily="2" charset="-122"/>
                <a:ea typeface="华文琥珀" pitchFamily="2" charset="-122"/>
              </a:rPr>
              <a:t>p75</a:t>
            </a:r>
            <a:r>
              <a:rPr lang="zh-CN" altLang="en-US" sz="3600" dirty="0" smtClean="0">
                <a:latin typeface="华文琥珀" pitchFamily="2" charset="-122"/>
                <a:ea typeface="华文琥珀" pitchFamily="2" charset="-122"/>
              </a:rPr>
              <a:t>第一题）</a:t>
            </a:r>
            <a:endParaRPr lang="zh-CN" altLang="en-US" sz="3600" dirty="0">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1214414" y="1447800"/>
            <a:ext cx="7719274" cy="4800600"/>
          </a:xfrm>
        </p:spPr>
        <p:txBody>
          <a:bodyPr>
            <a:normAutofit/>
          </a:bodyPr>
          <a:lstStyle/>
          <a:p>
            <a:r>
              <a:rPr lang="en-US" altLang="zh-CN" sz="4400" dirty="0" smtClean="0"/>
              <a:t>1</a:t>
            </a:r>
            <a:r>
              <a:rPr lang="zh-CN" altLang="en-US" sz="4400" dirty="0" smtClean="0"/>
              <a:t>、整理笔记，巩固复习。</a:t>
            </a:r>
            <a:endParaRPr lang="en-US" altLang="zh-CN" sz="4400" dirty="0" smtClean="0"/>
          </a:p>
          <a:p>
            <a:r>
              <a:rPr lang="en-US" altLang="zh-CN" sz="4400" dirty="0" smtClean="0"/>
              <a:t>2</a:t>
            </a:r>
            <a:r>
              <a:rPr lang="zh-CN" altLang="en-US" sz="4400" dirty="0" smtClean="0"/>
              <a:t>、完成</a:t>
            </a:r>
            <a:r>
              <a:rPr lang="en-US" altLang="zh-CN" sz="4400" dirty="0" smtClean="0"/>
              <a:t>《</a:t>
            </a:r>
            <a:r>
              <a:rPr lang="zh-CN" altLang="en-US" sz="4400" dirty="0" smtClean="0"/>
              <a:t>核按钮</a:t>
            </a:r>
            <a:r>
              <a:rPr lang="en-US" altLang="zh-CN" sz="4400" dirty="0" smtClean="0"/>
              <a:t>》P63</a:t>
            </a:r>
            <a:r>
              <a:rPr lang="zh-CN" altLang="en-US" sz="4400" dirty="0" smtClean="0"/>
              <a:t>第二篇文言文（于休烈篇）以及</a:t>
            </a:r>
            <a:r>
              <a:rPr lang="en-US" altLang="zh-CN" sz="4400" dirty="0" smtClean="0"/>
              <a:t>P76</a:t>
            </a:r>
            <a:r>
              <a:rPr lang="zh-CN" altLang="en-US" sz="4400" dirty="0" smtClean="0"/>
              <a:t>即时练的第二、四题。</a:t>
            </a:r>
            <a:endParaRPr lang="en-US" altLang="zh-CN" sz="4400" dirty="0" smtClean="0"/>
          </a:p>
          <a:p>
            <a:endParaRPr lang="zh-CN" altLang="en-US" sz="4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a:xfrm>
            <a:off x="1142976" y="1085831"/>
            <a:ext cx="7560840" cy="4824536"/>
          </a:xfrm>
        </p:spPr>
        <p:txBody>
          <a:bodyPr>
            <a:normAutofit/>
          </a:bodyPr>
          <a:lstStyle/>
          <a:p>
            <a:pPr eaLnBrk="1" hangingPunct="1">
              <a:buNone/>
            </a:pPr>
            <a:r>
              <a:rPr lang="en-US" altLang="zh-CN" sz="3600" b="1" dirty="0" smtClean="0">
                <a:solidFill>
                  <a:srgbClr val="C00000"/>
                </a:solidFill>
              </a:rPr>
              <a:t>2</a:t>
            </a:r>
            <a:r>
              <a:rPr lang="zh-CN" sz="3600" b="1" dirty="0" smtClean="0">
                <a:solidFill>
                  <a:srgbClr val="C00000"/>
                </a:solidFill>
              </a:rPr>
              <a:t>． 常用虚词是标志</a:t>
            </a:r>
            <a:r>
              <a:rPr lang="en-US" sz="3600" b="1" dirty="0" smtClean="0"/>
              <a:t/>
            </a:r>
            <a:br>
              <a:rPr lang="en-US" sz="3600" b="1" dirty="0" smtClean="0"/>
            </a:br>
            <a:r>
              <a:rPr lang="zh-CN" sz="3600" b="1" dirty="0" smtClean="0"/>
              <a:t>　　</a:t>
            </a:r>
            <a:endParaRPr lang="en-US" altLang="zh-CN" sz="3600" b="1" dirty="0" smtClean="0"/>
          </a:p>
          <a:p>
            <a:pPr eaLnBrk="1" hangingPunct="1">
              <a:buFont typeface="Wingdings" pitchFamily="2" charset="2"/>
              <a:buNone/>
            </a:pPr>
            <a:r>
              <a:rPr lang="en-US" altLang="zh-CN" sz="3600" b="1" dirty="0" smtClean="0"/>
              <a:t>         </a:t>
            </a:r>
            <a:r>
              <a:rPr lang="zh-CN" sz="3600" b="1" dirty="0" smtClean="0"/>
              <a:t>文言虚词的主要作用是表示语法关系和语气，往往是明辨句读的重要标志。熟悉各类常见虚词的用法，尤其是它们在句中常处的</a:t>
            </a:r>
            <a:r>
              <a:rPr lang="zh-CN" sz="3600" b="1" dirty="0" smtClean="0">
                <a:solidFill>
                  <a:srgbClr val="C00000"/>
                </a:solidFill>
              </a:rPr>
              <a:t>位置</a:t>
            </a:r>
            <a:r>
              <a:rPr lang="zh-CN" sz="3600" b="1" dirty="0" smtClean="0"/>
              <a:t>有助于断句：</a:t>
            </a:r>
          </a:p>
          <a:p>
            <a:pPr eaLnBrk="1" hangingPunct="1">
              <a:buFont typeface="Wingdings" pitchFamily="2" charset="2"/>
              <a:buNone/>
            </a:pPr>
            <a:endParaRPr lang="zh-CN" altLang="en-US" sz="36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928662" y="0"/>
            <a:ext cx="8215338" cy="6741368"/>
          </a:xfrm>
        </p:spPr>
        <p:txBody>
          <a:bodyPr>
            <a:normAutofit/>
          </a:bodyPr>
          <a:lstStyle/>
          <a:p>
            <a:pPr eaLnBrk="1" hangingPunct="1">
              <a:buNone/>
            </a:pPr>
            <a:r>
              <a:rPr lang="zh-CN" sz="3600" b="1" dirty="0" smtClean="0">
                <a:solidFill>
                  <a:srgbClr val="FF0000"/>
                </a:solidFill>
              </a:rPr>
              <a:t>　</a:t>
            </a:r>
            <a:r>
              <a:rPr lang="zh-CN" sz="3600" b="1" dirty="0" smtClean="0">
                <a:solidFill>
                  <a:srgbClr val="C00000"/>
                </a:solidFill>
              </a:rPr>
              <a:t>① 句首词：</a:t>
            </a:r>
            <a:endParaRPr lang="en-US" altLang="zh-CN" sz="3600" b="1" dirty="0" smtClean="0">
              <a:solidFill>
                <a:srgbClr val="C00000"/>
              </a:solidFill>
            </a:endParaRPr>
          </a:p>
          <a:p>
            <a:pPr eaLnBrk="1" hangingPunct="1">
              <a:buNone/>
            </a:pPr>
            <a:r>
              <a:rPr lang="zh-CN" sz="3600" b="1" dirty="0" smtClean="0"/>
              <a:t>夫、盖、唯、惟、凡、苟、纵、岂、盍（单个发语词）</a:t>
            </a:r>
            <a:endParaRPr lang="en-US" altLang="zh-CN" sz="3600" b="1" dirty="0" smtClean="0"/>
          </a:p>
          <a:p>
            <a:pPr eaLnBrk="1" hangingPunct="1">
              <a:buNone/>
            </a:pPr>
            <a:endParaRPr lang="zh-CN" sz="3600" b="1" dirty="0" smtClean="0"/>
          </a:p>
          <a:p>
            <a:pPr eaLnBrk="1" hangingPunct="1">
              <a:buNone/>
            </a:pPr>
            <a:r>
              <a:rPr lang="zh-CN" sz="3600" b="1" dirty="0" smtClean="0">
                <a:solidFill>
                  <a:srgbClr val="0000FF"/>
                </a:solidFill>
              </a:rPr>
              <a:t>何故、何以、何其、何必、何不、故而、是故、以故、是以（原因）</a:t>
            </a:r>
          </a:p>
          <a:p>
            <a:pPr eaLnBrk="1" hangingPunct="1">
              <a:buNone/>
            </a:pPr>
            <a:r>
              <a:rPr lang="zh-CN" sz="3600" b="1" dirty="0" smtClean="0">
                <a:solidFill>
                  <a:srgbClr val="0000FF"/>
                </a:solidFill>
              </a:rPr>
              <a:t>且夫、若夫、向使、无论、至若（假设）</a:t>
            </a:r>
          </a:p>
          <a:p>
            <a:pPr eaLnBrk="1" hangingPunct="1">
              <a:buNone/>
            </a:pPr>
            <a:r>
              <a:rPr lang="zh-CN" sz="3600" b="1" dirty="0" smtClean="0">
                <a:solidFill>
                  <a:srgbClr val="0000FF"/>
                </a:solidFill>
              </a:rPr>
              <a:t>然则、然而（转折）</a:t>
            </a:r>
          </a:p>
          <a:p>
            <a:pPr eaLnBrk="1" hangingPunct="1">
              <a:buNone/>
            </a:pPr>
            <a:r>
              <a:rPr lang="zh-CN" sz="3600" b="1" dirty="0" smtClean="0">
                <a:solidFill>
                  <a:srgbClr val="0000FF"/>
                </a:solidFill>
              </a:rPr>
              <a:t>得无、何为、曷为、无乃（疑问）</a:t>
            </a:r>
          </a:p>
          <a:p>
            <a:pPr eaLnBrk="1" hangingPunct="1">
              <a:buNone/>
            </a:pPr>
            <a:r>
              <a:rPr lang="zh-CN" sz="3600" b="1" dirty="0" smtClean="0">
                <a:solidFill>
                  <a:srgbClr val="0000FF"/>
                </a:solidFill>
              </a:rPr>
              <a:t>向之、向者、乃今、当是时、顷之、俄而、未几、久之（时间）</a:t>
            </a:r>
          </a:p>
          <a:p>
            <a:pPr eaLnBrk="1" hangingPunct="1">
              <a:buNone/>
            </a:pPr>
            <a:endParaRPr lang="zh-CN" altLang="en-US" sz="36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1071538" y="357166"/>
            <a:ext cx="7786742" cy="5552154"/>
          </a:xfrm>
        </p:spPr>
        <p:txBody>
          <a:bodyPr/>
          <a:lstStyle/>
          <a:p>
            <a:pPr eaLnBrk="1" hangingPunct="1"/>
            <a:r>
              <a:rPr lang="zh-CN" sz="3600" b="1" dirty="0" smtClean="0"/>
              <a:t>例：</a:t>
            </a:r>
            <a:endParaRPr lang="en-US" altLang="zh-CN" sz="3600" b="1" dirty="0" smtClean="0"/>
          </a:p>
          <a:p>
            <a:pPr eaLnBrk="1" hangingPunct="1"/>
            <a:r>
              <a:rPr lang="zh-CN" sz="3600" b="1" dirty="0" smtClean="0"/>
              <a:t>遂与之俱出∕</a:t>
            </a:r>
            <a:r>
              <a:rPr lang="zh-CN" sz="3600" b="1" u="sng" dirty="0" smtClean="0">
                <a:solidFill>
                  <a:srgbClr val="C00000"/>
                </a:solidFill>
              </a:rPr>
              <a:t>盖</a:t>
            </a:r>
            <a:r>
              <a:rPr lang="zh-CN" sz="3600" b="1" dirty="0" smtClean="0"/>
              <a:t>余所至，比好游者尚不能十一</a:t>
            </a:r>
          </a:p>
          <a:p>
            <a:pPr eaLnBrk="1" hangingPunct="1"/>
            <a:r>
              <a:rPr lang="zh-CN" sz="3600" b="1" dirty="0" smtClean="0"/>
              <a:t>则物与我皆无尽也，而又何羡</a:t>
            </a:r>
            <a:r>
              <a:rPr lang="zh-CN" sz="3600" b="1" dirty="0" smtClean="0">
                <a:solidFill>
                  <a:srgbClr val="C00000"/>
                </a:solidFill>
              </a:rPr>
              <a:t>乎</a:t>
            </a:r>
            <a:r>
              <a:rPr lang="zh-CN" sz="3600" b="1" dirty="0" smtClean="0"/>
              <a:t>∕</a:t>
            </a:r>
            <a:r>
              <a:rPr lang="zh-CN" sz="3600" b="1" u="sng" dirty="0" smtClean="0">
                <a:solidFill>
                  <a:srgbClr val="C00000"/>
                </a:solidFill>
              </a:rPr>
              <a:t>且夫</a:t>
            </a:r>
            <a:r>
              <a:rPr lang="zh-CN" sz="3600" b="1" dirty="0" smtClean="0"/>
              <a:t>天地之间，物各有主</a:t>
            </a:r>
          </a:p>
          <a:p>
            <a:pPr eaLnBrk="1" hangingPunct="1"/>
            <a:r>
              <a:rPr lang="zh-CN" sz="3600" b="1" dirty="0" smtClean="0"/>
              <a:t>旦日飨士卒，为击破沛公军∕</a:t>
            </a:r>
            <a:r>
              <a:rPr lang="zh-CN" sz="3600" b="1" u="sng" dirty="0" smtClean="0">
                <a:solidFill>
                  <a:srgbClr val="C00000"/>
                </a:solidFill>
              </a:rPr>
              <a:t>当是时</a:t>
            </a:r>
            <a:r>
              <a:rPr lang="zh-CN" sz="3600" b="1" dirty="0" smtClean="0"/>
              <a:t>∕项羽兵四十万</a:t>
            </a:r>
          </a:p>
          <a:p>
            <a:pPr eaLnBrk="1" hangingPunct="1"/>
            <a:endParaRPr lang="zh-CN" altLang="en-US" sz="36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971600" y="0"/>
            <a:ext cx="8172400" cy="6629400"/>
          </a:xfrm>
        </p:spPr>
        <p:txBody>
          <a:bodyPr>
            <a:normAutofit lnSpcReduction="10000"/>
          </a:bodyPr>
          <a:lstStyle/>
          <a:p>
            <a:pPr eaLnBrk="1" hangingPunct="1">
              <a:buFont typeface="Wingdings" pitchFamily="2" charset="2"/>
              <a:buNone/>
            </a:pPr>
            <a:r>
              <a:rPr lang="zh-CN" altLang="zh-CN" sz="3600" b="1" dirty="0" smtClean="0">
                <a:solidFill>
                  <a:srgbClr val="C00000"/>
                </a:solidFill>
              </a:rPr>
              <a:t>②</a:t>
            </a:r>
            <a:r>
              <a:rPr lang="zh-CN" sz="3600" b="1" dirty="0" smtClean="0">
                <a:solidFill>
                  <a:srgbClr val="C00000"/>
                </a:solidFill>
              </a:rPr>
              <a:t>句末语气词：</a:t>
            </a:r>
            <a:r>
              <a:rPr lang="zh-CN" sz="3600" b="1" dirty="0" smtClean="0"/>
              <a:t>也、矣、耶、哉、乎、焉、欤、兮、耳、</a:t>
            </a:r>
            <a:r>
              <a:rPr lang="zh-CN" sz="3600" b="1" dirty="0" smtClean="0">
                <a:solidFill>
                  <a:srgbClr val="0000FF"/>
                </a:solidFill>
              </a:rPr>
              <a:t>而已</a:t>
            </a:r>
            <a:endParaRPr lang="en-US" altLang="zh-CN" sz="3600" b="1" dirty="0" smtClean="0">
              <a:solidFill>
                <a:srgbClr val="0000FF"/>
              </a:solidFill>
            </a:endParaRPr>
          </a:p>
          <a:p>
            <a:pPr eaLnBrk="1" hangingPunct="1">
              <a:buFont typeface="Wingdings" pitchFamily="2" charset="2"/>
              <a:buNone/>
            </a:pPr>
            <a:endParaRPr lang="zh-CN" sz="1900" b="1" dirty="0" smtClean="0">
              <a:solidFill>
                <a:srgbClr val="0000FF"/>
              </a:solidFill>
            </a:endParaRPr>
          </a:p>
          <a:p>
            <a:r>
              <a:rPr lang="zh-CN" sz="3600" b="1" dirty="0" smtClean="0"/>
              <a:t>嗟</a:t>
            </a:r>
            <a:r>
              <a:rPr lang="zh-CN" sz="3600" b="1" dirty="0" smtClean="0">
                <a:solidFill>
                  <a:srgbClr val="C00000"/>
                </a:solidFill>
              </a:rPr>
              <a:t>乎</a:t>
            </a:r>
            <a:r>
              <a:rPr lang="zh-CN" sz="3600" b="1" dirty="0" smtClean="0"/>
              <a:t>∕师道之不传也久</a:t>
            </a:r>
            <a:r>
              <a:rPr lang="zh-CN" sz="3600" b="1" u="sng" dirty="0" smtClean="0">
                <a:solidFill>
                  <a:srgbClr val="C00000"/>
                </a:solidFill>
              </a:rPr>
              <a:t>矣</a:t>
            </a:r>
            <a:r>
              <a:rPr lang="zh-CN" sz="3600" b="1" dirty="0" smtClean="0"/>
              <a:t>∕欲人之无惑也难</a:t>
            </a:r>
            <a:r>
              <a:rPr lang="zh-CN" sz="3600" b="1" dirty="0" smtClean="0">
                <a:solidFill>
                  <a:srgbClr val="C00000"/>
                </a:solidFill>
              </a:rPr>
              <a:t>矣</a:t>
            </a:r>
            <a:r>
              <a:rPr lang="zh-CN" sz="3600" b="1" dirty="0" smtClean="0"/>
              <a:t>∕古之圣人其出人也远</a:t>
            </a:r>
            <a:r>
              <a:rPr lang="zh-CN" sz="3600" b="1" dirty="0" smtClean="0">
                <a:solidFill>
                  <a:srgbClr val="C00000"/>
                </a:solidFill>
              </a:rPr>
              <a:t>矣</a:t>
            </a:r>
            <a:r>
              <a:rPr lang="zh-CN" sz="3600" b="1" dirty="0" smtClean="0"/>
              <a:t>∕犹且从师而问</a:t>
            </a:r>
            <a:r>
              <a:rPr lang="zh-CN" sz="3600" b="1" u="sng" dirty="0" smtClean="0">
                <a:solidFill>
                  <a:srgbClr val="C00000"/>
                </a:solidFill>
              </a:rPr>
              <a:t>焉</a:t>
            </a:r>
            <a:r>
              <a:rPr lang="zh-CN" sz="3600" b="1" dirty="0" smtClean="0"/>
              <a:t>；</a:t>
            </a:r>
          </a:p>
          <a:p>
            <a:r>
              <a:rPr lang="zh-CN" sz="3600" b="1" dirty="0" smtClean="0">
                <a:solidFill>
                  <a:srgbClr val="C00000"/>
                </a:solidFill>
              </a:rPr>
              <a:t>特例：</a:t>
            </a:r>
            <a:r>
              <a:rPr lang="zh-CN" sz="3600" b="1" dirty="0" smtClean="0"/>
              <a:t>文公问</a:t>
            </a:r>
            <a:r>
              <a:rPr lang="zh-CN" altLang="en-US" sz="3600" b="1" dirty="0" smtClean="0">
                <a:solidFill>
                  <a:srgbClr val="C00000"/>
                </a:solidFill>
              </a:rPr>
              <a:t>特例：</a:t>
            </a:r>
            <a:r>
              <a:rPr lang="en-US" sz="3600" b="1" dirty="0" smtClean="0"/>
              <a:t>“</a:t>
            </a:r>
            <a:r>
              <a:rPr lang="zh-CN" altLang="en-US" sz="3600" b="1" dirty="0" smtClean="0"/>
              <a:t>生</a:t>
            </a:r>
            <a:r>
              <a:rPr lang="zh-CN" altLang="en-US" sz="3600" b="1" u="sng" dirty="0" smtClean="0">
                <a:solidFill>
                  <a:srgbClr val="C00000"/>
                </a:solidFill>
              </a:rPr>
              <a:t>乎</a:t>
            </a:r>
            <a:r>
              <a:rPr lang="zh-CN" altLang="en-US" sz="3600" b="1" dirty="0" smtClean="0"/>
              <a:t>吾前，其闻道也，固先乎吾，吾从而师之</a:t>
            </a:r>
            <a:r>
              <a:rPr lang="en-US" sz="3600" b="1" dirty="0" smtClean="0"/>
              <a:t>”(</a:t>
            </a:r>
            <a:r>
              <a:rPr lang="zh-CN" altLang="en-US" sz="3600" b="1" dirty="0" smtClean="0"/>
              <a:t>介词</a:t>
            </a:r>
            <a:r>
              <a:rPr lang="en-US" altLang="zh-CN" sz="3600" b="1" dirty="0" smtClean="0"/>
              <a:t>,</a:t>
            </a:r>
            <a:r>
              <a:rPr lang="zh-CN" altLang="en-US" sz="3600" b="1" dirty="0" smtClean="0"/>
              <a:t>比</a:t>
            </a:r>
            <a:r>
              <a:rPr lang="en-US" altLang="zh-CN" sz="3600" b="1" dirty="0" smtClean="0"/>
              <a:t>)</a:t>
            </a:r>
            <a:endParaRPr lang="en-US" sz="3600" b="1" dirty="0" smtClean="0"/>
          </a:p>
          <a:p>
            <a:pPr eaLnBrk="1" hangingPunct="1"/>
            <a:r>
              <a:rPr lang="zh-CN" sz="3600" b="1" dirty="0" smtClean="0"/>
              <a:t>于郭偃曰：</a:t>
            </a:r>
            <a:r>
              <a:rPr lang="en-US" sz="3600" b="1" dirty="0" smtClean="0"/>
              <a:t>“</a:t>
            </a:r>
            <a:r>
              <a:rPr lang="zh-CN" sz="3600" b="1" dirty="0" smtClean="0"/>
              <a:t>始</a:t>
            </a:r>
            <a:r>
              <a:rPr lang="zh-CN" sz="3600" b="1" u="sng" dirty="0" smtClean="0">
                <a:solidFill>
                  <a:srgbClr val="C00000"/>
                </a:solidFill>
              </a:rPr>
              <a:t>也</a:t>
            </a:r>
            <a:r>
              <a:rPr lang="zh-CN" sz="3600" b="1" dirty="0" smtClean="0"/>
              <a:t>吾以治国为易，今</a:t>
            </a:r>
            <a:r>
              <a:rPr lang="zh-CN" sz="3600" b="1" dirty="0" smtClean="0">
                <a:solidFill>
                  <a:srgbClr val="C00000"/>
                </a:solidFill>
              </a:rPr>
              <a:t>也</a:t>
            </a:r>
            <a:r>
              <a:rPr lang="zh-CN" sz="3600" b="1" dirty="0" smtClean="0"/>
              <a:t>难。</a:t>
            </a:r>
            <a:r>
              <a:rPr lang="en-US" sz="3600" b="1" dirty="0" smtClean="0"/>
              <a:t>”</a:t>
            </a:r>
            <a:r>
              <a:rPr lang="zh-CN" sz="3600" b="1" dirty="0" smtClean="0"/>
              <a:t>对曰：</a:t>
            </a:r>
            <a:r>
              <a:rPr lang="en-US" sz="3600" b="1" dirty="0" smtClean="0"/>
              <a:t>“</a:t>
            </a:r>
            <a:r>
              <a:rPr lang="zh-CN" sz="3600" b="1" dirty="0" smtClean="0"/>
              <a:t>君以为易，其难</a:t>
            </a:r>
            <a:r>
              <a:rPr lang="zh-CN" sz="3600" b="1" dirty="0" smtClean="0">
                <a:solidFill>
                  <a:srgbClr val="C00000"/>
                </a:solidFill>
              </a:rPr>
              <a:t>也</a:t>
            </a:r>
            <a:r>
              <a:rPr lang="zh-CN" sz="3600" b="1" dirty="0" smtClean="0"/>
              <a:t>将至矣。君以为难，其易</a:t>
            </a:r>
            <a:r>
              <a:rPr lang="zh-CN" sz="3600" b="1" dirty="0" smtClean="0">
                <a:solidFill>
                  <a:srgbClr val="C00000"/>
                </a:solidFill>
              </a:rPr>
              <a:t>也</a:t>
            </a:r>
            <a:r>
              <a:rPr lang="zh-CN" sz="3600" b="1" dirty="0" smtClean="0"/>
              <a:t>将至 矣。</a:t>
            </a:r>
            <a:r>
              <a:rPr lang="en-US" sz="3600" b="1" dirty="0" smtClean="0"/>
              <a:t>”(</a:t>
            </a:r>
            <a:r>
              <a:rPr lang="zh-CN" altLang="en-US" sz="3600" b="1" dirty="0" smtClean="0"/>
              <a:t>句中停顿</a:t>
            </a:r>
            <a:r>
              <a:rPr lang="en-US" altLang="zh-CN" sz="3600" b="1" dirty="0" smtClean="0"/>
              <a:t>)</a:t>
            </a:r>
            <a:endParaRPr lang="zh-CN" sz="3600" b="1" dirty="0" smtClean="0"/>
          </a:p>
          <a:p>
            <a:pPr eaLnBrk="1" hangingPunct="1"/>
            <a:endParaRPr lang="zh-CN" altLang="en-US" sz="36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ph idx="1"/>
          </p:nvPr>
        </p:nvSpPr>
        <p:spPr>
          <a:xfrm>
            <a:off x="1331640" y="836712"/>
            <a:ext cx="7128792" cy="5072608"/>
          </a:xfrm>
        </p:spPr>
        <p:txBody>
          <a:bodyPr/>
          <a:lstStyle/>
          <a:p>
            <a:pPr eaLnBrk="1" hangingPunct="1"/>
            <a:r>
              <a:rPr lang="zh-CN" altLang="zh-CN" sz="3600" b="1" dirty="0" smtClean="0">
                <a:solidFill>
                  <a:srgbClr val="C00000"/>
                </a:solidFill>
              </a:rPr>
              <a:t>③</a:t>
            </a:r>
            <a:r>
              <a:rPr lang="zh-CN" sz="3600" b="1" dirty="0" smtClean="0">
                <a:solidFill>
                  <a:srgbClr val="C00000"/>
                </a:solidFill>
              </a:rPr>
              <a:t>相对独立的叹词（前后都断）</a:t>
            </a:r>
            <a:r>
              <a:rPr lang="zh-CN" altLang="en-US" sz="3600" b="1" dirty="0" smtClean="0">
                <a:solidFill>
                  <a:srgbClr val="C00000"/>
                </a:solidFill>
              </a:rPr>
              <a:t>：</a:t>
            </a:r>
            <a:endParaRPr lang="en-US" altLang="zh-CN" sz="3600" b="1" dirty="0" smtClean="0">
              <a:solidFill>
                <a:srgbClr val="C00000"/>
              </a:solidFill>
            </a:endParaRPr>
          </a:p>
          <a:p>
            <a:pPr eaLnBrk="1" hangingPunct="1"/>
            <a:r>
              <a:rPr lang="zh-CN" sz="3600" b="1" dirty="0" smtClean="0"/>
              <a:t>噫、嘻、悲夫、嗟夫、嗟乎、呜呼</a:t>
            </a:r>
            <a:endParaRPr lang="en-US" altLang="zh-CN" sz="3600" b="1" dirty="0" smtClean="0"/>
          </a:p>
          <a:p>
            <a:pPr eaLnBrk="1" hangingPunct="1"/>
            <a:endParaRPr lang="zh-CN" sz="3600" b="1" dirty="0" smtClean="0"/>
          </a:p>
          <a:p>
            <a:pPr eaLnBrk="1" hangingPunct="1"/>
            <a:r>
              <a:rPr lang="zh-CN" sz="3600" b="1" dirty="0" smtClean="0"/>
              <a:t>例：</a:t>
            </a:r>
            <a:r>
              <a:rPr lang="zh-CN" sz="3600" b="1" u="sng" dirty="0" smtClean="0"/>
              <a:t>呜呼</a:t>
            </a:r>
            <a:r>
              <a:rPr lang="zh-CN" sz="3600" b="1" dirty="0" smtClean="0"/>
              <a:t>∕言有穷而情不可终</a:t>
            </a:r>
            <a:r>
              <a:rPr lang="en-US" altLang="zh-CN" sz="3600" b="1" dirty="0" smtClean="0"/>
              <a:t>/</a:t>
            </a:r>
            <a:r>
              <a:rPr lang="zh-CN" sz="3600" b="1" dirty="0" smtClean="0"/>
              <a:t>汝其知也邪∕</a:t>
            </a:r>
            <a:r>
              <a:rPr lang="zh-CN" sz="3600" b="1" u="sng" dirty="0" smtClean="0"/>
              <a:t>呜呼哀哉</a:t>
            </a:r>
            <a:r>
              <a:rPr lang="zh-CN" sz="3600" b="1"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0"/>
            <a:ext cx="8501090" cy="6858000"/>
          </a:xfrm>
        </p:spPr>
        <p:txBody>
          <a:bodyPr>
            <a:normAutofit fontScale="85000" lnSpcReduction="10000"/>
          </a:bodyPr>
          <a:lstStyle/>
          <a:p>
            <a:pPr>
              <a:buNone/>
            </a:pPr>
            <a:r>
              <a:rPr lang="zh-CN" altLang="en-US" dirty="0" smtClean="0">
                <a:solidFill>
                  <a:srgbClr val="0000FF"/>
                </a:solidFill>
              </a:rPr>
              <a:t>   提示：利用虚词标志断句时必须注意灵活性。</a:t>
            </a:r>
          </a:p>
          <a:p>
            <a:pPr>
              <a:buNone/>
            </a:pPr>
            <a:r>
              <a:rPr lang="en-US" dirty="0" smtClean="0"/>
              <a:t> </a:t>
            </a:r>
            <a:r>
              <a:rPr lang="en-US" sz="3300" dirty="0" smtClean="0"/>
              <a:t>   1</a:t>
            </a:r>
            <a:r>
              <a:rPr lang="zh-CN" altLang="en-US" sz="3300" dirty="0" smtClean="0"/>
              <a:t>．</a:t>
            </a:r>
            <a:r>
              <a:rPr lang="en-US" sz="3300" dirty="0" smtClean="0"/>
              <a:t>“</a:t>
            </a:r>
            <a:r>
              <a:rPr lang="zh-CN" altLang="en-US" sz="3300" dirty="0" smtClean="0"/>
              <a:t>乎</a:t>
            </a:r>
            <a:r>
              <a:rPr lang="en-US" sz="3300" dirty="0" smtClean="0"/>
              <a:t>”</a:t>
            </a:r>
            <a:r>
              <a:rPr lang="zh-CN" altLang="en-US" sz="3300" dirty="0" smtClean="0"/>
              <a:t>用在句中相当于</a:t>
            </a:r>
            <a:r>
              <a:rPr lang="en-US" sz="3300" dirty="0" smtClean="0"/>
              <a:t>“</a:t>
            </a:r>
            <a:r>
              <a:rPr lang="zh-CN" altLang="en-US" sz="3300" dirty="0" smtClean="0"/>
              <a:t>于</a:t>
            </a:r>
            <a:r>
              <a:rPr lang="en-US" sz="3300" dirty="0" smtClean="0"/>
              <a:t>”</a:t>
            </a:r>
            <a:r>
              <a:rPr lang="zh-CN" altLang="en-US" sz="3300" dirty="0" smtClean="0"/>
              <a:t>时不能点断。例如：</a:t>
            </a:r>
            <a:r>
              <a:rPr lang="en-US" sz="3300" dirty="0" smtClean="0"/>
              <a:t>“</a:t>
            </a:r>
            <a:r>
              <a:rPr lang="zh-CN" altLang="en-US" sz="3300" dirty="0" smtClean="0"/>
              <a:t>生乎吾前，其闻道也，固先乎吾，吾从而师之</a:t>
            </a:r>
            <a:r>
              <a:rPr lang="en-US" sz="3300" dirty="0" smtClean="0"/>
              <a:t>”</a:t>
            </a:r>
            <a:r>
              <a:rPr lang="zh-CN" altLang="en-US" sz="3300" dirty="0" smtClean="0"/>
              <a:t>一句中，</a:t>
            </a:r>
            <a:r>
              <a:rPr lang="en-US" sz="3300" dirty="0" smtClean="0">
                <a:solidFill>
                  <a:srgbClr val="FC250E"/>
                </a:solidFill>
              </a:rPr>
              <a:t>“</a:t>
            </a:r>
            <a:r>
              <a:rPr lang="zh-CN" altLang="en-US" sz="3300" dirty="0" smtClean="0">
                <a:solidFill>
                  <a:srgbClr val="FC250E"/>
                </a:solidFill>
              </a:rPr>
              <a:t>乎</a:t>
            </a:r>
            <a:r>
              <a:rPr lang="en-US" sz="3300" dirty="0" smtClean="0">
                <a:solidFill>
                  <a:srgbClr val="FC250E"/>
                </a:solidFill>
              </a:rPr>
              <a:t>”</a:t>
            </a:r>
            <a:r>
              <a:rPr lang="zh-CN" altLang="en-US" sz="3300" dirty="0" smtClean="0">
                <a:solidFill>
                  <a:srgbClr val="FC250E"/>
                </a:solidFill>
              </a:rPr>
              <a:t>用在句中相当于</a:t>
            </a:r>
            <a:r>
              <a:rPr lang="en-US" sz="3300" dirty="0" smtClean="0">
                <a:solidFill>
                  <a:srgbClr val="FC250E"/>
                </a:solidFill>
              </a:rPr>
              <a:t>“</a:t>
            </a:r>
            <a:r>
              <a:rPr lang="zh-CN" altLang="en-US" sz="3300" dirty="0" smtClean="0">
                <a:solidFill>
                  <a:srgbClr val="FC250E"/>
                </a:solidFill>
              </a:rPr>
              <a:t>于</a:t>
            </a:r>
            <a:r>
              <a:rPr lang="en-US" sz="3300" dirty="0" smtClean="0">
                <a:solidFill>
                  <a:srgbClr val="FC250E"/>
                </a:solidFill>
              </a:rPr>
              <a:t>”</a:t>
            </a:r>
            <a:r>
              <a:rPr lang="zh-CN" altLang="en-US" sz="3300" dirty="0" smtClean="0">
                <a:solidFill>
                  <a:srgbClr val="FC250E"/>
                </a:solidFill>
              </a:rPr>
              <a:t>，就不能断句</a:t>
            </a:r>
            <a:r>
              <a:rPr lang="zh-CN" altLang="en-US" sz="3300" dirty="0" smtClean="0"/>
              <a:t>。</a:t>
            </a:r>
          </a:p>
          <a:p>
            <a:pPr>
              <a:buNone/>
            </a:pPr>
            <a:r>
              <a:rPr lang="en-US" sz="3300" dirty="0" smtClean="0"/>
              <a:t>    2</a:t>
            </a:r>
            <a:r>
              <a:rPr lang="zh-CN" altLang="en-US" sz="3300" dirty="0" smtClean="0"/>
              <a:t>．</a:t>
            </a:r>
            <a:r>
              <a:rPr lang="en-US" sz="3300" dirty="0" smtClean="0">
                <a:solidFill>
                  <a:srgbClr val="FF0000"/>
                </a:solidFill>
              </a:rPr>
              <a:t>“</a:t>
            </a:r>
            <a:r>
              <a:rPr lang="zh-CN" altLang="en-US" sz="3300" dirty="0" smtClean="0">
                <a:solidFill>
                  <a:srgbClr val="FF0000"/>
                </a:solidFill>
              </a:rPr>
              <a:t>也</a:t>
            </a:r>
            <a:r>
              <a:rPr lang="en-US" sz="3300" dirty="0" smtClean="0">
                <a:solidFill>
                  <a:srgbClr val="FF0000"/>
                </a:solidFill>
              </a:rPr>
              <a:t>”</a:t>
            </a:r>
            <a:r>
              <a:rPr lang="zh-CN" altLang="en-US" sz="3300" dirty="0" smtClean="0"/>
              <a:t>用在句中起</a:t>
            </a:r>
            <a:r>
              <a:rPr lang="zh-CN" altLang="en-US" sz="3300" dirty="0" smtClean="0">
                <a:solidFill>
                  <a:srgbClr val="FF0000"/>
                </a:solidFill>
              </a:rPr>
              <a:t>舒缓语气作用</a:t>
            </a:r>
            <a:r>
              <a:rPr lang="zh-CN" altLang="en-US" sz="3300" dirty="0" smtClean="0"/>
              <a:t>，</a:t>
            </a:r>
            <a:r>
              <a:rPr lang="zh-CN" altLang="en-US" sz="3300" dirty="0" smtClean="0">
                <a:solidFill>
                  <a:srgbClr val="FC250E"/>
                </a:solidFill>
              </a:rPr>
              <a:t>可点断也可不点断。</a:t>
            </a:r>
            <a:r>
              <a:rPr lang="zh-CN" altLang="en-US" sz="3300" dirty="0" smtClean="0"/>
              <a:t>例如：</a:t>
            </a:r>
            <a:r>
              <a:rPr lang="en-US" sz="3300" dirty="0" smtClean="0"/>
              <a:t>“</a:t>
            </a:r>
            <a:r>
              <a:rPr lang="zh-CN" altLang="en-US" sz="3300" dirty="0" smtClean="0"/>
              <a:t>师道之不传也久矣，欲人之无惑也难矣。</a:t>
            </a:r>
            <a:r>
              <a:rPr lang="en-US" sz="3300" dirty="0" smtClean="0"/>
              <a:t>”“</a:t>
            </a:r>
            <a:r>
              <a:rPr lang="zh-CN" altLang="en-US" sz="3300" dirty="0" smtClean="0"/>
              <a:t>是说也，人常疑之。</a:t>
            </a:r>
            <a:r>
              <a:rPr lang="en-US" sz="3300" dirty="0" smtClean="0"/>
              <a:t>”</a:t>
            </a:r>
            <a:endParaRPr lang="zh-CN" altLang="en-US" sz="3300" dirty="0" smtClean="0"/>
          </a:p>
          <a:p>
            <a:pPr>
              <a:buNone/>
            </a:pPr>
            <a:r>
              <a:rPr lang="en-US" sz="3300" dirty="0" smtClean="0"/>
              <a:t>    3</a:t>
            </a:r>
            <a:r>
              <a:rPr lang="zh-CN" altLang="en-US" sz="3300" dirty="0" smtClean="0"/>
              <a:t>．连词</a:t>
            </a:r>
            <a:r>
              <a:rPr lang="en-US" sz="3300" dirty="0" smtClean="0"/>
              <a:t>“</a:t>
            </a:r>
            <a:r>
              <a:rPr lang="zh-CN" altLang="en-US" sz="3300" dirty="0" smtClean="0"/>
              <a:t>而</a:t>
            </a:r>
            <a:r>
              <a:rPr lang="en-US" sz="3300" dirty="0" smtClean="0"/>
              <a:t>”</a:t>
            </a:r>
            <a:r>
              <a:rPr lang="zh-CN" altLang="en-US" sz="3300" dirty="0" smtClean="0"/>
              <a:t>有时用于</a:t>
            </a:r>
            <a:r>
              <a:rPr lang="zh-CN" altLang="en-US" sz="3300" dirty="0" smtClean="0">
                <a:solidFill>
                  <a:srgbClr val="FC250E"/>
                </a:solidFill>
              </a:rPr>
              <a:t>词或短语之间表示并列关系</a:t>
            </a:r>
            <a:r>
              <a:rPr lang="zh-CN" altLang="en-US" sz="3300" dirty="0" smtClean="0"/>
              <a:t>，所连接的并列短语共同作句子的成分，前后联系很紧密，一般</a:t>
            </a:r>
            <a:r>
              <a:rPr lang="zh-CN" altLang="en-US" sz="3300" dirty="0" smtClean="0">
                <a:solidFill>
                  <a:srgbClr val="FC250E"/>
                </a:solidFill>
              </a:rPr>
              <a:t>不在其前断开</a:t>
            </a:r>
            <a:r>
              <a:rPr lang="zh-CN" altLang="en-US" sz="3300" dirty="0" smtClean="0"/>
              <a:t>，但如果</a:t>
            </a:r>
            <a:r>
              <a:rPr lang="en-US" sz="3300" dirty="0" smtClean="0"/>
              <a:t>“</a:t>
            </a:r>
            <a:r>
              <a:rPr lang="zh-CN" altLang="en-US" sz="3300" dirty="0" smtClean="0"/>
              <a:t>而</a:t>
            </a:r>
            <a:r>
              <a:rPr lang="en-US" sz="3300" dirty="0" smtClean="0"/>
              <a:t>”</a:t>
            </a:r>
            <a:r>
              <a:rPr lang="zh-CN" altLang="en-US" sz="3300" dirty="0" smtClean="0"/>
              <a:t>是</a:t>
            </a:r>
            <a:r>
              <a:rPr lang="zh-CN" altLang="en-US" sz="3300" dirty="0" smtClean="0">
                <a:solidFill>
                  <a:srgbClr val="FC250E"/>
                </a:solidFill>
              </a:rPr>
              <a:t>连接两个句子</a:t>
            </a:r>
            <a:r>
              <a:rPr lang="zh-CN" altLang="en-US" sz="3300" dirty="0" smtClean="0"/>
              <a:t>，则往往要在其前面</a:t>
            </a:r>
            <a:r>
              <a:rPr lang="zh-CN" altLang="en-US" sz="3300" dirty="0" smtClean="0">
                <a:solidFill>
                  <a:srgbClr val="FC250E"/>
                </a:solidFill>
              </a:rPr>
              <a:t>断开</a:t>
            </a:r>
            <a:r>
              <a:rPr lang="zh-CN" altLang="en-US" sz="3300" dirty="0" smtClean="0"/>
              <a:t>。例如：</a:t>
            </a:r>
            <a:r>
              <a:rPr lang="en-US" sz="3300" dirty="0" smtClean="0"/>
              <a:t>“</a:t>
            </a:r>
            <a:r>
              <a:rPr lang="zh-CN" altLang="en-US" sz="3300" dirty="0" smtClean="0"/>
              <a:t>石之铿然有声者，所在皆是也，而独以钟名，何哉？</a:t>
            </a:r>
            <a:r>
              <a:rPr lang="en-US" sz="3300" dirty="0" smtClean="0"/>
              <a:t>”</a:t>
            </a:r>
            <a:endParaRPr lang="zh-CN" altLang="en-US" sz="3300" dirty="0" smtClean="0"/>
          </a:p>
          <a:p>
            <a:pPr>
              <a:buNone/>
            </a:pPr>
            <a:r>
              <a:rPr lang="en-US" sz="3300" dirty="0" smtClean="0"/>
              <a:t>    4</a:t>
            </a:r>
            <a:r>
              <a:rPr lang="zh-CN" altLang="en-US" sz="3300" dirty="0" smtClean="0"/>
              <a:t>．</a:t>
            </a:r>
            <a:r>
              <a:rPr lang="en-US" sz="3300" dirty="0" smtClean="0"/>
              <a:t>“</a:t>
            </a:r>
            <a:r>
              <a:rPr lang="zh-CN" altLang="en-US" sz="3300" dirty="0" smtClean="0"/>
              <a:t>夫</a:t>
            </a:r>
            <a:r>
              <a:rPr lang="en-US" sz="3300" dirty="0" smtClean="0"/>
              <a:t>”</a:t>
            </a:r>
            <a:r>
              <a:rPr lang="zh-CN" altLang="en-US" sz="3300" dirty="0" smtClean="0"/>
              <a:t>有时可作</a:t>
            </a:r>
            <a:r>
              <a:rPr lang="zh-CN" altLang="en-US" sz="3300" dirty="0" smtClean="0">
                <a:solidFill>
                  <a:srgbClr val="FF0000"/>
                </a:solidFill>
              </a:rPr>
              <a:t>句末语气词</a:t>
            </a:r>
            <a:r>
              <a:rPr lang="zh-CN" altLang="en-US" sz="3300" dirty="0" smtClean="0"/>
              <a:t>，表示感叹语气，有时也作</a:t>
            </a:r>
            <a:r>
              <a:rPr lang="zh-CN" altLang="en-US" sz="3300" dirty="0" smtClean="0">
                <a:solidFill>
                  <a:srgbClr val="FF0000"/>
                </a:solidFill>
              </a:rPr>
              <a:t>指示代词</a:t>
            </a:r>
            <a:r>
              <a:rPr lang="zh-CN" altLang="en-US" sz="3300" dirty="0" smtClean="0"/>
              <a:t>（兼舒缓语气的作用）用在句中，有时甚至还可作</a:t>
            </a:r>
            <a:r>
              <a:rPr lang="zh-CN" altLang="en-US" sz="3300" dirty="0" smtClean="0">
                <a:solidFill>
                  <a:srgbClr val="FF0000"/>
                </a:solidFill>
              </a:rPr>
              <a:t>名词</a:t>
            </a:r>
            <a:r>
              <a:rPr lang="zh-CN" altLang="en-US" sz="3300" dirty="0" smtClean="0"/>
              <a:t>，这几种情况都不能点断。例如：</a:t>
            </a:r>
            <a:r>
              <a:rPr lang="en-US" sz="3300" dirty="0" smtClean="0"/>
              <a:t>“</a:t>
            </a:r>
            <a:r>
              <a:rPr lang="zh-CN" altLang="en-US" dirty="0" smtClean="0"/>
              <a:t>是叶公非好龙也，</a:t>
            </a:r>
            <a:r>
              <a:rPr lang="zh-CN" altLang="en-US" sz="3300" dirty="0" smtClean="0"/>
              <a:t>好夫似龙而非龙者也。</a:t>
            </a:r>
            <a:r>
              <a:rPr lang="en-US" sz="3300" dirty="0" smtClean="0"/>
              <a:t>”</a:t>
            </a:r>
            <a:endParaRPr lang="zh-CN" altLang="en-US" sz="33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000100" y="428604"/>
            <a:ext cx="7929618" cy="923330"/>
          </a:xfrm>
          <a:prstGeom prst="rect">
            <a:avLst/>
          </a:prstGeom>
          <a:noFill/>
          <a:ln w="9525">
            <a:noFill/>
            <a:miter lim="800000"/>
            <a:headEnd/>
            <a:tailEnd/>
          </a:ln>
        </p:spPr>
        <p:txBody>
          <a:bodyPr wrap="square">
            <a:spAutoFit/>
          </a:bodyPr>
          <a:lstStyle/>
          <a:p>
            <a:pPr>
              <a:spcBef>
                <a:spcPct val="50000"/>
              </a:spcBef>
            </a:pPr>
            <a:r>
              <a:rPr kumimoji="1" lang="zh-CN" altLang="en-US" sz="5400" dirty="0" smtClean="0">
                <a:solidFill>
                  <a:srgbClr val="C00000"/>
                </a:solidFill>
                <a:latin typeface="Times New Roman" pitchFamily="18" charset="0"/>
              </a:rPr>
              <a:t>一、断句选择题解题步骤</a:t>
            </a:r>
            <a:endParaRPr kumimoji="1" lang="zh-CN" altLang="en-US" sz="5400" dirty="0">
              <a:solidFill>
                <a:srgbClr val="C00000"/>
              </a:solidFill>
              <a:latin typeface="Times New Roman" pitchFamily="18" charset="0"/>
            </a:endParaRPr>
          </a:p>
        </p:txBody>
      </p:sp>
      <p:sp>
        <p:nvSpPr>
          <p:cNvPr id="10243" name="Text Box 3"/>
          <p:cNvSpPr txBox="1">
            <a:spLocks noChangeArrowheads="1"/>
          </p:cNvSpPr>
          <p:nvPr/>
        </p:nvSpPr>
        <p:spPr bwMode="auto">
          <a:xfrm>
            <a:off x="1142976" y="1857364"/>
            <a:ext cx="7420846" cy="3970318"/>
          </a:xfrm>
          <a:prstGeom prst="rect">
            <a:avLst/>
          </a:prstGeom>
          <a:noFill/>
          <a:ln w="9525">
            <a:noFill/>
            <a:miter lim="800000"/>
            <a:headEnd/>
            <a:tailEnd/>
          </a:ln>
        </p:spPr>
        <p:txBody>
          <a:bodyPr wrap="square">
            <a:spAutoFit/>
          </a:bodyPr>
          <a:lstStyle/>
          <a:p>
            <a:pPr>
              <a:spcBef>
                <a:spcPct val="50000"/>
              </a:spcBef>
            </a:pPr>
            <a:r>
              <a:rPr kumimoji="1" lang="en-US" altLang="zh-CN" sz="3600" b="1" dirty="0" smtClean="0">
                <a:solidFill>
                  <a:srgbClr val="990000"/>
                </a:solidFill>
                <a:latin typeface="+mn-ea"/>
              </a:rPr>
              <a:t>(</a:t>
            </a:r>
            <a:r>
              <a:rPr kumimoji="1" lang="zh-CN" altLang="en-US" sz="3600" b="1" dirty="0" smtClean="0">
                <a:solidFill>
                  <a:srgbClr val="990000"/>
                </a:solidFill>
                <a:latin typeface="+mn-ea"/>
              </a:rPr>
              <a:t>一</a:t>
            </a:r>
            <a:r>
              <a:rPr kumimoji="1" lang="en-US" altLang="zh-CN" sz="3600" b="1" dirty="0" smtClean="0">
                <a:solidFill>
                  <a:srgbClr val="990000"/>
                </a:solidFill>
                <a:latin typeface="+mn-ea"/>
              </a:rPr>
              <a:t>)</a:t>
            </a:r>
            <a:r>
              <a:rPr kumimoji="1" lang="zh-CN" altLang="en-US" sz="3600" b="1" dirty="0" smtClean="0">
                <a:solidFill>
                  <a:srgbClr val="990000"/>
                </a:solidFill>
                <a:latin typeface="+mn-ea"/>
              </a:rPr>
              <a:t>、</a:t>
            </a:r>
            <a:r>
              <a:rPr kumimoji="1" lang="zh-CN" altLang="en-US" sz="3600" b="1" dirty="0">
                <a:solidFill>
                  <a:srgbClr val="C00000"/>
                </a:solidFill>
                <a:latin typeface="+mn-ea"/>
              </a:rPr>
              <a:t>通读</a:t>
            </a:r>
            <a:r>
              <a:rPr kumimoji="1" lang="zh-CN" altLang="en-US" sz="3600" b="1" dirty="0">
                <a:latin typeface="+mn-ea"/>
              </a:rPr>
              <a:t>全文，整体把握文章的内容</a:t>
            </a:r>
            <a:r>
              <a:rPr kumimoji="1" lang="zh-CN" altLang="en-US" sz="3600" b="1" dirty="0" smtClean="0">
                <a:latin typeface="+mn-ea"/>
              </a:rPr>
              <a:t>：主要人物、主要事件等等</a:t>
            </a:r>
            <a:r>
              <a:rPr kumimoji="1" lang="zh-CN" altLang="en-US" sz="3600" b="1" dirty="0">
                <a:latin typeface="+mn-ea"/>
              </a:rPr>
              <a:t>。</a:t>
            </a:r>
          </a:p>
          <a:p>
            <a:pPr>
              <a:spcBef>
                <a:spcPct val="50000"/>
              </a:spcBef>
            </a:pPr>
            <a:r>
              <a:rPr kumimoji="1" lang="en-US" altLang="zh-CN" sz="3600" b="1" dirty="0" smtClean="0">
                <a:solidFill>
                  <a:srgbClr val="990000"/>
                </a:solidFill>
                <a:latin typeface="+mn-ea"/>
              </a:rPr>
              <a:t>(</a:t>
            </a:r>
            <a:r>
              <a:rPr kumimoji="1" lang="zh-CN" altLang="en-US" sz="3600" b="1" dirty="0" smtClean="0">
                <a:solidFill>
                  <a:srgbClr val="990000"/>
                </a:solidFill>
                <a:latin typeface="+mn-ea"/>
              </a:rPr>
              <a:t>二</a:t>
            </a:r>
            <a:r>
              <a:rPr kumimoji="1" lang="en-US" altLang="zh-CN" sz="3600" b="1" dirty="0" smtClean="0">
                <a:solidFill>
                  <a:srgbClr val="990000"/>
                </a:solidFill>
                <a:latin typeface="+mn-ea"/>
              </a:rPr>
              <a:t>)</a:t>
            </a:r>
            <a:r>
              <a:rPr kumimoji="1" lang="zh-CN" altLang="en-US" sz="3600" b="1" dirty="0" smtClean="0">
                <a:solidFill>
                  <a:srgbClr val="990000"/>
                </a:solidFill>
                <a:latin typeface="+mn-ea"/>
              </a:rPr>
              <a:t>、</a:t>
            </a:r>
            <a:r>
              <a:rPr lang="zh-CN" altLang="en-US" sz="3600" b="1" dirty="0" smtClean="0">
                <a:latin typeface="+mn-ea"/>
              </a:rPr>
              <a:t>联系选项仔细分辨，</a:t>
            </a:r>
            <a:r>
              <a:rPr lang="zh-CN" altLang="en-US" sz="3600" b="1" dirty="0" smtClean="0">
                <a:solidFill>
                  <a:srgbClr val="C00000"/>
                </a:solidFill>
                <a:latin typeface="+mn-ea"/>
              </a:rPr>
              <a:t>由易到难先排除</a:t>
            </a:r>
            <a:r>
              <a:rPr lang="zh-CN" altLang="en-US" sz="3600" b="1" dirty="0" smtClean="0">
                <a:latin typeface="+mn-ea"/>
              </a:rPr>
              <a:t>。</a:t>
            </a:r>
            <a:endParaRPr lang="en-US" altLang="zh-CN" sz="3600" b="1" dirty="0" smtClean="0">
              <a:latin typeface="+mn-ea"/>
            </a:endParaRPr>
          </a:p>
          <a:p>
            <a:pPr>
              <a:spcBef>
                <a:spcPct val="50000"/>
              </a:spcBef>
            </a:pPr>
            <a:r>
              <a:rPr kumimoji="1" lang="en-US" altLang="zh-CN" sz="3600" b="1" dirty="0" smtClean="0">
                <a:solidFill>
                  <a:srgbClr val="C00000"/>
                </a:solidFill>
                <a:latin typeface="+mn-ea"/>
              </a:rPr>
              <a:t>(</a:t>
            </a:r>
            <a:r>
              <a:rPr kumimoji="1" lang="zh-CN" altLang="en-US" sz="3600" b="1" dirty="0" smtClean="0">
                <a:solidFill>
                  <a:srgbClr val="C00000"/>
                </a:solidFill>
                <a:latin typeface="+mn-ea"/>
              </a:rPr>
              <a:t>三</a:t>
            </a:r>
            <a:r>
              <a:rPr kumimoji="1" lang="en-US" altLang="zh-CN" sz="3600" b="1" dirty="0" smtClean="0">
                <a:solidFill>
                  <a:srgbClr val="C00000"/>
                </a:solidFill>
                <a:latin typeface="+mn-ea"/>
              </a:rPr>
              <a:t>)</a:t>
            </a:r>
            <a:r>
              <a:rPr kumimoji="1" lang="zh-CN" altLang="en-US" sz="3600" b="1" dirty="0" smtClean="0">
                <a:solidFill>
                  <a:srgbClr val="C00000"/>
                </a:solidFill>
                <a:latin typeface="+mn-ea"/>
              </a:rPr>
              <a:t>、</a:t>
            </a:r>
            <a:r>
              <a:rPr lang="zh-CN" altLang="en-US" sz="3600" b="1" dirty="0" smtClean="0">
                <a:latin typeface="+mn-ea"/>
              </a:rPr>
              <a:t>题目仔细做完后，</a:t>
            </a:r>
            <a:r>
              <a:rPr lang="zh-CN" altLang="en-US" sz="3600" b="1" dirty="0" smtClean="0">
                <a:solidFill>
                  <a:srgbClr val="C00000"/>
                </a:solidFill>
                <a:latin typeface="+mn-ea"/>
              </a:rPr>
              <a:t>代入通读</a:t>
            </a:r>
            <a:r>
              <a:rPr lang="zh-CN" altLang="en-US" sz="3600" b="1" dirty="0" smtClean="0">
                <a:latin typeface="+mn-ea"/>
              </a:rPr>
              <a:t>来检验</a:t>
            </a:r>
            <a:endParaRPr kumimoji="1" lang="zh-CN" altLang="en-US" sz="3600" b="1" dirty="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0243"/>
                                        </p:tgtEl>
                                        <p:attrNameLst>
                                          <p:attrName>style.visibility</p:attrName>
                                        </p:attrNameLst>
                                      </p:cBhvr>
                                      <p:to>
                                        <p:strVal val="visible"/>
                                      </p:to>
                                    </p:set>
                                    <p:animEffect transition="in" filter="strips(downLeft)">
                                      <p:cBhvr>
                                        <p:cTn id="13"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2976" y="857232"/>
            <a:ext cx="7498080" cy="5715040"/>
          </a:xfrm>
        </p:spPr>
        <p:txBody>
          <a:bodyPr>
            <a:normAutofit lnSpcReduction="10000"/>
          </a:bodyPr>
          <a:lstStyle/>
          <a:p>
            <a:r>
              <a:rPr lang="zh-CN" altLang="en-US" b="1" u="sng" dirty="0" smtClean="0">
                <a:solidFill>
                  <a:srgbClr val="FF0000"/>
                </a:solidFill>
              </a:rPr>
              <a:t>赵简子游于西河而乐之叹曰安得贤士而与处焉舟人古乘跪而对曰夫珠玉无足去此数千里而所以能来者人好之也今士有足而不来者此是吾君不好之乎</a:t>
            </a:r>
            <a:r>
              <a:rPr lang="zh-CN" altLang="en-US" b="1" dirty="0" smtClean="0"/>
              <a:t>赵简子曰：“吾门左右客千人，朝食不足，暮收市征；暮食不足，朝收市征。吾尚可谓不好士乎？”舟人古乘对曰：“鸿鹄高飞远翔，其所恃者六翮①也。背上之毛，腹下之毳，无尺寸之数，去之满把，飞不能为之益卑；益之满把，飞不能为之益高。不知门下左右客千人者，有六翮之用乎？将尽毛毳也？”</a:t>
            </a:r>
          </a:p>
          <a:p>
            <a:endParaRPr lang="zh-CN" altLang="en-US" b="1" dirty="0"/>
          </a:p>
        </p:txBody>
      </p:sp>
      <p:sp>
        <p:nvSpPr>
          <p:cNvPr id="4" name="TextBox 3"/>
          <p:cNvSpPr txBox="1"/>
          <p:nvPr/>
        </p:nvSpPr>
        <p:spPr>
          <a:xfrm>
            <a:off x="1071538" y="214290"/>
            <a:ext cx="8072462" cy="523220"/>
          </a:xfrm>
          <a:prstGeom prst="rect">
            <a:avLst/>
          </a:prstGeom>
          <a:noFill/>
        </p:spPr>
        <p:txBody>
          <a:bodyPr wrap="square" rtlCol="0">
            <a:spAutoFit/>
          </a:bodyPr>
          <a:lstStyle/>
          <a:p>
            <a:r>
              <a:rPr lang="zh-CN" altLang="en-US" sz="2800" dirty="0" smtClean="0">
                <a:solidFill>
                  <a:srgbClr val="FF0000"/>
                </a:solidFill>
              </a:rPr>
              <a:t>下面给文中划线的部分断句，正确的一项是（   ）</a:t>
            </a:r>
            <a:endParaRPr lang="zh-CN" altLang="en-US" sz="2800" dirty="0">
              <a:solidFill>
                <a:srgbClr val="FF0000"/>
              </a:solidFill>
            </a:endParaRPr>
          </a:p>
        </p:txBody>
      </p:sp>
      <p:sp>
        <p:nvSpPr>
          <p:cNvPr id="5" name="TextBox 4"/>
          <p:cNvSpPr txBox="1"/>
          <p:nvPr/>
        </p:nvSpPr>
        <p:spPr>
          <a:xfrm>
            <a:off x="190022" y="214290"/>
            <a:ext cx="738664" cy="6643710"/>
          </a:xfrm>
          <a:prstGeom prst="rect">
            <a:avLst/>
          </a:prstGeom>
          <a:noFill/>
        </p:spPr>
        <p:txBody>
          <a:bodyPr vert="eaVert" wrap="square" rtlCol="0">
            <a:spAutoFit/>
          </a:bodyPr>
          <a:lstStyle/>
          <a:p>
            <a:r>
              <a:rPr lang="zh-CN" altLang="en-US" sz="3600" dirty="0" smtClean="0">
                <a:latin typeface="华文琥珀" pitchFamily="2" charset="-122"/>
                <a:ea typeface="华文琥珀" pitchFamily="2" charset="-122"/>
              </a:rPr>
              <a:t>牛刀小试（核按钮</a:t>
            </a:r>
            <a:r>
              <a:rPr lang="en-US" altLang="zh-CN" sz="3600" dirty="0" smtClean="0">
                <a:latin typeface="华文琥珀" pitchFamily="2" charset="-122"/>
                <a:ea typeface="华文琥珀" pitchFamily="2" charset="-122"/>
              </a:rPr>
              <a:t>p76</a:t>
            </a:r>
            <a:r>
              <a:rPr lang="zh-CN" altLang="en-US" sz="3600" dirty="0" smtClean="0">
                <a:latin typeface="华文琥珀" pitchFamily="2" charset="-122"/>
                <a:ea typeface="华文琥珀" pitchFamily="2" charset="-122"/>
              </a:rPr>
              <a:t>第三题）</a:t>
            </a:r>
            <a:endParaRPr lang="zh-CN" altLang="en-US" sz="3600" dirty="0">
              <a:latin typeface="华文琥珀" pitchFamily="2" charset="-122"/>
              <a:ea typeface="华文琥珀" pitchFamily="2" charset="-122"/>
            </a:endParaRPr>
          </a:p>
        </p:txBody>
      </p:sp>
      <p:sp>
        <p:nvSpPr>
          <p:cNvPr id="6" name="TextBox 5"/>
          <p:cNvSpPr txBox="1"/>
          <p:nvPr/>
        </p:nvSpPr>
        <p:spPr>
          <a:xfrm>
            <a:off x="8215338" y="214290"/>
            <a:ext cx="428628" cy="584775"/>
          </a:xfrm>
          <a:prstGeom prst="rect">
            <a:avLst/>
          </a:prstGeom>
          <a:noFill/>
        </p:spPr>
        <p:txBody>
          <a:bodyPr wrap="square" rtlCol="0">
            <a:spAutoFit/>
          </a:bodyPr>
          <a:lstStyle/>
          <a:p>
            <a:r>
              <a:rPr lang="en-US" altLang="zh-CN" sz="3200" b="1" dirty="0" smtClean="0">
                <a:solidFill>
                  <a:srgbClr val="FF0000"/>
                </a:solidFill>
              </a:rPr>
              <a:t>B</a:t>
            </a: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2976" y="357166"/>
            <a:ext cx="7790712" cy="5891234"/>
          </a:xfrm>
        </p:spPr>
        <p:txBody>
          <a:bodyPr>
            <a:normAutofit lnSpcReduction="10000"/>
          </a:bodyPr>
          <a:lstStyle/>
          <a:p>
            <a:pPr>
              <a:buNone/>
            </a:pPr>
            <a:r>
              <a:rPr lang="zh-CN" altLang="en-US" b="1" dirty="0" smtClean="0">
                <a:solidFill>
                  <a:srgbClr val="C00000"/>
                </a:solidFill>
              </a:rPr>
              <a:t>   赵简子游于西河而乐之，叹曰：“安得贤士而与处焉？”舟人古乘跪而对曰：“夫珠玉无足，去此数千里而所以能来者，人好之也。今士有足而不来者，此是吾君不好之乎？”</a:t>
            </a:r>
            <a:r>
              <a:rPr lang="zh-CN" altLang="en-US" b="1" dirty="0" smtClean="0"/>
              <a:t>赵简子曰：“吾门左右客千人，朝食不足，暮收市征；暮食不足，朝收市征。吾尚可谓不好士乎？”舟人古乘对曰：“鸿鹄高飞远翔，其所恃者六翮①也。背上之毛，腹下之毳，无尺寸之数，去之满把，飞不能为之益卑；益之满把，飞不能为之益高。不知门下左右客千人者，有六翮之用乎？将尽毛毳也？”</a:t>
            </a:r>
          </a:p>
          <a:p>
            <a:endParaRPr lang="zh-CN" alt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1043608" y="214290"/>
            <a:ext cx="8100392" cy="6067646"/>
          </a:xfrm>
        </p:spPr>
        <p:txBody>
          <a:bodyPr>
            <a:noAutofit/>
          </a:bodyPr>
          <a:lstStyle/>
          <a:p>
            <a:pPr>
              <a:buNone/>
            </a:pPr>
            <a:r>
              <a:rPr lang="en-US" altLang="zh-CN" sz="3600" b="1" dirty="0" smtClean="0">
                <a:solidFill>
                  <a:srgbClr val="C00000"/>
                </a:solidFill>
              </a:rPr>
              <a:t>3</a:t>
            </a:r>
            <a:r>
              <a:rPr lang="zh-CN" sz="3600" b="1" dirty="0" smtClean="0">
                <a:solidFill>
                  <a:srgbClr val="C00000"/>
                </a:solidFill>
              </a:rPr>
              <a:t>．</a:t>
            </a:r>
            <a:r>
              <a:rPr lang="zh-CN" altLang="en-US" sz="3600" b="1" dirty="0" smtClean="0">
                <a:solidFill>
                  <a:srgbClr val="C00000"/>
                </a:solidFill>
              </a:rPr>
              <a:t>察对话</a:t>
            </a:r>
            <a:r>
              <a:rPr lang="zh-CN" sz="3600" b="1" dirty="0" smtClean="0">
                <a:solidFill>
                  <a:srgbClr val="C00000"/>
                </a:solidFill>
              </a:rPr>
              <a:t>曰云言</a:t>
            </a:r>
            <a:endParaRPr lang="en-US" altLang="zh-CN" sz="3600" b="1" dirty="0" smtClean="0">
              <a:solidFill>
                <a:srgbClr val="C00000"/>
              </a:solidFill>
            </a:endParaRPr>
          </a:p>
          <a:p>
            <a:pPr>
              <a:buNone/>
            </a:pPr>
            <a:endParaRPr lang="en-US" altLang="zh-CN" sz="1400" b="1" dirty="0" smtClean="0">
              <a:solidFill>
                <a:srgbClr val="C00000"/>
              </a:solidFill>
            </a:endParaRPr>
          </a:p>
          <a:p>
            <a:pPr>
              <a:buNone/>
            </a:pPr>
            <a:r>
              <a:rPr lang="en-US" altLang="zh-CN" sz="3600" b="1" dirty="0" smtClean="0"/>
              <a:t>  </a:t>
            </a:r>
            <a:r>
              <a:rPr lang="zh-CN" sz="3600" b="1" dirty="0" smtClean="0">
                <a:latin typeface="+mn-ea"/>
              </a:rPr>
              <a:t>文言文在叙述人物的对话时，经常用</a:t>
            </a:r>
            <a:r>
              <a:rPr lang="en-US" sz="3600" b="1" dirty="0" smtClean="0">
                <a:latin typeface="+mn-ea"/>
              </a:rPr>
              <a:t>“</a:t>
            </a:r>
            <a:r>
              <a:rPr lang="zh-CN" sz="3600" b="1" dirty="0" smtClean="0">
                <a:latin typeface="+mn-ea"/>
              </a:rPr>
              <a:t>曰</a:t>
            </a:r>
            <a:r>
              <a:rPr lang="en-US" sz="3600" b="1" dirty="0" smtClean="0">
                <a:latin typeface="+mn-ea"/>
              </a:rPr>
              <a:t>”“</a:t>
            </a:r>
            <a:r>
              <a:rPr lang="zh-CN" sz="3600" b="1" dirty="0" smtClean="0">
                <a:latin typeface="+mn-ea"/>
              </a:rPr>
              <a:t>云</a:t>
            </a:r>
            <a:r>
              <a:rPr lang="en-US" sz="3600" b="1" dirty="0" smtClean="0">
                <a:latin typeface="+mn-ea"/>
              </a:rPr>
              <a:t>”“</a:t>
            </a:r>
            <a:r>
              <a:rPr lang="zh-CN" sz="3600" b="1" dirty="0" smtClean="0">
                <a:latin typeface="+mn-ea"/>
              </a:rPr>
              <a:t>言</a:t>
            </a:r>
            <a:r>
              <a:rPr lang="en-US" sz="3600" b="1" dirty="0" smtClean="0">
                <a:latin typeface="+mn-ea"/>
              </a:rPr>
              <a:t>”</a:t>
            </a:r>
            <a:r>
              <a:rPr lang="zh-CN" sz="3600" b="1" dirty="0" smtClean="0">
                <a:latin typeface="+mn-ea"/>
              </a:rPr>
              <a:t>等字。</a:t>
            </a:r>
            <a:r>
              <a:rPr lang="zh-CN" altLang="en-US" sz="3600" b="1" dirty="0" smtClean="0">
                <a:latin typeface="+mn-ea"/>
              </a:rPr>
              <a:t>两人对话，一般在第一次问答出现人名，以后就只用“曰”，而把主语省略。遇到对话，根据上下文判断对话双方，来断句。</a:t>
            </a:r>
            <a:endParaRPr lang="en-US" altLang="zh-CN" sz="3600" b="1" dirty="0" smtClean="0">
              <a:latin typeface="+mn-ea"/>
            </a:endParaRPr>
          </a:p>
          <a:p>
            <a:pPr>
              <a:buNone/>
            </a:pPr>
            <a:endParaRPr lang="en-US" altLang="zh-CN" sz="1400" b="1" dirty="0" smtClean="0">
              <a:latin typeface="+mn-ea"/>
            </a:endParaRPr>
          </a:p>
          <a:p>
            <a:pPr>
              <a:buNone/>
            </a:pPr>
            <a:r>
              <a:rPr lang="zh-CN" altLang="en-US" sz="3600" b="1" dirty="0" smtClean="0">
                <a:solidFill>
                  <a:srgbClr val="0000FF"/>
                </a:solidFill>
                <a:latin typeface="+mn-ea"/>
              </a:rPr>
              <a:t>例：沛公曰</a:t>
            </a:r>
            <a:r>
              <a:rPr lang="zh-CN" altLang="en-US" sz="3600" b="1" dirty="0" smtClean="0">
                <a:solidFill>
                  <a:srgbClr val="FF0000"/>
                </a:solidFill>
                <a:latin typeface="+mn-ea"/>
              </a:rPr>
              <a:t>∕</a:t>
            </a:r>
            <a:r>
              <a:rPr lang="zh-CN" altLang="en-US" sz="3600" b="1" dirty="0" smtClean="0">
                <a:solidFill>
                  <a:srgbClr val="0000FF"/>
                </a:solidFill>
                <a:latin typeface="+mn-ea"/>
              </a:rPr>
              <a:t>孰与君少长</a:t>
            </a:r>
            <a:r>
              <a:rPr lang="zh-CN" altLang="en-US" sz="3600" b="1" dirty="0" smtClean="0">
                <a:solidFill>
                  <a:srgbClr val="FF0000"/>
                </a:solidFill>
                <a:latin typeface="+mn-ea"/>
              </a:rPr>
              <a:t>∕</a:t>
            </a:r>
            <a:r>
              <a:rPr lang="zh-CN" altLang="en-US" sz="3600" b="1" dirty="0" smtClean="0">
                <a:solidFill>
                  <a:srgbClr val="0000FF"/>
                </a:solidFill>
                <a:latin typeface="+mn-ea"/>
              </a:rPr>
              <a:t>良曰</a:t>
            </a:r>
            <a:r>
              <a:rPr lang="zh-CN" altLang="en-US" sz="3600" b="1" dirty="0" smtClean="0">
                <a:solidFill>
                  <a:srgbClr val="FF0000"/>
                </a:solidFill>
                <a:latin typeface="+mn-ea"/>
              </a:rPr>
              <a:t>∕</a:t>
            </a:r>
            <a:r>
              <a:rPr lang="zh-CN" altLang="en-US" sz="3600" b="1" dirty="0" smtClean="0">
                <a:solidFill>
                  <a:srgbClr val="0000FF"/>
                </a:solidFill>
                <a:latin typeface="+mn-ea"/>
              </a:rPr>
              <a:t>长于臣</a:t>
            </a:r>
            <a:r>
              <a:rPr lang="zh-CN" altLang="en-US" sz="3600" b="1" dirty="0" smtClean="0">
                <a:solidFill>
                  <a:srgbClr val="FF0000"/>
                </a:solidFill>
                <a:latin typeface="+mn-ea"/>
              </a:rPr>
              <a:t>∕</a:t>
            </a:r>
            <a:r>
              <a:rPr lang="zh-CN" altLang="en-US" sz="3600" b="1" dirty="0" smtClean="0">
                <a:solidFill>
                  <a:srgbClr val="0000FF"/>
                </a:solidFill>
                <a:latin typeface="+mn-ea"/>
              </a:rPr>
              <a:t>曰</a:t>
            </a:r>
            <a:r>
              <a:rPr lang="zh-CN" altLang="en-US" sz="3600" b="1" dirty="0" smtClean="0">
                <a:solidFill>
                  <a:srgbClr val="FF0000"/>
                </a:solidFill>
                <a:latin typeface="+mn-ea"/>
              </a:rPr>
              <a:t>∕</a:t>
            </a:r>
            <a:r>
              <a:rPr lang="zh-CN" altLang="en-US" sz="3600" b="1" dirty="0" smtClean="0">
                <a:solidFill>
                  <a:srgbClr val="0000FF"/>
                </a:solidFill>
                <a:latin typeface="+mn-ea"/>
              </a:rPr>
              <a:t>君为我呼入</a:t>
            </a:r>
            <a:r>
              <a:rPr lang="zh-CN" altLang="en-US" sz="3600" b="1" dirty="0" smtClean="0">
                <a:solidFill>
                  <a:srgbClr val="FF0000"/>
                </a:solidFill>
                <a:latin typeface="+mn-ea"/>
              </a:rPr>
              <a:t>∕</a:t>
            </a:r>
            <a:r>
              <a:rPr lang="zh-CN" altLang="en-US" sz="3600" b="1" dirty="0" smtClean="0">
                <a:solidFill>
                  <a:srgbClr val="0000FF"/>
                </a:solidFill>
                <a:latin typeface="+mn-ea"/>
              </a:rPr>
              <a:t>吾得兄事之</a:t>
            </a:r>
            <a:r>
              <a:rPr lang="en-US" altLang="zh-CN" sz="3600" b="1" dirty="0" smtClean="0"/>
              <a:t/>
            </a:r>
            <a:br>
              <a:rPr lang="en-US" altLang="zh-CN" sz="3600" b="1" dirty="0" smtClean="0"/>
            </a:br>
            <a:endParaRPr lang="zh-CN" altLang="zh-CN" sz="3600" b="1" dirty="0" smtClean="0"/>
          </a:p>
          <a:p>
            <a:pPr eaLnBrk="1" hangingPunct="1"/>
            <a:endParaRPr lang="zh-CN" altLang="en-US" sz="3600" b="1"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type="body" idx="1"/>
          </p:nvPr>
        </p:nvSpPr>
        <p:spPr>
          <a:xfrm>
            <a:off x="971600" y="0"/>
            <a:ext cx="7776864" cy="6172200"/>
          </a:xfrm>
        </p:spPr>
        <p:txBody>
          <a:bodyPr>
            <a:noAutofit/>
          </a:bodyPr>
          <a:lstStyle/>
          <a:p>
            <a:pPr>
              <a:buNone/>
            </a:pPr>
            <a:endParaRPr lang="zh-CN" altLang="en-US" sz="3600" b="1" dirty="0" smtClean="0">
              <a:solidFill>
                <a:srgbClr val="FF0000"/>
              </a:solidFill>
            </a:endParaRPr>
          </a:p>
          <a:p>
            <a:pPr eaLnBrk="1" hangingPunct="1"/>
            <a:r>
              <a:rPr lang="zh-CN" altLang="en-US" sz="3600" b="1" dirty="0" smtClean="0"/>
              <a:t>    近塞上之人有善术者马无故亡而入胡人皆吊之其父曰此何遽不为福乎居数月其马将胡骏马而归人皆贺之其父曰此何遽不能为祸乎家富良马其子好骑堕而折其股人皆吊之其父曰此何遽不为福乎居一年胡人大入塞丁壮者引弦而战近塞之人死者十九此独以跛之故父子相保故福之为祸祸之为福化不可极深不可测也。</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1071538" y="457200"/>
            <a:ext cx="7462862" cy="5870575"/>
          </a:xfrm>
        </p:spPr>
        <p:txBody>
          <a:bodyPr/>
          <a:lstStyle/>
          <a:p>
            <a:r>
              <a:rPr lang="zh-CN" altLang="en-US" sz="3600" b="1" dirty="0" smtClean="0"/>
              <a:t>近塞上之</a:t>
            </a:r>
            <a:r>
              <a:rPr lang="zh-CN" altLang="en-US" sz="3600" b="1" dirty="0" smtClean="0">
                <a:solidFill>
                  <a:srgbClr val="FF0000"/>
                </a:solidFill>
              </a:rPr>
              <a:t>人</a:t>
            </a:r>
            <a:r>
              <a:rPr lang="en-US" altLang="zh-CN" sz="3600" b="1" dirty="0" smtClean="0"/>
              <a:t>,</a:t>
            </a:r>
            <a:r>
              <a:rPr lang="zh-CN" altLang="en-US" sz="3600" b="1" dirty="0" smtClean="0"/>
              <a:t>有善术</a:t>
            </a:r>
            <a:r>
              <a:rPr lang="zh-CN" altLang="en-US" sz="3600" b="1" dirty="0" smtClean="0">
                <a:solidFill>
                  <a:srgbClr val="FF0000"/>
                </a:solidFill>
              </a:rPr>
              <a:t>者</a:t>
            </a:r>
            <a:r>
              <a:rPr lang="zh-CN" altLang="en-US" sz="3600" b="1" dirty="0" smtClean="0"/>
              <a:t>，马无故亡而入胡。</a:t>
            </a:r>
            <a:r>
              <a:rPr lang="zh-CN" altLang="en-US" sz="3600" b="1" dirty="0" smtClean="0">
                <a:solidFill>
                  <a:srgbClr val="FF0000"/>
                </a:solidFill>
              </a:rPr>
              <a:t>人</a:t>
            </a:r>
            <a:r>
              <a:rPr lang="zh-CN" altLang="en-US" sz="3600" b="1" dirty="0" smtClean="0"/>
              <a:t>皆吊</a:t>
            </a:r>
            <a:r>
              <a:rPr lang="zh-CN" altLang="en-US" sz="3600" b="1" dirty="0" smtClean="0">
                <a:solidFill>
                  <a:srgbClr val="FF0000"/>
                </a:solidFill>
              </a:rPr>
              <a:t>之</a:t>
            </a:r>
            <a:r>
              <a:rPr lang="zh-CN" altLang="en-US" sz="3600" b="1" dirty="0" smtClean="0"/>
              <a:t>，其父</a:t>
            </a:r>
            <a:r>
              <a:rPr lang="zh-CN" altLang="en-US" sz="3600" b="1" dirty="0" smtClean="0">
                <a:solidFill>
                  <a:srgbClr val="FF0000"/>
                </a:solidFill>
              </a:rPr>
              <a:t>曰</a:t>
            </a:r>
            <a:r>
              <a:rPr lang="zh-CN" altLang="en-US" sz="3600" b="1" dirty="0" smtClean="0"/>
              <a:t>：“此何遽不为福</a:t>
            </a:r>
            <a:r>
              <a:rPr lang="zh-CN" altLang="en-US" sz="3600" b="1" dirty="0" smtClean="0">
                <a:solidFill>
                  <a:srgbClr val="FF0000"/>
                </a:solidFill>
              </a:rPr>
              <a:t>乎</a:t>
            </a:r>
            <a:r>
              <a:rPr lang="zh-CN" altLang="en-US" sz="3600" b="1" dirty="0" smtClean="0"/>
              <a:t>？”居数月，</a:t>
            </a:r>
            <a:r>
              <a:rPr lang="zh-CN" altLang="en-US" sz="3600" b="1" dirty="0" smtClean="0">
                <a:solidFill>
                  <a:srgbClr val="FF0000"/>
                </a:solidFill>
              </a:rPr>
              <a:t>其</a:t>
            </a:r>
            <a:r>
              <a:rPr lang="zh-CN" altLang="en-US" sz="3600" b="1" dirty="0" smtClean="0"/>
              <a:t>马将胡骏马而归。</a:t>
            </a:r>
            <a:r>
              <a:rPr lang="zh-CN" altLang="en-US" sz="3600" b="1" dirty="0" smtClean="0">
                <a:solidFill>
                  <a:srgbClr val="FF0000"/>
                </a:solidFill>
              </a:rPr>
              <a:t>人</a:t>
            </a:r>
            <a:r>
              <a:rPr lang="zh-CN" altLang="en-US" sz="3600" b="1" dirty="0" smtClean="0"/>
              <a:t>皆贺</a:t>
            </a:r>
            <a:r>
              <a:rPr lang="zh-CN" altLang="en-US" sz="3600" b="1" dirty="0" smtClean="0">
                <a:solidFill>
                  <a:srgbClr val="FF0000"/>
                </a:solidFill>
              </a:rPr>
              <a:t>之</a:t>
            </a:r>
            <a:r>
              <a:rPr lang="zh-CN" altLang="en-US" sz="3600" b="1" dirty="0" smtClean="0"/>
              <a:t>，</a:t>
            </a:r>
            <a:r>
              <a:rPr lang="zh-CN" altLang="en-US" sz="3600" b="1" dirty="0" smtClean="0">
                <a:solidFill>
                  <a:srgbClr val="FF0000"/>
                </a:solidFill>
              </a:rPr>
              <a:t>其</a:t>
            </a:r>
            <a:r>
              <a:rPr lang="zh-CN" altLang="en-US" sz="3600" b="1" dirty="0" smtClean="0"/>
              <a:t>父</a:t>
            </a:r>
            <a:r>
              <a:rPr lang="zh-CN" altLang="en-US" sz="3600" b="1" dirty="0" smtClean="0">
                <a:solidFill>
                  <a:srgbClr val="FF0000"/>
                </a:solidFill>
              </a:rPr>
              <a:t>曰</a:t>
            </a:r>
            <a:r>
              <a:rPr lang="zh-CN" altLang="en-US" sz="3600" b="1" dirty="0" smtClean="0"/>
              <a:t>：“此何遽不能为祸</a:t>
            </a:r>
            <a:r>
              <a:rPr lang="zh-CN" altLang="en-US" sz="3600" b="1" dirty="0" smtClean="0">
                <a:solidFill>
                  <a:srgbClr val="FF0000"/>
                </a:solidFill>
              </a:rPr>
              <a:t>乎</a:t>
            </a:r>
            <a:r>
              <a:rPr lang="zh-CN" altLang="en-US" sz="3600" b="1" dirty="0" smtClean="0"/>
              <a:t>？”家富良马，</a:t>
            </a:r>
            <a:r>
              <a:rPr lang="zh-CN" altLang="en-US" sz="3600" b="1" dirty="0" smtClean="0">
                <a:solidFill>
                  <a:srgbClr val="FF0000"/>
                </a:solidFill>
              </a:rPr>
              <a:t>其</a:t>
            </a:r>
            <a:r>
              <a:rPr lang="zh-CN" altLang="en-US" sz="3600" b="1" dirty="0" smtClean="0"/>
              <a:t>子好骑，堕而折其髀。</a:t>
            </a:r>
            <a:r>
              <a:rPr lang="zh-CN" altLang="en-US" sz="3600" b="1" dirty="0" smtClean="0">
                <a:solidFill>
                  <a:srgbClr val="FF0000"/>
                </a:solidFill>
              </a:rPr>
              <a:t>人</a:t>
            </a:r>
            <a:r>
              <a:rPr lang="zh-CN" altLang="en-US" sz="3600" b="1" dirty="0" smtClean="0"/>
              <a:t>皆吊之，</a:t>
            </a:r>
            <a:r>
              <a:rPr lang="zh-CN" altLang="en-US" sz="3600" b="1" dirty="0" smtClean="0">
                <a:solidFill>
                  <a:srgbClr val="FF0000"/>
                </a:solidFill>
              </a:rPr>
              <a:t>其</a:t>
            </a:r>
            <a:r>
              <a:rPr lang="zh-CN" altLang="en-US" sz="3600" b="1" dirty="0" smtClean="0"/>
              <a:t>父曰：“此何遽不为福</a:t>
            </a:r>
            <a:r>
              <a:rPr lang="zh-CN" altLang="en-US" sz="3600" b="1" dirty="0" smtClean="0">
                <a:solidFill>
                  <a:srgbClr val="FF0000"/>
                </a:solidFill>
              </a:rPr>
              <a:t>乎</a:t>
            </a:r>
            <a:r>
              <a:rPr lang="zh-CN" altLang="en-US" sz="3600" b="1" dirty="0" smtClean="0"/>
              <a:t>？”居一年，</a:t>
            </a:r>
            <a:r>
              <a:rPr lang="zh-CN" altLang="en-US" sz="3600" b="1" dirty="0" smtClean="0">
                <a:solidFill>
                  <a:srgbClr val="FF0000"/>
                </a:solidFill>
              </a:rPr>
              <a:t>胡人</a:t>
            </a:r>
            <a:r>
              <a:rPr lang="zh-CN" altLang="en-US" sz="3600" b="1" dirty="0" smtClean="0"/>
              <a:t>大入塞，</a:t>
            </a:r>
            <a:r>
              <a:rPr lang="zh-CN" altLang="en-US" sz="3600" b="1" dirty="0" smtClean="0">
                <a:solidFill>
                  <a:srgbClr val="FF0000"/>
                </a:solidFill>
              </a:rPr>
              <a:t>丁壮者</a:t>
            </a:r>
            <a:r>
              <a:rPr lang="zh-CN" altLang="en-US" sz="3600" b="1" dirty="0" smtClean="0"/>
              <a:t>引弦而战。</a:t>
            </a:r>
            <a:r>
              <a:rPr lang="zh-CN" altLang="en-US" sz="3600" b="1" dirty="0" smtClean="0">
                <a:solidFill>
                  <a:srgbClr val="FF0000"/>
                </a:solidFill>
              </a:rPr>
              <a:t>近塞之人</a:t>
            </a:r>
            <a:r>
              <a:rPr lang="zh-CN" altLang="en-US" sz="3600" b="1" dirty="0" smtClean="0"/>
              <a:t>，死者十九。</a:t>
            </a:r>
            <a:r>
              <a:rPr lang="zh-CN" altLang="en-US" sz="3600" b="1" dirty="0" smtClean="0">
                <a:solidFill>
                  <a:srgbClr val="FF0000"/>
                </a:solidFill>
              </a:rPr>
              <a:t>此</a:t>
            </a:r>
            <a:r>
              <a:rPr lang="zh-CN" altLang="en-US" sz="3600" b="1" dirty="0" smtClean="0"/>
              <a:t>独以跛之故，</a:t>
            </a:r>
            <a:r>
              <a:rPr lang="zh-CN" altLang="en-US" sz="3600" b="1" dirty="0" smtClean="0">
                <a:solidFill>
                  <a:srgbClr val="FF0000"/>
                </a:solidFill>
              </a:rPr>
              <a:t>父子</a:t>
            </a:r>
            <a:r>
              <a:rPr lang="zh-CN" altLang="en-US" sz="3600" b="1" dirty="0" smtClean="0"/>
              <a:t>相保。</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538" y="0"/>
            <a:ext cx="7498080" cy="714356"/>
          </a:xfrm>
        </p:spPr>
        <p:txBody>
          <a:bodyPr>
            <a:normAutofit fontScale="90000"/>
          </a:bodyPr>
          <a:lstStyle/>
          <a:p>
            <a:r>
              <a:rPr lang="en-US" altLang="zh-CN" sz="4400" b="1" dirty="0" smtClean="0">
                <a:solidFill>
                  <a:srgbClr val="C00000"/>
                </a:solidFill>
              </a:rPr>
              <a:t>4</a:t>
            </a:r>
            <a:r>
              <a:rPr lang="zh-CN" altLang="en-US" sz="4400" b="1" dirty="0" smtClean="0">
                <a:solidFill>
                  <a:srgbClr val="C00000"/>
                </a:solidFill>
              </a:rPr>
              <a:t>、明语法，抓</a:t>
            </a:r>
            <a:r>
              <a:rPr lang="zh-CN" altLang="en-US" sz="4400" b="1" dirty="0" smtClean="0">
                <a:solidFill>
                  <a:srgbClr val="C00000"/>
                </a:solidFill>
              </a:rPr>
              <a:t>主干</a:t>
            </a:r>
            <a:endParaRPr lang="zh-CN" altLang="en-US" dirty="0"/>
          </a:p>
        </p:txBody>
      </p:sp>
      <p:sp>
        <p:nvSpPr>
          <p:cNvPr id="3" name="内容占位符 2"/>
          <p:cNvSpPr>
            <a:spLocks noGrp="1"/>
          </p:cNvSpPr>
          <p:nvPr>
            <p:ph idx="1"/>
          </p:nvPr>
        </p:nvSpPr>
        <p:spPr>
          <a:xfrm>
            <a:off x="1000100" y="857232"/>
            <a:ext cx="8143900" cy="6000768"/>
          </a:xfrm>
        </p:spPr>
        <p:txBody>
          <a:bodyPr>
            <a:noAutofit/>
          </a:bodyPr>
          <a:lstStyle/>
          <a:p>
            <a:pPr>
              <a:buNone/>
            </a:pPr>
            <a:r>
              <a:rPr lang="zh-CN" altLang="en-US" b="1" dirty="0" smtClean="0">
                <a:solidFill>
                  <a:srgbClr val="FF0000"/>
                </a:solidFill>
              </a:rPr>
              <a:t>找主</a:t>
            </a:r>
            <a:r>
              <a:rPr lang="zh-CN" altLang="en-US" b="1" dirty="0" smtClean="0">
                <a:solidFill>
                  <a:srgbClr val="FF0000"/>
                </a:solidFill>
              </a:rPr>
              <a:t>干</a:t>
            </a:r>
            <a:endParaRPr lang="en-US" altLang="zh-CN" dirty="0" smtClean="0">
              <a:solidFill>
                <a:srgbClr val="FF0000"/>
              </a:solidFill>
            </a:endParaRPr>
          </a:p>
          <a:p>
            <a:pPr>
              <a:buNone/>
            </a:pPr>
            <a:r>
              <a:rPr lang="zh-CN" altLang="en-US" dirty="0" smtClean="0"/>
              <a:t>（定语）</a:t>
            </a:r>
            <a:r>
              <a:rPr lang="zh-CN" altLang="en-US" dirty="0" smtClean="0">
                <a:solidFill>
                  <a:srgbClr val="FF0000"/>
                </a:solidFill>
              </a:rPr>
              <a:t>主</a:t>
            </a:r>
            <a:r>
              <a:rPr lang="en-US" dirty="0" smtClean="0"/>
              <a:t>    || [</a:t>
            </a:r>
            <a:r>
              <a:rPr lang="zh-CN" altLang="en-US" dirty="0" smtClean="0"/>
              <a:t>状语</a:t>
            </a:r>
            <a:r>
              <a:rPr lang="en-US" altLang="zh-CN" dirty="0" smtClean="0"/>
              <a:t>】</a:t>
            </a:r>
            <a:r>
              <a:rPr lang="zh-CN" altLang="en-US" dirty="0" smtClean="0">
                <a:solidFill>
                  <a:srgbClr val="FF0000"/>
                </a:solidFill>
              </a:rPr>
              <a:t>谓</a:t>
            </a:r>
            <a:r>
              <a:rPr lang="zh-CN" altLang="en-US" dirty="0" smtClean="0"/>
              <a:t>（定语）</a:t>
            </a:r>
            <a:r>
              <a:rPr lang="zh-CN" altLang="en-US" dirty="0" smtClean="0">
                <a:solidFill>
                  <a:srgbClr val="FF0000"/>
                </a:solidFill>
              </a:rPr>
              <a:t>宾</a:t>
            </a:r>
            <a:r>
              <a:rPr lang="en-US" dirty="0" smtClean="0"/>
              <a:t>   </a:t>
            </a:r>
            <a:endParaRPr lang="en-US" dirty="0" smtClean="0"/>
          </a:p>
          <a:p>
            <a:pPr>
              <a:buNone/>
            </a:pPr>
            <a:endParaRPr lang="zh-CN" altLang="en-US" sz="1200" dirty="0" smtClean="0"/>
          </a:p>
          <a:p>
            <a:pPr>
              <a:buNone/>
            </a:pPr>
            <a:r>
              <a:rPr lang="zh-CN" altLang="en-US" sz="2800" dirty="0" smtClean="0">
                <a:solidFill>
                  <a:srgbClr val="FF0000"/>
                </a:solidFill>
              </a:rPr>
              <a:t>主语：</a:t>
            </a:r>
            <a:r>
              <a:rPr lang="zh-CN" altLang="en-US" sz="2800" dirty="0" smtClean="0">
                <a:solidFill>
                  <a:srgbClr val="0000FF"/>
                </a:solidFill>
              </a:rPr>
              <a:t>名词（名短）、代词、省略</a:t>
            </a:r>
            <a:r>
              <a:rPr lang="en-US" altLang="zh-CN" sz="2800" dirty="0" smtClean="0"/>
              <a:t>{</a:t>
            </a:r>
            <a:r>
              <a:rPr lang="zh-CN" altLang="en-US" sz="2800" dirty="0" smtClean="0"/>
              <a:t>动词（动短）、形容词（形短）、主谓短语等有时也能作主语</a:t>
            </a:r>
            <a:r>
              <a:rPr lang="en-US" altLang="zh-CN" sz="2800" dirty="0" smtClean="0"/>
              <a:t>}</a:t>
            </a:r>
            <a:endParaRPr lang="en-US" altLang="zh-CN" sz="2800" dirty="0" smtClean="0"/>
          </a:p>
          <a:p>
            <a:pPr>
              <a:buNone/>
            </a:pPr>
            <a:r>
              <a:rPr lang="zh-CN" altLang="en-US" sz="2800" dirty="0" smtClean="0">
                <a:solidFill>
                  <a:srgbClr val="FF0000"/>
                </a:solidFill>
              </a:rPr>
              <a:t>谓语：</a:t>
            </a:r>
            <a:r>
              <a:rPr lang="zh-CN" altLang="en-US" sz="2800" dirty="0" smtClean="0">
                <a:solidFill>
                  <a:srgbClr val="0000FF"/>
                </a:solidFill>
              </a:rPr>
              <a:t>动词（动短） 、形容词（形短）</a:t>
            </a:r>
            <a:r>
              <a:rPr lang="en-US" altLang="zh-CN" sz="2800" dirty="0" smtClean="0"/>
              <a:t>{</a:t>
            </a:r>
            <a:r>
              <a:rPr lang="zh-CN" altLang="en-US" sz="2800" dirty="0" smtClean="0"/>
              <a:t>主谓短语、名词短语等等有时也能作谓语</a:t>
            </a:r>
            <a:r>
              <a:rPr lang="en-US" altLang="zh-CN" sz="2800" dirty="0" smtClean="0"/>
              <a:t>}</a:t>
            </a:r>
            <a:endParaRPr lang="en-US" altLang="zh-CN" sz="2800" dirty="0" smtClean="0"/>
          </a:p>
          <a:p>
            <a:pPr>
              <a:buNone/>
            </a:pPr>
            <a:r>
              <a:rPr lang="zh-CN" altLang="en-US" sz="2800" dirty="0" smtClean="0">
                <a:solidFill>
                  <a:srgbClr val="FF0000"/>
                </a:solidFill>
              </a:rPr>
              <a:t>宾语：</a:t>
            </a:r>
            <a:r>
              <a:rPr lang="zh-CN" altLang="en-US" sz="2800" dirty="0" smtClean="0">
                <a:solidFill>
                  <a:srgbClr val="0000FF"/>
                </a:solidFill>
              </a:rPr>
              <a:t>名词（名短）、代词、省略</a:t>
            </a:r>
            <a:r>
              <a:rPr lang="en-US" altLang="zh-CN" sz="2800" dirty="0" smtClean="0"/>
              <a:t>{</a:t>
            </a:r>
            <a:r>
              <a:rPr lang="zh-CN" altLang="en-US" sz="2800" dirty="0" smtClean="0"/>
              <a:t>动词（动短）、形容词（形短）、主谓短语等有时也能作主语</a:t>
            </a:r>
            <a:r>
              <a:rPr lang="en-US" altLang="zh-CN" sz="2800" dirty="0" smtClean="0"/>
              <a:t>}</a:t>
            </a:r>
          </a:p>
          <a:p>
            <a:pPr>
              <a:buNone/>
            </a:pPr>
            <a:endParaRPr lang="en-US" altLang="zh-CN" sz="1400" dirty="0" smtClean="0"/>
          </a:p>
          <a:p>
            <a:pPr>
              <a:buNone/>
            </a:pPr>
            <a:r>
              <a:rPr lang="zh-CN" altLang="en-US" dirty="0" smtClean="0"/>
              <a:t>不管怎么变，都不能违背</a:t>
            </a:r>
            <a:r>
              <a:rPr lang="en-US" dirty="0" smtClean="0"/>
              <a:t>“</a:t>
            </a:r>
            <a:r>
              <a:rPr lang="zh-CN" altLang="en-US" dirty="0" smtClean="0">
                <a:solidFill>
                  <a:srgbClr val="FF0000"/>
                </a:solidFill>
              </a:rPr>
              <a:t>是一个完整的意义单位</a:t>
            </a:r>
            <a:r>
              <a:rPr lang="en-US" dirty="0" smtClean="0">
                <a:solidFill>
                  <a:srgbClr val="FF0000"/>
                </a:solidFill>
              </a:rPr>
              <a:t>”</a:t>
            </a:r>
            <a:r>
              <a:rPr lang="zh-CN" altLang="en-US" dirty="0" smtClean="0">
                <a:solidFill>
                  <a:srgbClr val="FF0000"/>
                </a:solidFill>
              </a:rPr>
              <a:t>这一点。</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1"/>
          </p:nvPr>
        </p:nvSpPr>
        <p:spPr>
          <a:xfrm>
            <a:off x="899592" y="0"/>
            <a:ext cx="8064896" cy="6629400"/>
          </a:xfrm>
        </p:spPr>
        <p:txBody>
          <a:bodyPr>
            <a:normAutofit fontScale="92500"/>
          </a:bodyPr>
          <a:lstStyle/>
          <a:p>
            <a:pPr>
              <a:buNone/>
            </a:pPr>
            <a:r>
              <a:rPr lang="en-US" altLang="zh-CN" sz="3600" b="1" dirty="0" smtClean="0">
                <a:solidFill>
                  <a:srgbClr val="FF0000"/>
                </a:solidFill>
              </a:rPr>
              <a:t>  </a:t>
            </a:r>
            <a:r>
              <a:rPr lang="zh-CN" sz="3600" b="1" dirty="0" smtClean="0">
                <a:solidFill>
                  <a:srgbClr val="C00000"/>
                </a:solidFill>
              </a:rPr>
              <a:t> </a:t>
            </a:r>
            <a:r>
              <a:rPr lang="en-US" altLang="zh-CN" sz="3600" b="1" dirty="0" smtClean="0">
                <a:solidFill>
                  <a:srgbClr val="C00000"/>
                </a:solidFill>
              </a:rPr>
              <a:t>5</a:t>
            </a:r>
            <a:r>
              <a:rPr lang="zh-CN" altLang="en-US" sz="3600" b="1" dirty="0" smtClean="0">
                <a:solidFill>
                  <a:srgbClr val="C00000"/>
                </a:solidFill>
              </a:rPr>
              <a:t>、辩句式，莫</a:t>
            </a:r>
            <a:r>
              <a:rPr lang="zh-CN" altLang="en-US" sz="3600" b="1" dirty="0" smtClean="0">
                <a:solidFill>
                  <a:srgbClr val="C00000"/>
                </a:solidFill>
              </a:rPr>
              <a:t>拆散</a:t>
            </a:r>
            <a:endParaRPr lang="en-US" altLang="zh-CN" sz="3600" b="1" dirty="0" smtClean="0">
              <a:solidFill>
                <a:srgbClr val="C00000"/>
              </a:solidFill>
            </a:endParaRPr>
          </a:p>
          <a:p>
            <a:pPr>
              <a:buNone/>
            </a:pPr>
            <a:r>
              <a:rPr lang="zh-CN" altLang="en-US" sz="3600" dirty="0" smtClean="0">
                <a:solidFill>
                  <a:srgbClr val="0000FF"/>
                </a:solidFill>
              </a:rPr>
              <a:t>判断句式：</a:t>
            </a:r>
            <a:r>
              <a:rPr lang="zh-CN" altLang="en-US" sz="3600" dirty="0" smtClean="0"/>
              <a:t>“</a:t>
            </a:r>
            <a:r>
              <a:rPr lang="en-US" altLang="zh-CN" sz="3600" dirty="0" smtClean="0"/>
              <a:t>……</a:t>
            </a:r>
            <a:r>
              <a:rPr lang="zh-CN" altLang="en-US" sz="3600" dirty="0" smtClean="0"/>
              <a:t>者，</a:t>
            </a:r>
            <a:r>
              <a:rPr lang="en-US" altLang="zh-CN" sz="3600" dirty="0" smtClean="0"/>
              <a:t>……</a:t>
            </a:r>
            <a:r>
              <a:rPr lang="zh-CN" altLang="en-US" sz="3600" dirty="0" smtClean="0"/>
              <a:t>也” （有些省略“者”</a:t>
            </a:r>
            <a:r>
              <a:rPr lang="en-US" sz="3600" dirty="0" smtClean="0"/>
              <a:t> </a:t>
            </a:r>
            <a:r>
              <a:rPr lang="zh-CN" altLang="en-US" sz="3600" dirty="0" smtClean="0"/>
              <a:t>或“也”的判断句，或表示判断关系的词，如“为、乃、即、则”等） </a:t>
            </a:r>
            <a:endParaRPr lang="en-US" altLang="zh-CN" sz="3600" dirty="0" smtClean="0"/>
          </a:p>
          <a:p>
            <a:pPr>
              <a:buNone/>
            </a:pPr>
            <a:r>
              <a:rPr lang="zh-CN" altLang="en-US" sz="3600" dirty="0" smtClean="0">
                <a:solidFill>
                  <a:srgbClr val="0000FF"/>
                </a:solidFill>
              </a:rPr>
              <a:t>反问句式：</a:t>
            </a:r>
            <a:r>
              <a:rPr lang="zh-CN" altLang="en-US" sz="3600" dirty="0" smtClean="0"/>
              <a:t>“不亦</a:t>
            </a:r>
            <a:r>
              <a:rPr lang="en-US" altLang="zh-CN" sz="3600" dirty="0" smtClean="0"/>
              <a:t>……</a:t>
            </a:r>
            <a:r>
              <a:rPr lang="zh-CN" altLang="en-US" sz="3600" dirty="0" smtClean="0"/>
              <a:t>乎”“孰与</a:t>
            </a:r>
            <a:r>
              <a:rPr lang="en-US" altLang="zh-CN" sz="3600" dirty="0" smtClean="0"/>
              <a:t>……</a:t>
            </a:r>
            <a:r>
              <a:rPr lang="zh-CN" altLang="en-US" sz="3600" dirty="0" smtClean="0"/>
              <a:t>乎”“其</a:t>
            </a:r>
            <a:r>
              <a:rPr lang="en-US" altLang="zh-CN" sz="3600" dirty="0" smtClean="0"/>
              <a:t>……</a:t>
            </a:r>
            <a:r>
              <a:rPr lang="zh-CN" altLang="en-US" sz="3600" dirty="0" smtClean="0"/>
              <a:t>乎”“安</a:t>
            </a:r>
            <a:r>
              <a:rPr lang="en-US" altLang="zh-CN" sz="3600" dirty="0" smtClean="0"/>
              <a:t>……</a:t>
            </a:r>
            <a:r>
              <a:rPr lang="zh-CN" altLang="en-US" sz="3600" dirty="0" smtClean="0"/>
              <a:t>哉”“何</a:t>
            </a:r>
            <a:r>
              <a:rPr lang="en-US" altLang="zh-CN" sz="3600" dirty="0" smtClean="0"/>
              <a:t>……</a:t>
            </a:r>
            <a:r>
              <a:rPr lang="zh-CN" altLang="en-US" sz="3600" dirty="0" smtClean="0"/>
              <a:t>为”等</a:t>
            </a:r>
            <a:endParaRPr lang="en-US" altLang="zh-CN" sz="3600" dirty="0" smtClean="0"/>
          </a:p>
          <a:p>
            <a:pPr>
              <a:buNone/>
            </a:pPr>
            <a:r>
              <a:rPr lang="zh-CN" altLang="en-US" sz="3600" dirty="0" smtClean="0">
                <a:solidFill>
                  <a:srgbClr val="0000FF"/>
                </a:solidFill>
              </a:rPr>
              <a:t>被动句式：</a:t>
            </a:r>
            <a:r>
              <a:rPr lang="zh-CN" altLang="en-US" sz="3600" dirty="0" smtClean="0"/>
              <a:t>“为</a:t>
            </a:r>
            <a:r>
              <a:rPr lang="en-US" altLang="zh-CN" sz="3600" dirty="0" smtClean="0"/>
              <a:t>……</a:t>
            </a:r>
            <a:r>
              <a:rPr lang="zh-CN" altLang="en-US" sz="3600" dirty="0" smtClean="0"/>
              <a:t>所</a:t>
            </a:r>
            <a:r>
              <a:rPr lang="en-US" altLang="zh-CN" sz="3600" dirty="0" smtClean="0"/>
              <a:t>……”“</a:t>
            </a:r>
            <a:r>
              <a:rPr lang="zh-CN" altLang="en-US" sz="3600" dirty="0" smtClean="0"/>
              <a:t>受</a:t>
            </a:r>
            <a:r>
              <a:rPr lang="en-US" altLang="zh-CN" sz="3600" dirty="0" smtClean="0"/>
              <a:t>……</a:t>
            </a:r>
            <a:r>
              <a:rPr lang="zh-CN" altLang="en-US" sz="3600" dirty="0" smtClean="0"/>
              <a:t>于</a:t>
            </a:r>
            <a:r>
              <a:rPr lang="en-US" altLang="zh-CN" sz="3600" dirty="0" smtClean="0"/>
              <a:t>……”“</a:t>
            </a:r>
            <a:r>
              <a:rPr lang="zh-CN" altLang="en-US" sz="3600" dirty="0" smtClean="0"/>
              <a:t>见</a:t>
            </a:r>
            <a:r>
              <a:rPr lang="en-US" altLang="zh-CN" sz="3600" dirty="0" smtClean="0"/>
              <a:t>……</a:t>
            </a:r>
            <a:r>
              <a:rPr lang="zh-CN" altLang="en-US" sz="3600" dirty="0" smtClean="0"/>
              <a:t>于</a:t>
            </a:r>
            <a:r>
              <a:rPr lang="en-US" altLang="zh-CN" sz="3600" dirty="0" smtClean="0"/>
              <a:t>……”</a:t>
            </a:r>
            <a:r>
              <a:rPr lang="zh-CN" altLang="en-US" sz="3600" dirty="0" smtClean="0"/>
              <a:t>等；</a:t>
            </a:r>
            <a:endParaRPr lang="en-US" altLang="zh-CN" sz="3600" dirty="0" smtClean="0"/>
          </a:p>
          <a:p>
            <a:pPr>
              <a:buNone/>
            </a:pPr>
            <a:r>
              <a:rPr lang="zh-CN" altLang="en-US" sz="3600" dirty="0" smtClean="0">
                <a:solidFill>
                  <a:srgbClr val="0000FF"/>
                </a:solidFill>
              </a:rPr>
              <a:t>固定句式</a:t>
            </a:r>
            <a:r>
              <a:rPr lang="zh-CN" altLang="en-US" sz="3600" dirty="0" smtClean="0"/>
              <a:t>还有“如</a:t>
            </a:r>
            <a:r>
              <a:rPr lang="en-US" altLang="zh-CN" sz="3600" dirty="0" smtClean="0"/>
              <a:t>……</a:t>
            </a:r>
            <a:r>
              <a:rPr lang="zh-CN" altLang="en-US" sz="3600" dirty="0" smtClean="0"/>
              <a:t>何”“况</a:t>
            </a:r>
            <a:r>
              <a:rPr lang="en-US" altLang="zh-CN" sz="3600" dirty="0" smtClean="0"/>
              <a:t>……</a:t>
            </a:r>
            <a:r>
              <a:rPr lang="zh-CN" altLang="en-US" sz="3600" dirty="0" smtClean="0"/>
              <a:t>乎”“何（以）</a:t>
            </a:r>
            <a:r>
              <a:rPr lang="en-US" altLang="zh-CN" sz="3600" dirty="0" smtClean="0"/>
              <a:t>……</a:t>
            </a:r>
            <a:r>
              <a:rPr lang="zh-CN" altLang="en-US" sz="3600" dirty="0" smtClean="0"/>
              <a:t>为”等。</a:t>
            </a:r>
            <a:endParaRPr lang="en-US" altLang="zh-CN" sz="3600" dirty="0" smtClean="0"/>
          </a:p>
          <a:p>
            <a:pPr>
              <a:buNone/>
            </a:pPr>
            <a:r>
              <a:rPr lang="zh-CN" altLang="en-US" sz="3600" dirty="0" smtClean="0"/>
              <a:t>这些都是我们断句时很好的“帮手”</a:t>
            </a:r>
            <a:endParaRPr lang="zh-CN" altLang="en-US" sz="3600" b="1"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87624" y="908720"/>
            <a:ext cx="7488832" cy="1200329"/>
          </a:xfrm>
          <a:prstGeom prst="rect">
            <a:avLst/>
          </a:prstGeom>
        </p:spPr>
        <p:txBody>
          <a:bodyPr wrap="square">
            <a:spAutoFit/>
          </a:bodyPr>
          <a:lstStyle/>
          <a:p>
            <a:r>
              <a:rPr lang="zh-CN" altLang="en-US" sz="3600" dirty="0" smtClean="0"/>
              <a:t>学而时习之∕</a:t>
            </a:r>
            <a:r>
              <a:rPr lang="zh-CN" altLang="en-US" sz="3600" dirty="0" smtClean="0">
                <a:solidFill>
                  <a:srgbClr val="0000FF"/>
                </a:solidFill>
              </a:rPr>
              <a:t>不亦</a:t>
            </a:r>
            <a:r>
              <a:rPr lang="zh-CN" altLang="en-US" sz="3600" dirty="0" smtClean="0"/>
              <a:t>说</a:t>
            </a:r>
            <a:r>
              <a:rPr lang="zh-CN" altLang="en-US" sz="3600" dirty="0" smtClean="0">
                <a:solidFill>
                  <a:srgbClr val="0000FF"/>
                </a:solidFill>
              </a:rPr>
              <a:t>乎</a:t>
            </a:r>
            <a:r>
              <a:rPr lang="zh-CN" altLang="en-US" sz="3600" dirty="0" smtClean="0"/>
              <a:t>∕有朋自远方来∕不亦乐乎∕人不知而不愠∕不亦君子乎？</a:t>
            </a:r>
            <a:endParaRPr lang="zh-CN" altLang="en-US" sz="3600" dirty="0"/>
          </a:p>
        </p:txBody>
      </p:sp>
      <p:sp>
        <p:nvSpPr>
          <p:cNvPr id="7" name="矩形 6"/>
          <p:cNvSpPr/>
          <p:nvPr/>
        </p:nvSpPr>
        <p:spPr>
          <a:xfrm>
            <a:off x="1079612" y="2636912"/>
            <a:ext cx="7848872" cy="646331"/>
          </a:xfrm>
          <a:prstGeom prst="rect">
            <a:avLst/>
          </a:prstGeom>
        </p:spPr>
        <p:txBody>
          <a:bodyPr wrap="square">
            <a:spAutoFit/>
          </a:bodyPr>
          <a:lstStyle/>
          <a:p>
            <a:r>
              <a:rPr lang="zh-CN" altLang="en-US" sz="3600" dirty="0" smtClean="0">
                <a:solidFill>
                  <a:srgbClr val="C00000"/>
                </a:solidFill>
              </a:rPr>
              <a:t>呜呼</a:t>
            </a:r>
            <a:r>
              <a:rPr lang="zh-CN" altLang="en-US" sz="3600" dirty="0" smtClean="0"/>
              <a:t>∕</a:t>
            </a:r>
            <a:r>
              <a:rPr lang="zh-CN" altLang="en-US" sz="3600" dirty="0" smtClean="0">
                <a:solidFill>
                  <a:srgbClr val="C00000"/>
                </a:solidFill>
              </a:rPr>
              <a:t>其</a:t>
            </a:r>
            <a:r>
              <a:rPr lang="zh-CN" altLang="en-US" sz="3600" dirty="0" smtClean="0"/>
              <a:t>信然</a:t>
            </a:r>
            <a:r>
              <a:rPr lang="zh-CN" altLang="en-US" sz="3600" dirty="0" smtClean="0">
                <a:solidFill>
                  <a:srgbClr val="C00000"/>
                </a:solidFill>
              </a:rPr>
              <a:t>邪</a:t>
            </a:r>
            <a:r>
              <a:rPr lang="zh-CN" altLang="en-US" sz="3600" dirty="0" smtClean="0"/>
              <a:t>∕</a:t>
            </a:r>
            <a:r>
              <a:rPr lang="zh-CN" altLang="en-US" sz="3600" dirty="0" smtClean="0">
                <a:solidFill>
                  <a:srgbClr val="C00000"/>
                </a:solidFill>
              </a:rPr>
              <a:t>其</a:t>
            </a:r>
            <a:r>
              <a:rPr lang="zh-CN" altLang="en-US" sz="3600" dirty="0" smtClean="0"/>
              <a:t>梦</a:t>
            </a:r>
            <a:r>
              <a:rPr lang="zh-CN" altLang="en-US" sz="3600" dirty="0" smtClean="0">
                <a:solidFill>
                  <a:srgbClr val="C00000"/>
                </a:solidFill>
              </a:rPr>
              <a:t>邪</a:t>
            </a:r>
            <a:r>
              <a:rPr lang="zh-CN" altLang="en-US" sz="3600" dirty="0" smtClean="0"/>
              <a:t>∕</a:t>
            </a:r>
            <a:r>
              <a:rPr lang="zh-CN" altLang="en-US" sz="3600" dirty="0" smtClean="0">
                <a:solidFill>
                  <a:srgbClr val="C00000"/>
                </a:solidFill>
              </a:rPr>
              <a:t>其</a:t>
            </a:r>
            <a:r>
              <a:rPr lang="zh-CN" altLang="en-US" sz="3600" dirty="0" smtClean="0"/>
              <a:t>传之非其真</a:t>
            </a:r>
            <a:r>
              <a:rPr lang="zh-CN" altLang="en-US" sz="3600" dirty="0" smtClean="0">
                <a:solidFill>
                  <a:srgbClr val="C00000"/>
                </a:solidFill>
              </a:rPr>
              <a:t>邪</a:t>
            </a:r>
            <a:r>
              <a:rPr lang="zh-CN" altLang="en-US" sz="3600" dirty="0" smtClean="0"/>
              <a:t>？</a:t>
            </a:r>
            <a:endParaRPr lang="zh-CN" altLang="en-US" sz="3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b="1" dirty="0" smtClean="0">
                <a:solidFill>
                  <a:srgbClr val="C00000"/>
                </a:solidFill>
              </a:rPr>
              <a:t>6</a:t>
            </a:r>
            <a:r>
              <a:rPr lang="zh-CN" altLang="en-US" sz="4400" b="1" dirty="0" smtClean="0">
                <a:solidFill>
                  <a:srgbClr val="C00000"/>
                </a:solidFill>
              </a:rPr>
              <a:t>、明修辞，巧</a:t>
            </a:r>
            <a:r>
              <a:rPr lang="zh-CN" altLang="en-US" sz="4400" b="1" dirty="0" smtClean="0">
                <a:solidFill>
                  <a:srgbClr val="C00000"/>
                </a:solidFill>
              </a:rPr>
              <a:t>判断</a:t>
            </a:r>
            <a:endParaRPr lang="zh-CN" altLang="en-US" dirty="0"/>
          </a:p>
        </p:txBody>
      </p:sp>
      <p:sp>
        <p:nvSpPr>
          <p:cNvPr id="3" name="内容占位符 2"/>
          <p:cNvSpPr>
            <a:spLocks noGrp="1"/>
          </p:cNvSpPr>
          <p:nvPr>
            <p:ph idx="1"/>
          </p:nvPr>
        </p:nvSpPr>
        <p:spPr/>
        <p:txBody>
          <a:bodyPr/>
          <a:lstStyle/>
          <a:p>
            <a:pPr>
              <a:buNone/>
            </a:pPr>
            <a:r>
              <a:rPr lang="zh-CN" altLang="en-US" b="1" dirty="0" smtClean="0"/>
              <a:t>文言文也是讲究修辞的，</a:t>
            </a:r>
            <a:r>
              <a:rPr lang="zh-CN" altLang="en-US" b="1" dirty="0" smtClean="0">
                <a:solidFill>
                  <a:srgbClr val="FF0000"/>
                </a:solidFill>
              </a:rPr>
              <a:t>顶真、排比、对偶、对称、反复</a:t>
            </a:r>
            <a:r>
              <a:rPr lang="zh-CN" altLang="en-US" b="1" dirty="0" smtClean="0"/>
              <a:t>是文言文中常见的修辞方法。句式整齐，四六句多，又是文言文的一大特点。利用这两大特点，我们就可以比较好地断句。</a:t>
            </a:r>
            <a:endParaRPr lang="en-US" altLang="zh-CN" b="1" dirty="0" smtClean="0"/>
          </a:p>
          <a:p>
            <a:pPr>
              <a:buNone/>
            </a:pPr>
            <a:endParaRPr lang="zh-CN" altLang="en-US" b="1" dirty="0" smtClean="0"/>
          </a:p>
          <a:p>
            <a:pPr>
              <a:buNone/>
            </a:pPr>
            <a:r>
              <a:rPr lang="zh-CN" altLang="en-US" b="1" dirty="0" smtClean="0">
                <a:solidFill>
                  <a:srgbClr val="0000FF"/>
                </a:solidFill>
              </a:rPr>
              <a:t>例：光照临川之笔∕</a:t>
            </a:r>
            <a:r>
              <a:rPr lang="zh-CN" altLang="en-US" b="1" u="sng" dirty="0" smtClean="0">
                <a:solidFill>
                  <a:srgbClr val="0000FF"/>
                </a:solidFill>
              </a:rPr>
              <a:t>四美具∕二难并</a:t>
            </a:r>
            <a:r>
              <a:rPr lang="zh-CN" altLang="en-US" b="1" dirty="0" smtClean="0">
                <a:solidFill>
                  <a:srgbClr val="0000FF"/>
                </a:solidFill>
              </a:rPr>
              <a:t>。</a:t>
            </a:r>
          </a:p>
          <a:p>
            <a:pPr>
              <a:buNone/>
            </a:pPr>
            <a:r>
              <a:rPr lang="zh-CN" altLang="en-US" b="1" dirty="0" smtClean="0">
                <a:solidFill>
                  <a:srgbClr val="0000FF"/>
                </a:solidFill>
              </a:rPr>
              <a:t>蒙故业，因遗策∕南取汉中∕西举巴、蜀∕东割膏腴之地∕北收要害之郡。</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body" idx="1"/>
          </p:nvPr>
        </p:nvSpPr>
        <p:spPr>
          <a:xfrm>
            <a:off x="1043608" y="188640"/>
            <a:ext cx="7901880" cy="4498975"/>
          </a:xfrm>
        </p:spPr>
        <p:txBody>
          <a:bodyPr/>
          <a:lstStyle/>
          <a:p>
            <a:pPr eaLnBrk="1" hangingPunct="1">
              <a:spcBef>
                <a:spcPct val="50000"/>
              </a:spcBef>
              <a:buClrTx/>
              <a:buFontTx/>
              <a:buNone/>
            </a:pPr>
            <a:r>
              <a:rPr lang="zh-CN" altLang="en-US" b="1" dirty="0" smtClean="0">
                <a:solidFill>
                  <a:srgbClr val="FF0000"/>
                </a:solidFill>
              </a:rPr>
              <a:t>修辞断句</a:t>
            </a:r>
            <a:r>
              <a:rPr lang="zh-CN" altLang="en-US" b="1" dirty="0" smtClean="0">
                <a:solidFill>
                  <a:srgbClr val="0000FF"/>
                </a:solidFill>
              </a:rPr>
              <a:t>：  对偶、对仗、排比、顶真</a:t>
            </a:r>
          </a:p>
          <a:p>
            <a:pPr eaLnBrk="1" hangingPunct="1"/>
            <a:endParaRPr kumimoji="1" lang="zh-CN" altLang="en-US" b="1" dirty="0" smtClean="0"/>
          </a:p>
          <a:p>
            <a:pPr eaLnBrk="1" hangingPunct="1"/>
            <a:endParaRPr kumimoji="1" lang="en-US" altLang="zh-CN" b="1" dirty="0" smtClean="0">
              <a:solidFill>
                <a:schemeClr val="tx2"/>
              </a:solidFill>
            </a:endParaRPr>
          </a:p>
        </p:txBody>
      </p:sp>
      <p:sp>
        <p:nvSpPr>
          <p:cNvPr id="21507" name="Text Box 3"/>
          <p:cNvSpPr txBox="1">
            <a:spLocks noChangeArrowheads="1"/>
          </p:cNvSpPr>
          <p:nvPr/>
        </p:nvSpPr>
        <p:spPr bwMode="auto">
          <a:xfrm>
            <a:off x="1043608" y="1772816"/>
            <a:ext cx="7848872" cy="2308324"/>
          </a:xfrm>
          <a:prstGeom prst="rect">
            <a:avLst/>
          </a:prstGeom>
          <a:noFill/>
          <a:ln w="9525">
            <a:noFill/>
            <a:miter lim="800000"/>
            <a:headEnd/>
            <a:tailEnd/>
          </a:ln>
        </p:spPr>
        <p:txBody>
          <a:bodyPr wrap="square">
            <a:spAutoFit/>
          </a:bodyPr>
          <a:lstStyle/>
          <a:p>
            <a:pPr>
              <a:spcBef>
                <a:spcPct val="50000"/>
              </a:spcBef>
            </a:pPr>
            <a:r>
              <a:rPr lang="zh-CN" altLang="en-US" sz="3600" dirty="0"/>
              <a:t>然藏之之难不若守之之难守之之难不若读之之难尤不若躬体而心得之之难是故藏而弗守犹勿藏也守而弗读犹勿守也</a:t>
            </a:r>
          </a:p>
        </p:txBody>
      </p:sp>
      <p:sp>
        <p:nvSpPr>
          <p:cNvPr id="21508" name="Text Box 4"/>
          <p:cNvSpPr txBox="1">
            <a:spLocks noChangeArrowheads="1"/>
          </p:cNvSpPr>
          <p:nvPr/>
        </p:nvSpPr>
        <p:spPr bwMode="auto">
          <a:xfrm>
            <a:off x="1079104" y="4653136"/>
            <a:ext cx="8064896" cy="1200329"/>
          </a:xfrm>
          <a:prstGeom prst="rect">
            <a:avLst/>
          </a:prstGeom>
          <a:noFill/>
          <a:ln w="9525">
            <a:noFill/>
            <a:miter lim="800000"/>
            <a:headEnd/>
            <a:tailEnd/>
          </a:ln>
        </p:spPr>
        <p:txBody>
          <a:bodyPr wrap="square">
            <a:spAutoFit/>
          </a:bodyPr>
          <a:lstStyle/>
          <a:p>
            <a:pPr>
              <a:spcBef>
                <a:spcPct val="50000"/>
              </a:spcBef>
            </a:pPr>
            <a:r>
              <a:rPr lang="zh-CN" altLang="en-US" sz="3600" dirty="0"/>
              <a:t>沿流以溯源无不探也明体以适用无不达</a:t>
            </a:r>
            <a:r>
              <a:rPr lang="zh-CN" altLang="en-US" sz="3600" dirty="0" smtClean="0"/>
              <a:t>也尊所闻行所知非善读书者而能如是乎</a:t>
            </a:r>
            <a:endParaRPr lang="zh-CN" alt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071538" y="285728"/>
            <a:ext cx="8072462" cy="923330"/>
          </a:xfrm>
          <a:prstGeom prst="rect">
            <a:avLst/>
          </a:prstGeom>
          <a:noFill/>
          <a:ln w="9525">
            <a:noFill/>
            <a:miter lim="800000"/>
            <a:headEnd/>
            <a:tailEnd/>
          </a:ln>
        </p:spPr>
        <p:txBody>
          <a:bodyPr wrap="square">
            <a:spAutoFit/>
          </a:bodyPr>
          <a:lstStyle/>
          <a:p>
            <a:pPr>
              <a:spcBef>
                <a:spcPct val="50000"/>
              </a:spcBef>
            </a:pPr>
            <a:r>
              <a:rPr kumimoji="1" lang="zh-CN" altLang="en-US" sz="5400" dirty="0" smtClean="0">
                <a:solidFill>
                  <a:srgbClr val="C00000"/>
                </a:solidFill>
                <a:latin typeface="Times New Roman" pitchFamily="18" charset="0"/>
              </a:rPr>
              <a:t>一、断句选择题解题步骤</a:t>
            </a:r>
            <a:endParaRPr kumimoji="1" lang="zh-CN" altLang="en-US" sz="5400" dirty="0">
              <a:solidFill>
                <a:srgbClr val="C00000"/>
              </a:solidFill>
              <a:latin typeface="Times New Roman" pitchFamily="18" charset="0"/>
            </a:endParaRPr>
          </a:p>
        </p:txBody>
      </p:sp>
      <p:sp>
        <p:nvSpPr>
          <p:cNvPr id="10243" name="Text Box 3"/>
          <p:cNvSpPr txBox="1">
            <a:spLocks noChangeArrowheads="1"/>
          </p:cNvSpPr>
          <p:nvPr/>
        </p:nvSpPr>
        <p:spPr bwMode="auto">
          <a:xfrm>
            <a:off x="1071538" y="1500174"/>
            <a:ext cx="7929618" cy="7294305"/>
          </a:xfrm>
          <a:prstGeom prst="rect">
            <a:avLst/>
          </a:prstGeom>
          <a:noFill/>
          <a:ln w="9525">
            <a:noFill/>
            <a:miter lim="800000"/>
            <a:headEnd/>
            <a:tailEnd/>
          </a:ln>
        </p:spPr>
        <p:txBody>
          <a:bodyPr wrap="square">
            <a:spAutoFit/>
          </a:bodyPr>
          <a:lstStyle/>
          <a:p>
            <a:pPr>
              <a:spcBef>
                <a:spcPct val="50000"/>
              </a:spcBef>
            </a:pPr>
            <a:r>
              <a:rPr kumimoji="1" lang="en-US" altLang="zh-CN" sz="3600" b="1" dirty="0" smtClean="0">
                <a:solidFill>
                  <a:srgbClr val="990000"/>
                </a:solidFill>
                <a:latin typeface="+mn-ea"/>
              </a:rPr>
              <a:t>(</a:t>
            </a:r>
            <a:r>
              <a:rPr kumimoji="1" lang="zh-CN" altLang="en-US" sz="3600" b="1" dirty="0" smtClean="0">
                <a:solidFill>
                  <a:srgbClr val="990000"/>
                </a:solidFill>
                <a:latin typeface="+mn-ea"/>
              </a:rPr>
              <a:t>一</a:t>
            </a:r>
            <a:r>
              <a:rPr kumimoji="1" lang="en-US" altLang="zh-CN" sz="3600" b="1" dirty="0" smtClean="0">
                <a:solidFill>
                  <a:srgbClr val="990000"/>
                </a:solidFill>
                <a:latin typeface="+mn-ea"/>
              </a:rPr>
              <a:t>)</a:t>
            </a:r>
            <a:r>
              <a:rPr kumimoji="1" lang="zh-CN" altLang="en-US" sz="3600" b="1" dirty="0" smtClean="0">
                <a:solidFill>
                  <a:srgbClr val="990000"/>
                </a:solidFill>
                <a:latin typeface="+mn-ea"/>
              </a:rPr>
              <a:t>、</a:t>
            </a:r>
            <a:r>
              <a:rPr kumimoji="1" lang="zh-CN" altLang="en-US" sz="3600" b="1" dirty="0">
                <a:solidFill>
                  <a:srgbClr val="C00000"/>
                </a:solidFill>
                <a:latin typeface="+mn-ea"/>
              </a:rPr>
              <a:t>通读</a:t>
            </a:r>
            <a:r>
              <a:rPr kumimoji="1" lang="zh-CN" altLang="en-US" sz="3600" b="1" dirty="0">
                <a:latin typeface="+mn-ea"/>
              </a:rPr>
              <a:t>全文，整体把握文章的内容</a:t>
            </a:r>
            <a:r>
              <a:rPr kumimoji="1" lang="zh-CN" altLang="en-US" sz="3600" b="1" dirty="0" smtClean="0">
                <a:latin typeface="+mn-ea"/>
              </a:rPr>
              <a:t>：主要人物、主要事件等等。</a:t>
            </a:r>
            <a:endParaRPr kumimoji="1" lang="en-US" altLang="zh-CN" sz="3600" b="1" dirty="0" smtClean="0">
              <a:latin typeface="+mn-ea"/>
            </a:endParaRPr>
          </a:p>
          <a:p>
            <a:pPr>
              <a:spcBef>
                <a:spcPct val="50000"/>
              </a:spcBef>
            </a:pPr>
            <a:r>
              <a:rPr lang="en-US" altLang="zh-CN" sz="3600" dirty="0" smtClean="0">
                <a:solidFill>
                  <a:srgbClr val="0000FF"/>
                </a:solidFill>
              </a:rPr>
              <a:t>……</a:t>
            </a:r>
            <a:r>
              <a:rPr lang="zh-CN" altLang="en-US" sz="3600" dirty="0" smtClean="0">
                <a:solidFill>
                  <a:srgbClr val="0000FF"/>
                </a:solidFill>
              </a:rPr>
              <a:t>群辈惊其言而壮其志。及长，雄略秀出，志气英远。</a:t>
            </a:r>
            <a:r>
              <a:rPr lang="zh-CN" altLang="en-US" sz="3600" dirty="0" smtClean="0"/>
              <a:t>会周师定淮南所住白土村地居疆埸数见军旅护儿常慨然有立功名之志及开皇初宇文忻等镇广陵平陈之役护儿有功焉。</a:t>
            </a:r>
            <a:r>
              <a:rPr lang="zh-CN" altLang="en-US" sz="3600" dirty="0" smtClean="0">
                <a:solidFill>
                  <a:srgbClr val="0000FF"/>
                </a:solidFill>
              </a:rPr>
              <a:t>进位上开府，赏物一千段</a:t>
            </a:r>
            <a:r>
              <a:rPr lang="en-US" altLang="zh-CN" sz="3600" dirty="0" smtClean="0">
                <a:solidFill>
                  <a:srgbClr val="0000FF"/>
                </a:solidFill>
              </a:rPr>
              <a:t>……</a:t>
            </a:r>
            <a:endParaRPr lang="zh-CN" altLang="en-US" sz="3600" dirty="0" smtClean="0">
              <a:solidFill>
                <a:srgbClr val="0000FF"/>
              </a:solidFill>
            </a:endParaRPr>
          </a:p>
          <a:p>
            <a:pPr>
              <a:spcBef>
                <a:spcPct val="50000"/>
              </a:spcBef>
            </a:pPr>
            <a:endParaRPr kumimoji="1" lang="en-US" altLang="zh-CN" sz="3600" b="1" dirty="0" smtClean="0">
              <a:latin typeface="+mn-ea"/>
            </a:endParaRPr>
          </a:p>
          <a:p>
            <a:pPr>
              <a:spcBef>
                <a:spcPct val="50000"/>
              </a:spcBef>
            </a:pPr>
            <a:endParaRPr kumimoji="1" lang="en-US" altLang="zh-CN" sz="3600" b="1" dirty="0" smtClean="0">
              <a:latin typeface="+mn-ea"/>
            </a:endParaRPr>
          </a:p>
          <a:p>
            <a:pPr>
              <a:spcBef>
                <a:spcPct val="50000"/>
              </a:spcBef>
            </a:pPr>
            <a:endParaRPr kumimoji="1" lang="zh-CN" altLang="en-US" sz="3600" b="1" dirty="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0243"/>
                                        </p:tgtEl>
                                        <p:attrNameLst>
                                          <p:attrName>style.visibility</p:attrName>
                                        </p:attrNameLst>
                                      </p:cBhvr>
                                      <p:to>
                                        <p:strVal val="visible"/>
                                      </p:to>
                                    </p:set>
                                    <p:animEffect transition="in" filter="strips(downLeft)">
                                      <p:cBhvr>
                                        <p:cTn id="13"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7624" y="404664"/>
            <a:ext cx="7776864" cy="4800600"/>
          </a:xfrm>
        </p:spPr>
        <p:txBody>
          <a:bodyPr>
            <a:normAutofit/>
          </a:bodyPr>
          <a:lstStyle/>
          <a:p>
            <a:pPr>
              <a:buNone/>
            </a:pPr>
            <a:r>
              <a:rPr lang="zh-CN" altLang="en-US" sz="3600" dirty="0" smtClean="0"/>
              <a:t>   藏之之难不若守之之难</a:t>
            </a:r>
            <a:r>
              <a:rPr lang="en-US" altLang="zh-CN" sz="3600" dirty="0" smtClean="0">
                <a:solidFill>
                  <a:srgbClr val="FF0000"/>
                </a:solidFill>
              </a:rPr>
              <a:t>/</a:t>
            </a:r>
            <a:r>
              <a:rPr lang="zh-CN" altLang="en-US" sz="3600" dirty="0" smtClean="0"/>
              <a:t>守之之难不若读之之难</a:t>
            </a:r>
            <a:r>
              <a:rPr lang="en-US" altLang="zh-CN" sz="3600" dirty="0" smtClean="0">
                <a:solidFill>
                  <a:srgbClr val="FF0000"/>
                </a:solidFill>
              </a:rPr>
              <a:t>/</a:t>
            </a:r>
            <a:r>
              <a:rPr lang="zh-CN" altLang="en-US" sz="3600" dirty="0" smtClean="0"/>
              <a:t>尤不若躬体而心得之之难</a:t>
            </a:r>
            <a:r>
              <a:rPr lang="en-US" altLang="zh-CN" sz="3600" dirty="0" smtClean="0">
                <a:solidFill>
                  <a:srgbClr val="FF0000"/>
                </a:solidFill>
              </a:rPr>
              <a:t>/</a:t>
            </a:r>
            <a:r>
              <a:rPr lang="zh-CN" altLang="en-US" sz="3600" dirty="0" smtClean="0">
                <a:solidFill>
                  <a:srgbClr val="FF0000"/>
                </a:solidFill>
              </a:rPr>
              <a:t>是故</a:t>
            </a:r>
            <a:r>
              <a:rPr lang="zh-CN" altLang="en-US" sz="3600" dirty="0" smtClean="0"/>
              <a:t>藏而弗守</a:t>
            </a:r>
            <a:r>
              <a:rPr lang="en-US" altLang="zh-CN" sz="3600" dirty="0" smtClean="0">
                <a:solidFill>
                  <a:srgbClr val="FF0000"/>
                </a:solidFill>
              </a:rPr>
              <a:t>/</a:t>
            </a:r>
            <a:r>
              <a:rPr lang="zh-CN" altLang="en-US" sz="3600" dirty="0" smtClean="0">
                <a:solidFill>
                  <a:srgbClr val="FF0000"/>
                </a:solidFill>
              </a:rPr>
              <a:t>犹</a:t>
            </a:r>
            <a:r>
              <a:rPr lang="zh-CN" altLang="en-US" sz="3600" dirty="0" smtClean="0"/>
              <a:t>勿藏</a:t>
            </a:r>
            <a:r>
              <a:rPr lang="zh-CN" altLang="en-US" sz="3600" dirty="0" smtClean="0">
                <a:solidFill>
                  <a:srgbClr val="FF0000"/>
                </a:solidFill>
              </a:rPr>
              <a:t>也</a:t>
            </a:r>
            <a:r>
              <a:rPr lang="en-US" altLang="zh-CN" sz="3600" dirty="0" smtClean="0">
                <a:solidFill>
                  <a:srgbClr val="FF0000"/>
                </a:solidFill>
              </a:rPr>
              <a:t>/</a:t>
            </a:r>
            <a:r>
              <a:rPr lang="zh-CN" altLang="en-US" sz="3600" dirty="0" smtClean="0"/>
              <a:t>守而弗读</a:t>
            </a:r>
            <a:r>
              <a:rPr lang="en-US" altLang="zh-CN" sz="3600" dirty="0" smtClean="0">
                <a:solidFill>
                  <a:srgbClr val="FF0000"/>
                </a:solidFill>
              </a:rPr>
              <a:t>/</a:t>
            </a:r>
            <a:r>
              <a:rPr lang="zh-CN" altLang="en-US" sz="3600" dirty="0" smtClean="0">
                <a:solidFill>
                  <a:srgbClr val="FF0000"/>
                </a:solidFill>
              </a:rPr>
              <a:t>犹</a:t>
            </a:r>
            <a:r>
              <a:rPr lang="zh-CN" altLang="en-US" sz="3600" dirty="0" smtClean="0"/>
              <a:t>勿守</a:t>
            </a:r>
            <a:r>
              <a:rPr lang="zh-CN" altLang="en-US" sz="3600" dirty="0" smtClean="0">
                <a:solidFill>
                  <a:srgbClr val="FF0000"/>
                </a:solidFill>
              </a:rPr>
              <a:t>也</a:t>
            </a:r>
            <a:endParaRPr lang="en-US" altLang="zh-CN" sz="3600" dirty="0" smtClean="0">
              <a:solidFill>
                <a:srgbClr val="FF0000"/>
              </a:solidFill>
            </a:endParaRPr>
          </a:p>
          <a:p>
            <a:pPr>
              <a:buNone/>
            </a:pPr>
            <a:endParaRPr lang="en-US" altLang="zh-CN" sz="3600" dirty="0" smtClean="0">
              <a:solidFill>
                <a:srgbClr val="FF0000"/>
              </a:solidFill>
            </a:endParaRPr>
          </a:p>
          <a:p>
            <a:pPr>
              <a:buNone/>
            </a:pPr>
            <a:r>
              <a:rPr lang="zh-CN" altLang="en-US" sz="3600" dirty="0" smtClean="0"/>
              <a:t>  沿流以溯源</a:t>
            </a:r>
            <a:r>
              <a:rPr lang="en-US" altLang="zh-CN" sz="3600" dirty="0" smtClean="0">
                <a:solidFill>
                  <a:srgbClr val="FF0000"/>
                </a:solidFill>
              </a:rPr>
              <a:t>/</a:t>
            </a:r>
            <a:r>
              <a:rPr lang="zh-CN" altLang="en-US" sz="3600" dirty="0" smtClean="0">
                <a:solidFill>
                  <a:srgbClr val="FF0000"/>
                </a:solidFill>
              </a:rPr>
              <a:t>无</a:t>
            </a:r>
            <a:r>
              <a:rPr lang="zh-CN" altLang="en-US" sz="3600" dirty="0" smtClean="0"/>
              <a:t>不探</a:t>
            </a:r>
            <a:r>
              <a:rPr lang="zh-CN" altLang="en-US" sz="3600" dirty="0" smtClean="0">
                <a:solidFill>
                  <a:srgbClr val="FF0000"/>
                </a:solidFill>
              </a:rPr>
              <a:t>也</a:t>
            </a:r>
            <a:r>
              <a:rPr lang="en-US" altLang="zh-CN" sz="3600" dirty="0" smtClean="0">
                <a:solidFill>
                  <a:srgbClr val="FF0000"/>
                </a:solidFill>
              </a:rPr>
              <a:t>/</a:t>
            </a:r>
            <a:r>
              <a:rPr lang="zh-CN" altLang="en-US" sz="3600" dirty="0" smtClean="0"/>
              <a:t>明体以适用</a:t>
            </a:r>
            <a:r>
              <a:rPr lang="en-US" altLang="zh-CN" sz="3600" dirty="0" smtClean="0">
                <a:solidFill>
                  <a:srgbClr val="FF0000"/>
                </a:solidFill>
              </a:rPr>
              <a:t>/</a:t>
            </a:r>
            <a:r>
              <a:rPr lang="zh-CN" altLang="en-US" sz="3600" dirty="0" smtClean="0">
                <a:solidFill>
                  <a:srgbClr val="FF0000"/>
                </a:solidFill>
              </a:rPr>
              <a:t>无</a:t>
            </a:r>
            <a:r>
              <a:rPr lang="zh-CN" altLang="en-US" sz="3600" dirty="0" smtClean="0"/>
              <a:t>不达</a:t>
            </a:r>
            <a:r>
              <a:rPr lang="zh-CN" altLang="en-US" sz="3600" dirty="0" smtClean="0">
                <a:solidFill>
                  <a:srgbClr val="FF0000"/>
                </a:solidFill>
              </a:rPr>
              <a:t>也</a:t>
            </a:r>
            <a:r>
              <a:rPr lang="en-US" altLang="zh-CN" sz="3600" dirty="0" smtClean="0">
                <a:solidFill>
                  <a:srgbClr val="FF0000"/>
                </a:solidFill>
              </a:rPr>
              <a:t>/</a:t>
            </a:r>
            <a:r>
              <a:rPr lang="zh-CN" altLang="en-US" sz="3600" dirty="0" smtClean="0"/>
              <a:t>尊所闻</a:t>
            </a:r>
            <a:r>
              <a:rPr lang="en-US" altLang="zh-CN" sz="3600" dirty="0" smtClean="0">
                <a:solidFill>
                  <a:srgbClr val="FF0000"/>
                </a:solidFill>
              </a:rPr>
              <a:t>/</a:t>
            </a:r>
            <a:r>
              <a:rPr lang="zh-CN" altLang="en-US" sz="3600" dirty="0" smtClean="0"/>
              <a:t>行所知</a:t>
            </a:r>
            <a:r>
              <a:rPr lang="en-US" altLang="zh-CN" sz="3600" dirty="0" smtClean="0">
                <a:solidFill>
                  <a:srgbClr val="FF0000"/>
                </a:solidFill>
              </a:rPr>
              <a:t>/</a:t>
            </a:r>
            <a:r>
              <a:rPr lang="zh-CN" altLang="en-US" sz="3600" dirty="0" smtClean="0"/>
              <a:t>非善读书者而能如是</a:t>
            </a:r>
            <a:r>
              <a:rPr lang="zh-CN" altLang="en-US" sz="3600" dirty="0" smtClean="0">
                <a:solidFill>
                  <a:srgbClr val="FF0000"/>
                </a:solidFill>
              </a:rPr>
              <a:t>乎</a:t>
            </a:r>
          </a:p>
          <a:p>
            <a:pPr>
              <a:buNone/>
            </a:pPr>
            <a:endParaRPr lang="en-US" altLang="zh-CN" sz="3600" dirty="0" smtClean="0">
              <a:solidFill>
                <a:srgbClr val="FF0000"/>
              </a:solidFill>
            </a:endParaRPr>
          </a:p>
          <a:p>
            <a:pPr>
              <a:buNone/>
            </a:pPr>
            <a:endParaRPr lang="zh-CN" altLang="en-US" sz="3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7290" y="571480"/>
            <a:ext cx="7576398" cy="5676920"/>
          </a:xfrm>
        </p:spPr>
        <p:txBody>
          <a:bodyPr>
            <a:normAutofit lnSpcReduction="10000"/>
          </a:bodyPr>
          <a:lstStyle/>
          <a:p>
            <a:r>
              <a:rPr lang="zh-CN" altLang="en-US" b="1" dirty="0" smtClean="0"/>
              <a:t>臣之妻私臣臣之妾畏臣臣之客欲有求于臣皆以美于徐公</a:t>
            </a:r>
          </a:p>
          <a:p>
            <a:endParaRPr lang="en-US" altLang="zh-CN" b="1" dirty="0" smtClean="0"/>
          </a:p>
          <a:p>
            <a:r>
              <a:rPr lang="zh-CN" altLang="en-US" b="1" dirty="0" smtClean="0"/>
              <a:t>宋</a:t>
            </a:r>
            <a:r>
              <a:rPr lang="zh-CN" altLang="en-US" b="1" dirty="0" smtClean="0"/>
              <a:t>人或得玉献诸子罕子罕弗受献玉者曰以示玉人玉人以为宝也故敢献</a:t>
            </a:r>
            <a:r>
              <a:rPr lang="zh-CN" altLang="en-US" b="1" dirty="0" smtClean="0"/>
              <a:t>之</a:t>
            </a:r>
            <a:endParaRPr lang="en-US" altLang="zh-CN" b="1" dirty="0" smtClean="0"/>
          </a:p>
          <a:p>
            <a:endParaRPr lang="zh-CN" altLang="en-US" b="1" dirty="0" smtClean="0"/>
          </a:p>
          <a:p>
            <a:r>
              <a:rPr lang="en-US" altLang="zh-CN" b="1" dirty="0" smtClean="0"/>
              <a:t>【</a:t>
            </a:r>
            <a:r>
              <a:rPr lang="zh-CN" altLang="en-US" b="1" dirty="0" smtClean="0"/>
              <a:t>答案</a:t>
            </a:r>
            <a:r>
              <a:rPr lang="en-US" altLang="zh-CN" b="1" dirty="0" smtClean="0"/>
              <a:t>】</a:t>
            </a:r>
            <a:r>
              <a:rPr lang="zh-CN" altLang="en-US" b="1" dirty="0" smtClean="0"/>
              <a:t>臣之妻私</a:t>
            </a:r>
            <a:r>
              <a:rPr lang="zh-CN" altLang="en-US" b="1" dirty="0" smtClean="0">
                <a:solidFill>
                  <a:srgbClr val="FF0000"/>
                </a:solidFill>
              </a:rPr>
              <a:t>臣</a:t>
            </a:r>
            <a:r>
              <a:rPr lang="en-US" altLang="zh-CN" b="1" dirty="0" smtClean="0">
                <a:solidFill>
                  <a:srgbClr val="FF0000"/>
                </a:solidFill>
              </a:rPr>
              <a:t>/</a:t>
            </a:r>
            <a:r>
              <a:rPr lang="zh-CN" altLang="en-US" b="1" dirty="0" smtClean="0">
                <a:solidFill>
                  <a:srgbClr val="FF0000"/>
                </a:solidFill>
              </a:rPr>
              <a:t>臣</a:t>
            </a:r>
            <a:r>
              <a:rPr lang="zh-CN" altLang="en-US" b="1" dirty="0" smtClean="0"/>
              <a:t>之妾畏</a:t>
            </a:r>
            <a:r>
              <a:rPr lang="zh-CN" altLang="en-US" b="1" dirty="0" smtClean="0">
                <a:solidFill>
                  <a:srgbClr val="FF0000"/>
                </a:solidFill>
              </a:rPr>
              <a:t>臣</a:t>
            </a:r>
            <a:r>
              <a:rPr lang="en-US" altLang="zh-CN" b="1" dirty="0" smtClean="0">
                <a:solidFill>
                  <a:srgbClr val="FF0000"/>
                </a:solidFill>
              </a:rPr>
              <a:t>/</a:t>
            </a:r>
            <a:r>
              <a:rPr lang="zh-CN" altLang="en-US" b="1" dirty="0" smtClean="0">
                <a:solidFill>
                  <a:srgbClr val="FF0000"/>
                </a:solidFill>
              </a:rPr>
              <a:t>臣</a:t>
            </a:r>
            <a:r>
              <a:rPr lang="zh-CN" altLang="en-US" b="1" dirty="0" smtClean="0"/>
              <a:t>之客欲有求于</a:t>
            </a:r>
            <a:r>
              <a:rPr lang="zh-CN" altLang="en-US" b="1" dirty="0" smtClean="0"/>
              <a:t>臣</a:t>
            </a:r>
            <a:r>
              <a:rPr lang="en-US" altLang="zh-CN" b="1" dirty="0" smtClean="0"/>
              <a:t>/</a:t>
            </a:r>
            <a:r>
              <a:rPr lang="zh-CN" altLang="en-US" b="1" dirty="0" smtClean="0"/>
              <a:t>皆</a:t>
            </a:r>
            <a:r>
              <a:rPr lang="zh-CN" altLang="en-US" b="1" dirty="0" smtClean="0"/>
              <a:t>以美于徐公</a:t>
            </a:r>
            <a:r>
              <a:rPr lang="zh-CN" altLang="en-US" b="1" dirty="0" smtClean="0"/>
              <a:t>。</a:t>
            </a:r>
            <a:endParaRPr lang="en-US" altLang="zh-CN" b="1" dirty="0" smtClean="0"/>
          </a:p>
          <a:p>
            <a:endParaRPr lang="zh-CN" altLang="en-US" b="1" dirty="0" smtClean="0"/>
          </a:p>
          <a:p>
            <a:r>
              <a:rPr lang="zh-CN" altLang="en-US" b="1" dirty="0" smtClean="0"/>
              <a:t>宋人或得玉</a:t>
            </a:r>
            <a:r>
              <a:rPr lang="en-US" b="1" dirty="0" smtClean="0"/>
              <a:t>/</a:t>
            </a:r>
            <a:r>
              <a:rPr lang="zh-CN" altLang="en-US" b="1" dirty="0" smtClean="0"/>
              <a:t>献诸</a:t>
            </a:r>
            <a:r>
              <a:rPr lang="zh-CN" altLang="en-US" b="1" dirty="0" smtClean="0">
                <a:solidFill>
                  <a:srgbClr val="FF0000"/>
                </a:solidFill>
              </a:rPr>
              <a:t>子罕</a:t>
            </a:r>
            <a:r>
              <a:rPr lang="en-US" b="1" dirty="0" smtClean="0">
                <a:solidFill>
                  <a:srgbClr val="FF0000"/>
                </a:solidFill>
              </a:rPr>
              <a:t>/</a:t>
            </a:r>
            <a:r>
              <a:rPr lang="zh-CN" altLang="en-US" b="1" dirty="0" smtClean="0">
                <a:solidFill>
                  <a:srgbClr val="FF0000"/>
                </a:solidFill>
              </a:rPr>
              <a:t>子罕</a:t>
            </a:r>
            <a:r>
              <a:rPr lang="zh-CN" altLang="en-US" b="1" dirty="0" smtClean="0"/>
              <a:t>弗受</a:t>
            </a:r>
            <a:r>
              <a:rPr lang="en-US" b="1" dirty="0" smtClean="0"/>
              <a:t>/</a:t>
            </a:r>
            <a:r>
              <a:rPr lang="zh-CN" altLang="en-US" b="1" dirty="0" smtClean="0"/>
              <a:t>献玉者曰</a:t>
            </a:r>
            <a:r>
              <a:rPr lang="en-US" b="1" dirty="0" smtClean="0"/>
              <a:t>/</a:t>
            </a:r>
            <a:r>
              <a:rPr lang="zh-CN" altLang="en-US" b="1" dirty="0" smtClean="0"/>
              <a:t>以示</a:t>
            </a:r>
            <a:r>
              <a:rPr lang="zh-CN" altLang="en-US" b="1" dirty="0" smtClean="0">
                <a:solidFill>
                  <a:srgbClr val="FF0000"/>
                </a:solidFill>
              </a:rPr>
              <a:t>玉人</a:t>
            </a:r>
            <a:r>
              <a:rPr lang="en-US" b="1" dirty="0" smtClean="0">
                <a:solidFill>
                  <a:srgbClr val="FF0000"/>
                </a:solidFill>
              </a:rPr>
              <a:t>/</a:t>
            </a:r>
            <a:r>
              <a:rPr lang="zh-CN" altLang="en-US" b="1" dirty="0" smtClean="0">
                <a:solidFill>
                  <a:srgbClr val="FF0000"/>
                </a:solidFill>
              </a:rPr>
              <a:t>玉人</a:t>
            </a:r>
            <a:r>
              <a:rPr lang="zh-CN" altLang="en-US" b="1" dirty="0" smtClean="0"/>
              <a:t>以为宝也</a:t>
            </a:r>
            <a:r>
              <a:rPr lang="en-US" b="1" dirty="0" smtClean="0"/>
              <a:t>/</a:t>
            </a:r>
            <a:r>
              <a:rPr lang="zh-CN" altLang="en-US" b="1" dirty="0" smtClean="0"/>
              <a:t>故敢献之。</a:t>
            </a:r>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1"/>
          </p:nvPr>
        </p:nvSpPr>
        <p:spPr>
          <a:xfrm>
            <a:off x="785786" y="0"/>
            <a:ext cx="8358214" cy="6629400"/>
          </a:xfrm>
        </p:spPr>
        <p:txBody>
          <a:bodyPr>
            <a:normAutofit fontScale="92500"/>
          </a:bodyPr>
          <a:lstStyle/>
          <a:p>
            <a:pPr eaLnBrk="1" hangingPunct="1">
              <a:buNone/>
            </a:pPr>
            <a:r>
              <a:rPr lang="en-US" altLang="zh-CN" sz="3600" b="1" dirty="0" smtClean="0">
                <a:solidFill>
                  <a:srgbClr val="C00000"/>
                </a:solidFill>
              </a:rPr>
              <a:t>  </a:t>
            </a:r>
            <a:r>
              <a:rPr lang="zh-CN" sz="3600" b="1" dirty="0" smtClean="0">
                <a:solidFill>
                  <a:srgbClr val="C00000"/>
                </a:solidFill>
              </a:rPr>
              <a:t>相同</a:t>
            </a:r>
            <a:r>
              <a:rPr lang="zh-CN" sz="3600" b="1" dirty="0" smtClean="0">
                <a:solidFill>
                  <a:srgbClr val="C00000"/>
                </a:solidFill>
              </a:rPr>
              <a:t>词语紧相连，一般中间要点断</a:t>
            </a:r>
          </a:p>
          <a:p>
            <a:pPr eaLnBrk="1" hangingPunct="1"/>
            <a:r>
              <a:rPr lang="zh-CN" sz="3600" b="1" dirty="0" smtClean="0"/>
              <a:t>古文中两个相同词语连用，如果不属于重叠形式，一般来说，它们分属两句话，应当从中间断开</a:t>
            </a:r>
            <a:r>
              <a:rPr lang="zh-CN" sz="3600" b="1" dirty="0" smtClean="0"/>
              <a:t>。</a:t>
            </a:r>
            <a:endParaRPr lang="en-US" altLang="zh-CN" sz="3600" b="1" dirty="0" smtClean="0"/>
          </a:p>
          <a:p>
            <a:pPr eaLnBrk="1" hangingPunct="1"/>
            <a:r>
              <a:rPr lang="zh-CN" sz="3600" b="1" dirty="0" smtClean="0"/>
              <a:t>例如</a:t>
            </a:r>
            <a:r>
              <a:rPr lang="zh-CN" altLang="zh-CN" sz="3600" b="1" dirty="0" smtClean="0"/>
              <a:t>《</a:t>
            </a:r>
            <a:r>
              <a:rPr lang="zh-CN" sz="3600" b="1" dirty="0" smtClean="0"/>
              <a:t>愚公移山</a:t>
            </a:r>
            <a:r>
              <a:rPr lang="zh-CN" altLang="zh-CN" sz="3600" b="1" dirty="0" smtClean="0"/>
              <a:t>》</a:t>
            </a:r>
            <a:r>
              <a:rPr lang="zh-CN" sz="3600" b="1" dirty="0" smtClean="0"/>
              <a:t>：</a:t>
            </a:r>
            <a:r>
              <a:rPr lang="en-US" sz="3600" b="1" dirty="0" smtClean="0"/>
              <a:t>“</a:t>
            </a:r>
            <a:r>
              <a:rPr lang="zh-CN" sz="3600" b="1" dirty="0" smtClean="0"/>
              <a:t>汝心之</a:t>
            </a:r>
            <a:r>
              <a:rPr lang="zh-CN" sz="3600" b="1" u="sng" dirty="0" smtClean="0"/>
              <a:t>固，固</a:t>
            </a:r>
            <a:r>
              <a:rPr lang="zh-CN" sz="3600" b="1" dirty="0" smtClean="0"/>
              <a:t>不可彻，曾不若孀妻弱子。虽我之死，有子存焉；子又生</a:t>
            </a:r>
            <a:r>
              <a:rPr lang="zh-CN" sz="3600" b="1" u="sng" dirty="0" smtClean="0"/>
              <a:t>孙，孙</a:t>
            </a:r>
            <a:r>
              <a:rPr lang="zh-CN" sz="3600" b="1" dirty="0" smtClean="0"/>
              <a:t>又生</a:t>
            </a:r>
            <a:r>
              <a:rPr lang="zh-CN" sz="3600" b="1" u="sng" dirty="0" smtClean="0"/>
              <a:t>子，子</a:t>
            </a:r>
            <a:r>
              <a:rPr lang="zh-CN" sz="3600" b="1" dirty="0" smtClean="0"/>
              <a:t>又有</a:t>
            </a:r>
            <a:r>
              <a:rPr lang="zh-CN" sz="3600" b="1" u="sng" dirty="0" smtClean="0"/>
              <a:t>子，子</a:t>
            </a:r>
            <a:r>
              <a:rPr lang="zh-CN" sz="3600" b="1" dirty="0" smtClean="0"/>
              <a:t>又有孙，</a:t>
            </a:r>
            <a:r>
              <a:rPr lang="zh-CN" sz="3600" b="1" u="sng" dirty="0" smtClean="0"/>
              <a:t>子子孙孙</a:t>
            </a:r>
            <a:r>
              <a:rPr lang="zh-CN" sz="3600" b="1" dirty="0" smtClean="0"/>
              <a:t>，无穷匮也。</a:t>
            </a:r>
            <a:r>
              <a:rPr lang="en-US" sz="3600" b="1" dirty="0" smtClean="0"/>
              <a:t>”</a:t>
            </a:r>
            <a:endParaRPr lang="zh-CN" sz="3600" b="1" dirty="0" smtClean="0"/>
          </a:p>
          <a:p>
            <a:pPr eaLnBrk="1" hangingPunct="1">
              <a:buNone/>
            </a:pPr>
            <a:r>
              <a:rPr lang="en-US" altLang="zh-CN" sz="3600" b="1" dirty="0" smtClean="0">
                <a:solidFill>
                  <a:srgbClr val="FF0000"/>
                </a:solidFill>
              </a:rPr>
              <a:t>       </a:t>
            </a:r>
          </a:p>
          <a:p>
            <a:pPr eaLnBrk="1" hangingPunct="1">
              <a:buNone/>
            </a:pPr>
            <a:r>
              <a:rPr lang="en-US" altLang="zh-CN" sz="3600" b="1" dirty="0" smtClean="0">
                <a:solidFill>
                  <a:srgbClr val="FF0000"/>
                </a:solidFill>
              </a:rPr>
              <a:t>  </a:t>
            </a:r>
            <a:r>
              <a:rPr lang="zh-CN" altLang="en-US" sz="3600" b="1" dirty="0" smtClean="0">
                <a:solidFill>
                  <a:srgbClr val="FF0000"/>
                </a:solidFill>
              </a:rPr>
              <a:t>特别提醒：</a:t>
            </a:r>
            <a:r>
              <a:rPr lang="zh-CN" sz="3600" b="1" dirty="0" smtClean="0">
                <a:solidFill>
                  <a:srgbClr val="FF0000"/>
                </a:solidFill>
              </a:rPr>
              <a:t> 题目仔细做完后，通读一遍</a:t>
            </a:r>
            <a:r>
              <a:rPr lang="zh-CN" altLang="en-US" sz="3600" b="1" dirty="0" smtClean="0">
                <a:solidFill>
                  <a:srgbClr val="FF0000"/>
                </a:solidFill>
              </a:rPr>
              <a:t>代入</a:t>
            </a:r>
            <a:r>
              <a:rPr lang="zh-CN" sz="3600" b="1" dirty="0" smtClean="0">
                <a:solidFill>
                  <a:srgbClr val="FF0000"/>
                </a:solidFill>
              </a:rPr>
              <a:t>来检验</a:t>
            </a:r>
            <a:r>
              <a:rPr lang="en-US" sz="3600" b="1" dirty="0" smtClean="0">
                <a:solidFill>
                  <a:srgbClr val="FF0000"/>
                </a:solidFill>
              </a:rPr>
              <a:t/>
            </a:r>
            <a:br>
              <a:rPr lang="en-US" sz="3600" b="1" dirty="0" smtClean="0">
                <a:solidFill>
                  <a:srgbClr val="FF0000"/>
                </a:solidFill>
              </a:rPr>
            </a:br>
            <a:endParaRPr lang="zh-CN" sz="3600" b="1" dirty="0" smtClean="0">
              <a:solidFill>
                <a:srgbClr val="FF0000"/>
              </a:solidFill>
            </a:endParaRPr>
          </a:p>
          <a:p>
            <a:pPr eaLnBrk="1" hangingPunct="1"/>
            <a:endParaRPr lang="zh-CN" altLang="en-US" sz="3600" b="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b="1" dirty="0" smtClean="0">
                <a:solidFill>
                  <a:srgbClr val="C00000"/>
                </a:solidFill>
              </a:rPr>
              <a:t>7</a:t>
            </a:r>
            <a:r>
              <a:rPr lang="zh-CN" altLang="en-US" sz="4400" b="1" dirty="0" smtClean="0">
                <a:solidFill>
                  <a:srgbClr val="C00000"/>
                </a:solidFill>
              </a:rPr>
              <a:t>、懂文史，定</a:t>
            </a:r>
            <a:r>
              <a:rPr lang="zh-CN" altLang="en-US" sz="4400" b="1" dirty="0" smtClean="0">
                <a:solidFill>
                  <a:srgbClr val="C00000"/>
                </a:solidFill>
              </a:rPr>
              <a:t>句读</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文言文中的文史知识，包括人物的名、字、号、谥号、年号、地名、官名等。了解这些知识对文言文的断句也会有帮助。</a:t>
            </a:r>
          </a:p>
          <a:p>
            <a:endParaRPr lang="zh-CN" altLang="en-US" sz="3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285728"/>
            <a:ext cx="7933588" cy="5962672"/>
          </a:xfrm>
        </p:spPr>
        <p:txBody>
          <a:bodyPr>
            <a:normAutofit lnSpcReduction="10000"/>
          </a:bodyPr>
          <a:lstStyle/>
          <a:p>
            <a:r>
              <a:rPr lang="en-US" altLang="zh-CN" dirty="0" smtClean="0"/>
              <a:t>【</a:t>
            </a:r>
            <a:r>
              <a:rPr lang="zh-CN" altLang="en-US" dirty="0" smtClean="0"/>
              <a:t>例</a:t>
            </a:r>
            <a:r>
              <a:rPr lang="en-US" altLang="zh-CN" dirty="0" smtClean="0"/>
              <a:t>】</a:t>
            </a:r>
            <a:r>
              <a:rPr lang="zh-CN" altLang="en-US" dirty="0" smtClean="0"/>
              <a:t>汉六年正月封功臣良未尝有战斗功高帝曰运筹策帷帐中决胜千里外子房功也自择齐三万户良曰始臣起下邳与上会留此天以臣授陛下陛下用臣计幸而时中臣愿封留足矣不敢当三万户乃封张良为留侯与萧何等俱封。（</a:t>
            </a:r>
            <a:r>
              <a:rPr lang="en-US" altLang="zh-CN" dirty="0" smtClean="0"/>
              <a:t>《</a:t>
            </a:r>
            <a:r>
              <a:rPr lang="zh-CN" altLang="en-US" dirty="0" smtClean="0"/>
              <a:t>史记</a:t>
            </a:r>
            <a:r>
              <a:rPr lang="en-US" dirty="0" smtClean="0"/>
              <a:t>•</a:t>
            </a:r>
            <a:r>
              <a:rPr lang="zh-CN" altLang="en-US" dirty="0" smtClean="0"/>
              <a:t>留侯世家</a:t>
            </a:r>
            <a:r>
              <a:rPr lang="en-US" altLang="zh-CN" dirty="0" smtClean="0"/>
              <a:t>》</a:t>
            </a:r>
            <a:r>
              <a:rPr lang="zh-CN" altLang="en-US" dirty="0" smtClean="0"/>
              <a:t>）</a:t>
            </a:r>
            <a:endParaRPr lang="en-US" altLang="zh-CN" dirty="0" smtClean="0"/>
          </a:p>
          <a:p>
            <a:endParaRPr lang="zh-CN" altLang="en-US" sz="1400" dirty="0" smtClean="0"/>
          </a:p>
          <a:p>
            <a:r>
              <a:rPr lang="en-US" altLang="zh-CN" dirty="0" smtClean="0">
                <a:solidFill>
                  <a:srgbClr val="0000FF"/>
                </a:solidFill>
              </a:rPr>
              <a:t>【</a:t>
            </a:r>
            <a:r>
              <a:rPr lang="zh-CN" altLang="en-US" dirty="0" smtClean="0">
                <a:solidFill>
                  <a:srgbClr val="0000FF"/>
                </a:solidFill>
              </a:rPr>
              <a:t>断句标志</a:t>
            </a:r>
            <a:r>
              <a:rPr lang="en-US" altLang="zh-CN" dirty="0" smtClean="0">
                <a:solidFill>
                  <a:srgbClr val="0000FF"/>
                </a:solidFill>
              </a:rPr>
              <a:t>】</a:t>
            </a:r>
            <a:r>
              <a:rPr lang="zh-CN" altLang="en-US" dirty="0" smtClean="0">
                <a:solidFill>
                  <a:srgbClr val="0000FF"/>
                </a:solidFill>
              </a:rPr>
              <a:t>时间：汉六年正月；历史人物：良</a:t>
            </a:r>
            <a:r>
              <a:rPr lang="en-US" dirty="0" smtClean="0">
                <a:solidFill>
                  <a:srgbClr val="0000FF"/>
                </a:solidFill>
              </a:rPr>
              <a:t>=</a:t>
            </a:r>
            <a:r>
              <a:rPr lang="zh-CN" altLang="en-US" dirty="0" smtClean="0">
                <a:solidFill>
                  <a:srgbClr val="0000FF"/>
                </a:solidFill>
              </a:rPr>
              <a:t>张良</a:t>
            </a:r>
            <a:r>
              <a:rPr lang="en-US" dirty="0" smtClean="0">
                <a:solidFill>
                  <a:srgbClr val="0000FF"/>
                </a:solidFill>
              </a:rPr>
              <a:t>=</a:t>
            </a:r>
            <a:r>
              <a:rPr lang="zh-CN" altLang="en-US" dirty="0" smtClean="0">
                <a:solidFill>
                  <a:srgbClr val="0000FF"/>
                </a:solidFill>
              </a:rPr>
              <a:t>子房，高帝，萧何；官职：三万户，侯；历史地名：下邳，留。这段文言中，涉及古代文化常识有历法、地理、历史、官职、姓名等，如能借助这些常识来断句，理解起来便容易许多。</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285728"/>
            <a:ext cx="7933588" cy="5962672"/>
          </a:xfrm>
        </p:spPr>
        <p:txBody>
          <a:bodyPr>
            <a:normAutofit fontScale="92500" lnSpcReduction="10000"/>
          </a:bodyPr>
          <a:lstStyle/>
          <a:p>
            <a:r>
              <a:rPr lang="en-US" altLang="zh-CN" dirty="0" smtClean="0"/>
              <a:t>【</a:t>
            </a:r>
            <a:r>
              <a:rPr lang="zh-CN" altLang="en-US" dirty="0" smtClean="0"/>
              <a:t>例</a:t>
            </a:r>
            <a:r>
              <a:rPr lang="en-US" altLang="zh-CN" dirty="0" smtClean="0"/>
              <a:t>】</a:t>
            </a:r>
            <a:r>
              <a:rPr lang="zh-CN" altLang="en-US" dirty="0" smtClean="0"/>
              <a:t>汉六年正月封功臣良未尝有战斗功高帝曰运筹策帷帐中决胜千里外子房功也自择齐三万户良曰始臣起下邳与上会留此天以臣授陛下陛下用臣计幸而时中臣愿封留足矣不敢当三万户乃封张良为留侯与萧何等俱封。（</a:t>
            </a:r>
            <a:r>
              <a:rPr lang="en-US" altLang="zh-CN" dirty="0" smtClean="0"/>
              <a:t>《</a:t>
            </a:r>
            <a:r>
              <a:rPr lang="zh-CN" altLang="en-US" dirty="0" smtClean="0"/>
              <a:t>史记</a:t>
            </a:r>
            <a:r>
              <a:rPr lang="en-US" dirty="0" smtClean="0"/>
              <a:t>•</a:t>
            </a:r>
            <a:r>
              <a:rPr lang="zh-CN" altLang="en-US" dirty="0" smtClean="0"/>
              <a:t>留侯世家</a:t>
            </a:r>
            <a:r>
              <a:rPr lang="en-US" altLang="zh-CN" dirty="0" smtClean="0"/>
              <a:t>》</a:t>
            </a:r>
            <a:r>
              <a:rPr lang="zh-CN" altLang="en-US" dirty="0" smtClean="0"/>
              <a:t>）</a:t>
            </a:r>
            <a:endParaRPr lang="en-US" altLang="zh-CN" dirty="0" smtClean="0"/>
          </a:p>
          <a:p>
            <a:endParaRPr lang="zh-CN" altLang="en-US" sz="1400" dirty="0" smtClean="0"/>
          </a:p>
          <a:p>
            <a:r>
              <a:rPr lang="en-US" altLang="zh-CN" dirty="0" smtClean="0">
                <a:solidFill>
                  <a:srgbClr val="C00000"/>
                </a:solidFill>
              </a:rPr>
              <a:t>【</a:t>
            </a:r>
            <a:r>
              <a:rPr lang="zh-CN" altLang="en-US" dirty="0" smtClean="0">
                <a:solidFill>
                  <a:srgbClr val="C00000"/>
                </a:solidFill>
              </a:rPr>
              <a:t>答案</a:t>
            </a:r>
            <a:r>
              <a:rPr lang="en-US" altLang="zh-CN" dirty="0" smtClean="0">
                <a:solidFill>
                  <a:srgbClr val="C00000"/>
                </a:solidFill>
              </a:rPr>
              <a:t>】</a:t>
            </a:r>
            <a:r>
              <a:rPr lang="zh-CN" altLang="en-US" dirty="0" smtClean="0">
                <a:solidFill>
                  <a:srgbClr val="C00000"/>
                </a:solidFill>
              </a:rPr>
              <a:t>汉六年正月，封功臣。良未尝有战斗功，高帝曰：</a:t>
            </a:r>
            <a:r>
              <a:rPr lang="en-US" dirty="0" smtClean="0">
                <a:solidFill>
                  <a:srgbClr val="C00000"/>
                </a:solidFill>
              </a:rPr>
              <a:t>“</a:t>
            </a:r>
            <a:r>
              <a:rPr lang="zh-CN" altLang="en-US" dirty="0" smtClean="0">
                <a:solidFill>
                  <a:srgbClr val="C00000"/>
                </a:solidFill>
              </a:rPr>
              <a:t>运筹策帷帐中，决胜千里外，子房功也。自择齐三万户。</a:t>
            </a:r>
            <a:r>
              <a:rPr lang="en-US" dirty="0" smtClean="0">
                <a:solidFill>
                  <a:srgbClr val="C00000"/>
                </a:solidFill>
              </a:rPr>
              <a:t>”</a:t>
            </a:r>
            <a:r>
              <a:rPr lang="zh-CN" altLang="en-US" dirty="0" smtClean="0">
                <a:solidFill>
                  <a:srgbClr val="C00000"/>
                </a:solidFill>
              </a:rPr>
              <a:t>良曰：</a:t>
            </a:r>
            <a:r>
              <a:rPr lang="en-US" dirty="0" smtClean="0">
                <a:solidFill>
                  <a:srgbClr val="C00000"/>
                </a:solidFill>
              </a:rPr>
              <a:t>“</a:t>
            </a:r>
            <a:r>
              <a:rPr lang="zh-CN" altLang="en-US" dirty="0" smtClean="0">
                <a:solidFill>
                  <a:srgbClr val="C00000"/>
                </a:solidFill>
              </a:rPr>
              <a:t>始臣起下邳，与上会留，此天以臣授陛下。陛下用臣计，幸而时中，臣愿封留足矣，不敢当三万户。</a:t>
            </a:r>
            <a:r>
              <a:rPr lang="en-US" dirty="0" smtClean="0">
                <a:solidFill>
                  <a:srgbClr val="C00000"/>
                </a:solidFill>
              </a:rPr>
              <a:t>”</a:t>
            </a:r>
            <a:r>
              <a:rPr lang="zh-CN" altLang="en-US" dirty="0" smtClean="0">
                <a:solidFill>
                  <a:srgbClr val="C00000"/>
                </a:solidFill>
              </a:rPr>
              <a:t>乃封张良为留侯，与萧何等俱封。</a:t>
            </a:r>
          </a:p>
          <a:p>
            <a:endParaRPr lang="zh-CN" altLang="en-US" dirty="0" smtClean="0">
              <a:solidFill>
                <a:srgbClr val="0000FF"/>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38" y="285728"/>
            <a:ext cx="7862150" cy="6215106"/>
          </a:xfrm>
        </p:spPr>
        <p:txBody>
          <a:bodyPr>
            <a:normAutofit/>
          </a:bodyPr>
          <a:lstStyle/>
          <a:p>
            <a:r>
              <a:rPr lang="en-US" altLang="zh-CN" dirty="0" smtClean="0"/>
              <a:t>1</a:t>
            </a:r>
            <a:r>
              <a:rPr lang="zh-CN" altLang="en-US" dirty="0" smtClean="0"/>
              <a:t>、彗星</a:t>
            </a:r>
            <a:r>
              <a:rPr lang="zh-CN" altLang="en-US" dirty="0" smtClean="0"/>
              <a:t>复见西方十六日夏太后死</a:t>
            </a:r>
          </a:p>
          <a:p>
            <a:pPr>
              <a:buNone/>
            </a:pPr>
            <a:endParaRPr lang="zh-CN" altLang="en-US" dirty="0" smtClean="0"/>
          </a:p>
          <a:p>
            <a:r>
              <a:rPr lang="zh-CN" altLang="en-US" sz="2800" dirty="0" smtClean="0">
                <a:solidFill>
                  <a:srgbClr val="0000FF"/>
                </a:solidFill>
              </a:rPr>
              <a:t>这</a:t>
            </a:r>
            <a:r>
              <a:rPr lang="zh-CN" altLang="en-US" sz="2800" dirty="0" smtClean="0">
                <a:solidFill>
                  <a:srgbClr val="0000FF"/>
                </a:solidFill>
              </a:rPr>
              <a:t>句话出自</a:t>
            </a:r>
            <a:r>
              <a:rPr lang="en-US" altLang="zh-CN" sz="2800" dirty="0" smtClean="0">
                <a:solidFill>
                  <a:srgbClr val="0000FF"/>
                </a:solidFill>
              </a:rPr>
              <a:t>《</a:t>
            </a:r>
            <a:r>
              <a:rPr lang="zh-CN" altLang="en-US" sz="2800" dirty="0" smtClean="0">
                <a:solidFill>
                  <a:srgbClr val="0000FF"/>
                </a:solidFill>
              </a:rPr>
              <a:t>史记</a:t>
            </a:r>
            <a:r>
              <a:rPr lang="en-US" sz="2800" dirty="0" smtClean="0">
                <a:solidFill>
                  <a:srgbClr val="0000FF"/>
                </a:solidFill>
              </a:rPr>
              <a:t>•</a:t>
            </a:r>
            <a:r>
              <a:rPr lang="zh-CN" altLang="en-US" sz="2800" dirty="0" smtClean="0">
                <a:solidFill>
                  <a:srgbClr val="0000FF"/>
                </a:solidFill>
              </a:rPr>
              <a:t>秦始皇本纪</a:t>
            </a:r>
            <a:r>
              <a:rPr lang="en-US" altLang="zh-CN" sz="2800" dirty="0" smtClean="0">
                <a:solidFill>
                  <a:srgbClr val="0000FF"/>
                </a:solidFill>
              </a:rPr>
              <a:t>》</a:t>
            </a:r>
            <a:r>
              <a:rPr lang="zh-CN" altLang="en-US" sz="2800" dirty="0" smtClean="0">
                <a:solidFill>
                  <a:srgbClr val="0000FF"/>
                </a:solidFill>
              </a:rPr>
              <a:t>是说彗星在西方出现，一共</a:t>
            </a:r>
            <a:r>
              <a:rPr lang="en-US" sz="2800" dirty="0" smtClean="0">
                <a:solidFill>
                  <a:srgbClr val="0000FF"/>
                </a:solidFill>
              </a:rPr>
              <a:t>16</a:t>
            </a:r>
            <a:r>
              <a:rPr lang="zh-CN" altLang="en-US" sz="2800" dirty="0" smtClean="0">
                <a:solidFill>
                  <a:srgbClr val="0000FF"/>
                </a:solidFill>
              </a:rPr>
              <a:t>天，不是说夏太后死在</a:t>
            </a:r>
            <a:r>
              <a:rPr lang="en-US" sz="2800" dirty="0" smtClean="0">
                <a:solidFill>
                  <a:srgbClr val="0000FF"/>
                </a:solidFill>
              </a:rPr>
              <a:t>16</a:t>
            </a:r>
            <a:r>
              <a:rPr lang="zh-CN" altLang="en-US" sz="2800" dirty="0" smtClean="0">
                <a:solidFill>
                  <a:srgbClr val="0000FF"/>
                </a:solidFill>
              </a:rPr>
              <a:t>日那天。因为古人一般是以干支纪日的，比如</a:t>
            </a:r>
            <a:r>
              <a:rPr lang="en-US" sz="2800" dirty="0" smtClean="0">
                <a:solidFill>
                  <a:srgbClr val="0000FF"/>
                </a:solidFill>
              </a:rPr>
              <a:t>“</a:t>
            </a:r>
            <a:r>
              <a:rPr lang="zh-CN" altLang="en-US" sz="2800" dirty="0" smtClean="0">
                <a:solidFill>
                  <a:srgbClr val="0000FF"/>
                </a:solidFill>
              </a:rPr>
              <a:t>元丰七年六月丁丑</a:t>
            </a:r>
            <a:r>
              <a:rPr lang="en-US" sz="2800" dirty="0" smtClean="0">
                <a:solidFill>
                  <a:srgbClr val="0000FF"/>
                </a:solidFill>
              </a:rPr>
              <a:t>”</a:t>
            </a:r>
            <a:r>
              <a:rPr lang="zh-CN" altLang="en-US" sz="2800" dirty="0" smtClean="0">
                <a:solidFill>
                  <a:srgbClr val="0000FF"/>
                </a:solidFill>
              </a:rPr>
              <a:t>（</a:t>
            </a:r>
            <a:r>
              <a:rPr lang="en-US" altLang="zh-CN" sz="2800" dirty="0" smtClean="0">
                <a:solidFill>
                  <a:srgbClr val="0000FF"/>
                </a:solidFill>
              </a:rPr>
              <a:t>《</a:t>
            </a:r>
            <a:r>
              <a:rPr lang="zh-CN" altLang="en-US" sz="2800" dirty="0" smtClean="0">
                <a:solidFill>
                  <a:srgbClr val="0000FF"/>
                </a:solidFill>
              </a:rPr>
              <a:t>石钟山记</a:t>
            </a:r>
            <a:r>
              <a:rPr lang="en-US" altLang="zh-CN" sz="2800" dirty="0" smtClean="0">
                <a:solidFill>
                  <a:srgbClr val="0000FF"/>
                </a:solidFill>
              </a:rPr>
              <a:t>》</a:t>
            </a:r>
            <a:r>
              <a:rPr lang="zh-CN" altLang="en-US" sz="2800" dirty="0" smtClean="0">
                <a:solidFill>
                  <a:srgbClr val="0000FF"/>
                </a:solidFill>
              </a:rPr>
              <a:t>），在</a:t>
            </a:r>
            <a:r>
              <a:rPr lang="en-US" altLang="zh-CN" sz="2800" dirty="0" smtClean="0">
                <a:solidFill>
                  <a:srgbClr val="0000FF"/>
                </a:solidFill>
              </a:rPr>
              <a:t>《</a:t>
            </a:r>
            <a:r>
              <a:rPr lang="zh-CN" altLang="en-US" sz="2800" dirty="0" smtClean="0">
                <a:solidFill>
                  <a:srgbClr val="0000FF"/>
                </a:solidFill>
              </a:rPr>
              <a:t>史记</a:t>
            </a:r>
            <a:r>
              <a:rPr lang="en-US" altLang="zh-CN" sz="2800" dirty="0" smtClean="0">
                <a:solidFill>
                  <a:srgbClr val="0000FF"/>
                </a:solidFill>
              </a:rPr>
              <a:t>》</a:t>
            </a:r>
            <a:r>
              <a:rPr lang="zh-CN" altLang="en-US" sz="2800" dirty="0" smtClean="0">
                <a:solidFill>
                  <a:srgbClr val="0000FF"/>
                </a:solidFill>
              </a:rPr>
              <a:t>中，数字与</a:t>
            </a:r>
            <a:r>
              <a:rPr lang="en-US" sz="2800" dirty="0" smtClean="0">
                <a:solidFill>
                  <a:srgbClr val="0000FF"/>
                </a:solidFill>
              </a:rPr>
              <a:t>“</a:t>
            </a:r>
            <a:r>
              <a:rPr lang="zh-CN" altLang="en-US" sz="2800" dirty="0" smtClean="0">
                <a:solidFill>
                  <a:srgbClr val="0000FF"/>
                </a:solidFill>
              </a:rPr>
              <a:t>日</a:t>
            </a:r>
            <a:r>
              <a:rPr lang="en-US" sz="2800" dirty="0" smtClean="0">
                <a:solidFill>
                  <a:srgbClr val="0000FF"/>
                </a:solidFill>
              </a:rPr>
              <a:t>”</a:t>
            </a:r>
            <a:r>
              <a:rPr lang="zh-CN" altLang="en-US" sz="2800" dirty="0" smtClean="0">
                <a:solidFill>
                  <a:srgbClr val="0000FF"/>
                </a:solidFill>
              </a:rPr>
              <a:t>连用总是说多少天，而不是说某月某日，因此这句话就不能在</a:t>
            </a:r>
            <a:r>
              <a:rPr lang="en-US" sz="2800" dirty="0" smtClean="0">
                <a:solidFill>
                  <a:srgbClr val="0000FF"/>
                </a:solidFill>
              </a:rPr>
              <a:t>“</a:t>
            </a:r>
            <a:r>
              <a:rPr lang="zh-CN" altLang="en-US" sz="2800" dirty="0" smtClean="0">
                <a:solidFill>
                  <a:srgbClr val="0000FF"/>
                </a:solidFill>
              </a:rPr>
              <a:t>十六日</a:t>
            </a:r>
            <a:r>
              <a:rPr lang="en-US" sz="2800" dirty="0" smtClean="0">
                <a:solidFill>
                  <a:srgbClr val="0000FF"/>
                </a:solidFill>
              </a:rPr>
              <a:t>”</a:t>
            </a:r>
            <a:r>
              <a:rPr lang="zh-CN" altLang="en-US" sz="2800" dirty="0" smtClean="0">
                <a:solidFill>
                  <a:srgbClr val="0000FF"/>
                </a:solidFill>
              </a:rPr>
              <a:t>前点断</a:t>
            </a:r>
            <a:r>
              <a:rPr lang="zh-CN" altLang="en-US" sz="2800" dirty="0" smtClean="0">
                <a:solidFill>
                  <a:srgbClr val="0000FF"/>
                </a:solidFill>
              </a:rPr>
              <a:t>。</a:t>
            </a:r>
            <a:endParaRPr lang="en-US" altLang="zh-CN" sz="2800" dirty="0" smtClean="0">
              <a:solidFill>
                <a:srgbClr val="0000FF"/>
              </a:solidFill>
            </a:endParaRPr>
          </a:p>
          <a:p>
            <a:endParaRPr lang="zh-CN" altLang="en-US" sz="2800" dirty="0" smtClean="0">
              <a:solidFill>
                <a:srgbClr val="0000FF"/>
              </a:solidFill>
            </a:endParaRPr>
          </a:p>
          <a:p>
            <a:r>
              <a:rPr lang="en-US" dirty="0" smtClean="0"/>
              <a:t> </a:t>
            </a:r>
            <a:r>
              <a:rPr lang="en-US" altLang="zh-CN" dirty="0" smtClean="0"/>
              <a:t>【</a:t>
            </a:r>
            <a:r>
              <a:rPr lang="zh-CN" altLang="en-US" dirty="0" smtClean="0"/>
              <a:t>答案</a:t>
            </a:r>
            <a:r>
              <a:rPr lang="en-US" altLang="zh-CN" dirty="0" smtClean="0"/>
              <a:t>】</a:t>
            </a:r>
            <a:r>
              <a:rPr lang="zh-CN" altLang="en-US" dirty="0" smtClean="0"/>
              <a:t>彗星复见西方</a:t>
            </a:r>
            <a:r>
              <a:rPr lang="zh-CN" altLang="en-US" dirty="0" smtClean="0"/>
              <a:t>十六日</a:t>
            </a:r>
            <a:r>
              <a:rPr lang="en-US" altLang="zh-CN" dirty="0" smtClean="0">
                <a:solidFill>
                  <a:srgbClr val="C00000"/>
                </a:solidFill>
              </a:rPr>
              <a:t>/</a:t>
            </a:r>
            <a:r>
              <a:rPr lang="zh-CN" altLang="en-US" dirty="0" smtClean="0"/>
              <a:t>夏</a:t>
            </a:r>
            <a:r>
              <a:rPr lang="zh-CN" altLang="en-US" dirty="0" smtClean="0"/>
              <a:t>太后死</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38" y="285728"/>
            <a:ext cx="7862150" cy="6215106"/>
          </a:xfrm>
        </p:spPr>
        <p:txBody>
          <a:bodyPr>
            <a:normAutofit/>
          </a:bodyPr>
          <a:lstStyle/>
          <a:p>
            <a:r>
              <a:rPr lang="en-US" altLang="zh-CN" dirty="0" smtClean="0"/>
              <a:t>2</a:t>
            </a:r>
            <a:r>
              <a:rPr lang="zh-CN" altLang="en-US" dirty="0" smtClean="0"/>
              <a:t>、故有所览辄省记通籍后俸去书来落落大满</a:t>
            </a:r>
          </a:p>
          <a:p>
            <a:pPr>
              <a:buNone/>
            </a:pPr>
            <a:endParaRPr lang="zh-CN" altLang="en-US" dirty="0" smtClean="0"/>
          </a:p>
          <a:p>
            <a:r>
              <a:rPr lang="zh-CN" altLang="en-US" sz="2800" dirty="0" smtClean="0">
                <a:solidFill>
                  <a:srgbClr val="0000FF"/>
                </a:solidFill>
              </a:rPr>
              <a:t>出自</a:t>
            </a:r>
            <a:r>
              <a:rPr lang="zh-CN" altLang="en-US" sz="2800" dirty="0" smtClean="0">
                <a:solidFill>
                  <a:srgbClr val="0000FF"/>
                </a:solidFill>
              </a:rPr>
              <a:t>袁枚的</a:t>
            </a:r>
            <a:r>
              <a:rPr lang="en-US" altLang="zh-CN" sz="2800" dirty="0" smtClean="0">
                <a:solidFill>
                  <a:srgbClr val="0000FF"/>
                </a:solidFill>
              </a:rPr>
              <a:t>《</a:t>
            </a:r>
            <a:r>
              <a:rPr lang="zh-CN" altLang="en-US" sz="2800" dirty="0" smtClean="0">
                <a:solidFill>
                  <a:srgbClr val="0000FF"/>
                </a:solidFill>
              </a:rPr>
              <a:t>黄生借书说</a:t>
            </a:r>
            <a:r>
              <a:rPr lang="en-US" altLang="zh-CN" sz="2800" dirty="0" smtClean="0">
                <a:solidFill>
                  <a:srgbClr val="0000FF"/>
                </a:solidFill>
              </a:rPr>
              <a:t>》</a:t>
            </a:r>
            <a:r>
              <a:rPr lang="zh-CN" altLang="en-US" sz="2800" dirty="0" smtClean="0">
                <a:solidFill>
                  <a:srgbClr val="0000FF"/>
                </a:solidFill>
              </a:rPr>
              <a:t>，</a:t>
            </a:r>
            <a:r>
              <a:rPr lang="en-US" sz="2800" dirty="0" smtClean="0">
                <a:solidFill>
                  <a:srgbClr val="0000FF"/>
                </a:solidFill>
              </a:rPr>
              <a:t>“</a:t>
            </a:r>
            <a:r>
              <a:rPr lang="zh-CN" altLang="en-US" sz="2800" dirty="0" smtClean="0">
                <a:solidFill>
                  <a:srgbClr val="0000FF"/>
                </a:solidFill>
              </a:rPr>
              <a:t>省记</a:t>
            </a:r>
            <a:r>
              <a:rPr lang="en-US" sz="2800" dirty="0" smtClean="0">
                <a:solidFill>
                  <a:srgbClr val="0000FF"/>
                </a:solidFill>
              </a:rPr>
              <a:t>”</a:t>
            </a:r>
            <a:r>
              <a:rPr lang="zh-CN" altLang="en-US" sz="2800" dirty="0" smtClean="0">
                <a:solidFill>
                  <a:srgbClr val="0000FF"/>
                </a:solidFill>
              </a:rPr>
              <a:t>是把它清楚地记在脑子里的意思，过去中了进士的人，他的名字就上通到朝廷上，叫做</a:t>
            </a:r>
            <a:r>
              <a:rPr lang="en-US" sz="2800" dirty="0" smtClean="0">
                <a:solidFill>
                  <a:srgbClr val="0000FF"/>
                </a:solidFill>
              </a:rPr>
              <a:t>“</a:t>
            </a:r>
            <a:r>
              <a:rPr lang="zh-CN" altLang="en-US" sz="2800" dirty="0" smtClean="0">
                <a:solidFill>
                  <a:srgbClr val="0000FF"/>
                </a:solidFill>
              </a:rPr>
              <a:t>通籍</a:t>
            </a:r>
            <a:r>
              <a:rPr lang="en-US" sz="2800" dirty="0" smtClean="0">
                <a:solidFill>
                  <a:srgbClr val="0000FF"/>
                </a:solidFill>
              </a:rPr>
              <a:t>”</a:t>
            </a:r>
            <a:r>
              <a:rPr lang="zh-CN" altLang="en-US" sz="2800" dirty="0" smtClean="0">
                <a:solidFill>
                  <a:srgbClr val="0000FF"/>
                </a:solidFill>
              </a:rPr>
              <a:t>，</a:t>
            </a:r>
            <a:r>
              <a:rPr lang="en-US" sz="2800" dirty="0" smtClean="0">
                <a:solidFill>
                  <a:srgbClr val="0000FF"/>
                </a:solidFill>
              </a:rPr>
              <a:t>“</a:t>
            </a:r>
            <a:r>
              <a:rPr lang="zh-CN" altLang="en-US" sz="2800" dirty="0" smtClean="0">
                <a:solidFill>
                  <a:srgbClr val="0000FF"/>
                </a:solidFill>
              </a:rPr>
              <a:t>通籍后，俸去书来</a:t>
            </a:r>
            <a:r>
              <a:rPr lang="en-US" sz="2800" dirty="0" smtClean="0">
                <a:solidFill>
                  <a:srgbClr val="0000FF"/>
                </a:solidFill>
              </a:rPr>
              <a:t>”</a:t>
            </a:r>
            <a:r>
              <a:rPr lang="zh-CN" altLang="en-US" sz="2800" dirty="0" smtClean="0">
                <a:solidFill>
                  <a:srgbClr val="0000FF"/>
                </a:solidFill>
              </a:rPr>
              <a:t>是说通籍后俸禄可以买书，知道这点文化常识，就不会在</a:t>
            </a:r>
            <a:r>
              <a:rPr lang="en-US" sz="2800" dirty="0" smtClean="0">
                <a:solidFill>
                  <a:srgbClr val="0000FF"/>
                </a:solidFill>
              </a:rPr>
              <a:t>“</a:t>
            </a:r>
            <a:r>
              <a:rPr lang="zh-CN" altLang="en-US" sz="2800" dirty="0" smtClean="0">
                <a:solidFill>
                  <a:srgbClr val="0000FF"/>
                </a:solidFill>
              </a:rPr>
              <a:t>通籍</a:t>
            </a:r>
            <a:r>
              <a:rPr lang="en-US" sz="2800" dirty="0" smtClean="0">
                <a:solidFill>
                  <a:srgbClr val="0000FF"/>
                </a:solidFill>
              </a:rPr>
              <a:t>”</a:t>
            </a:r>
            <a:r>
              <a:rPr lang="zh-CN" altLang="en-US" sz="2800" dirty="0" smtClean="0">
                <a:solidFill>
                  <a:srgbClr val="0000FF"/>
                </a:solidFill>
              </a:rPr>
              <a:t>与</a:t>
            </a:r>
            <a:r>
              <a:rPr lang="en-US" sz="2800" dirty="0" smtClean="0">
                <a:solidFill>
                  <a:srgbClr val="0000FF"/>
                </a:solidFill>
              </a:rPr>
              <a:t>“</a:t>
            </a:r>
            <a:r>
              <a:rPr lang="zh-CN" altLang="en-US" sz="2800" dirty="0" smtClean="0">
                <a:solidFill>
                  <a:srgbClr val="0000FF"/>
                </a:solidFill>
              </a:rPr>
              <a:t>后</a:t>
            </a:r>
            <a:r>
              <a:rPr lang="en-US" sz="2800" dirty="0" smtClean="0">
                <a:solidFill>
                  <a:srgbClr val="0000FF"/>
                </a:solidFill>
              </a:rPr>
              <a:t>”</a:t>
            </a:r>
            <a:r>
              <a:rPr lang="zh-CN" altLang="en-US" sz="2800" dirty="0" smtClean="0">
                <a:solidFill>
                  <a:srgbClr val="0000FF"/>
                </a:solidFill>
              </a:rPr>
              <a:t>之间误点了。</a:t>
            </a:r>
            <a:endParaRPr lang="en-US" altLang="zh-CN" sz="2800" dirty="0" smtClean="0">
              <a:solidFill>
                <a:srgbClr val="0000FF"/>
              </a:solidFill>
            </a:endParaRPr>
          </a:p>
          <a:p>
            <a:endParaRPr lang="zh-CN" altLang="en-US" sz="2800" dirty="0" smtClean="0">
              <a:solidFill>
                <a:srgbClr val="0000FF"/>
              </a:solidFill>
            </a:endParaRPr>
          </a:p>
          <a:p>
            <a:r>
              <a:rPr lang="en-US" dirty="0" smtClean="0"/>
              <a:t> </a:t>
            </a:r>
            <a:r>
              <a:rPr lang="en-US" altLang="zh-CN" dirty="0" smtClean="0"/>
              <a:t>【</a:t>
            </a:r>
            <a:r>
              <a:rPr lang="zh-CN" altLang="en-US" dirty="0" smtClean="0"/>
              <a:t>答案</a:t>
            </a:r>
            <a:r>
              <a:rPr lang="en-US" altLang="zh-CN" dirty="0" smtClean="0"/>
              <a:t>】</a:t>
            </a:r>
            <a:r>
              <a:rPr lang="zh-CN" altLang="en-US" dirty="0" smtClean="0"/>
              <a:t>故有所</a:t>
            </a:r>
            <a:r>
              <a:rPr lang="zh-CN" altLang="en-US" dirty="0" smtClean="0"/>
              <a:t>览</a:t>
            </a:r>
            <a:r>
              <a:rPr lang="en-US" altLang="zh-CN" dirty="0" smtClean="0">
                <a:solidFill>
                  <a:srgbClr val="C00000"/>
                </a:solidFill>
              </a:rPr>
              <a:t>/</a:t>
            </a:r>
            <a:r>
              <a:rPr lang="zh-CN" altLang="en-US" dirty="0" smtClean="0"/>
              <a:t>辄</a:t>
            </a:r>
            <a:r>
              <a:rPr lang="zh-CN" altLang="en-US" dirty="0" smtClean="0"/>
              <a:t>省</a:t>
            </a:r>
            <a:r>
              <a:rPr lang="zh-CN" altLang="en-US" dirty="0" smtClean="0"/>
              <a:t>记</a:t>
            </a:r>
            <a:r>
              <a:rPr lang="en-US" altLang="zh-CN" dirty="0" smtClean="0">
                <a:solidFill>
                  <a:srgbClr val="C00000"/>
                </a:solidFill>
              </a:rPr>
              <a:t>/</a:t>
            </a:r>
            <a:r>
              <a:rPr lang="zh-CN" altLang="en-US" dirty="0" smtClean="0"/>
              <a:t>通</a:t>
            </a:r>
            <a:r>
              <a:rPr lang="zh-CN" altLang="en-US" dirty="0" smtClean="0"/>
              <a:t>籍</a:t>
            </a:r>
            <a:r>
              <a:rPr lang="zh-CN" altLang="en-US" dirty="0" smtClean="0"/>
              <a:t>后</a:t>
            </a:r>
            <a:r>
              <a:rPr lang="en-US" altLang="zh-CN" dirty="0" smtClean="0">
                <a:solidFill>
                  <a:srgbClr val="C00000"/>
                </a:solidFill>
              </a:rPr>
              <a:t>/</a:t>
            </a:r>
            <a:r>
              <a:rPr lang="zh-CN" altLang="en-US" dirty="0" smtClean="0"/>
              <a:t>俸</a:t>
            </a:r>
            <a:r>
              <a:rPr lang="zh-CN" altLang="en-US" dirty="0" smtClean="0"/>
              <a:t>去书</a:t>
            </a:r>
            <a:r>
              <a:rPr lang="zh-CN" altLang="en-US" dirty="0" smtClean="0"/>
              <a:t>来</a:t>
            </a:r>
            <a:r>
              <a:rPr lang="en-US" altLang="zh-CN" dirty="0" smtClean="0">
                <a:solidFill>
                  <a:srgbClr val="C00000"/>
                </a:solidFill>
              </a:rPr>
              <a:t>/</a:t>
            </a:r>
            <a:r>
              <a:rPr lang="zh-CN" altLang="en-US" dirty="0" smtClean="0"/>
              <a:t>落落</a:t>
            </a:r>
            <a:r>
              <a:rPr lang="zh-CN" altLang="en-US" dirty="0" smtClean="0"/>
              <a:t>大满</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38" y="285728"/>
            <a:ext cx="7862150" cy="6215106"/>
          </a:xfrm>
        </p:spPr>
        <p:txBody>
          <a:bodyPr>
            <a:normAutofit fontScale="92500" lnSpcReduction="20000"/>
          </a:bodyPr>
          <a:lstStyle/>
          <a:p>
            <a:r>
              <a:rPr lang="en-US" altLang="zh-CN" dirty="0" smtClean="0"/>
              <a:t>1</a:t>
            </a:r>
            <a:r>
              <a:rPr lang="zh-CN" altLang="en-US" dirty="0" smtClean="0"/>
              <a:t>、彗星</a:t>
            </a:r>
            <a:r>
              <a:rPr lang="zh-CN" altLang="en-US" dirty="0" smtClean="0"/>
              <a:t>复见西方十六日夏太后死</a:t>
            </a:r>
          </a:p>
          <a:p>
            <a:pPr>
              <a:buNone/>
            </a:pPr>
            <a:endParaRPr lang="zh-CN" altLang="en-US" dirty="0" smtClean="0"/>
          </a:p>
          <a:p>
            <a:r>
              <a:rPr lang="zh-CN" altLang="en-US" dirty="0" smtClean="0"/>
              <a:t>再</a:t>
            </a:r>
            <a:r>
              <a:rPr lang="zh-CN" altLang="en-US" dirty="0" smtClean="0"/>
              <a:t>如⑶，这句话出自</a:t>
            </a:r>
            <a:r>
              <a:rPr lang="en-US" altLang="zh-CN" dirty="0" smtClean="0"/>
              <a:t>《</a:t>
            </a:r>
            <a:r>
              <a:rPr lang="zh-CN" altLang="en-US" dirty="0" smtClean="0"/>
              <a:t>史记</a:t>
            </a:r>
            <a:r>
              <a:rPr lang="en-US" dirty="0" smtClean="0"/>
              <a:t>•</a:t>
            </a:r>
            <a:r>
              <a:rPr lang="zh-CN" altLang="en-US" dirty="0" smtClean="0"/>
              <a:t>秦始皇本纪</a:t>
            </a:r>
            <a:r>
              <a:rPr lang="en-US" altLang="zh-CN" dirty="0" smtClean="0"/>
              <a:t>》</a:t>
            </a:r>
            <a:r>
              <a:rPr lang="zh-CN" altLang="en-US" dirty="0" smtClean="0"/>
              <a:t>是说彗星在西方出现，一共</a:t>
            </a:r>
            <a:r>
              <a:rPr lang="en-US" dirty="0" smtClean="0"/>
              <a:t>16</a:t>
            </a:r>
            <a:r>
              <a:rPr lang="zh-CN" altLang="en-US" dirty="0" smtClean="0"/>
              <a:t>天，不是说夏太后死在</a:t>
            </a:r>
            <a:r>
              <a:rPr lang="en-US" dirty="0" smtClean="0"/>
              <a:t>16</a:t>
            </a:r>
            <a:r>
              <a:rPr lang="zh-CN" altLang="en-US" dirty="0" smtClean="0"/>
              <a:t>日那天。因为古人一般是以干支纪日的，比如</a:t>
            </a:r>
            <a:r>
              <a:rPr lang="en-US" dirty="0" smtClean="0"/>
              <a:t>“</a:t>
            </a:r>
            <a:r>
              <a:rPr lang="zh-CN" altLang="en-US" dirty="0" smtClean="0"/>
              <a:t>元丰七年六月丁丑</a:t>
            </a:r>
            <a:r>
              <a:rPr lang="en-US" dirty="0" smtClean="0"/>
              <a:t>”</a:t>
            </a:r>
            <a:r>
              <a:rPr lang="zh-CN" altLang="en-US" dirty="0" smtClean="0"/>
              <a:t>（</a:t>
            </a:r>
            <a:r>
              <a:rPr lang="en-US" altLang="zh-CN" dirty="0" smtClean="0"/>
              <a:t>《</a:t>
            </a:r>
            <a:r>
              <a:rPr lang="zh-CN" altLang="en-US" dirty="0" smtClean="0"/>
              <a:t>石钟山记</a:t>
            </a:r>
            <a:r>
              <a:rPr lang="en-US" altLang="zh-CN" dirty="0" smtClean="0"/>
              <a:t>》</a:t>
            </a:r>
            <a:r>
              <a:rPr lang="zh-CN" altLang="en-US" dirty="0" smtClean="0"/>
              <a:t>），在</a:t>
            </a:r>
            <a:r>
              <a:rPr lang="en-US" altLang="zh-CN" dirty="0" smtClean="0"/>
              <a:t>《</a:t>
            </a:r>
            <a:r>
              <a:rPr lang="zh-CN" altLang="en-US" dirty="0" smtClean="0"/>
              <a:t>史记</a:t>
            </a:r>
            <a:r>
              <a:rPr lang="en-US" altLang="zh-CN" dirty="0" smtClean="0"/>
              <a:t>》</a:t>
            </a:r>
            <a:r>
              <a:rPr lang="zh-CN" altLang="en-US" dirty="0" smtClean="0"/>
              <a:t>中，数字与</a:t>
            </a:r>
            <a:r>
              <a:rPr lang="en-US" dirty="0" smtClean="0"/>
              <a:t>“</a:t>
            </a:r>
            <a:r>
              <a:rPr lang="zh-CN" altLang="en-US" dirty="0" smtClean="0"/>
              <a:t>日</a:t>
            </a:r>
            <a:r>
              <a:rPr lang="en-US" dirty="0" smtClean="0"/>
              <a:t>”</a:t>
            </a:r>
            <a:r>
              <a:rPr lang="zh-CN" altLang="en-US" dirty="0" smtClean="0"/>
              <a:t>连用总是说多少天，而不是说某月某日，因此这句话就不能在</a:t>
            </a:r>
            <a:r>
              <a:rPr lang="en-US" dirty="0" smtClean="0"/>
              <a:t>“</a:t>
            </a:r>
            <a:r>
              <a:rPr lang="zh-CN" altLang="en-US" dirty="0" smtClean="0"/>
              <a:t>十六日</a:t>
            </a:r>
            <a:r>
              <a:rPr lang="en-US" dirty="0" smtClean="0"/>
              <a:t>”</a:t>
            </a:r>
            <a:r>
              <a:rPr lang="zh-CN" altLang="en-US" dirty="0" smtClean="0"/>
              <a:t>前点断。</a:t>
            </a:r>
          </a:p>
          <a:p>
            <a:r>
              <a:rPr lang="en-US" dirty="0" smtClean="0"/>
              <a:t> </a:t>
            </a:r>
            <a:r>
              <a:rPr lang="zh-CN" altLang="en-US" dirty="0" smtClean="0"/>
              <a:t>同样</a:t>
            </a:r>
            <a:r>
              <a:rPr lang="zh-CN" altLang="en-US" dirty="0" smtClean="0"/>
              <a:t>⑸中的</a:t>
            </a:r>
            <a:r>
              <a:rPr lang="en-US" dirty="0" smtClean="0"/>
              <a:t>“</a:t>
            </a:r>
            <a:r>
              <a:rPr lang="zh-CN" altLang="en-US" dirty="0" smtClean="0"/>
              <a:t>学士</a:t>
            </a:r>
            <a:r>
              <a:rPr lang="en-US" dirty="0" smtClean="0"/>
              <a:t>”“</a:t>
            </a:r>
            <a:r>
              <a:rPr lang="zh-CN" altLang="en-US" dirty="0" smtClean="0"/>
              <a:t>直院</a:t>
            </a:r>
            <a:r>
              <a:rPr lang="en-US" dirty="0" smtClean="0"/>
              <a:t>”“</a:t>
            </a:r>
            <a:r>
              <a:rPr lang="zh-CN" altLang="en-US" dirty="0" smtClean="0"/>
              <a:t>权直</a:t>
            </a:r>
            <a:r>
              <a:rPr lang="en-US" dirty="0" smtClean="0"/>
              <a:t>”</a:t>
            </a:r>
            <a:r>
              <a:rPr lang="zh-CN" altLang="en-US" dirty="0" smtClean="0"/>
              <a:t>是宋代翰林的官制。宋代翰林学士掌管起草制诰诏令，别的官到该院未被任命做学士时，叫做</a:t>
            </a:r>
            <a:r>
              <a:rPr lang="en-US" dirty="0" smtClean="0"/>
              <a:t>“</a:t>
            </a:r>
            <a:r>
              <a:rPr lang="zh-CN" altLang="en-US" dirty="0" smtClean="0"/>
              <a:t>直院</a:t>
            </a:r>
            <a:r>
              <a:rPr lang="en-US" dirty="0" smtClean="0"/>
              <a:t>”</a:t>
            </a:r>
            <a:r>
              <a:rPr lang="zh-CN" altLang="en-US" dirty="0" smtClean="0"/>
              <a:t>，该院一时缺官员而暂由别的官掌管文书，叫做</a:t>
            </a:r>
            <a:r>
              <a:rPr lang="en-US" dirty="0" smtClean="0"/>
              <a:t>“</a:t>
            </a:r>
            <a:r>
              <a:rPr lang="zh-CN" altLang="en-US" dirty="0" smtClean="0"/>
              <a:t>权直</a:t>
            </a:r>
            <a:r>
              <a:rPr lang="en-US" dirty="0" smtClean="0"/>
              <a:t>”</a:t>
            </a:r>
            <a:r>
              <a:rPr lang="zh-CN" altLang="en-US" dirty="0" smtClean="0"/>
              <a:t>，若不懂这点，很容易赞成误断。</a:t>
            </a: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5852" y="0"/>
            <a:ext cx="7498080" cy="857232"/>
          </a:xfrm>
        </p:spPr>
        <p:txBody>
          <a:bodyPr>
            <a:normAutofit/>
          </a:bodyPr>
          <a:lstStyle/>
          <a:p>
            <a:r>
              <a:rPr lang="en-US" altLang="zh-CN" sz="4400" b="1" dirty="0" smtClean="0">
                <a:solidFill>
                  <a:srgbClr val="C00000"/>
                </a:solidFill>
              </a:rPr>
              <a:t>8</a:t>
            </a:r>
            <a:r>
              <a:rPr lang="zh-CN" altLang="en-US" sz="4400" b="1" dirty="0" smtClean="0">
                <a:solidFill>
                  <a:srgbClr val="C00000"/>
                </a:solidFill>
              </a:rPr>
              <a:t>、依总分，前后</a:t>
            </a:r>
            <a:r>
              <a:rPr lang="zh-CN" altLang="en-US" sz="4400" b="1" dirty="0" smtClean="0">
                <a:solidFill>
                  <a:srgbClr val="C00000"/>
                </a:solidFill>
              </a:rPr>
              <a:t>看</a:t>
            </a:r>
            <a:endParaRPr lang="zh-CN" altLang="en-US" dirty="0"/>
          </a:p>
        </p:txBody>
      </p:sp>
      <p:sp>
        <p:nvSpPr>
          <p:cNvPr id="3" name="内容占位符 2"/>
          <p:cNvSpPr>
            <a:spLocks noGrp="1"/>
          </p:cNvSpPr>
          <p:nvPr>
            <p:ph idx="1"/>
          </p:nvPr>
        </p:nvSpPr>
        <p:spPr>
          <a:xfrm>
            <a:off x="1142976" y="1000108"/>
            <a:ext cx="7858180" cy="5572164"/>
          </a:xfrm>
        </p:spPr>
        <p:txBody>
          <a:bodyPr>
            <a:normAutofit fontScale="92500" lnSpcReduction="10000"/>
          </a:bodyPr>
          <a:lstStyle/>
          <a:p>
            <a:r>
              <a:rPr lang="zh-CN" altLang="en-US" dirty="0" smtClean="0"/>
              <a:t>文言文中，也往往有总分、分总的形式，自然可以据此进行断句</a:t>
            </a:r>
            <a:r>
              <a:rPr lang="zh-CN" altLang="en-US" dirty="0" smtClean="0"/>
              <a:t>。</a:t>
            </a:r>
            <a:endParaRPr lang="zh-CN" altLang="en-US" dirty="0" smtClean="0"/>
          </a:p>
          <a:p>
            <a:r>
              <a:rPr lang="en-US" altLang="zh-CN" dirty="0" smtClean="0"/>
              <a:t>【</a:t>
            </a:r>
            <a:r>
              <a:rPr lang="zh-CN" altLang="en-US" dirty="0" smtClean="0"/>
              <a:t>例</a:t>
            </a:r>
            <a:r>
              <a:rPr lang="en-US" altLang="zh-CN" dirty="0" smtClean="0"/>
              <a:t>】</a:t>
            </a:r>
            <a:r>
              <a:rPr lang="zh-CN" altLang="en-US" dirty="0" smtClean="0"/>
              <a:t>孔子曰益者三乐损者三乐乐节礼乐乐道人之善乐多贤友益矣乐骄乐乐佚游乐宴乐损矣。（</a:t>
            </a:r>
            <a:r>
              <a:rPr lang="en-US" altLang="zh-CN" dirty="0" smtClean="0"/>
              <a:t>《</a:t>
            </a:r>
            <a:r>
              <a:rPr lang="zh-CN" altLang="en-US" dirty="0" smtClean="0"/>
              <a:t>论语</a:t>
            </a:r>
            <a:r>
              <a:rPr lang="en-US" dirty="0" smtClean="0"/>
              <a:t>•</a:t>
            </a:r>
            <a:r>
              <a:rPr lang="zh-CN" altLang="en-US" dirty="0" smtClean="0"/>
              <a:t>卷八</a:t>
            </a:r>
            <a:r>
              <a:rPr lang="en-US" altLang="zh-CN" dirty="0" smtClean="0"/>
              <a:t>》</a:t>
            </a:r>
            <a:r>
              <a:rPr lang="zh-CN" altLang="en-US" dirty="0" smtClean="0"/>
              <a:t>）</a:t>
            </a:r>
            <a:endParaRPr lang="zh-CN" altLang="en-US" dirty="0" smtClean="0"/>
          </a:p>
          <a:p>
            <a:r>
              <a:rPr lang="en-US" altLang="zh-CN" sz="3000" dirty="0" smtClean="0">
                <a:solidFill>
                  <a:srgbClr val="0000FF"/>
                </a:solidFill>
              </a:rPr>
              <a:t>【</a:t>
            </a:r>
            <a:r>
              <a:rPr lang="zh-CN" altLang="en-US" sz="3000" dirty="0" smtClean="0">
                <a:solidFill>
                  <a:srgbClr val="0000FF"/>
                </a:solidFill>
              </a:rPr>
              <a:t>解析</a:t>
            </a:r>
            <a:r>
              <a:rPr lang="en-US" altLang="zh-CN" sz="3000" dirty="0" smtClean="0">
                <a:solidFill>
                  <a:srgbClr val="0000FF"/>
                </a:solidFill>
              </a:rPr>
              <a:t>】</a:t>
            </a:r>
            <a:r>
              <a:rPr lang="zh-CN" altLang="en-US" sz="3000" dirty="0" smtClean="0">
                <a:solidFill>
                  <a:srgbClr val="0000FF"/>
                </a:solidFill>
              </a:rPr>
              <a:t>熟读这句话，我们可发现句中提到了</a:t>
            </a:r>
            <a:r>
              <a:rPr lang="en-US" sz="3000" dirty="0" smtClean="0">
                <a:solidFill>
                  <a:srgbClr val="0000FF"/>
                </a:solidFill>
              </a:rPr>
              <a:t>“</a:t>
            </a:r>
            <a:r>
              <a:rPr lang="zh-CN" altLang="en-US" sz="3000" dirty="0" smtClean="0">
                <a:solidFill>
                  <a:srgbClr val="0000FF"/>
                </a:solidFill>
              </a:rPr>
              <a:t>益者三乐</a:t>
            </a:r>
            <a:r>
              <a:rPr lang="en-US" sz="3000" dirty="0" smtClean="0">
                <a:solidFill>
                  <a:srgbClr val="0000FF"/>
                </a:solidFill>
              </a:rPr>
              <a:t>”“</a:t>
            </a:r>
            <a:r>
              <a:rPr lang="zh-CN" altLang="en-US" sz="3000" dirty="0" smtClean="0">
                <a:solidFill>
                  <a:srgbClr val="0000FF"/>
                </a:solidFill>
              </a:rPr>
              <a:t>损者三乐</a:t>
            </a:r>
            <a:r>
              <a:rPr lang="en-US" sz="3000" dirty="0" smtClean="0">
                <a:solidFill>
                  <a:srgbClr val="0000FF"/>
                </a:solidFill>
              </a:rPr>
              <a:t>”</a:t>
            </a:r>
            <a:r>
              <a:rPr lang="zh-CN" altLang="en-US" sz="3000" dirty="0" smtClean="0">
                <a:solidFill>
                  <a:srgbClr val="0000FF"/>
                </a:solidFill>
              </a:rPr>
              <a:t>这两个总说的句子，继而分别阐述各是哪三乐，也就是说这是一种总分关系，这样问题就好办了</a:t>
            </a:r>
            <a:r>
              <a:rPr lang="zh-CN" altLang="en-US" sz="3000" dirty="0" smtClean="0">
                <a:solidFill>
                  <a:srgbClr val="0000FF"/>
                </a:solidFill>
              </a:rPr>
              <a:t>。</a:t>
            </a:r>
            <a:r>
              <a:rPr lang="en-US" dirty="0" smtClean="0"/>
              <a:t> </a:t>
            </a:r>
            <a:endParaRPr lang="zh-CN" altLang="en-US" dirty="0" smtClean="0"/>
          </a:p>
          <a:p>
            <a:r>
              <a:rPr lang="en-US" altLang="zh-CN" dirty="0" smtClean="0"/>
              <a:t>【</a:t>
            </a:r>
            <a:r>
              <a:rPr lang="zh-CN" altLang="en-US" dirty="0" smtClean="0"/>
              <a:t>答案</a:t>
            </a:r>
            <a:r>
              <a:rPr lang="en-US" altLang="zh-CN" dirty="0" smtClean="0"/>
              <a:t>】</a:t>
            </a:r>
            <a:r>
              <a:rPr lang="zh-CN" altLang="en-US" dirty="0" smtClean="0"/>
              <a:t>孔子</a:t>
            </a:r>
            <a:r>
              <a:rPr lang="zh-CN" altLang="en-US" dirty="0" smtClean="0"/>
              <a:t>曰</a:t>
            </a:r>
            <a:r>
              <a:rPr lang="en-US" dirty="0" smtClean="0"/>
              <a:t>∕</a:t>
            </a:r>
            <a:r>
              <a:rPr lang="zh-CN" altLang="en-US" dirty="0" smtClean="0"/>
              <a:t>益者三乐</a:t>
            </a:r>
            <a:r>
              <a:rPr lang="en-US" dirty="0" smtClean="0"/>
              <a:t>∕</a:t>
            </a:r>
            <a:r>
              <a:rPr lang="zh-CN" altLang="en-US" dirty="0" smtClean="0"/>
              <a:t>损者三乐</a:t>
            </a:r>
            <a:r>
              <a:rPr lang="en-US" dirty="0" smtClean="0"/>
              <a:t>∕</a:t>
            </a:r>
            <a:r>
              <a:rPr lang="zh-CN" altLang="en-US" dirty="0" smtClean="0"/>
              <a:t>乐节礼乐</a:t>
            </a:r>
            <a:r>
              <a:rPr lang="en-US" dirty="0" smtClean="0"/>
              <a:t>∕</a:t>
            </a:r>
            <a:r>
              <a:rPr lang="zh-CN" altLang="en-US" dirty="0" smtClean="0"/>
              <a:t>乐道人之善</a:t>
            </a:r>
            <a:r>
              <a:rPr lang="en-US" dirty="0" smtClean="0"/>
              <a:t>∕</a:t>
            </a:r>
            <a:r>
              <a:rPr lang="zh-CN" altLang="en-US" dirty="0" smtClean="0"/>
              <a:t>乐多贤友</a:t>
            </a:r>
            <a:r>
              <a:rPr lang="en-US" dirty="0" smtClean="0"/>
              <a:t>∕</a:t>
            </a:r>
            <a:r>
              <a:rPr lang="zh-CN" altLang="en-US" dirty="0" smtClean="0"/>
              <a:t>益矣</a:t>
            </a:r>
            <a:r>
              <a:rPr lang="en-US" dirty="0" smtClean="0"/>
              <a:t>∕</a:t>
            </a:r>
            <a:r>
              <a:rPr lang="zh-CN" altLang="en-US" dirty="0" smtClean="0"/>
              <a:t>乐骄乐</a:t>
            </a:r>
            <a:r>
              <a:rPr lang="en-US" dirty="0" smtClean="0"/>
              <a:t>∕</a:t>
            </a:r>
            <a:r>
              <a:rPr lang="zh-CN" altLang="en-US" dirty="0" smtClean="0"/>
              <a:t>乐佚游</a:t>
            </a:r>
            <a:r>
              <a:rPr lang="en-US" dirty="0" smtClean="0"/>
              <a:t>∕</a:t>
            </a:r>
            <a:r>
              <a:rPr lang="zh-CN" altLang="en-US" dirty="0" smtClean="0"/>
              <a:t>乐宴乐</a:t>
            </a:r>
            <a:r>
              <a:rPr lang="en-US" dirty="0" smtClean="0"/>
              <a:t>∕</a:t>
            </a:r>
            <a:r>
              <a:rPr lang="zh-CN" altLang="en-US" dirty="0" smtClean="0"/>
              <a:t>损矣。</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42918"/>
          </a:xfrm>
        </p:spPr>
        <p:txBody>
          <a:bodyPr>
            <a:normAutofit/>
          </a:bodyPr>
          <a:lstStyle/>
          <a:p>
            <a:r>
              <a:rPr kumimoji="1" lang="en-US" altLang="zh-CN" sz="3600" b="1" dirty="0" smtClean="0">
                <a:solidFill>
                  <a:srgbClr val="990000"/>
                </a:solidFill>
                <a:latin typeface="+mn-ea"/>
              </a:rPr>
              <a:t>(</a:t>
            </a:r>
            <a:r>
              <a:rPr kumimoji="1" lang="zh-CN" altLang="en-US" sz="3600" b="1" dirty="0" smtClean="0">
                <a:solidFill>
                  <a:srgbClr val="990000"/>
                </a:solidFill>
                <a:latin typeface="+mn-ea"/>
              </a:rPr>
              <a:t>二</a:t>
            </a:r>
            <a:r>
              <a:rPr kumimoji="1" lang="en-US" altLang="zh-CN" sz="3600" b="1" dirty="0" smtClean="0">
                <a:solidFill>
                  <a:srgbClr val="990000"/>
                </a:solidFill>
                <a:latin typeface="+mn-ea"/>
              </a:rPr>
              <a:t>)</a:t>
            </a:r>
            <a:r>
              <a:rPr kumimoji="1" lang="zh-CN" altLang="en-US" sz="3600" b="1" dirty="0" smtClean="0">
                <a:solidFill>
                  <a:srgbClr val="990000"/>
                </a:solidFill>
                <a:latin typeface="+mn-ea"/>
              </a:rPr>
              <a:t>、</a:t>
            </a:r>
            <a:r>
              <a:rPr lang="zh-CN" altLang="en-US" sz="3600" b="1" dirty="0" smtClean="0">
                <a:latin typeface="+mn-ea"/>
              </a:rPr>
              <a:t>联系选项仔细分辨，</a:t>
            </a:r>
            <a:r>
              <a:rPr lang="zh-CN" altLang="en-US" sz="3600" b="1" dirty="0" smtClean="0">
                <a:solidFill>
                  <a:srgbClr val="C00000"/>
                </a:solidFill>
                <a:latin typeface="+mn-ea"/>
              </a:rPr>
              <a:t>由易到难先排除</a:t>
            </a:r>
            <a:r>
              <a:rPr lang="zh-CN" altLang="en-US" sz="3600" b="1" dirty="0" smtClean="0">
                <a:latin typeface="+mn-ea"/>
              </a:rPr>
              <a:t>。</a:t>
            </a:r>
            <a:endParaRPr lang="zh-CN" altLang="en-US" sz="3600" dirty="0"/>
          </a:p>
        </p:txBody>
      </p:sp>
      <p:sp>
        <p:nvSpPr>
          <p:cNvPr id="3" name="内容占位符 2"/>
          <p:cNvSpPr>
            <a:spLocks noGrp="1"/>
          </p:cNvSpPr>
          <p:nvPr>
            <p:ph idx="1"/>
          </p:nvPr>
        </p:nvSpPr>
        <p:spPr>
          <a:xfrm>
            <a:off x="785786" y="642918"/>
            <a:ext cx="8358214" cy="6072230"/>
          </a:xfrm>
        </p:spPr>
        <p:txBody>
          <a:bodyPr>
            <a:noAutofit/>
          </a:bodyPr>
          <a:lstStyle/>
          <a:p>
            <a:r>
              <a:rPr lang="en-US" altLang="zh-CN" sz="2800" dirty="0" smtClean="0"/>
              <a:t>4</a:t>
            </a:r>
            <a:r>
              <a:rPr lang="zh-CN" altLang="en-US" sz="2800" dirty="0" smtClean="0"/>
              <a:t>．下列对文中画波浪线部分的断句，正确的一项是（</a:t>
            </a:r>
            <a:r>
              <a:rPr lang="en-US" altLang="zh-CN" sz="2800" dirty="0" smtClean="0"/>
              <a:t>3</a:t>
            </a:r>
            <a:r>
              <a:rPr lang="zh-CN" altLang="en-US" sz="2800" dirty="0" smtClean="0"/>
              <a:t>分）</a:t>
            </a:r>
            <a:br>
              <a:rPr lang="zh-CN" altLang="en-US" sz="2800" dirty="0" smtClean="0"/>
            </a:br>
            <a:r>
              <a:rPr lang="en-US" altLang="zh-CN" sz="2800" dirty="0" smtClean="0"/>
              <a:t>A</a:t>
            </a:r>
            <a:r>
              <a:rPr lang="zh-CN" altLang="en-US" sz="2800" dirty="0" smtClean="0"/>
              <a:t>．会周师定淮南所</a:t>
            </a:r>
            <a:r>
              <a:rPr lang="en-US" altLang="zh-CN" sz="2800" dirty="0" smtClean="0"/>
              <a:t>/</a:t>
            </a:r>
            <a:r>
              <a:rPr lang="zh-CN" altLang="en-US" sz="2800" dirty="0" smtClean="0"/>
              <a:t>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数见军旅护儿</a:t>
            </a:r>
            <a:r>
              <a:rPr lang="en-US" altLang="zh-CN" sz="2800" dirty="0" smtClean="0"/>
              <a:t>/</a:t>
            </a:r>
            <a:r>
              <a:rPr lang="zh-CN" altLang="en-US" sz="2800" dirty="0" smtClean="0"/>
              <a:t>常慨然有立功名之志</a:t>
            </a:r>
            <a:r>
              <a:rPr lang="en-US" altLang="zh-CN" sz="2800" dirty="0" smtClean="0"/>
              <a:t>/ </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r>
              <a:rPr lang="zh-CN" altLang="en-US" sz="2800" dirty="0" smtClean="0"/>
              <a:t/>
            </a:r>
            <a:br>
              <a:rPr lang="zh-CN" altLang="en-US" sz="2800" dirty="0" smtClean="0"/>
            </a:br>
            <a:r>
              <a:rPr lang="en-US" altLang="zh-CN" sz="2800" dirty="0" smtClean="0"/>
              <a:t>B</a:t>
            </a:r>
            <a:r>
              <a:rPr lang="zh-CN" altLang="en-US" sz="2800" dirty="0" smtClean="0"/>
              <a:t>．会周师定淮南所</a:t>
            </a:r>
            <a:r>
              <a:rPr lang="en-US" altLang="zh-CN" sz="2800" dirty="0" smtClean="0"/>
              <a:t>/</a:t>
            </a:r>
            <a:r>
              <a:rPr lang="zh-CN" altLang="en-US" sz="2800" dirty="0" smtClean="0"/>
              <a:t>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a:t>
            </a:r>
            <a:r>
              <a:rPr lang="en-US" altLang="zh-CN" sz="2800" dirty="0" smtClean="0"/>
              <a:t>/</a:t>
            </a:r>
            <a:r>
              <a:rPr lang="zh-CN" altLang="en-US" sz="2800" dirty="0" smtClean="0"/>
              <a:t>护儿常慨然有立功名之志</a:t>
            </a:r>
            <a:r>
              <a:rPr lang="en-US" altLang="zh-CN" sz="2800" dirty="0" smtClean="0"/>
              <a:t>/ </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r>
              <a:rPr lang="zh-CN" altLang="en-US" sz="2800" dirty="0" smtClean="0"/>
              <a:t/>
            </a:r>
            <a:br>
              <a:rPr lang="zh-CN" altLang="en-US" sz="2800" dirty="0" smtClean="0"/>
            </a:br>
            <a:r>
              <a:rPr lang="en-US" altLang="zh-CN" sz="2800" dirty="0" smtClean="0"/>
              <a:t>C</a:t>
            </a:r>
            <a:r>
              <a:rPr lang="zh-CN" altLang="en-US" sz="2800" dirty="0" smtClean="0"/>
              <a:t>．会周师定淮南</a:t>
            </a:r>
            <a:r>
              <a:rPr lang="en-US" altLang="zh-CN" sz="2800" dirty="0" smtClean="0"/>
              <a:t>/</a:t>
            </a:r>
            <a:r>
              <a:rPr lang="zh-CN" altLang="en-US" sz="2800" dirty="0" smtClean="0"/>
              <a:t>所住白土村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数见军旅护儿</a:t>
            </a:r>
            <a:r>
              <a:rPr lang="en-US" altLang="zh-CN" sz="2800" dirty="0" smtClean="0"/>
              <a:t>/</a:t>
            </a:r>
            <a:r>
              <a:rPr lang="zh-CN" altLang="en-US" sz="2800" dirty="0" smtClean="0"/>
              <a:t>常慨然有立功名之志</a:t>
            </a:r>
            <a:r>
              <a:rPr lang="en-US" altLang="zh-CN" sz="2800" dirty="0" smtClean="0"/>
              <a:t>/</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r>
              <a:rPr lang="zh-CN" altLang="en-US" sz="2800" dirty="0" smtClean="0"/>
              <a:t/>
            </a:r>
            <a:br>
              <a:rPr lang="zh-CN" altLang="en-US" sz="2800" dirty="0" smtClean="0"/>
            </a:br>
            <a:r>
              <a:rPr lang="en-US" altLang="zh-CN" sz="2800" dirty="0" smtClean="0"/>
              <a:t>D</a:t>
            </a:r>
            <a:r>
              <a:rPr lang="zh-CN" altLang="en-US" sz="2800" dirty="0" smtClean="0"/>
              <a:t>．会周师定淮南</a:t>
            </a:r>
            <a:r>
              <a:rPr lang="en-US" altLang="zh-CN" sz="2800" dirty="0" smtClean="0"/>
              <a:t>/</a:t>
            </a:r>
            <a:r>
              <a:rPr lang="zh-CN" altLang="en-US" sz="2800" dirty="0" smtClean="0"/>
              <a:t>所住白土村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a:t>
            </a:r>
            <a:r>
              <a:rPr lang="en-US" altLang="zh-CN" sz="2800" dirty="0" smtClean="0"/>
              <a:t>/</a:t>
            </a:r>
            <a:r>
              <a:rPr lang="zh-CN" altLang="en-US" sz="2800" dirty="0" smtClean="0"/>
              <a:t>护儿常慨然有立功名之志</a:t>
            </a:r>
            <a:r>
              <a:rPr lang="en-US" altLang="zh-CN" sz="2800" dirty="0" smtClean="0"/>
              <a:t>/</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538" y="142852"/>
            <a:ext cx="8072462" cy="857232"/>
          </a:xfrm>
        </p:spPr>
        <p:txBody>
          <a:bodyPr>
            <a:noAutofit/>
          </a:bodyPr>
          <a:lstStyle/>
          <a:p>
            <a:r>
              <a:rPr lang="zh-CN" altLang="en-US" sz="3600" dirty="0" smtClean="0"/>
              <a:t>在断句过程中，如果抓住了总分关系，问题也就迎刃而解了</a:t>
            </a:r>
            <a:r>
              <a:rPr lang="zh-CN" altLang="en-US" sz="3600" dirty="0" smtClean="0"/>
              <a:t>。</a:t>
            </a:r>
            <a:endParaRPr lang="zh-CN" altLang="en-US" sz="3600" dirty="0"/>
          </a:p>
        </p:txBody>
      </p:sp>
      <p:sp>
        <p:nvSpPr>
          <p:cNvPr id="3" name="内容占位符 2"/>
          <p:cNvSpPr>
            <a:spLocks noGrp="1"/>
          </p:cNvSpPr>
          <p:nvPr>
            <p:ph idx="1"/>
          </p:nvPr>
        </p:nvSpPr>
        <p:spPr>
          <a:xfrm>
            <a:off x="928662" y="1428736"/>
            <a:ext cx="8072494" cy="4819664"/>
          </a:xfrm>
        </p:spPr>
        <p:txBody>
          <a:bodyPr>
            <a:normAutofit/>
          </a:bodyPr>
          <a:lstStyle/>
          <a:p>
            <a:r>
              <a:rPr lang="en-US" dirty="0" smtClean="0"/>
              <a:t>1</a:t>
            </a:r>
            <a:r>
              <a:rPr lang="en-US" dirty="0" smtClean="0"/>
              <a:t>.</a:t>
            </a:r>
            <a:r>
              <a:rPr lang="zh-CN" altLang="en-US" dirty="0" smtClean="0"/>
              <a:t>故知胜有五知可以战与不可以战者胜识众寡之用者胜上下同欲者胜以虞待不虞者胜将能而君不御者胜。</a:t>
            </a:r>
            <a:r>
              <a:rPr lang="en-US" dirty="0" smtClean="0"/>
              <a:t> </a:t>
            </a:r>
            <a:r>
              <a:rPr lang="zh-CN" altLang="en-US" dirty="0" smtClean="0"/>
              <a:t>（</a:t>
            </a:r>
            <a:r>
              <a:rPr lang="en-US" altLang="zh-CN" dirty="0" smtClean="0"/>
              <a:t>《</a:t>
            </a:r>
            <a:r>
              <a:rPr lang="zh-CN" altLang="en-US" dirty="0" smtClean="0"/>
              <a:t>孙子兵法</a:t>
            </a:r>
            <a:r>
              <a:rPr lang="en-US" altLang="zh-CN" dirty="0" smtClean="0"/>
              <a:t>》</a:t>
            </a:r>
            <a:r>
              <a:rPr lang="zh-CN" altLang="en-US" dirty="0" smtClean="0"/>
              <a:t>）</a:t>
            </a:r>
          </a:p>
          <a:p>
            <a:pPr>
              <a:buNone/>
            </a:pPr>
            <a:endParaRPr lang="zh-CN" altLang="en-US" dirty="0" smtClean="0"/>
          </a:p>
          <a:p>
            <a:r>
              <a:rPr lang="en-US" altLang="zh-CN" dirty="0" smtClean="0"/>
              <a:t>【</a:t>
            </a:r>
            <a:r>
              <a:rPr lang="zh-CN" altLang="en-US" dirty="0" smtClean="0"/>
              <a:t>答案</a:t>
            </a:r>
            <a:r>
              <a:rPr lang="en-US" altLang="zh-CN" dirty="0" smtClean="0"/>
              <a:t>】</a:t>
            </a:r>
            <a:r>
              <a:rPr lang="en-US" dirty="0" smtClean="0"/>
              <a:t>1</a:t>
            </a:r>
            <a:r>
              <a:rPr lang="en-US" dirty="0" smtClean="0"/>
              <a:t>.</a:t>
            </a:r>
            <a:r>
              <a:rPr lang="zh-CN" altLang="en-US" dirty="0" smtClean="0"/>
              <a:t>故知胜有五</a:t>
            </a:r>
            <a:r>
              <a:rPr lang="zh-CN" altLang="en-US" dirty="0" smtClean="0">
                <a:solidFill>
                  <a:srgbClr val="0000FF"/>
                </a:solidFill>
              </a:rPr>
              <a:t>（总）</a:t>
            </a:r>
            <a:r>
              <a:rPr lang="zh-CN" altLang="en-US" dirty="0" smtClean="0"/>
              <a:t>：知可以战与不可以战者，胜</a:t>
            </a:r>
            <a:r>
              <a:rPr lang="zh-CN" altLang="en-US" dirty="0" smtClean="0">
                <a:solidFill>
                  <a:srgbClr val="0000FF"/>
                </a:solidFill>
              </a:rPr>
              <a:t>（分</a:t>
            </a:r>
            <a:r>
              <a:rPr lang="en-US" dirty="0" smtClean="0">
                <a:solidFill>
                  <a:srgbClr val="0000FF"/>
                </a:solidFill>
              </a:rPr>
              <a:t>1</a:t>
            </a:r>
            <a:r>
              <a:rPr lang="zh-CN" altLang="en-US" dirty="0" smtClean="0">
                <a:solidFill>
                  <a:srgbClr val="0000FF"/>
                </a:solidFill>
              </a:rPr>
              <a:t>）</a:t>
            </a:r>
            <a:r>
              <a:rPr lang="zh-CN" altLang="en-US" dirty="0" smtClean="0"/>
              <a:t>；识众寡之用者，胜</a:t>
            </a:r>
            <a:r>
              <a:rPr lang="zh-CN" altLang="en-US" dirty="0" smtClean="0">
                <a:solidFill>
                  <a:srgbClr val="0000FF"/>
                </a:solidFill>
              </a:rPr>
              <a:t>（分</a:t>
            </a:r>
            <a:r>
              <a:rPr lang="en-US" dirty="0" smtClean="0">
                <a:solidFill>
                  <a:srgbClr val="0000FF"/>
                </a:solidFill>
              </a:rPr>
              <a:t>2</a:t>
            </a:r>
            <a:r>
              <a:rPr lang="zh-CN" altLang="en-US" dirty="0" smtClean="0">
                <a:solidFill>
                  <a:srgbClr val="0000FF"/>
                </a:solidFill>
              </a:rPr>
              <a:t>）</a:t>
            </a:r>
            <a:r>
              <a:rPr lang="zh-CN" altLang="en-US" dirty="0" smtClean="0"/>
              <a:t>；上下同欲者，胜</a:t>
            </a:r>
            <a:r>
              <a:rPr lang="zh-CN" altLang="en-US" dirty="0" smtClean="0">
                <a:solidFill>
                  <a:srgbClr val="0000FF"/>
                </a:solidFill>
              </a:rPr>
              <a:t>（分</a:t>
            </a:r>
            <a:r>
              <a:rPr lang="en-US" dirty="0" smtClean="0">
                <a:solidFill>
                  <a:srgbClr val="0000FF"/>
                </a:solidFill>
              </a:rPr>
              <a:t>3</a:t>
            </a:r>
            <a:r>
              <a:rPr lang="zh-CN" altLang="en-US" dirty="0" smtClean="0">
                <a:solidFill>
                  <a:srgbClr val="0000FF"/>
                </a:solidFill>
              </a:rPr>
              <a:t>）</a:t>
            </a:r>
            <a:r>
              <a:rPr lang="zh-CN" altLang="en-US" dirty="0" smtClean="0"/>
              <a:t>；以虞待不虞者，胜</a:t>
            </a:r>
            <a:r>
              <a:rPr lang="zh-CN" altLang="en-US" dirty="0" smtClean="0">
                <a:solidFill>
                  <a:srgbClr val="0000FF"/>
                </a:solidFill>
              </a:rPr>
              <a:t>（分</a:t>
            </a:r>
            <a:r>
              <a:rPr lang="en-US" dirty="0" smtClean="0">
                <a:solidFill>
                  <a:srgbClr val="0000FF"/>
                </a:solidFill>
              </a:rPr>
              <a:t>4</a:t>
            </a:r>
            <a:r>
              <a:rPr lang="zh-CN" altLang="en-US" dirty="0" smtClean="0">
                <a:solidFill>
                  <a:srgbClr val="0000FF"/>
                </a:solidFill>
              </a:rPr>
              <a:t>）</a:t>
            </a:r>
            <a:r>
              <a:rPr lang="zh-CN" altLang="en-US" dirty="0" smtClean="0"/>
              <a:t>；将能而君不御者，胜</a:t>
            </a:r>
            <a:r>
              <a:rPr lang="zh-CN" altLang="en-US" dirty="0" smtClean="0">
                <a:solidFill>
                  <a:srgbClr val="0000FF"/>
                </a:solidFill>
              </a:rPr>
              <a:t>（分</a:t>
            </a:r>
            <a:r>
              <a:rPr lang="en-US" dirty="0" smtClean="0">
                <a:solidFill>
                  <a:srgbClr val="0000FF"/>
                </a:solidFill>
              </a:rPr>
              <a:t>5</a:t>
            </a:r>
            <a:r>
              <a:rPr lang="zh-CN" altLang="en-US" dirty="0" smtClean="0">
                <a:solidFill>
                  <a:srgbClr val="0000FF"/>
                </a:solidFill>
              </a:rPr>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538" y="142852"/>
            <a:ext cx="8072462" cy="857232"/>
          </a:xfrm>
        </p:spPr>
        <p:txBody>
          <a:bodyPr>
            <a:noAutofit/>
          </a:bodyPr>
          <a:lstStyle/>
          <a:p>
            <a:r>
              <a:rPr lang="zh-CN" altLang="en-US" sz="3600" dirty="0" smtClean="0"/>
              <a:t>在断句过程中，如果抓住了总分关系，问题也就迎刃而解了</a:t>
            </a:r>
            <a:r>
              <a:rPr lang="zh-CN" altLang="en-US" sz="3600" dirty="0" smtClean="0"/>
              <a:t>。</a:t>
            </a:r>
            <a:endParaRPr lang="zh-CN" altLang="en-US" sz="3600" dirty="0"/>
          </a:p>
        </p:txBody>
      </p:sp>
      <p:sp>
        <p:nvSpPr>
          <p:cNvPr id="3" name="内容占位符 2"/>
          <p:cNvSpPr>
            <a:spLocks noGrp="1"/>
          </p:cNvSpPr>
          <p:nvPr>
            <p:ph idx="1"/>
          </p:nvPr>
        </p:nvSpPr>
        <p:spPr>
          <a:xfrm>
            <a:off x="928662" y="1428736"/>
            <a:ext cx="8072494" cy="4819664"/>
          </a:xfrm>
        </p:spPr>
        <p:txBody>
          <a:bodyPr>
            <a:normAutofit/>
          </a:bodyPr>
          <a:lstStyle/>
          <a:p>
            <a:r>
              <a:rPr lang="en-US" dirty="0" smtClean="0"/>
              <a:t>2.</a:t>
            </a:r>
            <a:r>
              <a:rPr lang="zh-CN" altLang="en-US" dirty="0" smtClean="0"/>
              <a:t>老而无妻曰鳏老而无夫曰寡老而无子曰独幼而无父曰孤此四者天下之穷而无告者也</a:t>
            </a:r>
            <a:r>
              <a:rPr lang="zh-CN" altLang="en-US" dirty="0" smtClean="0"/>
              <a:t>。</a:t>
            </a:r>
            <a:endParaRPr lang="en-US" altLang="zh-CN" dirty="0" smtClean="0"/>
          </a:p>
          <a:p>
            <a:endParaRPr lang="en-US" altLang="zh-CN" dirty="0" smtClean="0"/>
          </a:p>
          <a:p>
            <a:r>
              <a:rPr lang="en-US" altLang="zh-CN" dirty="0" smtClean="0"/>
              <a:t>【</a:t>
            </a:r>
            <a:r>
              <a:rPr lang="zh-CN" altLang="en-US" dirty="0" smtClean="0"/>
              <a:t>答案</a:t>
            </a:r>
            <a:r>
              <a:rPr lang="en-US" altLang="zh-CN" dirty="0" smtClean="0"/>
              <a:t>】</a:t>
            </a:r>
            <a:r>
              <a:rPr lang="en-US" dirty="0" smtClean="0"/>
              <a:t>2</a:t>
            </a:r>
            <a:r>
              <a:rPr lang="en-US" dirty="0" smtClean="0"/>
              <a:t>.</a:t>
            </a:r>
            <a:r>
              <a:rPr lang="zh-CN" altLang="en-US" dirty="0" smtClean="0"/>
              <a:t>老而无妻曰鳏</a:t>
            </a:r>
            <a:r>
              <a:rPr lang="zh-CN" altLang="en-US" dirty="0" smtClean="0">
                <a:solidFill>
                  <a:srgbClr val="0000FF"/>
                </a:solidFill>
              </a:rPr>
              <a:t>（分</a:t>
            </a:r>
            <a:r>
              <a:rPr lang="en-US" dirty="0" smtClean="0">
                <a:solidFill>
                  <a:srgbClr val="0000FF"/>
                </a:solidFill>
              </a:rPr>
              <a:t>1</a:t>
            </a:r>
            <a:r>
              <a:rPr lang="zh-CN" altLang="en-US" dirty="0" smtClean="0">
                <a:solidFill>
                  <a:srgbClr val="0000FF"/>
                </a:solidFill>
              </a:rPr>
              <a:t>），</a:t>
            </a:r>
            <a:r>
              <a:rPr lang="zh-CN" altLang="en-US" dirty="0" smtClean="0"/>
              <a:t>老而无夫曰寡</a:t>
            </a:r>
            <a:r>
              <a:rPr lang="zh-CN" altLang="en-US" dirty="0" smtClean="0">
                <a:solidFill>
                  <a:srgbClr val="0000FF"/>
                </a:solidFill>
              </a:rPr>
              <a:t>（分</a:t>
            </a:r>
            <a:r>
              <a:rPr lang="en-US" dirty="0" smtClean="0">
                <a:solidFill>
                  <a:srgbClr val="0000FF"/>
                </a:solidFill>
              </a:rPr>
              <a:t>2</a:t>
            </a:r>
            <a:r>
              <a:rPr lang="zh-CN" altLang="en-US" dirty="0" smtClean="0">
                <a:solidFill>
                  <a:srgbClr val="0000FF"/>
                </a:solidFill>
              </a:rPr>
              <a:t>），</a:t>
            </a:r>
            <a:r>
              <a:rPr lang="zh-CN" altLang="en-US" dirty="0" smtClean="0"/>
              <a:t>老而无子曰独</a:t>
            </a:r>
            <a:r>
              <a:rPr lang="zh-CN" altLang="en-US" dirty="0" smtClean="0">
                <a:solidFill>
                  <a:srgbClr val="0000FF"/>
                </a:solidFill>
              </a:rPr>
              <a:t>（分</a:t>
            </a:r>
            <a:r>
              <a:rPr lang="en-US" dirty="0" smtClean="0">
                <a:solidFill>
                  <a:srgbClr val="0000FF"/>
                </a:solidFill>
              </a:rPr>
              <a:t>3</a:t>
            </a:r>
            <a:r>
              <a:rPr lang="zh-CN" altLang="en-US" dirty="0" smtClean="0">
                <a:solidFill>
                  <a:srgbClr val="0000FF"/>
                </a:solidFill>
              </a:rPr>
              <a:t>），</a:t>
            </a:r>
            <a:r>
              <a:rPr lang="zh-CN" altLang="en-US" dirty="0" smtClean="0"/>
              <a:t>幼而无父曰孤</a:t>
            </a:r>
            <a:r>
              <a:rPr lang="zh-CN" altLang="en-US" dirty="0" smtClean="0">
                <a:solidFill>
                  <a:srgbClr val="0000FF"/>
                </a:solidFill>
              </a:rPr>
              <a:t>（分</a:t>
            </a:r>
            <a:r>
              <a:rPr lang="en-US" dirty="0" smtClean="0">
                <a:solidFill>
                  <a:srgbClr val="0000FF"/>
                </a:solidFill>
              </a:rPr>
              <a:t>4</a:t>
            </a:r>
            <a:r>
              <a:rPr lang="zh-CN" altLang="en-US" dirty="0" smtClean="0">
                <a:solidFill>
                  <a:srgbClr val="0000FF"/>
                </a:solidFill>
              </a:rPr>
              <a:t>）</a:t>
            </a:r>
            <a:r>
              <a:rPr lang="zh-CN" altLang="en-US" dirty="0" smtClean="0"/>
              <a:t>，此四者，天下之穷民而无告者</a:t>
            </a:r>
            <a:r>
              <a:rPr lang="zh-CN" altLang="en-US" dirty="0" smtClean="0">
                <a:solidFill>
                  <a:srgbClr val="0000FF"/>
                </a:solidFill>
              </a:rPr>
              <a:t>（总）</a:t>
            </a:r>
            <a:r>
              <a:rPr lang="zh-CN" altLang="en-US" dirty="0" smtClean="0"/>
              <a:t>。</a:t>
            </a:r>
          </a:p>
          <a:p>
            <a:endParaRPr lang="en-US" altLang="zh-CN" dirty="0" smtClean="0"/>
          </a:p>
          <a:p>
            <a:endParaRPr lang="en-US" altLang="zh-CN" dirty="0" smtClean="0"/>
          </a:p>
          <a:p>
            <a:endParaRPr lang="zh-CN" altLang="en-US" dirty="0" smtClean="0"/>
          </a:p>
          <a:p>
            <a:pPr>
              <a:buNone/>
            </a:pPr>
            <a:endParaRPr lang="en-US" altLang="zh-CN" dirty="0" smtClean="0"/>
          </a:p>
          <a:p>
            <a:pPr>
              <a:buNone/>
            </a:pP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1000108"/>
            <a:ext cx="8001056" cy="5572164"/>
          </a:xfrm>
        </p:spPr>
        <p:txBody>
          <a:bodyPr>
            <a:normAutofit/>
          </a:bodyPr>
          <a:lstStyle/>
          <a:p>
            <a:pPr>
              <a:buNone/>
            </a:pPr>
            <a:r>
              <a:rPr lang="en-US" altLang="zh-CN" sz="4000" b="1" dirty="0" smtClean="0">
                <a:solidFill>
                  <a:srgbClr val="C00000"/>
                </a:solidFill>
              </a:rPr>
              <a:t>1</a:t>
            </a:r>
            <a:r>
              <a:rPr lang="zh-CN" altLang="en-US" sz="4000" b="1" dirty="0" smtClean="0">
                <a:solidFill>
                  <a:srgbClr val="C00000"/>
                </a:solidFill>
              </a:rPr>
              <a:t>、抓名代，定主宾</a:t>
            </a:r>
            <a:endParaRPr lang="en-US" altLang="zh-CN" sz="4000" b="1" dirty="0" smtClean="0">
              <a:solidFill>
                <a:srgbClr val="C00000"/>
              </a:solidFill>
            </a:endParaRPr>
          </a:p>
          <a:p>
            <a:pPr>
              <a:buNone/>
            </a:pPr>
            <a:r>
              <a:rPr lang="en-US" altLang="zh-CN" sz="4000" b="1" dirty="0" smtClean="0">
                <a:solidFill>
                  <a:srgbClr val="C00000"/>
                </a:solidFill>
              </a:rPr>
              <a:t>2</a:t>
            </a:r>
            <a:r>
              <a:rPr lang="zh-CN" altLang="en-US" sz="4000" b="1" dirty="0" smtClean="0">
                <a:solidFill>
                  <a:srgbClr val="C00000"/>
                </a:solidFill>
              </a:rPr>
              <a:t>、看虚词，找位置</a:t>
            </a:r>
            <a:endParaRPr lang="en-US" altLang="zh-CN" sz="4000" b="1" dirty="0" smtClean="0">
              <a:solidFill>
                <a:srgbClr val="C00000"/>
              </a:solidFill>
            </a:endParaRPr>
          </a:p>
          <a:p>
            <a:pPr>
              <a:buNone/>
            </a:pPr>
            <a:r>
              <a:rPr lang="en-US" altLang="zh-CN" sz="4000" b="1" dirty="0" smtClean="0">
                <a:solidFill>
                  <a:srgbClr val="C00000"/>
                </a:solidFill>
              </a:rPr>
              <a:t>3</a:t>
            </a:r>
            <a:r>
              <a:rPr lang="zh-CN" altLang="en-US" sz="4000" b="1" dirty="0" smtClean="0">
                <a:solidFill>
                  <a:srgbClr val="C00000"/>
                </a:solidFill>
              </a:rPr>
              <a:t>、察对话，曰云言</a:t>
            </a:r>
            <a:endParaRPr lang="en-US" altLang="zh-CN" sz="4000" b="1" dirty="0" smtClean="0">
              <a:solidFill>
                <a:srgbClr val="C00000"/>
              </a:solidFill>
            </a:endParaRPr>
          </a:p>
          <a:p>
            <a:pPr>
              <a:buNone/>
            </a:pPr>
            <a:r>
              <a:rPr lang="en-US" altLang="zh-CN" sz="4000" b="1" dirty="0" smtClean="0">
                <a:solidFill>
                  <a:srgbClr val="C00000"/>
                </a:solidFill>
              </a:rPr>
              <a:t>4</a:t>
            </a:r>
            <a:r>
              <a:rPr lang="zh-CN" altLang="en-US" sz="4000" b="1" dirty="0" smtClean="0">
                <a:solidFill>
                  <a:srgbClr val="C00000"/>
                </a:solidFill>
              </a:rPr>
              <a:t>、明语法，抓主干</a:t>
            </a:r>
            <a:endParaRPr lang="en-US" altLang="zh-CN" sz="4000" b="1" dirty="0" smtClean="0">
              <a:solidFill>
                <a:srgbClr val="C00000"/>
              </a:solidFill>
            </a:endParaRPr>
          </a:p>
          <a:p>
            <a:pPr>
              <a:buNone/>
            </a:pPr>
            <a:r>
              <a:rPr lang="en-US" altLang="zh-CN" sz="4000" b="1" dirty="0" smtClean="0">
                <a:solidFill>
                  <a:srgbClr val="C00000"/>
                </a:solidFill>
              </a:rPr>
              <a:t>5</a:t>
            </a:r>
            <a:r>
              <a:rPr lang="zh-CN" altLang="en-US" sz="4000" b="1" dirty="0" smtClean="0">
                <a:solidFill>
                  <a:srgbClr val="C00000"/>
                </a:solidFill>
              </a:rPr>
              <a:t>、辩句式，莫拆散</a:t>
            </a:r>
            <a:endParaRPr lang="en-US" altLang="zh-CN" sz="4000" b="1" dirty="0" smtClean="0">
              <a:solidFill>
                <a:srgbClr val="C00000"/>
              </a:solidFill>
            </a:endParaRPr>
          </a:p>
          <a:p>
            <a:pPr>
              <a:buNone/>
            </a:pPr>
            <a:r>
              <a:rPr lang="en-US" altLang="zh-CN" sz="4000" b="1" dirty="0" smtClean="0">
                <a:solidFill>
                  <a:srgbClr val="C00000"/>
                </a:solidFill>
              </a:rPr>
              <a:t>6</a:t>
            </a:r>
            <a:r>
              <a:rPr lang="zh-CN" altLang="en-US" sz="4000" b="1" dirty="0" smtClean="0">
                <a:solidFill>
                  <a:srgbClr val="C00000"/>
                </a:solidFill>
              </a:rPr>
              <a:t>、明修辞，巧判断</a:t>
            </a:r>
            <a:endParaRPr lang="en-US" altLang="zh-CN" sz="4000" b="1" dirty="0" smtClean="0">
              <a:solidFill>
                <a:srgbClr val="C00000"/>
              </a:solidFill>
            </a:endParaRPr>
          </a:p>
          <a:p>
            <a:pPr>
              <a:buNone/>
            </a:pPr>
            <a:r>
              <a:rPr lang="en-US" altLang="zh-CN" sz="4000" b="1" dirty="0" smtClean="0">
                <a:solidFill>
                  <a:srgbClr val="C00000"/>
                </a:solidFill>
              </a:rPr>
              <a:t>7</a:t>
            </a:r>
            <a:r>
              <a:rPr lang="zh-CN" altLang="en-US" sz="4000" b="1" dirty="0" smtClean="0">
                <a:solidFill>
                  <a:srgbClr val="C00000"/>
                </a:solidFill>
              </a:rPr>
              <a:t>、懂文史，定句读</a:t>
            </a:r>
            <a:endParaRPr lang="en-US" altLang="zh-CN" sz="4000" b="1" dirty="0" smtClean="0">
              <a:solidFill>
                <a:srgbClr val="C00000"/>
              </a:solidFill>
            </a:endParaRPr>
          </a:p>
          <a:p>
            <a:pPr>
              <a:buNone/>
            </a:pPr>
            <a:r>
              <a:rPr lang="en-US" altLang="zh-CN" sz="4000" b="1" dirty="0" smtClean="0">
                <a:solidFill>
                  <a:srgbClr val="C00000"/>
                </a:solidFill>
              </a:rPr>
              <a:t>8</a:t>
            </a:r>
            <a:r>
              <a:rPr lang="zh-CN" altLang="en-US" sz="4000" b="1" dirty="0" smtClean="0">
                <a:solidFill>
                  <a:srgbClr val="C00000"/>
                </a:solidFill>
              </a:rPr>
              <a:t>、依总分，前后看</a:t>
            </a:r>
            <a:endParaRPr lang="en-US" altLang="zh-CN" sz="4000" b="1" dirty="0" smtClean="0">
              <a:solidFill>
                <a:srgbClr val="C00000"/>
              </a:solidFill>
            </a:endParaRPr>
          </a:p>
          <a:p>
            <a:pPr>
              <a:buNone/>
            </a:pPr>
            <a:endParaRPr lang="en-US" altLang="zh-CN" sz="4000" b="1" dirty="0" smtClean="0">
              <a:solidFill>
                <a:srgbClr val="C00000"/>
              </a:solidFill>
            </a:endParaRPr>
          </a:p>
        </p:txBody>
      </p:sp>
      <p:sp>
        <p:nvSpPr>
          <p:cNvPr id="4" name="矩形 3"/>
          <p:cNvSpPr/>
          <p:nvPr/>
        </p:nvSpPr>
        <p:spPr>
          <a:xfrm>
            <a:off x="1000100" y="142852"/>
            <a:ext cx="5827236" cy="707886"/>
          </a:xfrm>
          <a:prstGeom prst="rect">
            <a:avLst/>
          </a:prstGeom>
        </p:spPr>
        <p:txBody>
          <a:bodyPr wrap="none">
            <a:spAutoFit/>
          </a:bodyPr>
          <a:lstStyle/>
          <a:p>
            <a:pPr>
              <a:buNone/>
            </a:pPr>
            <a:r>
              <a:rPr lang="zh-CN" altLang="en-US" sz="4000" b="1" dirty="0" smtClean="0">
                <a:solidFill>
                  <a:srgbClr val="C00000"/>
                </a:solidFill>
              </a:rPr>
              <a:t>三、回顾方法，还需勤练</a:t>
            </a:r>
            <a:endParaRPr lang="en-US" altLang="zh-CN" sz="4000" b="1" dirty="0" smtClean="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1043608" y="1772816"/>
            <a:ext cx="7776864" cy="4247317"/>
          </a:xfrm>
          <a:prstGeom prst="rect">
            <a:avLst/>
          </a:prstGeom>
          <a:noFill/>
          <a:ln w="9525">
            <a:noFill/>
            <a:miter lim="800000"/>
            <a:headEnd/>
            <a:tailEnd/>
          </a:ln>
        </p:spPr>
        <p:txBody>
          <a:bodyPr wrap="square">
            <a:spAutoFit/>
          </a:bodyPr>
          <a:lstStyle/>
          <a:p>
            <a:pPr>
              <a:spcBef>
                <a:spcPct val="50000"/>
              </a:spcBef>
            </a:pPr>
            <a:r>
              <a:rPr lang="en-US" altLang="zh-CN" sz="5400" b="1" dirty="0">
                <a:latin typeface="宋体" charset="-122"/>
              </a:rPr>
              <a:t>1</a:t>
            </a:r>
            <a:r>
              <a:rPr lang="zh-CN" altLang="en-US" sz="5400" b="1" dirty="0">
                <a:latin typeface="宋体" charset="-122"/>
              </a:rPr>
              <a:t>、根据</a:t>
            </a:r>
            <a:r>
              <a:rPr lang="zh-CN" altLang="en-US" sz="5400" b="1" dirty="0">
                <a:solidFill>
                  <a:srgbClr val="FF0000"/>
                </a:solidFill>
                <a:latin typeface="宋体" charset="-122"/>
              </a:rPr>
              <a:t>标志性词语</a:t>
            </a:r>
            <a:r>
              <a:rPr lang="zh-CN" altLang="en-US" sz="5400" b="1" dirty="0">
                <a:latin typeface="宋体" charset="-122"/>
              </a:rPr>
              <a:t>断句。</a:t>
            </a:r>
          </a:p>
          <a:p>
            <a:pPr>
              <a:spcBef>
                <a:spcPct val="50000"/>
              </a:spcBef>
            </a:pPr>
            <a:r>
              <a:rPr lang="en-US" altLang="zh-CN" sz="5400" b="1" dirty="0">
                <a:latin typeface="宋体" charset="-122"/>
              </a:rPr>
              <a:t>2</a:t>
            </a:r>
            <a:r>
              <a:rPr lang="zh-CN" altLang="en-US" sz="5400" b="1" dirty="0">
                <a:latin typeface="宋体" charset="-122"/>
              </a:rPr>
              <a:t>、根据</a:t>
            </a:r>
            <a:r>
              <a:rPr lang="zh-CN" altLang="en-US" sz="5400" b="1" dirty="0">
                <a:solidFill>
                  <a:schemeClr val="tx2"/>
                </a:solidFill>
                <a:latin typeface="宋体" charset="-122"/>
              </a:rPr>
              <a:t>修辞</a:t>
            </a:r>
            <a:r>
              <a:rPr lang="zh-CN" altLang="en-US" sz="5400" b="1" dirty="0">
                <a:latin typeface="宋体" charset="-122"/>
              </a:rPr>
              <a:t>断句：</a:t>
            </a:r>
            <a:r>
              <a:rPr lang="zh-CN" altLang="en-US" sz="5400" b="1" dirty="0">
                <a:solidFill>
                  <a:srgbClr val="FF0000"/>
                </a:solidFill>
                <a:latin typeface="宋体" charset="-122"/>
              </a:rPr>
              <a:t>对偶、对仗、排比、顶真</a:t>
            </a:r>
            <a:endParaRPr lang="en-US" altLang="zh-CN" sz="5400" b="1" dirty="0">
              <a:solidFill>
                <a:srgbClr val="FF0000"/>
              </a:solidFill>
              <a:latin typeface="宋体" charset="-122"/>
            </a:endParaRPr>
          </a:p>
          <a:p>
            <a:pPr>
              <a:spcBef>
                <a:spcPct val="50000"/>
              </a:spcBef>
            </a:pPr>
            <a:r>
              <a:rPr lang="en-US" altLang="zh-CN" sz="5400" b="1" dirty="0">
                <a:solidFill>
                  <a:schemeClr val="tx2"/>
                </a:solidFill>
                <a:latin typeface="宋体" charset="-122"/>
              </a:rPr>
              <a:t>3</a:t>
            </a:r>
            <a:r>
              <a:rPr lang="zh-CN" altLang="en-US" sz="5400" b="1" dirty="0">
                <a:solidFill>
                  <a:srgbClr val="FF0000"/>
                </a:solidFill>
                <a:latin typeface="宋体" charset="-122"/>
              </a:rPr>
              <a:t>、句式与</a:t>
            </a:r>
            <a:r>
              <a:rPr lang="zh-CN" altLang="en-US" sz="5400" b="1" dirty="0" smtClean="0">
                <a:solidFill>
                  <a:srgbClr val="FF0000"/>
                </a:solidFill>
                <a:latin typeface="宋体" charset="-122"/>
              </a:rPr>
              <a:t>语法</a:t>
            </a:r>
            <a:endParaRPr lang="en-US" altLang="zh-CN" sz="5400" b="1" dirty="0">
              <a:solidFill>
                <a:srgbClr val="FF0000"/>
              </a:solidFill>
              <a:latin typeface="宋体" charset="-122"/>
            </a:endParaRPr>
          </a:p>
        </p:txBody>
      </p:sp>
      <p:sp>
        <p:nvSpPr>
          <p:cNvPr id="20486" name="Rectangle 6"/>
          <p:cNvSpPr>
            <a:spLocks noChangeArrowheads="1"/>
          </p:cNvSpPr>
          <p:nvPr/>
        </p:nvSpPr>
        <p:spPr bwMode="auto">
          <a:xfrm>
            <a:off x="1331640" y="332656"/>
            <a:ext cx="5410200" cy="1006475"/>
          </a:xfrm>
          <a:prstGeom prst="rect">
            <a:avLst/>
          </a:prstGeom>
          <a:noFill/>
          <a:ln w="9525">
            <a:noFill/>
            <a:miter lim="800000"/>
            <a:headEnd/>
            <a:tailEnd/>
          </a:ln>
        </p:spPr>
        <p:txBody>
          <a:bodyPr>
            <a:spAutoFit/>
          </a:bodyPr>
          <a:lstStyle/>
          <a:p>
            <a:pPr>
              <a:spcBef>
                <a:spcPct val="50000"/>
              </a:spcBef>
            </a:pPr>
            <a:r>
              <a:rPr lang="zh-CN" altLang="en-US" sz="6000" dirty="0" smtClean="0">
                <a:solidFill>
                  <a:srgbClr val="990000"/>
                </a:solidFill>
                <a:latin typeface="华文琥珀" pitchFamily="2" charset="-122"/>
                <a:ea typeface="华文琥珀" pitchFamily="2" charset="-122"/>
              </a:rPr>
              <a:t>方法小结：</a:t>
            </a:r>
            <a:endParaRPr lang="zh-CN" altLang="en-US" sz="6000" dirty="0">
              <a:solidFill>
                <a:srgbClr val="990000"/>
              </a:solidFill>
              <a:latin typeface="华文琥珀" pitchFamily="2" charset="-122"/>
              <a:ea typeface="华文琥珀"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strips(downLeft)">
                                      <p:cBhvr>
                                        <p:cTn id="7" dur="500"/>
                                        <p:tgtEl>
                                          <p:spTgt spid="204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484"/>
                                        </p:tgtEl>
                                        <p:attrNameLst>
                                          <p:attrName>style.visibility</p:attrName>
                                        </p:attrNameLst>
                                      </p:cBhvr>
                                      <p:to>
                                        <p:strVal val="visible"/>
                                      </p:to>
                                    </p:set>
                                    <p:anim calcmode="lin" valueType="num">
                                      <p:cBhvr additive="base">
                                        <p:cTn id="12" dur="500" fill="hold"/>
                                        <p:tgtEl>
                                          <p:spTgt spid="20484"/>
                                        </p:tgtEl>
                                        <p:attrNameLst>
                                          <p:attrName>ppt_x</p:attrName>
                                        </p:attrNameLst>
                                      </p:cBhvr>
                                      <p:tavLst>
                                        <p:tav tm="0">
                                          <p:val>
                                            <p:strVal val="#ppt_x"/>
                                          </p:val>
                                        </p:tav>
                                        <p:tav tm="100000">
                                          <p:val>
                                            <p:strVal val="#ppt_x"/>
                                          </p:val>
                                        </p:tav>
                                      </p:tavLst>
                                    </p:anim>
                                    <p:anim calcmode="lin" valueType="num">
                                      <p:cBhvr additive="base">
                                        <p:cTn id="13"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42918"/>
          </a:xfrm>
        </p:spPr>
        <p:txBody>
          <a:bodyPr>
            <a:normAutofit/>
          </a:bodyPr>
          <a:lstStyle/>
          <a:p>
            <a:r>
              <a:rPr kumimoji="1" lang="en-US" altLang="zh-CN" sz="3600" b="1" dirty="0" smtClean="0">
                <a:solidFill>
                  <a:srgbClr val="990000"/>
                </a:solidFill>
                <a:latin typeface="+mn-ea"/>
              </a:rPr>
              <a:t>(</a:t>
            </a:r>
            <a:r>
              <a:rPr kumimoji="1" lang="zh-CN" altLang="en-US" sz="3600" b="1" dirty="0" smtClean="0">
                <a:solidFill>
                  <a:srgbClr val="990000"/>
                </a:solidFill>
                <a:latin typeface="+mn-ea"/>
              </a:rPr>
              <a:t>二</a:t>
            </a:r>
            <a:r>
              <a:rPr kumimoji="1" lang="en-US" altLang="zh-CN" sz="3600" b="1" dirty="0" smtClean="0">
                <a:solidFill>
                  <a:srgbClr val="990000"/>
                </a:solidFill>
                <a:latin typeface="+mn-ea"/>
              </a:rPr>
              <a:t>)</a:t>
            </a:r>
            <a:r>
              <a:rPr kumimoji="1" lang="zh-CN" altLang="en-US" sz="3600" b="1" dirty="0" smtClean="0">
                <a:solidFill>
                  <a:srgbClr val="990000"/>
                </a:solidFill>
                <a:latin typeface="+mn-ea"/>
              </a:rPr>
              <a:t>、</a:t>
            </a:r>
            <a:r>
              <a:rPr lang="zh-CN" altLang="en-US" sz="3600" b="1" dirty="0" smtClean="0">
                <a:latin typeface="+mn-ea"/>
              </a:rPr>
              <a:t>联系选项仔细分辨，</a:t>
            </a:r>
            <a:r>
              <a:rPr lang="zh-CN" altLang="en-US" sz="3600" b="1" dirty="0" smtClean="0">
                <a:solidFill>
                  <a:srgbClr val="C00000"/>
                </a:solidFill>
                <a:latin typeface="+mn-ea"/>
              </a:rPr>
              <a:t>由易到难先排除</a:t>
            </a:r>
            <a:r>
              <a:rPr lang="zh-CN" altLang="en-US" sz="3600" b="1" dirty="0" smtClean="0">
                <a:latin typeface="+mn-ea"/>
              </a:rPr>
              <a:t>。</a:t>
            </a:r>
            <a:endParaRPr lang="zh-CN" altLang="en-US" sz="3600" dirty="0"/>
          </a:p>
        </p:txBody>
      </p:sp>
      <p:sp>
        <p:nvSpPr>
          <p:cNvPr id="3" name="内容占位符 2"/>
          <p:cNvSpPr>
            <a:spLocks noGrp="1"/>
          </p:cNvSpPr>
          <p:nvPr>
            <p:ph idx="1"/>
          </p:nvPr>
        </p:nvSpPr>
        <p:spPr>
          <a:xfrm>
            <a:off x="785786" y="642918"/>
            <a:ext cx="8358214" cy="6072230"/>
          </a:xfrm>
        </p:spPr>
        <p:txBody>
          <a:bodyPr>
            <a:noAutofit/>
          </a:bodyPr>
          <a:lstStyle/>
          <a:p>
            <a:r>
              <a:rPr lang="en-US" altLang="zh-CN" sz="2800" dirty="0" smtClean="0"/>
              <a:t>4</a:t>
            </a:r>
            <a:r>
              <a:rPr lang="zh-CN" altLang="en-US" sz="2800" dirty="0" smtClean="0"/>
              <a:t>．下列对文中画波浪线部分的断句，正确的一项是（</a:t>
            </a:r>
            <a:r>
              <a:rPr lang="en-US" altLang="zh-CN" sz="2800" dirty="0" smtClean="0"/>
              <a:t>3</a:t>
            </a:r>
            <a:r>
              <a:rPr lang="zh-CN" altLang="en-US" sz="2800" dirty="0" smtClean="0"/>
              <a:t>分）</a:t>
            </a:r>
            <a:br>
              <a:rPr lang="zh-CN" altLang="en-US" sz="2800" dirty="0" smtClean="0"/>
            </a:br>
            <a:r>
              <a:rPr lang="en-US" altLang="zh-CN" sz="2800" dirty="0" smtClean="0"/>
              <a:t>A</a:t>
            </a:r>
            <a:r>
              <a:rPr lang="zh-CN" altLang="en-US" sz="2800" dirty="0" smtClean="0"/>
              <a:t>．会周师定淮南</a:t>
            </a:r>
            <a:r>
              <a:rPr lang="zh-CN" altLang="en-US" sz="2800" dirty="0" smtClean="0">
                <a:solidFill>
                  <a:srgbClr val="FF0000"/>
                </a:solidFill>
              </a:rPr>
              <a:t>所</a:t>
            </a:r>
            <a:r>
              <a:rPr lang="en-US" altLang="zh-CN" sz="2800" dirty="0" smtClean="0">
                <a:solidFill>
                  <a:srgbClr val="FF0000"/>
                </a:solidFill>
              </a:rPr>
              <a:t>/</a:t>
            </a:r>
            <a:r>
              <a:rPr lang="zh-CN" altLang="en-US" sz="2800" dirty="0" smtClean="0"/>
              <a:t>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a:t>
            </a:r>
            <a:r>
              <a:rPr lang="zh-CN" altLang="en-US" sz="2800" dirty="0" smtClean="0">
                <a:solidFill>
                  <a:srgbClr val="FF0000"/>
                </a:solidFill>
              </a:rPr>
              <a:t>护儿</a:t>
            </a:r>
            <a:r>
              <a:rPr lang="en-US" altLang="zh-CN" sz="2800" dirty="0" smtClean="0">
                <a:solidFill>
                  <a:srgbClr val="FF0000"/>
                </a:solidFill>
              </a:rPr>
              <a:t>/</a:t>
            </a:r>
            <a:r>
              <a:rPr lang="zh-CN" altLang="en-US" sz="2800" dirty="0" smtClean="0"/>
              <a:t>常慨然有立功名之志</a:t>
            </a:r>
            <a:r>
              <a:rPr lang="en-US" altLang="zh-CN" sz="2800" dirty="0" smtClean="0"/>
              <a:t>/ </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r>
              <a:rPr lang="zh-CN" altLang="en-US" sz="2800" dirty="0" smtClean="0"/>
              <a:t/>
            </a:r>
            <a:br>
              <a:rPr lang="zh-CN" altLang="en-US" sz="2800" dirty="0" smtClean="0"/>
            </a:br>
            <a:r>
              <a:rPr lang="en-US" altLang="zh-CN" sz="2800" dirty="0" smtClean="0"/>
              <a:t>B</a:t>
            </a:r>
            <a:r>
              <a:rPr lang="zh-CN" altLang="en-US" sz="2800" dirty="0" smtClean="0"/>
              <a:t>．会周师定淮南</a:t>
            </a:r>
            <a:r>
              <a:rPr lang="zh-CN" altLang="en-US" sz="2800" dirty="0" smtClean="0">
                <a:solidFill>
                  <a:srgbClr val="FF0000"/>
                </a:solidFill>
              </a:rPr>
              <a:t>所</a:t>
            </a:r>
            <a:r>
              <a:rPr lang="en-US" altLang="zh-CN" sz="2800" dirty="0" smtClean="0">
                <a:solidFill>
                  <a:srgbClr val="FF0000"/>
                </a:solidFill>
              </a:rPr>
              <a:t>/</a:t>
            </a:r>
            <a:r>
              <a:rPr lang="zh-CN" altLang="en-US" sz="2800" dirty="0" smtClean="0"/>
              <a:t>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a:t>
            </a:r>
            <a:r>
              <a:rPr lang="en-US" altLang="zh-CN" sz="2800" dirty="0" smtClean="0">
                <a:solidFill>
                  <a:srgbClr val="FF0000"/>
                </a:solidFill>
              </a:rPr>
              <a:t>/</a:t>
            </a:r>
            <a:r>
              <a:rPr lang="zh-CN" altLang="en-US" sz="2800" dirty="0" smtClean="0">
                <a:solidFill>
                  <a:srgbClr val="FF0000"/>
                </a:solidFill>
              </a:rPr>
              <a:t>护儿</a:t>
            </a:r>
            <a:r>
              <a:rPr lang="zh-CN" altLang="en-US" sz="2800" dirty="0" smtClean="0"/>
              <a:t>常慨然有立功名之志</a:t>
            </a:r>
            <a:r>
              <a:rPr lang="en-US" altLang="zh-CN" sz="2800" dirty="0" smtClean="0"/>
              <a:t>/ </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r>
              <a:rPr lang="zh-CN" altLang="en-US" sz="2800" dirty="0" smtClean="0"/>
              <a:t/>
            </a:r>
            <a:br>
              <a:rPr lang="zh-CN" altLang="en-US" sz="2800" dirty="0" smtClean="0"/>
            </a:br>
            <a:r>
              <a:rPr lang="en-US" altLang="zh-CN" sz="2800" dirty="0" smtClean="0"/>
              <a:t>C</a:t>
            </a:r>
            <a:r>
              <a:rPr lang="zh-CN" altLang="en-US" sz="2800" dirty="0" smtClean="0"/>
              <a:t>．会周师定淮南</a:t>
            </a:r>
            <a:r>
              <a:rPr lang="en-US" altLang="zh-CN" sz="2800" dirty="0" smtClean="0">
                <a:solidFill>
                  <a:srgbClr val="FF0000"/>
                </a:solidFill>
              </a:rPr>
              <a:t>/</a:t>
            </a:r>
            <a:r>
              <a:rPr lang="zh-CN" altLang="en-US" sz="2800" dirty="0" smtClean="0">
                <a:solidFill>
                  <a:srgbClr val="FF0000"/>
                </a:solidFill>
              </a:rPr>
              <a:t>所</a:t>
            </a:r>
            <a:r>
              <a:rPr lang="zh-CN" altLang="en-US" sz="2800" dirty="0" smtClean="0"/>
              <a:t>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a:t>
            </a:r>
            <a:r>
              <a:rPr lang="zh-CN" altLang="en-US" sz="2800" dirty="0" smtClean="0">
                <a:solidFill>
                  <a:srgbClr val="FF0000"/>
                </a:solidFill>
              </a:rPr>
              <a:t>护儿</a:t>
            </a:r>
            <a:r>
              <a:rPr lang="en-US" altLang="zh-CN" sz="2800" dirty="0" smtClean="0">
                <a:solidFill>
                  <a:srgbClr val="FF0000"/>
                </a:solidFill>
              </a:rPr>
              <a:t>/</a:t>
            </a:r>
            <a:r>
              <a:rPr lang="zh-CN" altLang="en-US" sz="2800" dirty="0" smtClean="0"/>
              <a:t>常慨然有立功名之志</a:t>
            </a:r>
            <a:r>
              <a:rPr lang="en-US" altLang="zh-CN" sz="2800" dirty="0" smtClean="0"/>
              <a:t>/</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r>
              <a:rPr lang="zh-CN" altLang="en-US" sz="2800" dirty="0" smtClean="0"/>
              <a:t/>
            </a:r>
            <a:br>
              <a:rPr lang="zh-CN" altLang="en-US" sz="2800" dirty="0" smtClean="0"/>
            </a:br>
            <a:r>
              <a:rPr lang="en-US" altLang="zh-CN" sz="2800" dirty="0" smtClean="0"/>
              <a:t>D</a:t>
            </a:r>
            <a:r>
              <a:rPr lang="zh-CN" altLang="en-US" sz="2800" dirty="0" smtClean="0"/>
              <a:t>．会周师定淮南</a:t>
            </a:r>
            <a:r>
              <a:rPr lang="en-US" altLang="zh-CN" sz="2800" dirty="0" smtClean="0">
                <a:solidFill>
                  <a:srgbClr val="FF0000"/>
                </a:solidFill>
              </a:rPr>
              <a:t>/</a:t>
            </a:r>
            <a:r>
              <a:rPr lang="zh-CN" altLang="en-US" sz="2800" dirty="0" smtClean="0">
                <a:solidFill>
                  <a:srgbClr val="FF0000"/>
                </a:solidFill>
              </a:rPr>
              <a:t>所</a:t>
            </a:r>
            <a:r>
              <a:rPr lang="zh-CN" altLang="en-US" sz="2800" dirty="0" smtClean="0"/>
              <a:t>住白土村</a:t>
            </a:r>
            <a:r>
              <a:rPr lang="en-US" altLang="zh-CN" sz="2800" dirty="0" smtClean="0"/>
              <a:t>/</a:t>
            </a:r>
            <a:r>
              <a:rPr lang="zh-CN" altLang="en-US" sz="2800" dirty="0" smtClean="0"/>
              <a:t>地居疆埸</a:t>
            </a:r>
            <a:r>
              <a:rPr lang="en-US" altLang="zh-CN" sz="2800" dirty="0" smtClean="0"/>
              <a:t>/</a:t>
            </a:r>
            <a:r>
              <a:rPr lang="zh-CN" altLang="en-US" sz="2800" dirty="0" smtClean="0"/>
              <a:t>数见军旅</a:t>
            </a:r>
            <a:r>
              <a:rPr lang="en-US" altLang="zh-CN" sz="2800" dirty="0" smtClean="0">
                <a:solidFill>
                  <a:srgbClr val="FF0000"/>
                </a:solidFill>
              </a:rPr>
              <a:t>/</a:t>
            </a:r>
            <a:r>
              <a:rPr lang="zh-CN" altLang="en-US" sz="2800" dirty="0" smtClean="0">
                <a:solidFill>
                  <a:srgbClr val="FF0000"/>
                </a:solidFill>
              </a:rPr>
              <a:t>护儿</a:t>
            </a:r>
            <a:r>
              <a:rPr lang="zh-CN" altLang="en-US" sz="2800" dirty="0" smtClean="0"/>
              <a:t>常慨然有立功名之志</a:t>
            </a:r>
            <a:r>
              <a:rPr lang="en-US" altLang="zh-CN" sz="2800" dirty="0" smtClean="0"/>
              <a:t>/</a:t>
            </a:r>
            <a:r>
              <a:rPr lang="zh-CN" altLang="en-US" sz="2800" dirty="0" smtClean="0"/>
              <a:t>及开皇初</a:t>
            </a:r>
            <a:r>
              <a:rPr lang="en-US" altLang="zh-CN" sz="2800" dirty="0" smtClean="0"/>
              <a:t>/</a:t>
            </a:r>
            <a:r>
              <a:rPr lang="zh-CN" altLang="en-US" sz="2800" dirty="0" smtClean="0"/>
              <a:t>宇文忻等镇广陵</a:t>
            </a:r>
            <a:r>
              <a:rPr lang="en-US" altLang="zh-CN" sz="2800" dirty="0" smtClean="0"/>
              <a:t>/</a:t>
            </a:r>
            <a:r>
              <a:rPr lang="zh-CN" altLang="en-US" sz="2800" dirty="0" smtClean="0"/>
              <a:t>平陈之役</a:t>
            </a:r>
            <a:r>
              <a:rPr lang="en-US" altLang="zh-CN" sz="2800" dirty="0" smtClean="0"/>
              <a:t>/</a:t>
            </a:r>
            <a:r>
              <a:rPr lang="zh-CN" altLang="en-US" sz="2800" dirty="0" smtClean="0"/>
              <a:t>护儿有功焉</a:t>
            </a:r>
            <a:r>
              <a:rPr lang="en-US"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42918"/>
          </a:xfrm>
        </p:spPr>
        <p:txBody>
          <a:bodyPr>
            <a:normAutofit/>
          </a:bodyPr>
          <a:lstStyle/>
          <a:p>
            <a:pPr>
              <a:spcBef>
                <a:spcPct val="50000"/>
              </a:spcBef>
            </a:pPr>
            <a:r>
              <a:rPr kumimoji="1" lang="en-US" altLang="zh-CN" sz="3600" b="1" dirty="0" smtClean="0">
                <a:solidFill>
                  <a:srgbClr val="C00000"/>
                </a:solidFill>
                <a:latin typeface="+mn-ea"/>
              </a:rPr>
              <a:t>(</a:t>
            </a:r>
            <a:r>
              <a:rPr kumimoji="1" lang="zh-CN" altLang="en-US" sz="3600" b="1" dirty="0" smtClean="0">
                <a:solidFill>
                  <a:srgbClr val="C00000"/>
                </a:solidFill>
                <a:latin typeface="+mn-ea"/>
              </a:rPr>
              <a:t>三</a:t>
            </a:r>
            <a:r>
              <a:rPr kumimoji="1" lang="en-US" altLang="zh-CN" sz="3600" b="1" dirty="0" smtClean="0">
                <a:solidFill>
                  <a:srgbClr val="C00000"/>
                </a:solidFill>
                <a:latin typeface="+mn-ea"/>
              </a:rPr>
              <a:t>)</a:t>
            </a:r>
            <a:r>
              <a:rPr kumimoji="1" lang="zh-CN" altLang="en-US" sz="3600" b="1" dirty="0" smtClean="0">
                <a:solidFill>
                  <a:srgbClr val="C00000"/>
                </a:solidFill>
                <a:latin typeface="+mn-ea"/>
              </a:rPr>
              <a:t>、</a:t>
            </a:r>
            <a:r>
              <a:rPr lang="zh-CN" altLang="en-US" sz="3600" b="1" dirty="0" smtClean="0">
                <a:latin typeface="+mn-ea"/>
              </a:rPr>
              <a:t>题目仔细做完后，</a:t>
            </a:r>
            <a:r>
              <a:rPr lang="zh-CN" altLang="en-US" sz="3600" b="1" dirty="0" smtClean="0">
                <a:solidFill>
                  <a:srgbClr val="C00000"/>
                </a:solidFill>
                <a:latin typeface="+mn-ea"/>
              </a:rPr>
              <a:t>代入通读</a:t>
            </a:r>
            <a:r>
              <a:rPr lang="zh-CN" altLang="en-US" sz="3600" b="1" dirty="0" smtClean="0">
                <a:latin typeface="+mn-ea"/>
              </a:rPr>
              <a:t>来检验</a:t>
            </a:r>
            <a:endParaRPr kumimoji="1" lang="zh-CN" altLang="en-US" sz="3600" b="1" dirty="0">
              <a:latin typeface="+mn-ea"/>
            </a:endParaRPr>
          </a:p>
        </p:txBody>
      </p:sp>
      <p:sp>
        <p:nvSpPr>
          <p:cNvPr id="3" name="内容占位符 2"/>
          <p:cNvSpPr>
            <a:spLocks noGrp="1"/>
          </p:cNvSpPr>
          <p:nvPr>
            <p:ph idx="1"/>
          </p:nvPr>
        </p:nvSpPr>
        <p:spPr>
          <a:xfrm>
            <a:off x="785786" y="785794"/>
            <a:ext cx="8358214" cy="6072206"/>
          </a:xfrm>
        </p:spPr>
        <p:txBody>
          <a:bodyPr>
            <a:noAutofit/>
          </a:bodyPr>
          <a:lstStyle/>
          <a:p>
            <a:r>
              <a:rPr lang="zh-CN" altLang="en-US" sz="2800" b="1" dirty="0" smtClean="0"/>
              <a:t>原文：</a:t>
            </a:r>
            <a:r>
              <a:rPr lang="zh-CN" altLang="en-US" sz="2800" b="1" dirty="0" smtClean="0">
                <a:solidFill>
                  <a:srgbClr val="0000FF"/>
                </a:solidFill>
              </a:rPr>
              <a:t>群辈惊其言而壮其志。及长，雄略秀出，志气英远。</a:t>
            </a:r>
            <a:r>
              <a:rPr lang="zh-CN" altLang="en-US" sz="2800" b="1" dirty="0" smtClean="0"/>
              <a:t>会周师定淮南</a:t>
            </a:r>
            <a:r>
              <a:rPr lang="en-US" altLang="zh-CN" sz="2800" b="1" dirty="0" smtClean="0">
                <a:solidFill>
                  <a:srgbClr val="FF0000"/>
                </a:solidFill>
              </a:rPr>
              <a:t>/</a:t>
            </a:r>
            <a:r>
              <a:rPr lang="zh-CN" altLang="en-US" sz="2800" b="1" dirty="0" smtClean="0">
                <a:solidFill>
                  <a:srgbClr val="FF0000"/>
                </a:solidFill>
              </a:rPr>
              <a:t>所</a:t>
            </a:r>
            <a:r>
              <a:rPr lang="zh-CN" altLang="en-US" sz="2800" b="1" dirty="0" smtClean="0"/>
              <a:t>住白土村</a:t>
            </a:r>
            <a:r>
              <a:rPr lang="en-US" altLang="zh-CN" sz="2800" b="1" dirty="0" smtClean="0"/>
              <a:t>/</a:t>
            </a:r>
            <a:r>
              <a:rPr lang="zh-CN" altLang="en-US" sz="2800" b="1" dirty="0" smtClean="0"/>
              <a:t>地居疆埸</a:t>
            </a:r>
            <a:r>
              <a:rPr lang="en-US" altLang="zh-CN" sz="2800" b="1" dirty="0" smtClean="0"/>
              <a:t>/</a:t>
            </a:r>
            <a:r>
              <a:rPr lang="zh-CN" altLang="en-US" sz="2800" b="1" dirty="0" smtClean="0"/>
              <a:t>数见军旅</a:t>
            </a:r>
            <a:r>
              <a:rPr lang="en-US" altLang="zh-CN" sz="2800" b="1" dirty="0" smtClean="0">
                <a:solidFill>
                  <a:srgbClr val="FF0000"/>
                </a:solidFill>
              </a:rPr>
              <a:t>/</a:t>
            </a:r>
            <a:r>
              <a:rPr lang="zh-CN" altLang="en-US" sz="2800" b="1" dirty="0" smtClean="0">
                <a:solidFill>
                  <a:srgbClr val="FF0000"/>
                </a:solidFill>
              </a:rPr>
              <a:t>护儿</a:t>
            </a:r>
            <a:r>
              <a:rPr lang="zh-CN" altLang="en-US" sz="2800" b="1" dirty="0" smtClean="0"/>
              <a:t>常慨然有立功名之志</a:t>
            </a:r>
            <a:r>
              <a:rPr lang="en-US" altLang="zh-CN" sz="2800" b="1" dirty="0" smtClean="0"/>
              <a:t>/</a:t>
            </a:r>
            <a:r>
              <a:rPr lang="zh-CN" altLang="en-US" sz="2800" b="1" dirty="0" smtClean="0"/>
              <a:t>及开皇初</a:t>
            </a:r>
            <a:r>
              <a:rPr lang="en-US" altLang="zh-CN" sz="2800" b="1" dirty="0" smtClean="0"/>
              <a:t>/</a:t>
            </a:r>
            <a:r>
              <a:rPr lang="zh-CN" altLang="en-US" sz="2800" b="1" dirty="0" smtClean="0"/>
              <a:t>宇文忻等镇广陵</a:t>
            </a:r>
            <a:r>
              <a:rPr lang="en-US" altLang="zh-CN" sz="2800" b="1" dirty="0" smtClean="0"/>
              <a:t>/</a:t>
            </a:r>
            <a:r>
              <a:rPr lang="zh-CN" altLang="en-US" sz="2800" b="1" dirty="0" smtClean="0"/>
              <a:t>平陈之役</a:t>
            </a:r>
            <a:r>
              <a:rPr lang="en-US" altLang="zh-CN" sz="2800" b="1" dirty="0" smtClean="0"/>
              <a:t>/</a:t>
            </a:r>
            <a:r>
              <a:rPr lang="zh-CN" altLang="en-US" sz="2800" b="1" dirty="0" smtClean="0"/>
              <a:t>护儿有功焉</a:t>
            </a:r>
            <a:r>
              <a:rPr lang="en-US" altLang="zh-CN" sz="2800" b="1" dirty="0" smtClean="0"/>
              <a:t>/</a:t>
            </a:r>
            <a:r>
              <a:rPr lang="zh-CN" altLang="en-US" sz="2800" b="1" dirty="0" smtClean="0">
                <a:solidFill>
                  <a:srgbClr val="0000FF"/>
                </a:solidFill>
              </a:rPr>
              <a:t>进位上开府，赏物一千段。</a:t>
            </a:r>
            <a:endParaRPr lang="en-US" altLang="zh-CN" sz="2800" b="1" dirty="0" smtClean="0">
              <a:solidFill>
                <a:srgbClr val="0000FF"/>
              </a:solidFill>
            </a:endParaRPr>
          </a:p>
          <a:p>
            <a:endParaRPr lang="en-US" altLang="zh-CN" sz="1400" b="1" dirty="0" smtClean="0"/>
          </a:p>
          <a:p>
            <a:r>
              <a:rPr lang="zh-CN" altLang="en-US" sz="2800" b="1" dirty="0" smtClean="0"/>
              <a:t>翻译：</a:t>
            </a:r>
            <a:r>
              <a:rPr lang="zh-CN" altLang="en-US" sz="2800" b="1" dirty="0" smtClean="0">
                <a:solidFill>
                  <a:srgbClr val="0000FF"/>
                </a:solidFill>
              </a:rPr>
              <a:t>周围的人都对他的话感到吃惊，认为他志向宏大。长大以后，他的雄才大略超群，志向气量非常人所及。</a:t>
            </a:r>
            <a:r>
              <a:rPr lang="zh-CN" altLang="en-US" sz="2800" b="1" dirty="0" smtClean="0"/>
              <a:t>适逢周朝军队平定淮南，（来护儿）住的地方白土村，地处战场，经常见到军队，来护儿常常情绪激昂，有建功立业的志向。等到开皇初年，宇文忻等镇守广陵。平定陈国的战役，来护儿有战功</a:t>
            </a:r>
            <a:r>
              <a:rPr lang="zh-CN" altLang="en-US" sz="2800" b="1" dirty="0" smtClean="0">
                <a:solidFill>
                  <a:srgbClr val="0000FF"/>
                </a:solidFill>
              </a:rPr>
              <a:t>，（因而）晋升上开府，赏赐缣帛一千段。</a:t>
            </a:r>
            <a:endParaRPr lang="zh-CN" altLang="en-US" sz="28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142976" y="285728"/>
            <a:ext cx="7858180" cy="923330"/>
          </a:xfrm>
          <a:prstGeom prst="rect">
            <a:avLst/>
          </a:prstGeom>
          <a:noFill/>
          <a:ln w="9525">
            <a:noFill/>
            <a:miter lim="800000"/>
            <a:headEnd/>
            <a:tailEnd/>
          </a:ln>
        </p:spPr>
        <p:txBody>
          <a:bodyPr wrap="square">
            <a:spAutoFit/>
          </a:bodyPr>
          <a:lstStyle/>
          <a:p>
            <a:pPr>
              <a:spcBef>
                <a:spcPct val="50000"/>
              </a:spcBef>
            </a:pPr>
            <a:r>
              <a:rPr kumimoji="1" lang="zh-CN" altLang="en-US" sz="5400" dirty="0" smtClean="0">
                <a:solidFill>
                  <a:srgbClr val="C00000"/>
                </a:solidFill>
                <a:latin typeface="Times New Roman" pitchFamily="18" charset="0"/>
              </a:rPr>
              <a:t>一、断句选择题解题步骤</a:t>
            </a:r>
            <a:endParaRPr kumimoji="1" lang="zh-CN" altLang="en-US" sz="5400" dirty="0">
              <a:solidFill>
                <a:srgbClr val="C00000"/>
              </a:solidFill>
              <a:latin typeface="Times New Roman" pitchFamily="18" charset="0"/>
            </a:endParaRPr>
          </a:p>
        </p:txBody>
      </p:sp>
      <p:sp>
        <p:nvSpPr>
          <p:cNvPr id="10243" name="Text Box 3"/>
          <p:cNvSpPr txBox="1">
            <a:spLocks noChangeArrowheads="1"/>
          </p:cNvSpPr>
          <p:nvPr/>
        </p:nvSpPr>
        <p:spPr bwMode="auto">
          <a:xfrm>
            <a:off x="1142976" y="1571612"/>
            <a:ext cx="7420846" cy="4985980"/>
          </a:xfrm>
          <a:prstGeom prst="rect">
            <a:avLst/>
          </a:prstGeom>
          <a:noFill/>
          <a:ln w="9525">
            <a:noFill/>
            <a:miter lim="800000"/>
            <a:headEnd/>
            <a:tailEnd/>
          </a:ln>
        </p:spPr>
        <p:txBody>
          <a:bodyPr wrap="square">
            <a:spAutoFit/>
          </a:bodyPr>
          <a:lstStyle/>
          <a:p>
            <a:pPr>
              <a:spcBef>
                <a:spcPct val="50000"/>
              </a:spcBef>
            </a:pPr>
            <a:r>
              <a:rPr kumimoji="1" lang="en-US" altLang="zh-CN" sz="3600" b="1" dirty="0" smtClean="0">
                <a:solidFill>
                  <a:srgbClr val="990000"/>
                </a:solidFill>
                <a:latin typeface="+mn-ea"/>
              </a:rPr>
              <a:t>(</a:t>
            </a:r>
            <a:r>
              <a:rPr kumimoji="1" lang="zh-CN" altLang="en-US" sz="3600" b="1" dirty="0" smtClean="0">
                <a:solidFill>
                  <a:srgbClr val="990000"/>
                </a:solidFill>
                <a:latin typeface="+mn-ea"/>
              </a:rPr>
              <a:t>一</a:t>
            </a:r>
            <a:r>
              <a:rPr kumimoji="1" lang="en-US" altLang="zh-CN" sz="3600" b="1" dirty="0" smtClean="0">
                <a:solidFill>
                  <a:srgbClr val="990000"/>
                </a:solidFill>
                <a:latin typeface="+mn-ea"/>
              </a:rPr>
              <a:t>)</a:t>
            </a:r>
            <a:r>
              <a:rPr kumimoji="1" lang="zh-CN" altLang="en-US" sz="3600" b="1" dirty="0" smtClean="0">
                <a:solidFill>
                  <a:srgbClr val="C00000"/>
                </a:solidFill>
                <a:latin typeface="+mn-ea"/>
              </a:rPr>
              <a:t>通读</a:t>
            </a:r>
            <a:r>
              <a:rPr kumimoji="1" lang="zh-CN" altLang="en-US" sz="3600" b="1" dirty="0">
                <a:latin typeface="+mn-ea"/>
              </a:rPr>
              <a:t>全文，整体</a:t>
            </a:r>
            <a:r>
              <a:rPr kumimoji="1" lang="zh-CN" altLang="en-US" sz="3600" b="1" dirty="0" smtClean="0">
                <a:latin typeface="+mn-ea"/>
              </a:rPr>
              <a:t>把握。</a:t>
            </a:r>
            <a:endParaRPr kumimoji="1" lang="zh-CN" altLang="en-US" sz="3600" b="1" dirty="0">
              <a:latin typeface="+mn-ea"/>
            </a:endParaRPr>
          </a:p>
          <a:p>
            <a:pPr>
              <a:spcBef>
                <a:spcPct val="50000"/>
              </a:spcBef>
            </a:pPr>
            <a:r>
              <a:rPr kumimoji="1" lang="en-US" altLang="zh-CN" sz="3600" b="1" dirty="0" smtClean="0">
                <a:solidFill>
                  <a:srgbClr val="990000"/>
                </a:solidFill>
                <a:latin typeface="+mn-ea"/>
              </a:rPr>
              <a:t>(</a:t>
            </a:r>
            <a:r>
              <a:rPr kumimoji="1" lang="zh-CN" altLang="en-US" sz="3600" b="1" dirty="0" smtClean="0">
                <a:solidFill>
                  <a:srgbClr val="990000"/>
                </a:solidFill>
                <a:latin typeface="+mn-ea"/>
              </a:rPr>
              <a:t>二</a:t>
            </a:r>
            <a:r>
              <a:rPr kumimoji="1" lang="en-US" altLang="zh-CN" sz="3600" b="1" dirty="0" smtClean="0">
                <a:solidFill>
                  <a:srgbClr val="990000"/>
                </a:solidFill>
                <a:latin typeface="+mn-ea"/>
              </a:rPr>
              <a:t>)</a:t>
            </a:r>
            <a:r>
              <a:rPr lang="zh-CN" altLang="en-US" sz="3600" b="1" dirty="0" smtClean="0">
                <a:latin typeface="+mn-ea"/>
              </a:rPr>
              <a:t>分辨选项，</a:t>
            </a:r>
            <a:r>
              <a:rPr lang="zh-CN" altLang="en-US" sz="3600" b="1" dirty="0" smtClean="0">
                <a:solidFill>
                  <a:srgbClr val="C00000"/>
                </a:solidFill>
                <a:latin typeface="+mn-ea"/>
              </a:rPr>
              <a:t>先易后难</a:t>
            </a:r>
            <a:r>
              <a:rPr lang="zh-CN" altLang="en-US" sz="3600" b="1" dirty="0" smtClean="0">
                <a:latin typeface="+mn-ea"/>
              </a:rPr>
              <a:t>。</a:t>
            </a:r>
            <a:endParaRPr lang="en-US" altLang="zh-CN" sz="3600" b="1" dirty="0" smtClean="0">
              <a:latin typeface="+mn-ea"/>
            </a:endParaRPr>
          </a:p>
          <a:p>
            <a:pPr>
              <a:spcBef>
                <a:spcPct val="50000"/>
              </a:spcBef>
            </a:pPr>
            <a:r>
              <a:rPr kumimoji="1" lang="en-US" altLang="zh-CN" sz="3600" b="1" dirty="0" smtClean="0">
                <a:solidFill>
                  <a:srgbClr val="C00000"/>
                </a:solidFill>
                <a:latin typeface="+mn-ea"/>
              </a:rPr>
              <a:t>(</a:t>
            </a:r>
            <a:r>
              <a:rPr kumimoji="1" lang="zh-CN" altLang="en-US" sz="3600" b="1" dirty="0" smtClean="0">
                <a:solidFill>
                  <a:srgbClr val="C00000"/>
                </a:solidFill>
                <a:latin typeface="+mn-ea"/>
              </a:rPr>
              <a:t>三</a:t>
            </a:r>
            <a:r>
              <a:rPr kumimoji="1" lang="en-US" altLang="zh-CN" sz="3600" b="1" dirty="0" smtClean="0">
                <a:solidFill>
                  <a:srgbClr val="C00000"/>
                </a:solidFill>
                <a:latin typeface="+mn-ea"/>
              </a:rPr>
              <a:t>)</a:t>
            </a:r>
            <a:r>
              <a:rPr lang="zh-CN" altLang="en-US" sz="3600" b="1" dirty="0" smtClean="0">
                <a:latin typeface="+mn-ea"/>
              </a:rPr>
              <a:t>题目做后，</a:t>
            </a:r>
            <a:r>
              <a:rPr lang="zh-CN" altLang="en-US" sz="3600" b="1" dirty="0" smtClean="0">
                <a:solidFill>
                  <a:srgbClr val="C00000"/>
                </a:solidFill>
                <a:latin typeface="+mn-ea"/>
              </a:rPr>
              <a:t>代入</a:t>
            </a:r>
            <a:r>
              <a:rPr lang="zh-CN" altLang="en-US" sz="3600" b="1" dirty="0" smtClean="0">
                <a:latin typeface="+mn-ea"/>
              </a:rPr>
              <a:t>检验。</a:t>
            </a:r>
            <a:endParaRPr lang="en-US" altLang="zh-CN" sz="3600" b="1" dirty="0" smtClean="0">
              <a:latin typeface="+mn-ea"/>
            </a:endParaRPr>
          </a:p>
          <a:p>
            <a:pPr>
              <a:spcBef>
                <a:spcPct val="50000"/>
              </a:spcBef>
            </a:pPr>
            <a:r>
              <a:rPr lang="en-US" altLang="zh-CN" sz="2000" b="1" dirty="0" smtClean="0">
                <a:latin typeface="+mn-ea"/>
              </a:rPr>
              <a:t> </a:t>
            </a:r>
          </a:p>
          <a:p>
            <a:pPr>
              <a:spcBef>
                <a:spcPct val="50000"/>
              </a:spcBef>
            </a:pPr>
            <a:r>
              <a:rPr kumimoji="1" lang="zh-CN" altLang="en-US" sz="3600" b="1" dirty="0" smtClean="0">
                <a:solidFill>
                  <a:srgbClr val="0000FF"/>
                </a:solidFill>
                <a:latin typeface="+mn-ea"/>
              </a:rPr>
              <a:t>除此之外，在平时的做题过程中，大家发现了哪些断句的心得？</a:t>
            </a:r>
            <a:endParaRPr kumimoji="1" lang="en-US" altLang="zh-CN" sz="3600" b="1" dirty="0" smtClean="0">
              <a:solidFill>
                <a:srgbClr val="0000FF"/>
              </a:solidFill>
              <a:latin typeface="+mn-ea"/>
            </a:endParaRPr>
          </a:p>
          <a:p>
            <a:pPr>
              <a:spcBef>
                <a:spcPct val="50000"/>
              </a:spcBef>
            </a:pPr>
            <a:endParaRPr kumimoji="1" lang="zh-CN" altLang="en-US" sz="3600" b="1" dirty="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0243">
                                            <p:txEl>
                                              <p:pRg st="0" end="0"/>
                                            </p:txEl>
                                          </p:spTgt>
                                        </p:tgtEl>
                                        <p:attrNameLst>
                                          <p:attrName>style.visibility</p:attrName>
                                        </p:attrNameLst>
                                      </p:cBhvr>
                                      <p:to>
                                        <p:strVal val="visible"/>
                                      </p:to>
                                    </p:set>
                                    <p:animEffect transition="in" filter="strips(downLeft)">
                                      <p:cBhvr>
                                        <p:cTn id="13" dur="500"/>
                                        <p:tgtEl>
                                          <p:spTgt spid="10243">
                                            <p:txEl>
                                              <p:pRg st="0" end="0"/>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0243">
                                            <p:txEl>
                                              <p:pRg st="1" end="1"/>
                                            </p:txEl>
                                          </p:spTgt>
                                        </p:tgtEl>
                                        <p:attrNameLst>
                                          <p:attrName>style.visibility</p:attrName>
                                        </p:attrNameLst>
                                      </p:cBhvr>
                                      <p:to>
                                        <p:strVal val="visible"/>
                                      </p:to>
                                    </p:set>
                                    <p:animEffect transition="in" filter="strips(downLeft)">
                                      <p:cBhvr>
                                        <p:cTn id="16" dur="500"/>
                                        <p:tgtEl>
                                          <p:spTgt spid="10243">
                                            <p:txEl>
                                              <p:pRg st="1" end="1"/>
                                            </p:txEl>
                                          </p:spTgt>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strips(downLeft)">
                                      <p:cBhvr>
                                        <p:cTn id="19" dur="500"/>
                                        <p:tgtEl>
                                          <p:spTgt spid="10243">
                                            <p:txEl>
                                              <p:pRg st="2" end="2"/>
                                            </p:txEl>
                                          </p:spTgt>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trips(downLeft)">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7"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1000108"/>
            <a:ext cx="8001056" cy="5572164"/>
          </a:xfrm>
        </p:spPr>
        <p:txBody>
          <a:bodyPr>
            <a:normAutofit/>
          </a:bodyPr>
          <a:lstStyle/>
          <a:p>
            <a:pPr>
              <a:buNone/>
            </a:pPr>
            <a:r>
              <a:rPr lang="en-US" altLang="zh-CN" sz="4000" b="1" dirty="0" smtClean="0">
                <a:solidFill>
                  <a:srgbClr val="C00000"/>
                </a:solidFill>
              </a:rPr>
              <a:t>1</a:t>
            </a:r>
            <a:r>
              <a:rPr lang="zh-CN" altLang="en-US" sz="4000" b="1" dirty="0" smtClean="0">
                <a:solidFill>
                  <a:srgbClr val="C00000"/>
                </a:solidFill>
              </a:rPr>
              <a:t>、抓名代，定主宾</a:t>
            </a:r>
            <a:endParaRPr lang="en-US" altLang="zh-CN" sz="4000" b="1" dirty="0" smtClean="0">
              <a:solidFill>
                <a:srgbClr val="C00000"/>
              </a:solidFill>
            </a:endParaRPr>
          </a:p>
          <a:p>
            <a:pPr>
              <a:buNone/>
            </a:pPr>
            <a:r>
              <a:rPr lang="en-US" altLang="zh-CN" sz="4000" b="1" dirty="0" smtClean="0">
                <a:solidFill>
                  <a:srgbClr val="C00000"/>
                </a:solidFill>
              </a:rPr>
              <a:t>2</a:t>
            </a:r>
            <a:r>
              <a:rPr lang="zh-CN" altLang="en-US" sz="4000" b="1" dirty="0" smtClean="0">
                <a:solidFill>
                  <a:srgbClr val="C00000"/>
                </a:solidFill>
              </a:rPr>
              <a:t>、看虚词，找位置</a:t>
            </a:r>
            <a:endParaRPr lang="en-US" altLang="zh-CN" sz="4000" b="1" dirty="0" smtClean="0">
              <a:solidFill>
                <a:srgbClr val="C00000"/>
              </a:solidFill>
            </a:endParaRPr>
          </a:p>
          <a:p>
            <a:pPr>
              <a:buNone/>
            </a:pPr>
            <a:r>
              <a:rPr lang="en-US" altLang="zh-CN" sz="4000" b="1" dirty="0" smtClean="0">
                <a:solidFill>
                  <a:srgbClr val="C00000"/>
                </a:solidFill>
              </a:rPr>
              <a:t>3</a:t>
            </a:r>
            <a:r>
              <a:rPr lang="zh-CN" altLang="en-US" sz="4000" b="1" dirty="0" smtClean="0">
                <a:solidFill>
                  <a:srgbClr val="C00000"/>
                </a:solidFill>
              </a:rPr>
              <a:t>、察对话，曰云言</a:t>
            </a:r>
            <a:endParaRPr lang="en-US" altLang="zh-CN" sz="4000" b="1" dirty="0" smtClean="0">
              <a:solidFill>
                <a:srgbClr val="C00000"/>
              </a:solidFill>
            </a:endParaRPr>
          </a:p>
          <a:p>
            <a:pPr>
              <a:buNone/>
            </a:pPr>
            <a:r>
              <a:rPr lang="en-US" altLang="zh-CN" sz="4000" b="1" dirty="0" smtClean="0">
                <a:solidFill>
                  <a:srgbClr val="C00000"/>
                </a:solidFill>
              </a:rPr>
              <a:t>4</a:t>
            </a:r>
            <a:r>
              <a:rPr lang="zh-CN" altLang="en-US" sz="4000" b="1" dirty="0" smtClean="0">
                <a:solidFill>
                  <a:srgbClr val="C00000"/>
                </a:solidFill>
              </a:rPr>
              <a:t>、明语法，抓主干</a:t>
            </a:r>
            <a:endParaRPr lang="en-US" altLang="zh-CN" sz="4000" b="1" dirty="0" smtClean="0">
              <a:solidFill>
                <a:srgbClr val="C00000"/>
              </a:solidFill>
            </a:endParaRPr>
          </a:p>
          <a:p>
            <a:pPr>
              <a:buNone/>
            </a:pPr>
            <a:r>
              <a:rPr lang="en-US" altLang="zh-CN" sz="4000" b="1" dirty="0" smtClean="0">
                <a:solidFill>
                  <a:srgbClr val="C00000"/>
                </a:solidFill>
              </a:rPr>
              <a:t>5</a:t>
            </a:r>
            <a:r>
              <a:rPr lang="zh-CN" altLang="en-US" sz="4000" b="1" dirty="0" smtClean="0">
                <a:solidFill>
                  <a:srgbClr val="C00000"/>
                </a:solidFill>
              </a:rPr>
              <a:t>、辩句式，莫拆散</a:t>
            </a:r>
            <a:endParaRPr lang="en-US" altLang="zh-CN" sz="4000" b="1" dirty="0" smtClean="0">
              <a:solidFill>
                <a:srgbClr val="C00000"/>
              </a:solidFill>
            </a:endParaRPr>
          </a:p>
          <a:p>
            <a:pPr>
              <a:buNone/>
            </a:pPr>
            <a:r>
              <a:rPr lang="en-US" altLang="zh-CN" sz="4000" b="1" dirty="0" smtClean="0">
                <a:solidFill>
                  <a:srgbClr val="C00000"/>
                </a:solidFill>
              </a:rPr>
              <a:t>6</a:t>
            </a:r>
            <a:r>
              <a:rPr lang="zh-CN" altLang="en-US" sz="4000" b="1" dirty="0" smtClean="0">
                <a:solidFill>
                  <a:srgbClr val="C00000"/>
                </a:solidFill>
              </a:rPr>
              <a:t>、明修辞，巧判断</a:t>
            </a:r>
            <a:endParaRPr lang="en-US" altLang="zh-CN" sz="4000" b="1" dirty="0" smtClean="0">
              <a:solidFill>
                <a:srgbClr val="C00000"/>
              </a:solidFill>
            </a:endParaRPr>
          </a:p>
          <a:p>
            <a:pPr>
              <a:buNone/>
            </a:pPr>
            <a:r>
              <a:rPr lang="en-US" altLang="zh-CN" sz="4000" b="1" dirty="0" smtClean="0">
                <a:solidFill>
                  <a:srgbClr val="C00000"/>
                </a:solidFill>
              </a:rPr>
              <a:t>7</a:t>
            </a:r>
            <a:r>
              <a:rPr lang="zh-CN" altLang="en-US" sz="4000" b="1" dirty="0" smtClean="0">
                <a:solidFill>
                  <a:srgbClr val="C00000"/>
                </a:solidFill>
              </a:rPr>
              <a:t>、懂文史，定句读</a:t>
            </a:r>
            <a:endParaRPr lang="en-US" altLang="zh-CN" sz="4000" b="1" dirty="0" smtClean="0">
              <a:solidFill>
                <a:srgbClr val="C00000"/>
              </a:solidFill>
            </a:endParaRPr>
          </a:p>
          <a:p>
            <a:pPr>
              <a:buNone/>
            </a:pPr>
            <a:r>
              <a:rPr lang="en-US" altLang="zh-CN" sz="4000" b="1" dirty="0" smtClean="0">
                <a:solidFill>
                  <a:srgbClr val="C00000"/>
                </a:solidFill>
              </a:rPr>
              <a:t>8</a:t>
            </a:r>
            <a:r>
              <a:rPr lang="zh-CN" altLang="en-US" sz="4000" b="1" dirty="0" smtClean="0">
                <a:solidFill>
                  <a:srgbClr val="C00000"/>
                </a:solidFill>
              </a:rPr>
              <a:t>、依总分，前后看</a:t>
            </a:r>
            <a:endParaRPr lang="en-US" altLang="zh-CN" sz="4000" b="1" dirty="0" smtClean="0">
              <a:solidFill>
                <a:srgbClr val="C00000"/>
              </a:solidFill>
            </a:endParaRPr>
          </a:p>
          <a:p>
            <a:pPr>
              <a:buNone/>
            </a:pPr>
            <a:endParaRPr lang="en-US" altLang="zh-CN" sz="4000" b="1" dirty="0" smtClean="0">
              <a:solidFill>
                <a:srgbClr val="C00000"/>
              </a:solidFill>
            </a:endParaRPr>
          </a:p>
        </p:txBody>
      </p:sp>
      <p:sp>
        <p:nvSpPr>
          <p:cNvPr id="4" name="矩形 3"/>
          <p:cNvSpPr/>
          <p:nvPr/>
        </p:nvSpPr>
        <p:spPr>
          <a:xfrm>
            <a:off x="1000100" y="142852"/>
            <a:ext cx="5314275" cy="707886"/>
          </a:xfrm>
          <a:prstGeom prst="rect">
            <a:avLst/>
          </a:prstGeom>
        </p:spPr>
        <p:txBody>
          <a:bodyPr wrap="none">
            <a:spAutoFit/>
          </a:bodyPr>
          <a:lstStyle/>
          <a:p>
            <a:pPr>
              <a:buNone/>
            </a:pPr>
            <a:r>
              <a:rPr lang="zh-CN" altLang="en-US" sz="4000" b="1" dirty="0" smtClean="0">
                <a:solidFill>
                  <a:srgbClr val="C00000"/>
                </a:solidFill>
              </a:rPr>
              <a:t>二、断句的方法和技巧</a:t>
            </a:r>
            <a:endParaRPr lang="en-US" altLang="zh-CN" sz="4000" b="1" dirty="0" smtClean="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1131</TotalTime>
  <Words>5512</Words>
  <Application>Microsoft Office PowerPoint</Application>
  <PresentationFormat>全屏显示(4:3)</PresentationFormat>
  <Paragraphs>235</Paragraphs>
  <Slides>53</Slides>
  <Notes>0</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夏至</vt:lpstr>
      <vt:lpstr>幻灯片 1</vt:lpstr>
      <vt:lpstr>真题回顾（2015全国新课标卷Ⅱ，核按钮P62 ）</vt:lpstr>
      <vt:lpstr>幻灯片 3</vt:lpstr>
      <vt:lpstr>幻灯片 4</vt:lpstr>
      <vt:lpstr>(二)、联系选项仔细分辨，由易到难先排除。</vt:lpstr>
      <vt:lpstr>(二)、联系选项仔细分辨，由易到难先排除。</vt:lpstr>
      <vt:lpstr>(三)、题目仔细做完后，代入通读来检验</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翻译</vt:lpstr>
      <vt:lpstr>作业</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4、明语法，抓主干</vt:lpstr>
      <vt:lpstr>幻灯片 36</vt:lpstr>
      <vt:lpstr>幻灯片 37</vt:lpstr>
      <vt:lpstr>6、明修辞，巧判断</vt:lpstr>
      <vt:lpstr>幻灯片 39</vt:lpstr>
      <vt:lpstr>幻灯片 40</vt:lpstr>
      <vt:lpstr>幻灯片 41</vt:lpstr>
      <vt:lpstr>幻灯片 42</vt:lpstr>
      <vt:lpstr>7、懂文史，定句读</vt:lpstr>
      <vt:lpstr>幻灯片 44</vt:lpstr>
      <vt:lpstr>幻灯片 45</vt:lpstr>
      <vt:lpstr>幻灯片 46</vt:lpstr>
      <vt:lpstr>幻灯片 47</vt:lpstr>
      <vt:lpstr>幻灯片 48</vt:lpstr>
      <vt:lpstr>8、依总分，前后看</vt:lpstr>
      <vt:lpstr>在断句过程中，如果抓住了总分关系，问题也就迎刃而解了。</vt:lpstr>
      <vt:lpstr>在断句过程中，如果抓住了总分关系，问题也就迎刃而解了。</vt:lpstr>
      <vt:lpstr>幻灯片 52</vt:lpstr>
      <vt:lpstr>幻灯片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陈宇婷</dc:creator>
  <cp:lastModifiedBy>WIN</cp:lastModifiedBy>
  <cp:revision>118</cp:revision>
  <dcterms:modified xsi:type="dcterms:W3CDTF">2016-12-30T01:31:16Z</dcterms:modified>
</cp:coreProperties>
</file>