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56" r:id="rId5"/>
    <p:sldId id="257" r:id="rId6"/>
    <p:sldId id="264" r:id="rId7"/>
    <p:sldId id="258" r:id="rId8"/>
    <p:sldId id="265" r:id="rId9"/>
    <p:sldId id="259" r:id="rId10"/>
    <p:sldId id="266" r:id="rId11"/>
    <p:sldId id="260" r:id="rId12"/>
    <p:sldId id="267" r:id="rId13"/>
    <p:sldId id="261" r:id="rId14"/>
    <p:sldId id="268" r:id="rId15"/>
    <p:sldId id="262" r:id="rId16"/>
    <p:sldId id="263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011278-02E7-4666-AB54-034339E49E2C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8AC3A75-0412-4EDF-83A9-0A2E1B2E1B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突破文言文，从细从严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出来混迟早是要还的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8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公曰：</a:t>
            </a:r>
            <a:r>
              <a:rPr lang="en-US" altLang="zh-CN" dirty="0"/>
              <a:t>“</a:t>
            </a:r>
            <a:r>
              <a:rPr lang="zh-CN" altLang="zh-CN" dirty="0"/>
              <a:t>吾不能早用子，今急</a:t>
            </a:r>
            <a:r>
              <a:rPr lang="zh-CN" altLang="zh-CN" b="1" u="heavy" dirty="0"/>
              <a:t>而</a:t>
            </a:r>
            <a:r>
              <a:rPr lang="zh-CN" altLang="zh-CN" dirty="0"/>
              <a:t>求子，</a:t>
            </a:r>
            <a:r>
              <a:rPr lang="zh-CN" altLang="zh-CN" b="1" u="heavy" dirty="0"/>
              <a:t>是寡人之过也</a:t>
            </a:r>
            <a:r>
              <a:rPr lang="zh-CN" altLang="zh-CN" dirty="0"/>
              <a:t>。然郑亡，子亦有不利</a:t>
            </a:r>
            <a:r>
              <a:rPr lang="zh-CN" altLang="zh-CN" b="1" u="heavy" dirty="0"/>
              <a:t>焉</a:t>
            </a:r>
            <a:r>
              <a:rPr lang="zh-CN" altLang="zh-CN" dirty="0"/>
              <a:t>。</a:t>
            </a:r>
            <a:r>
              <a:rPr lang="en-US" altLang="zh-CN" dirty="0"/>
              <a:t>”</a:t>
            </a:r>
            <a:r>
              <a:rPr lang="zh-CN" altLang="zh-CN" b="1" u="heavy" dirty="0"/>
              <a:t>许</a:t>
            </a:r>
            <a:r>
              <a:rPr lang="zh-CN" altLang="zh-CN" dirty="0"/>
              <a:t>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而：</a:t>
            </a:r>
            <a:r>
              <a:rPr lang="zh-CN" altLang="en-US" dirty="0"/>
              <a:t>才，连词，表顺</a:t>
            </a:r>
            <a:r>
              <a:rPr lang="zh-CN" altLang="en-US" dirty="0" smtClean="0"/>
              <a:t>承 虚词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是</a:t>
            </a:r>
            <a:r>
              <a:rPr lang="zh-CN" altLang="zh-CN" dirty="0"/>
              <a:t>寡人之过</a:t>
            </a:r>
            <a:r>
              <a:rPr lang="zh-CN" altLang="zh-CN" dirty="0" smtClean="0"/>
              <a:t>也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这</a:t>
            </a:r>
            <a:r>
              <a:rPr lang="zh-CN" altLang="en-US" dirty="0" smtClean="0">
                <a:solidFill>
                  <a:srgbClr val="7030A0"/>
                </a:solidFill>
              </a:rPr>
              <a:t>是</a:t>
            </a:r>
            <a:r>
              <a:rPr lang="zh-CN" altLang="en-US" dirty="0" smtClean="0"/>
              <a:t>我的过错。 判断句</a:t>
            </a:r>
            <a:endParaRPr lang="en-US" altLang="zh-CN" dirty="0" smtClean="0"/>
          </a:p>
          <a:p>
            <a:r>
              <a:rPr lang="zh-CN" altLang="en-US" dirty="0" smtClean="0"/>
              <a:t>焉：</a:t>
            </a:r>
            <a:r>
              <a:rPr lang="zh-CN" altLang="zh-CN" dirty="0" smtClean="0"/>
              <a:t>啊</a:t>
            </a:r>
            <a:r>
              <a:rPr lang="zh-CN" altLang="zh-CN" dirty="0"/>
              <a:t>，句末语气词，表</a:t>
            </a:r>
            <a:r>
              <a:rPr lang="zh-CN" altLang="zh-CN" dirty="0" smtClean="0"/>
              <a:t>感叹</a:t>
            </a:r>
            <a:r>
              <a:rPr lang="en-US" altLang="zh-CN" dirty="0" smtClean="0"/>
              <a:t> </a:t>
            </a:r>
            <a:r>
              <a:rPr lang="zh-CN" altLang="en-US" dirty="0" smtClean="0"/>
              <a:t>虚词</a:t>
            </a:r>
            <a:endParaRPr lang="en-US" altLang="zh-CN" dirty="0" smtClean="0"/>
          </a:p>
          <a:p>
            <a:r>
              <a:rPr lang="zh-CN" altLang="en-US" dirty="0" smtClean="0"/>
              <a:t>许：答应 实词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u="heavy" dirty="0"/>
              <a:t>夜</a:t>
            </a:r>
            <a:r>
              <a:rPr lang="zh-CN" altLang="zh-CN" dirty="0"/>
              <a:t>缒</a:t>
            </a:r>
            <a:r>
              <a:rPr lang="zh-CN" altLang="zh-CN" b="1" u="heavy" dirty="0"/>
              <a:t>而</a:t>
            </a:r>
            <a:r>
              <a:rPr lang="zh-CN" altLang="zh-CN" dirty="0"/>
              <a:t>出，见秦伯，曰：</a:t>
            </a:r>
            <a:r>
              <a:rPr lang="en-US" altLang="zh-CN" dirty="0"/>
              <a:t>“</a:t>
            </a:r>
            <a:r>
              <a:rPr lang="zh-CN" altLang="zh-CN" dirty="0"/>
              <a:t>秦、晋围郑，郑</a:t>
            </a:r>
            <a:r>
              <a:rPr lang="zh-CN" altLang="zh-CN" b="1" u="heavy" dirty="0"/>
              <a:t>既</a:t>
            </a:r>
            <a:r>
              <a:rPr lang="zh-CN" altLang="zh-CN" dirty="0"/>
              <a:t>知亡矣。若亡郑而有益于君，</a:t>
            </a:r>
            <a:r>
              <a:rPr lang="zh-CN" altLang="zh-CN" b="1" u="heavy" dirty="0"/>
              <a:t>敢以烦执事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904656"/>
          </a:xfrm>
        </p:spPr>
        <p:txBody>
          <a:bodyPr/>
          <a:lstStyle/>
          <a:p>
            <a:r>
              <a:rPr lang="zh-CN" altLang="zh-CN" b="1" u="heavy" dirty="0"/>
              <a:t>夜</a:t>
            </a:r>
            <a:r>
              <a:rPr lang="zh-CN" altLang="zh-CN" dirty="0"/>
              <a:t>缒</a:t>
            </a:r>
            <a:r>
              <a:rPr lang="zh-CN" altLang="zh-CN" b="1" u="heavy" dirty="0"/>
              <a:t>而</a:t>
            </a:r>
            <a:r>
              <a:rPr lang="zh-CN" altLang="zh-CN" dirty="0"/>
              <a:t>出，见秦伯，曰：</a:t>
            </a:r>
            <a:r>
              <a:rPr lang="en-US" altLang="zh-CN" dirty="0"/>
              <a:t>“</a:t>
            </a:r>
            <a:r>
              <a:rPr lang="zh-CN" altLang="zh-CN" dirty="0"/>
              <a:t>秦、晋围郑，郑</a:t>
            </a:r>
            <a:r>
              <a:rPr lang="zh-CN" altLang="zh-CN" b="1" u="heavy" dirty="0"/>
              <a:t>既</a:t>
            </a:r>
            <a:r>
              <a:rPr lang="zh-CN" altLang="zh-CN" dirty="0"/>
              <a:t>知亡矣。若亡郑而</a:t>
            </a:r>
            <a:r>
              <a:rPr lang="zh-CN" altLang="zh-CN" u="sng" dirty="0"/>
              <a:t>有益于君</a:t>
            </a:r>
            <a:r>
              <a:rPr lang="zh-CN" altLang="zh-CN" dirty="0"/>
              <a:t>，</a:t>
            </a:r>
            <a:r>
              <a:rPr lang="zh-CN" altLang="zh-CN" b="1" u="heavy" dirty="0"/>
              <a:t>敢以烦执事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夜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名词</a:t>
            </a:r>
            <a:r>
              <a:rPr lang="zh-CN" altLang="zh-CN" dirty="0"/>
              <a:t>作</a:t>
            </a:r>
            <a:r>
              <a:rPr lang="zh-CN" altLang="zh-CN" dirty="0" smtClean="0"/>
              <a:t>状语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表</a:t>
            </a:r>
            <a:r>
              <a:rPr lang="zh-CN" altLang="zh-CN" dirty="0"/>
              <a:t>时间，在</a:t>
            </a:r>
            <a:r>
              <a:rPr lang="zh-CN" altLang="zh-CN" dirty="0" smtClean="0"/>
              <a:t>晚上</a:t>
            </a:r>
            <a:r>
              <a:rPr lang="en-US" altLang="zh-CN" dirty="0" smtClean="0"/>
              <a:t> </a:t>
            </a:r>
            <a:r>
              <a:rPr lang="zh-CN" altLang="en-US" dirty="0" smtClean="0"/>
              <a:t>词类活用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 smtClean="0"/>
              <a:t>而</a:t>
            </a:r>
            <a:r>
              <a:rPr lang="zh-CN" altLang="en-US" dirty="0" smtClean="0"/>
              <a:t>：连词，表修饰，“地”或不翻译 虚词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既：已经 实词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敢以</a:t>
            </a:r>
            <a:r>
              <a:rPr lang="zh-CN" altLang="en-US" dirty="0" smtClean="0"/>
              <a:t>（之）</a:t>
            </a:r>
            <a:r>
              <a:rPr lang="zh-CN" altLang="zh-CN" dirty="0" smtClean="0"/>
              <a:t>烦</a:t>
            </a:r>
            <a:r>
              <a:rPr lang="zh-CN" altLang="zh-CN" dirty="0"/>
              <a:t>执事</a:t>
            </a:r>
            <a:r>
              <a:rPr lang="zh-CN" altLang="en-US" dirty="0" smtClean="0"/>
              <a:t>：冒昧地用（这件事）麻烦您。 省略句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1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越国以</a:t>
            </a:r>
            <a:r>
              <a:rPr lang="zh-CN" altLang="zh-CN" b="1" u="heavy" dirty="0"/>
              <a:t>鄙远</a:t>
            </a:r>
            <a:r>
              <a:rPr lang="zh-CN" altLang="zh-CN" dirty="0"/>
              <a:t>，君知其难也。</a:t>
            </a:r>
            <a:r>
              <a:rPr lang="zh-CN" altLang="zh-CN" b="1" u="heavy" dirty="0"/>
              <a:t>焉用</a:t>
            </a:r>
            <a:r>
              <a:rPr lang="zh-CN" altLang="zh-CN" dirty="0"/>
              <a:t>亡郑以</a:t>
            </a:r>
            <a:r>
              <a:rPr lang="zh-CN" altLang="zh-CN" b="1" u="heavy" dirty="0"/>
              <a:t>陪</a:t>
            </a:r>
            <a:r>
              <a:rPr lang="zh-CN" altLang="zh-CN" dirty="0"/>
              <a:t>邻？</a:t>
            </a:r>
            <a:r>
              <a:rPr lang="zh-CN" altLang="zh-CN" b="1" u="heavy" dirty="0"/>
              <a:t>邻之厚，君之薄</a:t>
            </a:r>
            <a:r>
              <a:rPr lang="zh-CN" altLang="zh-CN" dirty="0"/>
              <a:t>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6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越国以</a:t>
            </a:r>
            <a:r>
              <a:rPr lang="zh-CN" altLang="zh-CN" b="1" u="heavy" dirty="0"/>
              <a:t>鄙远</a:t>
            </a:r>
            <a:r>
              <a:rPr lang="zh-CN" altLang="zh-CN" dirty="0"/>
              <a:t>，君知其难也。</a:t>
            </a:r>
            <a:r>
              <a:rPr lang="zh-CN" altLang="zh-CN" b="1" u="heavy" dirty="0"/>
              <a:t>焉用</a:t>
            </a:r>
            <a:r>
              <a:rPr lang="zh-CN" altLang="zh-CN" dirty="0"/>
              <a:t>亡郑以</a:t>
            </a:r>
            <a:r>
              <a:rPr lang="zh-CN" altLang="zh-CN" b="1" u="heavy" dirty="0"/>
              <a:t>陪</a:t>
            </a:r>
            <a:r>
              <a:rPr lang="zh-CN" altLang="zh-CN" dirty="0"/>
              <a:t>邻？</a:t>
            </a:r>
            <a:r>
              <a:rPr lang="zh-CN" altLang="zh-CN" b="1" u="heavy" dirty="0"/>
              <a:t>邻之厚，君之薄</a:t>
            </a:r>
            <a:r>
              <a:rPr lang="zh-CN" altLang="zh-CN" dirty="0"/>
              <a:t>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4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若舍郑</a:t>
            </a:r>
            <a:r>
              <a:rPr lang="zh-CN" altLang="zh-CN" b="1" u="heavy" dirty="0"/>
              <a:t>以为东道主</a:t>
            </a:r>
            <a:r>
              <a:rPr lang="zh-CN" altLang="zh-CN" dirty="0"/>
              <a:t>，</a:t>
            </a:r>
            <a:r>
              <a:rPr lang="zh-CN" altLang="zh-CN" b="1" u="heavy" dirty="0"/>
              <a:t>行李之</a:t>
            </a:r>
            <a:r>
              <a:rPr lang="zh-CN" altLang="zh-CN" dirty="0"/>
              <a:t>往来，</a:t>
            </a:r>
            <a:r>
              <a:rPr lang="zh-CN" altLang="zh-CN" b="1" u="heavy" dirty="0"/>
              <a:t>共</a:t>
            </a:r>
            <a:r>
              <a:rPr lang="zh-CN" altLang="zh-CN" dirty="0"/>
              <a:t>其</a:t>
            </a:r>
            <a:r>
              <a:rPr lang="zh-CN" altLang="zh-CN" b="1" u="heavy" dirty="0"/>
              <a:t>乏困</a:t>
            </a:r>
            <a:r>
              <a:rPr lang="zh-CN" altLang="zh-CN" dirty="0"/>
              <a:t>，君亦</a:t>
            </a:r>
            <a:r>
              <a:rPr lang="zh-CN" altLang="zh-CN" b="1" u="heavy" dirty="0"/>
              <a:t>无所</a:t>
            </a:r>
            <a:r>
              <a:rPr lang="zh-CN" altLang="zh-CN" dirty="0"/>
              <a:t>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9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且君尝</a:t>
            </a:r>
            <a:r>
              <a:rPr lang="zh-CN" altLang="zh-CN" b="1" u="heavy" dirty="0"/>
              <a:t>为</a:t>
            </a:r>
            <a:r>
              <a:rPr lang="zh-CN" altLang="zh-CN" dirty="0"/>
              <a:t>晋君赐矣，许君焦、瑕，</a:t>
            </a:r>
            <a:r>
              <a:rPr lang="zh-CN" altLang="zh-CN" b="1" u="heavy" dirty="0"/>
              <a:t>朝济而夕设版</a:t>
            </a:r>
            <a:r>
              <a:rPr lang="zh-CN" altLang="zh-CN" dirty="0"/>
              <a:t>焉，君之所知也。夫晋，</a:t>
            </a:r>
            <a:r>
              <a:rPr lang="zh-CN" altLang="zh-CN" b="1" u="heavy" dirty="0"/>
              <a:t>何厌之有</a:t>
            </a:r>
            <a:r>
              <a:rPr lang="zh-CN" altLang="zh-CN" dirty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6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既</a:t>
            </a:r>
            <a:r>
              <a:rPr lang="zh-CN" altLang="zh-CN" b="1" u="heavy" dirty="0"/>
              <a:t>东封</a:t>
            </a:r>
            <a:r>
              <a:rPr lang="zh-CN" altLang="zh-CN" dirty="0"/>
              <a:t>郑，又欲</a:t>
            </a:r>
            <a:r>
              <a:rPr lang="zh-CN" altLang="zh-CN" b="1" u="heavy" dirty="0"/>
              <a:t>肆</a:t>
            </a:r>
            <a:r>
              <a:rPr lang="zh-CN" altLang="zh-CN" dirty="0"/>
              <a:t>其西</a:t>
            </a:r>
            <a:r>
              <a:rPr lang="zh-CN" altLang="zh-CN" b="1" u="heavy" dirty="0"/>
              <a:t>封</a:t>
            </a:r>
            <a:r>
              <a:rPr lang="zh-CN" altLang="zh-CN" dirty="0"/>
              <a:t>，若不</a:t>
            </a:r>
            <a:r>
              <a:rPr lang="zh-CN" altLang="zh-CN" b="1" u="heavy" dirty="0"/>
              <a:t>阙</a:t>
            </a:r>
            <a:r>
              <a:rPr lang="zh-CN" altLang="zh-CN" dirty="0"/>
              <a:t>秦，</a:t>
            </a:r>
            <a:r>
              <a:rPr lang="zh-CN" altLang="zh-CN" b="1" u="heavy" dirty="0"/>
              <a:t>将焉取之</a:t>
            </a:r>
            <a:r>
              <a:rPr lang="zh-CN" altLang="zh-CN" dirty="0"/>
              <a:t>？阙秦以利晋，</a:t>
            </a:r>
            <a:r>
              <a:rPr lang="zh-CN" altLang="zh-CN" b="1" u="heavy" dirty="0"/>
              <a:t>唯君图之</a:t>
            </a:r>
            <a:r>
              <a:rPr lang="zh-CN" altLang="zh-CN" dirty="0"/>
              <a:t>。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3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秦伯</a:t>
            </a:r>
            <a:r>
              <a:rPr lang="zh-CN" altLang="zh-CN" b="1" u="heavy" dirty="0"/>
              <a:t>说</a:t>
            </a:r>
            <a:r>
              <a:rPr lang="zh-CN" altLang="zh-CN" dirty="0"/>
              <a:t>，与郑人</a:t>
            </a:r>
            <a:r>
              <a:rPr lang="zh-CN" altLang="zh-CN" b="1" u="heavy" dirty="0"/>
              <a:t>盟</a:t>
            </a:r>
            <a:r>
              <a:rPr lang="zh-CN" altLang="zh-CN" dirty="0"/>
              <a:t>。使杞子、逢孙、杨孙</a:t>
            </a:r>
            <a:r>
              <a:rPr lang="zh-CN" altLang="zh-CN" b="1" u="heavy" dirty="0"/>
              <a:t>戍</a:t>
            </a:r>
            <a:r>
              <a:rPr lang="zh-CN" altLang="zh-CN" dirty="0"/>
              <a:t>之，</a:t>
            </a:r>
            <a:r>
              <a:rPr lang="zh-CN" altLang="zh-CN" b="1" u="heavy" dirty="0"/>
              <a:t>乃</a:t>
            </a:r>
            <a:r>
              <a:rPr lang="zh-CN" altLang="zh-CN" dirty="0"/>
              <a:t>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7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子犯请击之，公曰：</a:t>
            </a:r>
            <a:r>
              <a:rPr lang="en-US" altLang="zh-CN" dirty="0"/>
              <a:t>“</a:t>
            </a:r>
            <a:r>
              <a:rPr lang="zh-CN" altLang="zh-CN" dirty="0"/>
              <a:t>不可。</a:t>
            </a:r>
            <a:r>
              <a:rPr lang="zh-CN" altLang="zh-CN" b="1" u="heavy" dirty="0"/>
              <a:t>微夫人之力</a:t>
            </a:r>
            <a:r>
              <a:rPr lang="zh-CN" altLang="zh-CN" dirty="0"/>
              <a:t>不及此。</a:t>
            </a:r>
            <a:r>
              <a:rPr lang="zh-CN" altLang="zh-CN" b="1" u="heavy" dirty="0"/>
              <a:t>因</a:t>
            </a:r>
            <a:r>
              <a:rPr lang="zh-CN" altLang="zh-CN" dirty="0"/>
              <a:t>人之力而</a:t>
            </a:r>
            <a:r>
              <a:rPr lang="zh-CN" altLang="zh-CN" b="1" u="heavy" dirty="0"/>
              <a:t>敝</a:t>
            </a:r>
            <a:r>
              <a:rPr lang="zh-CN" altLang="zh-CN" dirty="0"/>
              <a:t>之，不仁；失其</a:t>
            </a:r>
            <a:r>
              <a:rPr lang="zh-CN" altLang="zh-CN" b="1" u="heavy" dirty="0"/>
              <a:t>所与</a:t>
            </a:r>
            <a:r>
              <a:rPr lang="zh-CN" altLang="zh-CN" dirty="0"/>
              <a:t>，不</a:t>
            </a:r>
            <a:r>
              <a:rPr lang="zh-CN" altLang="zh-CN" b="1" u="heavy" dirty="0"/>
              <a:t>知</a:t>
            </a:r>
            <a:r>
              <a:rPr lang="zh-CN" altLang="zh-CN" dirty="0"/>
              <a:t>；以乱</a:t>
            </a:r>
            <a:r>
              <a:rPr lang="zh-CN" altLang="zh-CN" b="1" u="heavy" dirty="0"/>
              <a:t>易</a:t>
            </a:r>
            <a:r>
              <a:rPr lang="zh-CN" altLang="zh-CN" dirty="0"/>
              <a:t>整，不武。吾</a:t>
            </a:r>
            <a:r>
              <a:rPr lang="zh-CN" altLang="zh-CN" b="1" u="heavy" dirty="0"/>
              <a:t>其</a:t>
            </a:r>
            <a:r>
              <a:rPr lang="zh-CN" altLang="zh-CN" dirty="0"/>
              <a:t>还也。</a:t>
            </a:r>
            <a:r>
              <a:rPr lang="en-US" altLang="zh-CN" dirty="0"/>
              <a:t>”</a:t>
            </a:r>
            <a:r>
              <a:rPr lang="zh-CN" altLang="zh-CN" dirty="0"/>
              <a:t>亦</a:t>
            </a:r>
            <a:r>
              <a:rPr lang="zh-CN" altLang="zh-CN" b="1" u="heavy" dirty="0"/>
              <a:t>去</a:t>
            </a:r>
            <a:r>
              <a:rPr lang="zh-CN" altLang="zh-CN" dirty="0"/>
              <a:t>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8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文言文的基础知识架构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、通假字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、古今异义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、词类活用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一词多义（包含实词；虚词）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、特殊句式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、固定句式（偶尔有）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、文化常识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9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5400" b="1" u="sng" smtClean="0">
                <a:solidFill>
                  <a:srgbClr val="FF0000"/>
                </a:solidFill>
                <a:ea typeface="李旭科毛笔行书" pitchFamily="2" charset="-122"/>
              </a:rPr>
              <a:t>☆课堂提高☆ </a:t>
            </a:r>
          </a:p>
        </p:txBody>
      </p:sp>
      <p:sp>
        <p:nvSpPr>
          <p:cNvPr id="41986" name="Text Box 7"/>
          <p:cNvSpPr txBox="1">
            <a:spLocks noChangeArrowheads="1"/>
          </p:cNvSpPr>
          <p:nvPr/>
        </p:nvSpPr>
        <p:spPr bwMode="auto">
          <a:xfrm>
            <a:off x="257175" y="1858963"/>
            <a:ext cx="8429625" cy="443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 dirty="0"/>
              <a:t>1</a:t>
            </a:r>
            <a:r>
              <a:rPr lang="zh-CN" altLang="en-US" sz="3200" b="1" dirty="0"/>
              <a:t>．对下列加点词的解释，正确的一项是（     ）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A</a:t>
            </a:r>
            <a:r>
              <a:rPr lang="zh-CN" altLang="en-US" sz="3200" b="1" dirty="0"/>
              <a:t>．晋军函陵，秦军氾南 （军：军队）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B</a:t>
            </a:r>
            <a:r>
              <a:rPr lang="zh-CN" altLang="en-US" sz="3200" b="1" dirty="0"/>
              <a:t>．行李之往来，共其乏困 （行李：出门所带的包裹）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C</a:t>
            </a:r>
            <a:r>
              <a:rPr lang="zh-CN" altLang="en-US" sz="3200" b="1" dirty="0"/>
              <a:t>．朝济而夕设版焉（版：筑土墙用的夹板）   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D</a:t>
            </a:r>
            <a:r>
              <a:rPr lang="zh-CN" altLang="en-US" sz="3200" b="1" dirty="0"/>
              <a:t>．秦伯说，与郑人盟  （盟：盟誓）</a:t>
            </a:r>
          </a:p>
        </p:txBody>
      </p:sp>
    </p:spTree>
    <p:extLst>
      <p:ext uri="{BB962C8B-B14F-4D97-AF65-F5344CB8AC3E}">
        <p14:creationId xmlns:p14="http://schemas.microsoft.com/office/powerpoint/2010/main" val="373818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1033463"/>
            <a:ext cx="8229600" cy="8255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b="1" u="sng" smtClean="0">
                <a:solidFill>
                  <a:srgbClr val="FF0000"/>
                </a:solidFill>
                <a:ea typeface="李旭科毛笔行书" pitchFamily="2" charset="-122"/>
              </a:rPr>
              <a:t>☆课堂提高☆ 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257175" y="2441575"/>
            <a:ext cx="8643938" cy="295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</a:rPr>
              <a:t>答案</a:t>
            </a:r>
            <a:r>
              <a:rPr lang="en-US" altLang="zh-CN" sz="3200" b="1" dirty="0">
                <a:solidFill>
                  <a:srgbClr val="FF0000"/>
                </a:solidFill>
              </a:rPr>
              <a:t>】D</a:t>
            </a:r>
          </a:p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</a:rPr>
              <a:t>解析</a:t>
            </a:r>
            <a:r>
              <a:rPr lang="en-US" altLang="zh-CN" sz="3200" b="1" dirty="0">
                <a:solidFill>
                  <a:srgbClr val="FF0000"/>
                </a:solidFill>
              </a:rPr>
              <a:t>】D</a:t>
            </a:r>
            <a:r>
              <a:rPr lang="zh-CN" altLang="en-US" sz="3200" b="1" dirty="0">
                <a:solidFill>
                  <a:srgbClr val="FF0000"/>
                </a:solidFill>
              </a:rPr>
              <a:t>，用于主谓之间，取消句子独立性（</a:t>
            </a:r>
            <a:r>
              <a:rPr lang="en-US" altLang="zh-CN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</a:rPr>
              <a:t>项代词，指佚之狐的建议；</a:t>
            </a:r>
            <a:r>
              <a:rPr lang="en-US" altLang="zh-CN" sz="3200" b="1" dirty="0">
                <a:solidFill>
                  <a:srgbClr val="FF0000"/>
                </a:solidFill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</a:rPr>
              <a:t>项介于姓和名之间的助词；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</a:rPr>
              <a:t>项助词，宾语前置的标志。） </a:t>
            </a:r>
          </a:p>
        </p:txBody>
      </p:sp>
    </p:spTree>
    <p:extLst>
      <p:ext uri="{BB962C8B-B14F-4D97-AF65-F5344CB8AC3E}">
        <p14:creationId xmlns:p14="http://schemas.microsoft.com/office/powerpoint/2010/main" val="413905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1033463"/>
            <a:ext cx="8229600" cy="8255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b="1" u="sng" smtClean="0">
                <a:solidFill>
                  <a:srgbClr val="FF0000"/>
                </a:solidFill>
                <a:ea typeface="李旭科毛笔行书" pitchFamily="2" charset="-122"/>
              </a:rPr>
              <a:t>☆课堂提高☆ </a:t>
            </a:r>
          </a:p>
        </p:txBody>
      </p:sp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107504" y="1858963"/>
            <a:ext cx="892899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 dirty="0"/>
              <a:t>2</a:t>
            </a:r>
            <a:r>
              <a:rPr lang="zh-CN" altLang="en-US" sz="3200" b="1" dirty="0"/>
              <a:t>．下列句子中，加点词的意义和用法不相同的一项是（    ）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A</a:t>
            </a:r>
            <a:r>
              <a:rPr lang="zh-CN" altLang="en-US" sz="3200" b="1" dirty="0"/>
              <a:t>．① 越国以鄙远    ② 焉用亡郑以陪邻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B</a:t>
            </a:r>
            <a:r>
              <a:rPr lang="zh-CN" altLang="en-US" sz="3200" b="1" dirty="0"/>
              <a:t>．① 郑既知亡矣    ② 既东封郑，又欲肆其西封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C</a:t>
            </a:r>
            <a:r>
              <a:rPr lang="zh-CN" altLang="en-US" sz="3200" b="1" dirty="0"/>
              <a:t>．① 且贰于楚也    ② 且君尝为晋君矣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D</a:t>
            </a:r>
            <a:r>
              <a:rPr lang="zh-CN" altLang="en-US" sz="3200" b="1" dirty="0"/>
              <a:t>．① 无能为也已    ② 且君尝为晋君赐矣</a:t>
            </a:r>
          </a:p>
        </p:txBody>
      </p:sp>
    </p:spTree>
    <p:extLst>
      <p:ext uri="{BB962C8B-B14F-4D97-AF65-F5344CB8AC3E}">
        <p14:creationId xmlns:p14="http://schemas.microsoft.com/office/powerpoint/2010/main" val="50138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1033463"/>
            <a:ext cx="8229600" cy="8255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b="1" u="sng" smtClean="0">
                <a:solidFill>
                  <a:srgbClr val="FF0000"/>
                </a:solidFill>
                <a:ea typeface="李旭科毛笔行书" pitchFamily="2" charset="-122"/>
              </a:rPr>
              <a:t>☆课堂提高☆ </a:t>
            </a:r>
          </a:p>
        </p:txBody>
      </p:sp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257175" y="2216150"/>
            <a:ext cx="86439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答案</a:t>
            </a:r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】 C</a:t>
            </a:r>
          </a:p>
          <a:p>
            <a:pPr algn="just">
              <a:lnSpc>
                <a:spcPct val="15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解析</a:t>
            </a:r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】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A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项名词用作动词，驻军；</a:t>
            </a:r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B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项是</a:t>
            </a:r>
            <a:r>
              <a:rPr lang="zh-CN" altLang="en-US" sz="3600" b="1" dirty="0">
                <a:solidFill>
                  <a:srgbClr val="FF0000"/>
                </a:solidFill>
              </a:rPr>
              <a:t>“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出使的人</a:t>
            </a:r>
            <a:r>
              <a:rPr lang="zh-CN" altLang="en-US" sz="3600" b="1" dirty="0">
                <a:solidFill>
                  <a:srgbClr val="FF0000"/>
                </a:solidFill>
              </a:rPr>
              <a:t>”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；</a:t>
            </a:r>
            <a:r>
              <a:rPr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D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项是</a:t>
            </a:r>
            <a:r>
              <a:rPr lang="zh-CN" altLang="en-US" sz="3600" b="1" dirty="0">
                <a:solidFill>
                  <a:srgbClr val="FF0000"/>
                </a:solidFill>
              </a:rPr>
              <a:t>“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结盟</a:t>
            </a:r>
            <a:r>
              <a:rPr lang="zh-CN" altLang="en-US" sz="3600" b="1" dirty="0">
                <a:solidFill>
                  <a:srgbClr val="FF0000"/>
                </a:solidFill>
              </a:rPr>
              <a:t>”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。）</a:t>
            </a:r>
          </a:p>
        </p:txBody>
      </p:sp>
    </p:spTree>
    <p:extLst>
      <p:ext uri="{BB962C8B-B14F-4D97-AF65-F5344CB8AC3E}">
        <p14:creationId xmlns:p14="http://schemas.microsoft.com/office/powerpoint/2010/main" val="132527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35496" y="116632"/>
            <a:ext cx="9001000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3200" b="1" dirty="0">
                <a:solidFill>
                  <a:srgbClr val="000000"/>
                </a:solidFill>
              </a:rPr>
              <a:t>3．下列对原文章有关内容的分析和概括，不正确的一项是（ ）</a:t>
            </a:r>
          </a:p>
          <a:p>
            <a:pPr algn="just"/>
            <a:r>
              <a:rPr lang="en-US" altLang="zh-CN" sz="3200" b="1" dirty="0">
                <a:solidFill>
                  <a:srgbClr val="000000"/>
                </a:solidFill>
              </a:rPr>
              <a:t>A．佚之狐的话“</a:t>
            </a:r>
            <a:r>
              <a:rPr lang="en-US" altLang="zh-CN" sz="3200" b="1" dirty="0" err="1">
                <a:solidFill>
                  <a:srgbClr val="000000"/>
                </a:solidFill>
              </a:rPr>
              <a:t>师必退</a:t>
            </a:r>
            <a:r>
              <a:rPr lang="en-US" altLang="zh-CN" sz="3200" b="1" dirty="0">
                <a:solidFill>
                  <a:srgbClr val="000000"/>
                </a:solidFill>
              </a:rPr>
              <a:t>”，</a:t>
            </a:r>
            <a:r>
              <a:rPr lang="en-US" altLang="zh-CN" sz="3200" b="1" dirty="0" err="1">
                <a:solidFill>
                  <a:srgbClr val="000000"/>
                </a:solidFill>
              </a:rPr>
              <a:t>表现了佚之狐对烛之武的了解与信任，使读者未见其人，先知其才，从反面表现了烛之武的才能</a:t>
            </a:r>
            <a:r>
              <a:rPr lang="en-US" altLang="zh-CN" sz="3200" b="1" dirty="0">
                <a:solidFill>
                  <a:srgbClr val="000000"/>
                </a:solidFill>
              </a:rPr>
              <a:t>。</a:t>
            </a:r>
          </a:p>
          <a:p>
            <a:pPr algn="just"/>
            <a:r>
              <a:rPr lang="en-US" altLang="zh-CN" sz="3200" b="1" dirty="0" err="1">
                <a:solidFill>
                  <a:srgbClr val="000000"/>
                </a:solidFill>
              </a:rPr>
              <a:t>B．文中的主要人物是烛之武，作者通过他的语言，不管是牢骚，还是说辞，都表现了他不仅能言善辩，而且深明大义、机智勇敢</a:t>
            </a:r>
            <a:r>
              <a:rPr lang="en-US" altLang="zh-CN" sz="3200" b="1" dirty="0">
                <a:solidFill>
                  <a:srgbClr val="000000"/>
                </a:solidFill>
              </a:rPr>
              <a:t>。</a:t>
            </a:r>
          </a:p>
          <a:p>
            <a:pPr algn="just"/>
            <a:r>
              <a:rPr lang="en-US" altLang="zh-CN" sz="3200" b="1" dirty="0">
                <a:solidFill>
                  <a:srgbClr val="000000"/>
                </a:solidFill>
              </a:rPr>
              <a:t>C．秦晋围郑的原因有二：一是郑“</a:t>
            </a:r>
            <a:r>
              <a:rPr lang="en-US" altLang="zh-CN" sz="3200" b="1" dirty="0" err="1">
                <a:solidFill>
                  <a:srgbClr val="000000"/>
                </a:solidFill>
              </a:rPr>
              <a:t>无礼于晋</a:t>
            </a:r>
            <a:r>
              <a:rPr lang="en-US" altLang="zh-CN" sz="3200" b="1" dirty="0">
                <a:solidFill>
                  <a:srgbClr val="000000"/>
                </a:solidFill>
              </a:rPr>
              <a:t>”，</a:t>
            </a:r>
            <a:r>
              <a:rPr lang="en-US" altLang="zh-CN" sz="3200" b="1" dirty="0" err="1">
                <a:solidFill>
                  <a:srgbClr val="000000"/>
                </a:solidFill>
              </a:rPr>
              <a:t>二是郑“贰于楚</a:t>
            </a:r>
            <a:r>
              <a:rPr lang="en-US" altLang="zh-CN" sz="3200" b="1" dirty="0">
                <a:solidFill>
                  <a:srgbClr val="000000"/>
                </a:solidFill>
              </a:rPr>
              <a:t>”。</a:t>
            </a:r>
          </a:p>
          <a:p>
            <a:pPr algn="just"/>
            <a:r>
              <a:rPr lang="en-US" altLang="zh-CN" sz="3200" b="1" dirty="0" err="1">
                <a:solidFill>
                  <a:srgbClr val="000000"/>
                </a:solidFill>
              </a:rPr>
              <a:t>D．本文除去主体说辞部分层层深入、步步紧逼之外，首尾几个自然段的叙事，尽管文字简洁，情节的推进变化却是波澜起伏，扣人心弦</a:t>
            </a:r>
            <a:r>
              <a:rPr lang="en-US" altLang="zh-CN" sz="3200" b="1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731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1033463"/>
            <a:ext cx="8229600" cy="8255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b="1" u="sng" smtClean="0">
                <a:solidFill>
                  <a:srgbClr val="FF0000"/>
                </a:solidFill>
                <a:ea typeface="李旭科毛笔行书" pitchFamily="2" charset="-122"/>
              </a:rPr>
              <a:t>☆课堂提高☆ </a:t>
            </a:r>
          </a:p>
        </p:txBody>
      </p:sp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257175" y="2204864"/>
            <a:ext cx="86439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</a:rPr>
              <a:t>答案</a:t>
            </a:r>
            <a:r>
              <a:rPr lang="en-US" altLang="zh-CN" sz="3200" b="1" dirty="0">
                <a:solidFill>
                  <a:srgbClr val="FF0000"/>
                </a:solidFill>
              </a:rPr>
              <a:t>】 A</a:t>
            </a:r>
          </a:p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</a:rPr>
              <a:t>解析</a:t>
            </a:r>
            <a:r>
              <a:rPr lang="en-US" altLang="zh-CN" sz="3200" b="1" dirty="0">
                <a:solidFill>
                  <a:srgbClr val="FF0000"/>
                </a:solidFill>
              </a:rPr>
              <a:t>】</a:t>
            </a:r>
            <a:r>
              <a:rPr lang="zh-CN" altLang="en-US" sz="3200" b="1" dirty="0">
                <a:solidFill>
                  <a:srgbClr val="FF0000"/>
                </a:solidFill>
              </a:rPr>
              <a:t>（从侧面表现了烛之武的才能，不是“反面”）</a:t>
            </a:r>
          </a:p>
          <a:p>
            <a:pPr algn="just">
              <a:lnSpc>
                <a:spcPct val="150000"/>
              </a:lnSpc>
            </a:pP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9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掌握以上七个方向，下笔如有神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解断句题，语感语法句意都有帮助，从何下手？还是从突破基础知识点开始。</a:t>
            </a:r>
            <a:endParaRPr lang="en-US" altLang="zh-CN" dirty="0" smtClean="0"/>
          </a:p>
          <a:p>
            <a:r>
              <a:rPr lang="zh-CN" altLang="en-US" dirty="0" smtClean="0"/>
              <a:t>解文化常识题，对症下药，做一题积累一题。</a:t>
            </a:r>
            <a:endParaRPr lang="en-US" altLang="zh-CN" dirty="0" smtClean="0"/>
          </a:p>
          <a:p>
            <a:r>
              <a:rPr lang="zh-CN" altLang="en-US" dirty="0" smtClean="0"/>
              <a:t>解人物性格题，还是源于翻译通顺，源于细心核对。</a:t>
            </a:r>
            <a:endParaRPr lang="en-US" altLang="zh-CN" dirty="0" smtClean="0"/>
          </a:p>
          <a:p>
            <a:r>
              <a:rPr lang="zh-CN" altLang="en-US" dirty="0" smtClean="0"/>
              <a:t>解翻译，综合应用，七个方向的积累让你如庖丁解牛，一眼切中肯綮。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2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烛之武退秦</a:t>
            </a:r>
            <a:r>
              <a:rPr lang="zh-CN" altLang="zh-CN" b="1" dirty="0" smtClean="0"/>
              <a:t>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晋侯、秦伯围郑，</a:t>
            </a:r>
            <a:r>
              <a:rPr lang="zh-CN" altLang="zh-CN" b="1" u="heavy" dirty="0"/>
              <a:t>以</a:t>
            </a:r>
            <a:r>
              <a:rPr lang="zh-CN" altLang="zh-CN" dirty="0"/>
              <a:t>其无礼</a:t>
            </a:r>
            <a:r>
              <a:rPr lang="zh-CN" altLang="zh-CN" b="1" u="heavy" dirty="0"/>
              <a:t>于</a:t>
            </a:r>
            <a:r>
              <a:rPr lang="zh-CN" altLang="zh-CN" dirty="0"/>
              <a:t>晋，</a:t>
            </a:r>
            <a:r>
              <a:rPr lang="zh-CN" altLang="zh-CN" b="1" u="heavy" dirty="0"/>
              <a:t>且</a:t>
            </a:r>
            <a:r>
              <a:rPr lang="zh-CN" altLang="zh-CN" dirty="0"/>
              <a:t>贰于楚也。</a:t>
            </a:r>
            <a:r>
              <a:rPr lang="zh-CN" altLang="zh-CN" b="1" u="heavy" dirty="0"/>
              <a:t>晋军函陵</a:t>
            </a:r>
            <a:r>
              <a:rPr lang="zh-CN" altLang="zh-CN" dirty="0"/>
              <a:t>，秦军氾南。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5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686320"/>
          </a:xfrm>
        </p:spPr>
        <p:txBody>
          <a:bodyPr/>
          <a:lstStyle/>
          <a:p>
            <a:r>
              <a:rPr lang="zh-CN" altLang="zh-CN" dirty="0"/>
              <a:t>晋侯、秦伯围郑，</a:t>
            </a:r>
            <a:r>
              <a:rPr lang="zh-CN" altLang="zh-CN" b="1" u="heavy" dirty="0"/>
              <a:t>以</a:t>
            </a:r>
            <a:r>
              <a:rPr lang="zh-CN" altLang="zh-CN" dirty="0"/>
              <a:t>其无礼</a:t>
            </a:r>
            <a:r>
              <a:rPr lang="zh-CN" altLang="zh-CN" b="1" u="heavy" dirty="0"/>
              <a:t>于</a:t>
            </a:r>
            <a:r>
              <a:rPr lang="zh-CN" altLang="zh-CN" dirty="0"/>
              <a:t>晋，</a:t>
            </a:r>
            <a:r>
              <a:rPr lang="zh-CN" altLang="zh-CN" b="1" u="heavy" dirty="0"/>
              <a:t>且</a:t>
            </a:r>
            <a:r>
              <a:rPr lang="zh-CN" altLang="zh-CN" dirty="0"/>
              <a:t>贰于楚也。</a:t>
            </a:r>
            <a:r>
              <a:rPr lang="zh-CN" altLang="zh-CN" b="1" u="heavy" dirty="0"/>
              <a:t>晋军函陵</a:t>
            </a:r>
            <a:r>
              <a:rPr lang="zh-CN" altLang="zh-CN" dirty="0"/>
              <a:t>，秦军氾南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以：因为  虚词</a:t>
            </a:r>
            <a:endParaRPr lang="en-US" altLang="zh-CN" dirty="0" smtClean="0"/>
          </a:p>
          <a:p>
            <a:r>
              <a:rPr lang="zh-CN" altLang="en-US" dirty="0" smtClean="0"/>
              <a:t>于：对    虚词</a:t>
            </a:r>
            <a:endParaRPr lang="en-US" altLang="zh-CN" dirty="0" smtClean="0"/>
          </a:p>
          <a:p>
            <a:r>
              <a:rPr lang="zh-CN" altLang="en-US" dirty="0" smtClean="0"/>
              <a:t>且：并且  虚词</a:t>
            </a:r>
            <a:endParaRPr lang="en-US" altLang="zh-CN" dirty="0" smtClean="0"/>
          </a:p>
          <a:p>
            <a:r>
              <a:rPr lang="zh-CN" altLang="zh-CN" dirty="0"/>
              <a:t>晋军</a:t>
            </a:r>
            <a:r>
              <a:rPr lang="zh-CN" altLang="en-US" dirty="0"/>
              <a:t>（于）</a:t>
            </a:r>
            <a:r>
              <a:rPr lang="zh-CN" altLang="zh-CN" dirty="0"/>
              <a:t>函陵</a:t>
            </a:r>
            <a:r>
              <a:rPr lang="zh-CN" altLang="en-US" dirty="0"/>
              <a:t>：</a:t>
            </a:r>
            <a:r>
              <a:rPr lang="zh-CN" altLang="en-US" dirty="0" smtClean="0"/>
              <a:t>晋军在函陵驻扎  倒装句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0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佚之狐言</a:t>
            </a:r>
            <a:r>
              <a:rPr lang="zh-CN" altLang="zh-CN" b="1" u="heavy" dirty="0"/>
              <a:t>于</a:t>
            </a:r>
            <a:r>
              <a:rPr lang="zh-CN" altLang="zh-CN" dirty="0"/>
              <a:t>郑伯曰：</a:t>
            </a:r>
            <a:r>
              <a:rPr lang="en-US" altLang="zh-CN" dirty="0"/>
              <a:t>“</a:t>
            </a:r>
            <a:r>
              <a:rPr lang="zh-CN" altLang="zh-CN" dirty="0"/>
              <a:t>国危矣，</a:t>
            </a:r>
            <a:r>
              <a:rPr lang="zh-CN" altLang="zh-CN" b="1" u="heavy" dirty="0"/>
              <a:t>若</a:t>
            </a:r>
            <a:r>
              <a:rPr lang="zh-CN" altLang="zh-CN" dirty="0"/>
              <a:t>使烛之武见秦君，</a:t>
            </a:r>
            <a:r>
              <a:rPr lang="zh-CN" altLang="zh-CN" b="1" u="heavy" dirty="0"/>
              <a:t>师</a:t>
            </a:r>
            <a:r>
              <a:rPr lang="zh-CN" altLang="zh-CN" dirty="0"/>
              <a:t>必退。</a:t>
            </a:r>
            <a:r>
              <a:rPr lang="en-US" altLang="zh-CN" dirty="0"/>
              <a:t>”</a:t>
            </a:r>
            <a:r>
              <a:rPr lang="zh-CN" altLang="zh-CN" dirty="0"/>
              <a:t>公从之。辞曰：</a:t>
            </a:r>
            <a:r>
              <a:rPr lang="en-US" altLang="zh-CN" dirty="0"/>
              <a:t>“</a:t>
            </a:r>
            <a:r>
              <a:rPr lang="zh-CN" altLang="zh-CN" dirty="0"/>
              <a:t>臣</a:t>
            </a:r>
            <a:r>
              <a:rPr lang="zh-CN" altLang="zh-CN" b="1" u="heavy" dirty="0"/>
              <a:t>之</a:t>
            </a:r>
            <a:r>
              <a:rPr lang="zh-CN" altLang="zh-CN" dirty="0"/>
              <a:t>壮也，犹不如人；今老矣，无能为也</a:t>
            </a:r>
            <a:r>
              <a:rPr lang="zh-CN" altLang="zh-CN" b="1" u="heavy" dirty="0"/>
              <a:t>已</a:t>
            </a:r>
            <a:r>
              <a:rPr lang="zh-CN" altLang="zh-CN" dirty="0"/>
              <a:t>。</a:t>
            </a:r>
            <a:r>
              <a:rPr lang="en-US" altLang="zh-CN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8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53864"/>
          </a:xfrm>
        </p:spPr>
        <p:txBody>
          <a:bodyPr/>
          <a:lstStyle/>
          <a:p>
            <a:r>
              <a:rPr lang="zh-CN" altLang="zh-CN" dirty="0"/>
              <a:t>佚之狐言</a:t>
            </a:r>
            <a:r>
              <a:rPr lang="zh-CN" altLang="zh-CN" b="1" u="heavy" dirty="0"/>
              <a:t>于</a:t>
            </a:r>
            <a:r>
              <a:rPr lang="zh-CN" altLang="zh-CN" dirty="0"/>
              <a:t>郑伯曰：</a:t>
            </a:r>
            <a:r>
              <a:rPr lang="en-US" altLang="zh-CN" dirty="0"/>
              <a:t>“</a:t>
            </a:r>
            <a:r>
              <a:rPr lang="zh-CN" altLang="zh-CN" dirty="0"/>
              <a:t>国危矣，</a:t>
            </a:r>
            <a:r>
              <a:rPr lang="zh-CN" altLang="zh-CN" b="1" u="heavy" dirty="0"/>
              <a:t>若</a:t>
            </a:r>
            <a:r>
              <a:rPr lang="zh-CN" altLang="zh-CN" dirty="0"/>
              <a:t>使烛之武见秦君，</a:t>
            </a:r>
            <a:r>
              <a:rPr lang="zh-CN" altLang="zh-CN" b="1" u="heavy" dirty="0"/>
              <a:t>师</a:t>
            </a:r>
            <a:r>
              <a:rPr lang="zh-CN" altLang="zh-CN" dirty="0"/>
              <a:t>必退。</a:t>
            </a:r>
            <a:r>
              <a:rPr lang="en-US" altLang="zh-CN" dirty="0"/>
              <a:t>”</a:t>
            </a:r>
            <a:r>
              <a:rPr lang="zh-CN" altLang="zh-CN" dirty="0"/>
              <a:t>公从之。辞曰：</a:t>
            </a:r>
            <a:r>
              <a:rPr lang="en-US" altLang="zh-CN" dirty="0"/>
              <a:t>“</a:t>
            </a:r>
            <a:r>
              <a:rPr lang="zh-CN" altLang="zh-CN" dirty="0"/>
              <a:t>臣</a:t>
            </a:r>
            <a:r>
              <a:rPr lang="zh-CN" altLang="zh-CN" b="1" u="heavy" dirty="0"/>
              <a:t>之</a:t>
            </a:r>
            <a:r>
              <a:rPr lang="zh-CN" altLang="zh-CN" dirty="0"/>
              <a:t>壮也，犹不如人；今老矣，无能为也</a:t>
            </a:r>
            <a:r>
              <a:rPr lang="zh-CN" altLang="zh-CN" b="1" u="heavy" dirty="0"/>
              <a:t>已</a:t>
            </a:r>
            <a:r>
              <a:rPr lang="zh-CN" altLang="zh-CN" dirty="0"/>
              <a:t>。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于：对         虚词</a:t>
            </a:r>
            <a:endParaRPr lang="en-US" altLang="zh-CN" dirty="0" smtClean="0"/>
          </a:p>
          <a:p>
            <a:r>
              <a:rPr lang="zh-CN" altLang="en-US" dirty="0" smtClean="0"/>
              <a:t>若：假如       虚词</a:t>
            </a:r>
            <a:endParaRPr lang="en-US" altLang="zh-CN" dirty="0" smtClean="0"/>
          </a:p>
          <a:p>
            <a:r>
              <a:rPr lang="zh-CN" altLang="en-US" dirty="0" smtClean="0"/>
              <a:t>师：军队       实词</a:t>
            </a:r>
            <a:endParaRPr lang="en-US" altLang="zh-CN" dirty="0" smtClean="0"/>
          </a:p>
          <a:p>
            <a:r>
              <a:rPr lang="zh-CN" altLang="en-US" dirty="0" smtClean="0"/>
              <a:t>之：取独       虚词</a:t>
            </a:r>
            <a:endParaRPr lang="en-US" altLang="zh-CN" dirty="0" smtClean="0"/>
          </a:p>
          <a:p>
            <a:r>
              <a:rPr lang="zh-CN" altLang="en-US" dirty="0" smtClean="0"/>
              <a:t>已：同“矣”。 通假字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8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公曰：</a:t>
            </a:r>
            <a:r>
              <a:rPr lang="en-US" altLang="zh-CN" dirty="0"/>
              <a:t>“</a:t>
            </a:r>
            <a:r>
              <a:rPr lang="zh-CN" altLang="zh-CN" dirty="0"/>
              <a:t>吾不能早用子，今急</a:t>
            </a:r>
            <a:r>
              <a:rPr lang="zh-CN" altLang="zh-CN" b="1" u="heavy" dirty="0"/>
              <a:t>而</a:t>
            </a:r>
            <a:r>
              <a:rPr lang="zh-CN" altLang="zh-CN" dirty="0"/>
              <a:t>求子，</a:t>
            </a:r>
            <a:r>
              <a:rPr lang="zh-CN" altLang="zh-CN" b="1" u="heavy" dirty="0"/>
              <a:t>是寡人之过也</a:t>
            </a:r>
            <a:r>
              <a:rPr lang="zh-CN" altLang="zh-CN" dirty="0"/>
              <a:t>。然郑亡，子亦有不利</a:t>
            </a:r>
            <a:r>
              <a:rPr lang="zh-CN" altLang="zh-CN" b="1" u="heavy" dirty="0"/>
              <a:t>焉</a:t>
            </a:r>
            <a:r>
              <a:rPr lang="zh-CN" altLang="zh-CN" dirty="0"/>
              <a:t>。</a:t>
            </a:r>
            <a:r>
              <a:rPr lang="en-US" altLang="zh-CN" dirty="0"/>
              <a:t>”</a:t>
            </a:r>
            <a:r>
              <a:rPr lang="zh-CN" altLang="zh-CN" b="1" u="heavy" dirty="0"/>
              <a:t>许</a:t>
            </a:r>
            <a:r>
              <a:rPr lang="zh-CN" altLang="zh-CN" dirty="0"/>
              <a:t>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7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51</TotalTime>
  <Words>1156</Words>
  <Application>Microsoft Office PowerPoint</Application>
  <PresentationFormat>全屏显示(4:3)</PresentationFormat>
  <Paragraphs>75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暗香扑面</vt:lpstr>
      <vt:lpstr>突破文言文，从细从严</vt:lpstr>
      <vt:lpstr>文言文的基础知识架构</vt:lpstr>
      <vt:lpstr>掌握以上七个方向，下笔如有神</vt:lpstr>
      <vt:lpstr>烛之武退秦师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☆课堂提高☆ </vt:lpstr>
      <vt:lpstr>☆课堂提高☆ </vt:lpstr>
      <vt:lpstr>☆课堂提高☆ </vt:lpstr>
      <vt:lpstr>☆课堂提高☆ </vt:lpstr>
      <vt:lpstr>PowerPoint 演示文稿</vt:lpstr>
      <vt:lpstr>☆课堂提高☆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烛之武退秦师</dc:title>
  <dc:creator>陈宇婷</dc:creator>
  <cp:lastModifiedBy>陈宇婷</cp:lastModifiedBy>
  <cp:revision>5</cp:revision>
  <dcterms:created xsi:type="dcterms:W3CDTF">2019-08-04T13:37:10Z</dcterms:created>
  <dcterms:modified xsi:type="dcterms:W3CDTF">2019-08-04T14:28:54Z</dcterms:modified>
</cp:coreProperties>
</file>