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21"/>
  </p:notesMasterIdLst>
  <p:sldIdLst>
    <p:sldId id="265" r:id="rId8"/>
    <p:sldId id="910" r:id="rId9"/>
    <p:sldId id="835" r:id="rId10"/>
    <p:sldId id="926" r:id="rId11"/>
    <p:sldId id="937" r:id="rId12"/>
    <p:sldId id="938" r:id="rId13"/>
    <p:sldId id="862" r:id="rId14"/>
    <p:sldId id="939" r:id="rId15"/>
    <p:sldId id="940" r:id="rId16"/>
    <p:sldId id="941" r:id="rId17"/>
    <p:sldId id="942" r:id="rId18"/>
    <p:sldId id="943" r:id="rId19"/>
    <p:sldId id="932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9DCFF"/>
    <a:srgbClr val="B7ECFF"/>
    <a:srgbClr val="B9FFB9"/>
    <a:srgbClr val="ECF5E7"/>
    <a:srgbClr val="0000FF"/>
    <a:srgbClr val="4BD0FF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86" y="66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幻灯片图像占位符 3"/>
          <p:cNvSpPr>
            <a:spLocks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CFB8FCF-10EC-47C8-90CF-6D1F253345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049463"/>
            <a:ext cx="386715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49463"/>
            <a:ext cx="386715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623888"/>
            <a:ext cx="1971675" cy="5776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623888"/>
            <a:ext cx="5762625" cy="5776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2" Type="http://schemas.openxmlformats.org/officeDocument/2006/relationships/theme" Target="../theme/theme3.xml"/><Relationship Id="rId21" Type="http://schemas.openxmlformats.org/officeDocument/2006/relationships/image" Target="../media/image11.png"/><Relationship Id="rId20" Type="http://schemas.openxmlformats.org/officeDocument/2006/relationships/image" Target="../media/image10.png"/><Relationship Id="rId2" Type="http://schemas.openxmlformats.org/officeDocument/2006/relationships/slideLayout" Target="../slideLayouts/slideLayout24.xml"/><Relationship Id="rId19" Type="http://schemas.openxmlformats.org/officeDocument/2006/relationships/image" Target="../media/image9.png"/><Relationship Id="rId18" Type="http://schemas.openxmlformats.org/officeDocument/2006/relationships/image" Target="../media/image8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15" Type="http://schemas.openxmlformats.org/officeDocument/2006/relationships/slide" Target="../slides/slid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5" Type="http://schemas.openxmlformats.org/officeDocument/2006/relationships/theme" Target="../theme/theme6.xml"/><Relationship Id="rId14" Type="http://schemas.openxmlformats.org/officeDocument/2006/relationships/hyperlink" Target="http://www.zxjkw.com/chuangxin/cx_index.html" TargetMode="Externa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2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628650" y="623888"/>
            <a:ext cx="7886700" cy="13255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49463"/>
            <a:ext cx="7886700" cy="43513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2" name="Freeform 102"/>
          <p:cNvSpPr>
            <a:spLocks noEditPoints="1"/>
          </p:cNvSpPr>
          <p:nvPr userDrawn="1"/>
        </p:nvSpPr>
        <p:spPr>
          <a:xfrm>
            <a:off x="0" y="5922963"/>
            <a:ext cx="1041400" cy="9350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rgbClr val="B7EC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Line 12"/>
          <p:cNvSpPr/>
          <p:nvPr userDrawn="1"/>
        </p:nvSpPr>
        <p:spPr>
          <a:xfrm>
            <a:off x="0" y="6478588"/>
            <a:ext cx="9144000" cy="0"/>
          </a:xfrm>
          <a:prstGeom prst="line">
            <a:avLst/>
          </a:prstGeom>
          <a:ln w="57150" cap="flat" cmpd="sng">
            <a:solidFill>
              <a:srgbClr val="B7ECFF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grpSp>
        <p:nvGrpSpPr>
          <p:cNvPr id="2054" name="Freeform 131"/>
          <p:cNvGrpSpPr/>
          <p:nvPr userDrawn="1"/>
        </p:nvGrpSpPr>
        <p:grpSpPr>
          <a:xfrm>
            <a:off x="-122237" y="6370638"/>
            <a:ext cx="9382125" cy="620712"/>
            <a:chOff x="0" y="0"/>
            <a:chExt cx="5914" cy="391"/>
          </a:xfrm>
        </p:grpSpPr>
        <p:pic>
          <p:nvPicPr>
            <p:cNvPr id="2083" name="Freeform 131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5914" cy="39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75" y="68"/>
              <a:ext cx="576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5" name="组合 12"/>
          <p:cNvGrpSpPr>
            <a:grpSpLocks noChangeAspect="1"/>
          </p:cNvGrpSpPr>
          <p:nvPr userDrawn="1"/>
        </p:nvGrpSpPr>
        <p:grpSpPr>
          <a:xfrm>
            <a:off x="19050" y="6516688"/>
            <a:ext cx="1023938" cy="304800"/>
            <a:chOff x="0" y="0"/>
            <a:chExt cx="1768427" cy="456181"/>
          </a:xfrm>
        </p:grpSpPr>
        <p:pic>
          <p:nvPicPr>
            <p:cNvPr id="2081" name="图片 13" descr="未标题-1 拷贝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82" name="图片 14" descr="创新设计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056" name="AutoShape 108"/>
          <p:cNvGrpSpPr/>
          <p:nvPr userDrawn="1"/>
        </p:nvGrpSpPr>
        <p:grpSpPr>
          <a:xfrm>
            <a:off x="6059488" y="6461125"/>
            <a:ext cx="1060450" cy="493713"/>
            <a:chOff x="0" y="0"/>
            <a:chExt cx="668" cy="311"/>
          </a:xfrm>
        </p:grpSpPr>
        <p:pic>
          <p:nvPicPr>
            <p:cNvPr id="2079" name="AutoShape 108">
              <a:hlinkClick r:id="rId15" action="ppaction://hlinksldjump"/>
            </p:cNvPr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0" y="0"/>
              <a:ext cx="668" cy="31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9" name="Text Box 1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5" y="3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返回目录</a:t>
              </a:r>
              <a:endPara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0" name="Text Box 132"/>
          <p:cNvSpPr txBox="1">
            <a:spLocks noChangeArrowheads="1"/>
          </p:cNvSpPr>
          <p:nvPr/>
        </p:nvSpPr>
        <p:spPr bwMode="auto">
          <a:xfrm>
            <a:off x="4184650" y="6542088"/>
            <a:ext cx="7620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  <a:buNone/>
            </a:pPr>
            <a:r>
              <a:rPr lang="zh-CN" altLang="en-US" sz="1100" b="1" dirty="0">
                <a:latin typeface="楷体" pitchFamily="49" charset="-122"/>
                <a:ea typeface="楷体" pitchFamily="49" charset="-122"/>
              </a:rPr>
              <a:t>第</a:t>
            </a:r>
            <a:fld id="{9A0DB2DC-4C9A-4742-B13C-FB6460FD3503}" type="slidenum">
              <a:rPr lang="zh-CN" altLang="en-US" sz="1100" b="1" dirty="0">
                <a:latin typeface="楷体" pitchFamily="49" charset="-122"/>
                <a:ea typeface="楷体" pitchFamily="49" charset="-122"/>
              </a:rPr>
            </a:fld>
            <a:r>
              <a:rPr lang="zh-CN" altLang="en-US" sz="1100" b="1" dirty="0">
                <a:latin typeface="楷体" pitchFamily="49" charset="-122"/>
                <a:ea typeface="楷体" pitchFamily="49" charset="-122"/>
              </a:rPr>
              <a:t>页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58" name="圆角矩形 37"/>
          <p:cNvGrpSpPr/>
          <p:nvPr userDrawn="1"/>
        </p:nvGrpSpPr>
        <p:grpSpPr>
          <a:xfrm>
            <a:off x="7034213" y="6516688"/>
            <a:ext cx="573087" cy="298450"/>
            <a:chOff x="0" y="0"/>
            <a:chExt cx="361" cy="188"/>
          </a:xfrm>
        </p:grpSpPr>
        <p:pic>
          <p:nvPicPr>
            <p:cNvPr id="2077" name="圆角矩形 37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0" y="0"/>
              <a:ext cx="361" cy="1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27" y="29"/>
              <a:ext cx="30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9" name="AutoShape 117"/>
          <p:cNvGrpSpPr/>
          <p:nvPr userDrawn="1"/>
        </p:nvGrpSpPr>
        <p:grpSpPr>
          <a:xfrm>
            <a:off x="7212013" y="6559550"/>
            <a:ext cx="219075" cy="219075"/>
            <a:chOff x="0" y="0"/>
            <a:chExt cx="138" cy="138"/>
          </a:xfrm>
        </p:grpSpPr>
        <p:pic>
          <p:nvPicPr>
            <p:cNvPr id="2075" name="AutoShape 117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0" y="0"/>
              <a:ext cx="138" cy="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6" name="Text Box 24"/>
            <p:cNvSpPr txBox="1">
              <a:spLocks noChangeArrowheads="1"/>
            </p:cNvSpPr>
            <p:nvPr/>
          </p:nvSpPr>
          <p:spPr bwMode="auto">
            <a:xfrm rot="16200000">
              <a:off x="67" y="33"/>
              <a:ext cx="5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7" name="Text Box 118">
            <a:hlinkClick r:id="" tooltip="上一页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067550" y="6523038"/>
            <a:ext cx="522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61" name="圆角矩形 40"/>
          <p:cNvGrpSpPr/>
          <p:nvPr userDrawn="1"/>
        </p:nvGrpSpPr>
        <p:grpSpPr>
          <a:xfrm>
            <a:off x="7583488" y="6516688"/>
            <a:ext cx="566737" cy="298450"/>
            <a:chOff x="0" y="0"/>
            <a:chExt cx="357" cy="188"/>
          </a:xfrm>
        </p:grpSpPr>
        <p:pic>
          <p:nvPicPr>
            <p:cNvPr id="2073" name="圆角矩形 40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357" cy="1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0" name="Text Box 28"/>
            <p:cNvSpPr txBox="1">
              <a:spLocks noChangeArrowheads="1"/>
            </p:cNvSpPr>
            <p:nvPr/>
          </p:nvSpPr>
          <p:spPr bwMode="auto">
            <a:xfrm>
              <a:off x="25" y="26"/>
              <a:ext cx="30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62" name="AutoShape 121"/>
          <p:cNvGrpSpPr/>
          <p:nvPr userDrawn="1"/>
        </p:nvGrpSpPr>
        <p:grpSpPr>
          <a:xfrm>
            <a:off x="7759700" y="6559550"/>
            <a:ext cx="214313" cy="219075"/>
            <a:chOff x="0" y="0"/>
            <a:chExt cx="135" cy="138"/>
          </a:xfrm>
        </p:grpSpPr>
        <p:pic>
          <p:nvPicPr>
            <p:cNvPr id="2071" name="AutoShape 121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0" y="0"/>
              <a:ext cx="135" cy="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 rot="5400000">
              <a:off x="8" y="39"/>
              <a:ext cx="6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04" name="Text Box 122">
            <a:hlinkClick r:id="" tooltip="下一页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608888" y="6523038"/>
            <a:ext cx="534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05" name="Text Box 128"/>
          <p:cNvSpPr txBox="1">
            <a:spLocks noChangeArrowheads="1"/>
          </p:cNvSpPr>
          <p:nvPr/>
        </p:nvSpPr>
        <p:spPr bwMode="auto">
          <a:xfrm>
            <a:off x="6715125" y="120650"/>
            <a:ext cx="212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lvl="0" algn="ctr" eaLnBrk="1" hangingPunct="1">
              <a:buNone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数字媒体资源库</a:t>
            </a:r>
            <a:endParaRPr lang="en-US" altLang="x-none" sz="20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65" name="任意多边形 24"/>
          <p:cNvGrpSpPr/>
          <p:nvPr userDrawn="1"/>
        </p:nvGrpSpPr>
        <p:grpSpPr>
          <a:xfrm>
            <a:off x="-103187" y="-96837"/>
            <a:ext cx="9399587" cy="779462"/>
            <a:chOff x="0" y="0"/>
            <a:chExt cx="5925" cy="495"/>
          </a:xfrm>
        </p:grpSpPr>
        <p:pic>
          <p:nvPicPr>
            <p:cNvPr id="2069" name="任意多边形 24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0" y="0"/>
              <a:ext cx="5925" cy="4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78" y="69"/>
              <a:ext cx="57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AutoShape 10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56759" y="6514308"/>
            <a:ext cx="914400" cy="304800"/>
          </a:xfrm>
          <a:prstGeom prst="actionButtonBlank">
            <a:avLst/>
          </a:prstGeom>
          <a:gradFill flip="none" rotWithShape="1">
            <a:gsLst>
              <a:gs pos="29000">
                <a:srgbClr val="B9EDFF"/>
              </a:gs>
              <a:gs pos="0">
                <a:schemeClr val="accent6">
                  <a:lumMod val="0"/>
                  <a:lumOff val="100000"/>
                </a:schemeClr>
              </a:gs>
              <a:gs pos="5000">
                <a:schemeClr val="accent6">
                  <a:lumMod val="0"/>
                  <a:lumOff val="100000"/>
                </a:schemeClr>
              </a:gs>
              <a:gs pos="100000">
                <a:srgbClr val="79D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31750" h="38100"/>
          </a:sp3d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结束放映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2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Freeform 79"/>
          <p:cNvSpPr/>
          <p:nvPr userDrawn="1"/>
        </p:nvSpPr>
        <p:spPr>
          <a:xfrm flipV="1">
            <a:off x="0" y="0"/>
            <a:ext cx="9144000" cy="304800"/>
          </a:xfrm>
          <a:custGeom>
            <a:avLst/>
            <a:gdLst>
              <a:gd name="txL" fmla="*/ 0 w 2721"/>
              <a:gd name="txT" fmla="*/ 0 h 330"/>
              <a:gd name="txR" fmla="*/ 2721 w 2721"/>
              <a:gd name="txB" fmla="*/ 330 h 33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721" h="330">
                <a:moveTo>
                  <a:pt x="2721" y="330"/>
                </a:moveTo>
                <a:cubicBezTo>
                  <a:pt x="0" y="330"/>
                  <a:pt x="0" y="330"/>
                  <a:pt x="0" y="330"/>
                </a:cubicBezTo>
                <a:cubicBezTo>
                  <a:pt x="0" y="2"/>
                  <a:pt x="0" y="2"/>
                  <a:pt x="0" y="2"/>
                </a:cubicBezTo>
                <a:cubicBezTo>
                  <a:pt x="804" y="2"/>
                  <a:pt x="804" y="2"/>
                  <a:pt x="804" y="2"/>
                </a:cubicBezTo>
                <a:cubicBezTo>
                  <a:pt x="804" y="2"/>
                  <a:pt x="837" y="0"/>
                  <a:pt x="870" y="14"/>
                </a:cubicBezTo>
                <a:cubicBezTo>
                  <a:pt x="904" y="29"/>
                  <a:pt x="921" y="50"/>
                  <a:pt x="921" y="50"/>
                </a:cubicBezTo>
                <a:cubicBezTo>
                  <a:pt x="1083" y="257"/>
                  <a:pt x="1083" y="257"/>
                  <a:pt x="1083" y="257"/>
                </a:cubicBezTo>
                <a:cubicBezTo>
                  <a:pt x="1083" y="257"/>
                  <a:pt x="1104" y="280"/>
                  <a:pt x="1127" y="289"/>
                </a:cubicBezTo>
                <a:cubicBezTo>
                  <a:pt x="1160" y="301"/>
                  <a:pt x="1198" y="299"/>
                  <a:pt x="1198" y="299"/>
                </a:cubicBezTo>
                <a:cubicBezTo>
                  <a:pt x="2721" y="299"/>
                  <a:pt x="2721" y="299"/>
                  <a:pt x="2721" y="299"/>
                </a:cubicBezTo>
                <a:lnTo>
                  <a:pt x="2721" y="330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13CF52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3" name="Freeform 62"/>
          <p:cNvSpPr>
            <a:spLocks noEditPoints="1"/>
          </p:cNvSpPr>
          <p:nvPr userDrawn="1"/>
        </p:nvSpPr>
        <p:spPr>
          <a:xfrm>
            <a:off x="0" y="5922963"/>
            <a:ext cx="1066800" cy="935037"/>
          </a:xfrm>
          <a:custGeom>
            <a:avLst/>
            <a:gdLst>
              <a:gd name="txL" fmla="*/ 0 w 1406"/>
              <a:gd name="txT" fmla="*/ 0 h 1219"/>
              <a:gd name="txR" fmla="*/ 1406 w 1406"/>
              <a:gd name="txB" fmla="*/ 1219 h 121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4" name="Freeform 64"/>
          <p:cNvSpPr/>
          <p:nvPr userDrawn="1"/>
        </p:nvSpPr>
        <p:spPr>
          <a:xfrm>
            <a:off x="0" y="6477000"/>
            <a:ext cx="9144000" cy="381000"/>
          </a:xfrm>
          <a:custGeom>
            <a:avLst/>
            <a:gdLst>
              <a:gd name="txL" fmla="*/ 0 w 2721"/>
              <a:gd name="txT" fmla="*/ 0 h 301"/>
              <a:gd name="txR" fmla="*/ 2721 w 2721"/>
              <a:gd name="txB" fmla="*/ 301 h 301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rect l="txL" t="txT" r="txR" b="txB"/>
            <a:pathLst>
              <a:path w="2721" h="301">
                <a:moveTo>
                  <a:pt x="0" y="301"/>
                </a:moveTo>
                <a:cubicBezTo>
                  <a:pt x="2721" y="301"/>
                  <a:pt x="2721" y="301"/>
                  <a:pt x="2721" y="301"/>
                </a:cubicBezTo>
                <a:cubicBezTo>
                  <a:pt x="2721" y="2"/>
                  <a:pt x="2721" y="2"/>
                  <a:pt x="2721" y="2"/>
                </a:cubicBezTo>
                <a:cubicBezTo>
                  <a:pt x="1918" y="2"/>
                  <a:pt x="1918" y="2"/>
                  <a:pt x="1918" y="2"/>
                </a:cubicBezTo>
                <a:cubicBezTo>
                  <a:pt x="1918" y="2"/>
                  <a:pt x="1884" y="0"/>
                  <a:pt x="1851" y="14"/>
                </a:cubicBezTo>
                <a:cubicBezTo>
                  <a:pt x="1818" y="28"/>
                  <a:pt x="1801" y="49"/>
                  <a:pt x="1801" y="49"/>
                </a:cubicBezTo>
                <a:cubicBezTo>
                  <a:pt x="1639" y="235"/>
                  <a:pt x="1639" y="235"/>
                  <a:pt x="1639" y="235"/>
                </a:cubicBezTo>
                <a:cubicBezTo>
                  <a:pt x="1639" y="235"/>
                  <a:pt x="1618" y="259"/>
                  <a:pt x="1593" y="267"/>
                </a:cubicBezTo>
                <a:cubicBezTo>
                  <a:pt x="1557" y="279"/>
                  <a:pt x="1524" y="278"/>
                  <a:pt x="1524" y="278"/>
                </a:cubicBezTo>
                <a:cubicBezTo>
                  <a:pt x="0" y="278"/>
                  <a:pt x="0" y="278"/>
                  <a:pt x="0" y="278"/>
                </a:cubicBezTo>
                <a:lnTo>
                  <a:pt x="0" y="301"/>
                </a:lnTo>
                <a:close/>
              </a:path>
            </a:pathLst>
          </a:custGeom>
          <a:solidFill>
            <a:srgbClr val="15E55A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5" name="AutoShape 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62925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结束放映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6" name="Group 6"/>
          <p:cNvGrpSpPr>
            <a:grpSpLocks noChangeAspect="1"/>
          </p:cNvGrpSpPr>
          <p:nvPr userDrawn="1"/>
        </p:nvGrpSpPr>
        <p:grpSpPr>
          <a:xfrm>
            <a:off x="-12700" y="6502400"/>
            <a:ext cx="1093788" cy="328613"/>
            <a:chOff x="0" y="0"/>
            <a:chExt cx="1768427" cy="456181"/>
          </a:xfrm>
        </p:grpSpPr>
        <p:pic>
          <p:nvPicPr>
            <p:cNvPr id="5140" name="图片 13" descr="未标题-1 拷贝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41" name="图片 14" descr="创新设计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7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865813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返回目录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8" name="Group 10"/>
          <p:cNvGrpSpPr/>
          <p:nvPr userDrawn="1"/>
        </p:nvGrpSpPr>
        <p:grpSpPr>
          <a:xfrm>
            <a:off x="6870700" y="6570663"/>
            <a:ext cx="576263" cy="255587"/>
            <a:chOff x="0" y="0"/>
            <a:chExt cx="306" cy="143"/>
          </a:xfrm>
        </p:grpSpPr>
        <p:sp>
          <p:nvSpPr>
            <p:cNvPr id="5137" name="Rectangle 54"/>
            <p:cNvSpPr>
              <a:spLocks noChangeArrowheads="1"/>
            </p:cNvSpPr>
            <p:nvPr/>
          </p:nvSpPr>
          <p:spPr bwMode="auto">
            <a:xfrm>
              <a:off x="23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8" name="AutoShape 55"/>
            <p:cNvSpPr>
              <a:spLocks noChangeArrowheads="1"/>
            </p:cNvSpPr>
            <p:nvPr/>
          </p:nvSpPr>
          <p:spPr bwMode="auto">
            <a:xfrm rot="-5400000">
              <a:off x="86" y="22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9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0" y="17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29" name="Group 14"/>
          <p:cNvGrpSpPr/>
          <p:nvPr userDrawn="1"/>
        </p:nvGrpSpPr>
        <p:grpSpPr>
          <a:xfrm>
            <a:off x="7537450" y="6570663"/>
            <a:ext cx="533400" cy="255587"/>
            <a:chOff x="0" y="0"/>
            <a:chExt cx="283" cy="143"/>
          </a:xfrm>
        </p:grpSpPr>
        <p:sp>
          <p:nvSpPr>
            <p:cNvPr id="5134" name="Rectangle 58"/>
            <p:cNvSpPr>
              <a:spLocks noChangeArrowheads="1"/>
            </p:cNvSpPr>
            <p:nvPr/>
          </p:nvSpPr>
          <p:spPr bwMode="auto">
            <a:xfrm flipH="1">
              <a:off x="0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5" name="AutoShape 59"/>
            <p:cNvSpPr>
              <a:spLocks noChangeArrowheads="1"/>
            </p:cNvSpPr>
            <p:nvPr/>
          </p:nvSpPr>
          <p:spPr bwMode="auto">
            <a:xfrm rot="5400000" flipH="1">
              <a:off x="111" y="23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6" name="Text Box 6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0" y="9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0" name="Text Box 70"/>
          <p:cNvSpPr txBox="1">
            <a:spLocks noChangeArrowheads="1"/>
          </p:cNvSpPr>
          <p:nvPr/>
        </p:nvSpPr>
        <p:spPr bwMode="auto">
          <a:xfrm>
            <a:off x="4648200" y="77788"/>
            <a:ext cx="43434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获取详细资料请浏览：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4"/>
              </a:rPr>
              <a:t>http://www.zxjkw.com/chuangxin/cx_index.html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1" name="Line 12"/>
          <p:cNvSpPr/>
          <p:nvPr userDrawn="1"/>
        </p:nvSpPr>
        <p:spPr>
          <a:xfrm>
            <a:off x="0" y="6488113"/>
            <a:ext cx="9144000" cy="0"/>
          </a:xfrm>
          <a:prstGeom prst="line">
            <a:avLst/>
          </a:prstGeom>
          <a:ln w="5715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2" name="Line 75"/>
          <p:cNvSpPr/>
          <p:nvPr userDrawn="1"/>
        </p:nvSpPr>
        <p:spPr>
          <a:xfrm>
            <a:off x="0" y="304800"/>
            <a:ext cx="9144000" cy="0"/>
          </a:xfrm>
          <a:prstGeom prst="line">
            <a:avLst/>
          </a:prstGeom>
          <a:ln w="57150" cap="flat" cmpd="sng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9" name="Text Box 76"/>
          <p:cNvSpPr txBox="1">
            <a:spLocks noChangeArrowheads="1"/>
          </p:cNvSpPr>
          <p:nvPr/>
        </p:nvSpPr>
        <p:spPr bwMode="auto">
          <a:xfrm>
            <a:off x="4191000" y="6532563"/>
            <a:ext cx="7620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fld id="{65CC886D-A4B3-4994-AA53-81335D80BFA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页</a:t>
            </a: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8.png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170" name="直接连接符 6"/>
          <p:cNvCxnSpPr/>
          <p:nvPr/>
        </p:nvCxnSpPr>
        <p:spPr>
          <a:xfrm>
            <a:off x="0" y="2293938"/>
            <a:ext cx="9144000" cy="0"/>
          </a:xfrm>
          <a:prstGeom prst="line">
            <a:avLst/>
          </a:prstGeom>
          <a:ln w="73025" cap="flat" cmpd="thinThick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7171" name="圆角矩形 32"/>
          <p:cNvGrpSpPr/>
          <p:nvPr/>
        </p:nvGrpSpPr>
        <p:grpSpPr>
          <a:xfrm>
            <a:off x="5761038" y="3084513"/>
            <a:ext cx="2035175" cy="676275"/>
            <a:chOff x="0" y="0"/>
            <a:chExt cx="1282" cy="426"/>
          </a:xfrm>
        </p:grpSpPr>
        <p:pic>
          <p:nvPicPr>
            <p:cNvPr id="7187" name="圆角矩形 3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8" name="Text Box 5"/>
            <p:cNvSpPr txBox="1"/>
            <p:nvPr/>
          </p:nvSpPr>
          <p:spPr>
            <a:xfrm>
              <a:off x="71" y="68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1.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考点阐释</a:t>
              </a:r>
              <a:endParaRPr lang="zh-CN" altLang="en-US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2" name="圆角矩形 33"/>
          <p:cNvGrpSpPr/>
          <p:nvPr/>
        </p:nvGrpSpPr>
        <p:grpSpPr>
          <a:xfrm>
            <a:off x="5761038" y="3833813"/>
            <a:ext cx="2035175" cy="682625"/>
            <a:chOff x="0" y="0"/>
            <a:chExt cx="1282" cy="430"/>
          </a:xfrm>
        </p:grpSpPr>
        <p:pic>
          <p:nvPicPr>
            <p:cNvPr id="7185" name="圆角矩形 33">
              <a:hlinkClick r:id="rId2" action="ppaction://hlinksldjump"/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82" cy="4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6" name="Text Box 8"/>
            <p:cNvSpPr txBox="1"/>
            <p:nvPr/>
          </p:nvSpPr>
          <p:spPr>
            <a:xfrm>
              <a:off x="71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2.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考点精讲</a:t>
              </a:r>
              <a:endPara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3" name="圆角矩形 34"/>
          <p:cNvGrpSpPr/>
          <p:nvPr/>
        </p:nvGrpSpPr>
        <p:grpSpPr>
          <a:xfrm>
            <a:off x="5761038" y="4591050"/>
            <a:ext cx="2035175" cy="676275"/>
            <a:chOff x="0" y="0"/>
            <a:chExt cx="1282" cy="426"/>
          </a:xfrm>
        </p:grpSpPr>
        <p:pic>
          <p:nvPicPr>
            <p:cNvPr id="7183" name="圆角矩形 34">
              <a:hlinkClick r:id="rId2" action="ppaction://hlinksldjump"/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4" name="Text Box 11"/>
            <p:cNvSpPr txBox="1"/>
            <p:nvPr/>
          </p:nvSpPr>
          <p:spPr>
            <a:xfrm>
              <a:off x="71" y="69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3.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规律方法</a:t>
              </a:r>
              <a:endPara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4" name="圆角矩形 35"/>
          <p:cNvGrpSpPr/>
          <p:nvPr/>
        </p:nvGrpSpPr>
        <p:grpSpPr>
          <a:xfrm>
            <a:off x="5761038" y="5346700"/>
            <a:ext cx="2035175" cy="676275"/>
            <a:chOff x="0" y="0"/>
            <a:chExt cx="1282" cy="426"/>
          </a:xfrm>
        </p:grpSpPr>
        <p:pic>
          <p:nvPicPr>
            <p:cNvPr id="7181" name="圆角矩形 35">
              <a:hlinkClick r:id="rId2" action="ppaction://hlinksldjump"/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2" name="Text Box 14"/>
            <p:cNvSpPr txBox="1"/>
            <p:nvPr/>
          </p:nvSpPr>
          <p:spPr>
            <a:xfrm>
              <a:off x="71" y="68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4.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拓展提升</a:t>
              </a:r>
              <a:endParaRPr lang="zh-CN" altLang="en-US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2" name="AutoShape 20"/>
          <p:cNvCxnSpPr/>
          <p:nvPr/>
        </p:nvCxnSpPr>
        <p:spPr>
          <a:xfrm flipV="1">
            <a:off x="5080000" y="3394075"/>
            <a:ext cx="652463" cy="1144588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3" name="AutoShape 21"/>
          <p:cNvCxnSpPr/>
          <p:nvPr/>
        </p:nvCxnSpPr>
        <p:spPr>
          <a:xfrm flipV="1">
            <a:off x="5080000" y="4151313"/>
            <a:ext cx="652463" cy="38735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4" name="AutoShape 22"/>
          <p:cNvCxnSpPr/>
          <p:nvPr/>
        </p:nvCxnSpPr>
        <p:spPr>
          <a:xfrm>
            <a:off x="5080000" y="4538663"/>
            <a:ext cx="652463" cy="112395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7178" name="Text Box 325"/>
          <p:cNvSpPr txBox="1"/>
          <p:nvPr/>
        </p:nvSpPr>
        <p:spPr>
          <a:xfrm>
            <a:off x="1266825" y="4308475"/>
            <a:ext cx="3813175" cy="461963"/>
          </a:xfrm>
          <a:prstGeom prst="rect">
            <a:avLst/>
          </a:prstGeom>
          <a:gradFill rotWithShape="1">
            <a:gsLst>
              <a:gs pos="0">
                <a:srgbClr val="7EEBF6"/>
              </a:gs>
              <a:gs pos="100000">
                <a:srgbClr val="CAF7FB"/>
              </a:gs>
            </a:gsLst>
            <a:path path="rect">
              <a:fillToRect r="100000" b="100000"/>
            </a:path>
            <a:tileRect/>
          </a:gradFill>
          <a:ln w="57150" cap="flat" cmpd="thinThick">
            <a:solidFill>
              <a:srgbClr val="B7EC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探　究（主题多样化）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7179" name="AutoShape 23"/>
          <p:cNvCxnSpPr/>
          <p:nvPr/>
        </p:nvCxnSpPr>
        <p:spPr>
          <a:xfrm>
            <a:off x="5080000" y="4538663"/>
            <a:ext cx="652463" cy="36830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7180" name="标题 1"/>
          <p:cNvSpPr/>
          <p:nvPr/>
        </p:nvSpPr>
        <p:spPr>
          <a:xfrm>
            <a:off x="0" y="841375"/>
            <a:ext cx="9144000" cy="9413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Calibri Light" pitchFamily="34" charset="0"/>
                <a:ea typeface="宋体" panose="02010600030101010101" pitchFamily="2" charset="-122"/>
              </a:rPr>
              <a:t>考点    小说阅读</a:t>
            </a:r>
            <a:endParaRPr lang="zh-CN" altLang="en-US" sz="3600" b="1" dirty="0">
              <a:solidFill>
                <a:srgbClr val="FF0000"/>
              </a:solidFill>
              <a:latin typeface="Calibri Light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矩形 1"/>
          <p:cNvSpPr/>
          <p:nvPr/>
        </p:nvSpPr>
        <p:spPr>
          <a:xfrm>
            <a:off x="287338" y="1946275"/>
            <a:ext cx="8720137" cy="304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⑥</a:t>
            </a:r>
            <a:r>
              <a:rPr lang="zh-CN" altLang="en-US" sz="2400" b="1" dirty="0">
                <a:latin typeface="Times New Roman" panose="02020603050405020304" pitchFamily="18" charset="0"/>
              </a:rPr>
              <a:t>他们各拉一曲后，都说以他们的耳听来，两把琴的音质同样优良。为了使大人们相信他们所选的不后悔，他们还毫不犹豫地交换了琴。于是他们幸运地接受了赠予。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lvl="0" indent="26670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⑦</a:t>
            </a:r>
            <a:r>
              <a:rPr lang="zh-CN" altLang="en-US" sz="2400" b="1" dirty="0">
                <a:latin typeface="Times New Roman" panose="02020603050405020304" pitchFamily="18" charset="0"/>
              </a:rPr>
              <a:t>后来，他们果然都成了</a:t>
            </a:r>
            <a:r>
              <a:rPr lang="zh-CN" altLang="en-US" sz="2400" b="1" dirty="0">
                <a:latin typeface="宋体" panose="02010600030101010101" pitchFamily="2" charset="-122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</a:rPr>
              <a:t>家</a:t>
            </a:r>
            <a:r>
              <a:rPr lang="zh-CN" altLang="en-US" sz="2400" b="1" dirty="0">
                <a:latin typeface="宋体" panose="02010600030101010101" pitchFamily="2" charset="-122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，声名鹊起。无论何时何地，他们一直合奏着。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lvl="0" indent="26670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⑧</a:t>
            </a:r>
            <a:r>
              <a:rPr lang="zh-CN" altLang="en-US" sz="2400" b="1" u="sng" dirty="0">
                <a:latin typeface="Times New Roman" panose="02020603050405020304" pitchFamily="18" charset="0"/>
              </a:rPr>
              <a:t>世人欣赏并赞美他们的合奏，但世人的心理是古怪的。</a:t>
            </a:r>
            <a:r>
              <a:rPr lang="zh-CN" altLang="en-US" sz="2400" b="1" dirty="0">
                <a:latin typeface="Times New Roman" panose="02020603050405020304" pitchFamily="18" charset="0"/>
              </a:rPr>
              <a:t>不久，就有了他们之间孰高孰低的种种说法。而寂寞的传媒则一口咬住那纷纭众说，推波助澜。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矩形 1"/>
          <p:cNvSpPr/>
          <p:nvPr/>
        </p:nvSpPr>
        <p:spPr>
          <a:xfrm>
            <a:off x="246063" y="1304925"/>
            <a:ext cx="8693150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⑨最后，他们不能再合奏下去了，只能迫不得已地分开，各自独奏。但他们都是那么眷恋合奏，因为他们觉得只有合奏才能发挥出他们的演奏天赋。</a:t>
            </a:r>
            <a:endParaRPr lang="zh-CN" altLang="en-US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⑩比他们更眷恋合奏的是那两把小提琴。只有合奏的时候，它们才有机会相见。</a:t>
            </a:r>
            <a:endParaRPr lang="zh-CN" altLang="en-US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⑪但自从分开后，它们再没“见到”过对方。它们被思念折磨着，它们的琴音里开始注入了缕缕忧伤，正如苦苦相思着的情人的信上有泪痕一样。</a:t>
            </a:r>
            <a:endParaRPr lang="zh-CN" altLang="en-US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⑫然而两位由合奏而独奏的演奏家，心里竟渐渐地相互生出嫉恨来。他们不知不觉就坠入了别人的“阴谋”。他们曾经的珠联璧合引起了别人的嫉恨。别人想要离间他们，想要看他们成为仇敌。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矩形 1"/>
          <p:cNvSpPr/>
          <p:nvPr/>
        </p:nvSpPr>
        <p:spPr>
          <a:xfrm>
            <a:off x="198438" y="1081088"/>
            <a:ext cx="8783637" cy="4894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⑬终于，他们中的一个心理崩溃了。他摔毁了他心爱的小提琴，跃下阳台，一命呜呼。</a:t>
            </a:r>
            <a:endParaRPr lang="zh-CN" altLang="en-US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⑭那时，另一个正在舞台上演出。他提琴的几根弦，随弓皆断。弦断之际，小提琴发出类似哀号的最后一声颤音</a:t>
            </a:r>
            <a:r>
              <a:rPr lang="en-US" altLang="zh-CN" sz="2400" b="1" dirty="0"/>
              <a:t>……</a:t>
            </a:r>
            <a:endParaRPr lang="en-US" altLang="zh-CN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⑮</a:t>
            </a:r>
            <a:r>
              <a:rPr lang="zh-CN" altLang="en-US" sz="2400" b="1" dirty="0"/>
              <a:t>悲剧的发生使人心趋于冷静，对死者的同情超过了人心对其他一切的表现。有同情就有憎恨，另一个还没来得及从惊愕中悟到什么，已然懵懂地成了罪魁祸首。最后，他疯了。</a:t>
            </a:r>
            <a:endParaRPr lang="zh-CN" altLang="en-US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⑯他那一把琴被换了弦，又摆在琴店里了。然而，无人问津，因为它已被视为不祥之物。只要琴弓一搭在弦上，便会发出号哭一般的声音。</a:t>
            </a:r>
            <a:endParaRPr lang="zh-CN" altLang="en-US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⑰是的，那真是一把小提琴在号哭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在为它不幸的爱人而号哭</a:t>
            </a:r>
            <a:r>
              <a:rPr lang="en-US" altLang="zh-CN" sz="2400" b="1" dirty="0"/>
              <a:t>……</a:t>
            </a:r>
            <a:endParaRPr lang="en-US" altLang="zh-CN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(</a:t>
            </a:r>
            <a:r>
              <a:rPr lang="zh-CN" altLang="en-US" sz="2400" b="1" dirty="0"/>
              <a:t>选自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中国微型小说排行榜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，有删改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3713" y="3455988"/>
            <a:ext cx="8170863" cy="1384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答案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①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惋惜双琴一毁一废；②同情两位演奏家一死一疯；③哀叹美好的事物被世人的“古怪心理”毁灭；④悲悯世人毁灭了美好事物而始终不自知。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93713" y="1935163"/>
            <a:ext cx="8170863" cy="45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请结合文本简要探析作品蕴含的情感。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(6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8" name="Text Box 6"/>
          <p:cNvSpPr txBox="1"/>
          <p:nvPr/>
        </p:nvSpPr>
        <p:spPr>
          <a:xfrm>
            <a:off x="330200" y="2149475"/>
            <a:ext cx="8710613" cy="3779838"/>
          </a:xfrm>
          <a:prstGeom prst="rect">
            <a:avLst/>
          </a:prstGeom>
          <a:noFill/>
          <a:ln w="76200" cap="flat" cmpd="tri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</a:t>
            </a:r>
            <a:r>
              <a:rPr lang="zh-CN" altLang="en-US" sz="2400" b="1" dirty="0">
                <a:latin typeface="Arial" panose="020B0604020202020204" pitchFamily="34" charset="0"/>
              </a:rPr>
              <a:t>探究题往往要求考生从不同的角度和层面发掘作品的丰富意蕴、民族心理和人文精神，或者探讨作者的创作背景和创作意图，甚至对作品进行个性化阅读和有创意的解读。这种题型往往不设置唯一性答案，旨在鼓励考生积极思考，培养考生的探索和思辨的精神，它要求考生综合运用语文知识、调动生活经验进行探索，对作品进行深入探讨和分析，能合理发表自己的独到见解。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</a:t>
            </a:r>
            <a:r>
              <a:rPr lang="zh-CN" altLang="en-US" sz="2400" b="1" dirty="0">
                <a:latin typeface="Arial" panose="020B0604020202020204" pitchFamily="34" charset="0"/>
              </a:rPr>
              <a:t>近几年高考试题，小说考查的探究题的类型主要有这样几类：主题类探究、标题意蕴类探究、情节类探究、人物形象类探究、艺术特点类探究。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9219" name="圆角矩形 32"/>
          <p:cNvGrpSpPr/>
          <p:nvPr/>
        </p:nvGrpSpPr>
        <p:grpSpPr>
          <a:xfrm>
            <a:off x="111125" y="771525"/>
            <a:ext cx="3600450" cy="1116013"/>
            <a:chOff x="0" y="0"/>
            <a:chExt cx="1282" cy="426"/>
          </a:xfrm>
        </p:grpSpPr>
        <p:pic>
          <p:nvPicPr>
            <p:cNvPr id="9220" name="圆角矩形 32">
              <a:hlinkClick r:id="rId1" action="ppaction://hlinksldjump"/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1" name="Text Box 6"/>
            <p:cNvSpPr txBox="1"/>
            <p:nvPr/>
          </p:nvSpPr>
          <p:spPr>
            <a:xfrm>
              <a:off x="96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4000" b="1" dirty="0"/>
                <a:t>1. </a:t>
              </a:r>
              <a:r>
                <a:rPr lang="zh-CN" altLang="en-US" sz="4000" b="1" dirty="0"/>
                <a:t>考点阐释</a:t>
              </a: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zh-CN" altLang="en-US" sz="40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355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2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0243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4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2.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考点精讲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矩形 1"/>
          <p:cNvSpPr>
            <a:spLocks noChangeArrowheads="1"/>
          </p:cNvSpPr>
          <p:nvPr/>
        </p:nvSpPr>
        <p:spPr bwMode="auto">
          <a:xfrm>
            <a:off x="152400" y="750888"/>
            <a:ext cx="8820150" cy="8302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B050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 阅读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车厢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“把握故事情节课件”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，完成下面的题目。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车厢的故事带给你哪些思考？请结合作品谈谈你的看法。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152400" y="1812925"/>
            <a:ext cx="8820150" cy="15700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教你答题：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①遵循由现象到本质，由特殊到一般的思路，从作品中挖掘思考点，再结合作品本身谈感受。②第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车厢的故事中，乘务员、列车长、摘车厢的人似乎都没有错，但都没有真正尽到自己的职责，其行为是思维定势、思维僵化所致。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" y="3614738"/>
            <a:ext cx="8820150" cy="1201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示例一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疏于管理、不负责任的工作作风会给他人带来麻烦和伤害。乘务员、列车长、摘车厢的人似乎都在纠正差错，可差错却越变越大，其中原因正是工作作风问题。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400" y="5048250"/>
            <a:ext cx="8820150" cy="1200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示例二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判断问题勿机械武断，解决问题勿依赖惯性思维。错挂两节车厢造成的差错之所以迟迟未能得到纠正，和列车长、摘车厢的人思维僵化、缺乏独立思考精神是分不开的。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0" name="矩形 5"/>
          <p:cNvSpPr/>
          <p:nvPr/>
        </p:nvSpPr>
        <p:spPr>
          <a:xfrm>
            <a:off x="19050" y="57150"/>
            <a:ext cx="3587750" cy="461963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99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考点三　探究主题多样化</a:t>
            </a:r>
            <a:endParaRPr lang="zh-CN" altLang="en-US" sz="2400" b="1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90" name="圆角矩形 2"/>
          <p:cNvGrpSpPr/>
          <p:nvPr/>
        </p:nvGrpSpPr>
        <p:grpSpPr>
          <a:xfrm>
            <a:off x="2017713" y="2392363"/>
            <a:ext cx="5089525" cy="1633537"/>
            <a:chOff x="0" y="0"/>
            <a:chExt cx="3206" cy="1029"/>
          </a:xfrm>
        </p:grpSpPr>
        <p:pic>
          <p:nvPicPr>
            <p:cNvPr id="12291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292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3.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规律方法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矩形 1"/>
          <p:cNvSpPr/>
          <p:nvPr/>
        </p:nvSpPr>
        <p:spPr>
          <a:xfrm>
            <a:off x="26988" y="744538"/>
            <a:ext cx="9109075" cy="5632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“三‘从’、一‘联’、一‘掌握’”解答主题类探究题</a:t>
            </a:r>
            <a:endParaRPr lang="zh-CN" altLang="en-US" sz="2400" b="1" dirty="0">
              <a:solidFill>
                <a:srgbClr val="FF0000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三“从”</a:t>
            </a:r>
            <a:endParaRPr lang="zh-CN" altLang="en-US" sz="2400" b="1" dirty="0"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第一，从小说的标题入手。有的小说的标题除了表面意思外，还有比喻象征义、双关义、引申义等。</a:t>
            </a:r>
            <a:endParaRPr lang="en-US" altLang="zh-CN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第二，从小说的情节和人物形象入手。从故事情节的发展中和人物性格命运的变化中，去挖掘小说所要揭示的社会意义。</a:t>
            </a:r>
            <a:endParaRPr lang="en-US" altLang="zh-CN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第三，从作者的思想倾向上入手。这可以抓住小说中的关键性词语或语句来把握。</a:t>
            </a:r>
            <a:endParaRPr lang="zh-CN" altLang="en-US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一“联”</a:t>
            </a:r>
            <a:endParaRPr lang="zh-CN" altLang="en-US" sz="2400" b="1" dirty="0"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联系作品的时代背景及典型的环境描写，认识人物形象思想性格上所打上的时代烙印，把握住人物形象所折射出的时代特征，达到探究思想意蕴与情感意蕴的目的。</a:t>
            </a:r>
            <a:endParaRPr lang="zh-CN" altLang="en-US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一“掌握”</a:t>
            </a:r>
            <a:endParaRPr lang="zh-CN" altLang="en-US" sz="2400" b="1" dirty="0"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掌握常用答题模板：总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分，即总说作品中流露出的主旨，分点证明。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8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4339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0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4.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拓展提升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矩形 1"/>
          <p:cNvSpPr/>
          <p:nvPr/>
        </p:nvSpPr>
        <p:spPr>
          <a:xfrm>
            <a:off x="177800" y="1441450"/>
            <a:ext cx="8815388" cy="415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阅读下面的文字，完成后面的题目。</a:t>
            </a:r>
            <a:endParaRPr lang="zh-CN" altLang="en-US" sz="2400" b="1" dirty="0"/>
          </a:p>
          <a:p>
            <a:pPr marL="0" lvl="0" indent="45720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双 琴 祭</a:t>
            </a:r>
            <a:endParaRPr lang="zh-CN" altLang="en-US" sz="2400" b="1" dirty="0"/>
          </a:p>
          <a:p>
            <a:pPr marL="0" lvl="0" indent="45720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梁晓声</a:t>
            </a:r>
            <a:endParaRPr lang="zh-CN" altLang="en-US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①那两棵树，是生长极慢的树，其材最适合做琴。那位老制琴师呢，他的经验是，一棵那样的树，只能锯取一段，做成一把音质优良的小提琴。所以他打算用那两棵树同时做两把小提琴，使它们在音质上不分轩轾。</a:t>
            </a:r>
            <a:endParaRPr lang="zh-CN" altLang="en-US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②琴取于材，材取于树。老制琴师当年亲手栽下的两株小树苗，在十余载里，不但增加着年轮，也像少年和少女渐渐长成健壮的青年和标致的女郎一样，深深地相爱了。它们彼此欣赏，彼此赞美，永不厌倦地诉说着缠绵的情话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矩形 1"/>
          <p:cNvSpPr/>
          <p:nvPr/>
        </p:nvSpPr>
        <p:spPr>
          <a:xfrm>
            <a:off x="219075" y="1166813"/>
            <a:ext cx="8637588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③但是，琴还没做，老制琴师却病倒了。他临终前对儿子说：“我一直想要制成两把音质同样优良的小提琴。我想做的事是做不到了，你一定要替我做到</a:t>
            </a:r>
            <a:r>
              <a:rPr lang="en-US" altLang="zh-CN" sz="2400" b="1" dirty="0"/>
              <a:t>……”</a:t>
            </a:r>
            <a:endParaRPr lang="en-US" altLang="zh-CN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④</a:t>
            </a:r>
            <a:r>
              <a:rPr lang="zh-CN" altLang="en-US" sz="2400" b="1" dirty="0"/>
              <a:t>后来，他的儿子伐倒那两棵树，锯取了它们各自最好的一段，制成了两把音质同样一流的小提琴。他把琴送到了琴店，郑重地交代：“如果有谁在这两把琴中反复比较、挑选，那么无论他最终选择了哪一把，都不卖给他。如果有人说它们是同样好的琴，那么可以将两把琴都送给他。如果是两个人，那么一人一把。”</a:t>
            </a:r>
            <a:endParaRPr lang="zh-CN" altLang="en-US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⑤有一天，琴店来了两位父亲，带着两名少年。两位父亲是好友，他们是陪儿子来选琴的。两名少年不约而同地看上了那两把小提琴，于是店主取出琴让他们试一试。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2217</Words>
  <Application>WPS 演示</Application>
  <PresentationFormat>全屏显示(4:3)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Calibri Light</vt:lpstr>
      <vt:lpstr>楷体</vt:lpstr>
      <vt:lpstr>Times New Roman</vt:lpstr>
      <vt:lpstr>黑体</vt:lpstr>
      <vt:lpstr>微软雅黑</vt:lpstr>
      <vt:lpstr>楷体_GB2312</vt:lpstr>
      <vt:lpstr>自定义设计方案</vt:lpstr>
      <vt:lpstr>1_自定义设计方案</vt:lpstr>
      <vt:lpstr>Office 主题</vt:lpstr>
      <vt:lpstr>2_自定义设计方案</vt:lpstr>
      <vt:lpstr>3_自定义设计方案</vt:lpstr>
      <vt:lpstr>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online</cp:lastModifiedBy>
  <cp:revision>204</cp:revision>
  <dcterms:created xsi:type="dcterms:W3CDTF">2014-10-23T06:30:00Z</dcterms:created>
  <dcterms:modified xsi:type="dcterms:W3CDTF">2017-02-07T03:25:25Z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