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31"/>
  </p:notesMasterIdLst>
  <p:sldIdLst>
    <p:sldId id="265" r:id="rId8"/>
    <p:sldId id="822" r:id="rId9"/>
    <p:sldId id="835" r:id="rId10"/>
    <p:sldId id="866" r:id="rId11"/>
    <p:sldId id="867" r:id="rId12"/>
    <p:sldId id="868" r:id="rId13"/>
    <p:sldId id="869" r:id="rId14"/>
    <p:sldId id="870" r:id="rId15"/>
    <p:sldId id="883" r:id="rId16"/>
    <p:sldId id="871" r:id="rId17"/>
    <p:sldId id="872" r:id="rId18"/>
    <p:sldId id="873" r:id="rId19"/>
    <p:sldId id="874" r:id="rId20"/>
    <p:sldId id="875" r:id="rId21"/>
    <p:sldId id="876" r:id="rId22"/>
    <p:sldId id="877" r:id="rId23"/>
    <p:sldId id="860" r:id="rId24"/>
    <p:sldId id="878" r:id="rId25"/>
    <p:sldId id="862" r:id="rId26"/>
    <p:sldId id="879" r:id="rId27"/>
    <p:sldId id="880" r:id="rId28"/>
    <p:sldId id="881" r:id="rId29"/>
    <p:sldId id="882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9DCFF"/>
    <a:srgbClr val="B7ECFF"/>
    <a:srgbClr val="B9FFB9"/>
    <a:srgbClr val="ECF5E7"/>
    <a:srgbClr val="0000FF"/>
    <a:srgbClr val="4BD0FF"/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86" y="72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幻灯片图像占位符 3"/>
          <p:cNvSpPr>
            <a:spLocks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6FC546-9EBA-4BD0-9506-15CABF896BA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049463"/>
            <a:ext cx="386715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49463"/>
            <a:ext cx="386715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623888"/>
            <a:ext cx="1971675" cy="5776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623888"/>
            <a:ext cx="5762625" cy="5776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92BE60-A355-4C74-BE49-E08E1CC057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92BE60-A355-4C74-BE49-E08E1CC057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92BE60-A355-4C74-BE49-E08E1CC057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92BE60-A355-4C74-BE49-E08E1CC057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92BE60-A355-4C74-BE49-E08E1CC057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92BE60-A355-4C74-BE49-E08E1CC057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92BE60-A355-4C74-BE49-E08E1CC057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92BE60-A355-4C74-BE49-E08E1CC057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92BE60-A355-4C74-BE49-E08E1CC057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92BE60-A355-4C74-BE49-E08E1CC057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92BE60-A355-4C74-BE49-E08E1CC057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5CD9DF-0429-422F-A9E8-753AA50BE35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5CD9DF-0429-422F-A9E8-753AA50BE35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5CD9DF-0429-422F-A9E8-753AA50BE35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5CD9DF-0429-422F-A9E8-753AA50BE35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5CD9DF-0429-422F-A9E8-753AA50BE35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5CD9DF-0429-422F-A9E8-753AA50BE35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A16472-6F2D-41F6-82C8-BDC7AD5A9754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5CD9DF-0429-422F-A9E8-753AA50BE35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5CD9DF-0429-422F-A9E8-753AA50BE35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5CD9DF-0429-422F-A9E8-753AA50BE35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5CD9DF-0429-422F-A9E8-753AA50BE35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5CD9DF-0429-422F-A9E8-753AA50BE35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2" Type="http://schemas.openxmlformats.org/officeDocument/2006/relationships/theme" Target="../theme/theme3.xml"/><Relationship Id="rId21" Type="http://schemas.openxmlformats.org/officeDocument/2006/relationships/image" Target="../media/image11.png"/><Relationship Id="rId20" Type="http://schemas.openxmlformats.org/officeDocument/2006/relationships/image" Target="../media/image10.png"/><Relationship Id="rId2" Type="http://schemas.openxmlformats.org/officeDocument/2006/relationships/slideLayout" Target="../slideLayouts/slideLayout24.xml"/><Relationship Id="rId19" Type="http://schemas.openxmlformats.org/officeDocument/2006/relationships/image" Target="../media/image9.png"/><Relationship Id="rId18" Type="http://schemas.openxmlformats.org/officeDocument/2006/relationships/image" Target="../media/image8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15" Type="http://schemas.openxmlformats.org/officeDocument/2006/relationships/slide" Target="../slides/slid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5" Type="http://schemas.openxmlformats.org/officeDocument/2006/relationships/theme" Target="../theme/theme6.xml"/><Relationship Id="rId14" Type="http://schemas.openxmlformats.org/officeDocument/2006/relationships/hyperlink" Target="http://www.zxjkw.com/chuangxin/cx_index.html" TargetMode="Externa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2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628650" y="623888"/>
            <a:ext cx="7886700" cy="13255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49463"/>
            <a:ext cx="7886700" cy="43513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52" name="Freeform 102"/>
          <p:cNvSpPr>
            <a:spLocks noEditPoints="1"/>
          </p:cNvSpPr>
          <p:nvPr userDrawn="1"/>
        </p:nvSpPr>
        <p:spPr>
          <a:xfrm>
            <a:off x="0" y="5922963"/>
            <a:ext cx="1041400" cy="9350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rgbClr val="B7EC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Line 12"/>
          <p:cNvSpPr/>
          <p:nvPr userDrawn="1"/>
        </p:nvSpPr>
        <p:spPr>
          <a:xfrm>
            <a:off x="0" y="6478588"/>
            <a:ext cx="9144000" cy="0"/>
          </a:xfrm>
          <a:prstGeom prst="line">
            <a:avLst/>
          </a:prstGeom>
          <a:ln w="57150" cap="flat" cmpd="sng">
            <a:solidFill>
              <a:srgbClr val="B7ECFF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grpSp>
        <p:nvGrpSpPr>
          <p:cNvPr id="2054" name="Freeform 131"/>
          <p:cNvGrpSpPr/>
          <p:nvPr userDrawn="1"/>
        </p:nvGrpSpPr>
        <p:grpSpPr>
          <a:xfrm>
            <a:off x="-122237" y="6370638"/>
            <a:ext cx="9382125" cy="620712"/>
            <a:chOff x="0" y="0"/>
            <a:chExt cx="5914" cy="391"/>
          </a:xfrm>
        </p:grpSpPr>
        <p:pic>
          <p:nvPicPr>
            <p:cNvPr id="2083" name="Freeform 131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5914" cy="39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75" y="68"/>
              <a:ext cx="576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5" name="组合 12"/>
          <p:cNvGrpSpPr>
            <a:grpSpLocks noChangeAspect="1"/>
          </p:cNvGrpSpPr>
          <p:nvPr userDrawn="1"/>
        </p:nvGrpSpPr>
        <p:grpSpPr>
          <a:xfrm>
            <a:off x="19050" y="6516688"/>
            <a:ext cx="1023938" cy="304800"/>
            <a:chOff x="0" y="0"/>
            <a:chExt cx="1768427" cy="456181"/>
          </a:xfrm>
        </p:grpSpPr>
        <p:pic>
          <p:nvPicPr>
            <p:cNvPr id="2081" name="图片 13" descr="未标题-1 拷贝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82" name="图片 14" descr="创新设计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056" name="AutoShape 108"/>
          <p:cNvGrpSpPr/>
          <p:nvPr userDrawn="1"/>
        </p:nvGrpSpPr>
        <p:grpSpPr>
          <a:xfrm>
            <a:off x="6059488" y="6461125"/>
            <a:ext cx="1060450" cy="493713"/>
            <a:chOff x="0" y="0"/>
            <a:chExt cx="668" cy="311"/>
          </a:xfrm>
        </p:grpSpPr>
        <p:pic>
          <p:nvPicPr>
            <p:cNvPr id="2079" name="AutoShape 108">
              <a:hlinkClick r:id="rId15" action="ppaction://hlinksldjump"/>
            </p:cNvPr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0" y="0"/>
              <a:ext cx="668" cy="31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9" name="Text Box 1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5" y="3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返回目录</a:t>
              </a:r>
              <a:endPara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90" name="Text Box 132"/>
          <p:cNvSpPr txBox="1">
            <a:spLocks noChangeArrowheads="1"/>
          </p:cNvSpPr>
          <p:nvPr/>
        </p:nvSpPr>
        <p:spPr bwMode="auto">
          <a:xfrm>
            <a:off x="4184650" y="6542088"/>
            <a:ext cx="7620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  <a:buNone/>
            </a:pPr>
            <a:r>
              <a:rPr lang="zh-CN" altLang="en-US" sz="1100" b="1" dirty="0">
                <a:latin typeface="楷体" pitchFamily="49" charset="-122"/>
                <a:ea typeface="楷体" pitchFamily="49" charset="-122"/>
              </a:rPr>
              <a:t>第</a:t>
            </a:r>
            <a:fld id="{9A0DB2DC-4C9A-4742-B13C-FB6460FD3503}" type="slidenum">
              <a:rPr lang="zh-CN" altLang="en-US" sz="1100" b="1" dirty="0">
                <a:latin typeface="楷体" pitchFamily="49" charset="-122"/>
                <a:ea typeface="楷体" pitchFamily="49" charset="-122"/>
              </a:rPr>
            </a:fld>
            <a:r>
              <a:rPr lang="zh-CN" altLang="en-US" sz="1100" b="1" dirty="0">
                <a:latin typeface="楷体" pitchFamily="49" charset="-122"/>
                <a:ea typeface="楷体" pitchFamily="49" charset="-122"/>
              </a:rPr>
              <a:t>页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58" name="圆角矩形 37"/>
          <p:cNvGrpSpPr/>
          <p:nvPr userDrawn="1"/>
        </p:nvGrpSpPr>
        <p:grpSpPr>
          <a:xfrm>
            <a:off x="7034213" y="6516688"/>
            <a:ext cx="573087" cy="298450"/>
            <a:chOff x="0" y="0"/>
            <a:chExt cx="361" cy="188"/>
          </a:xfrm>
        </p:grpSpPr>
        <p:pic>
          <p:nvPicPr>
            <p:cNvPr id="2077" name="圆角矩形 37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0" y="0"/>
              <a:ext cx="361" cy="1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27" y="29"/>
              <a:ext cx="30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9" name="AutoShape 117"/>
          <p:cNvGrpSpPr/>
          <p:nvPr userDrawn="1"/>
        </p:nvGrpSpPr>
        <p:grpSpPr>
          <a:xfrm>
            <a:off x="7212013" y="6559550"/>
            <a:ext cx="219075" cy="219075"/>
            <a:chOff x="0" y="0"/>
            <a:chExt cx="138" cy="138"/>
          </a:xfrm>
        </p:grpSpPr>
        <p:pic>
          <p:nvPicPr>
            <p:cNvPr id="2075" name="AutoShape 117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0" y="0"/>
              <a:ext cx="138" cy="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96" name="Text Box 24"/>
            <p:cNvSpPr txBox="1">
              <a:spLocks noChangeArrowheads="1"/>
            </p:cNvSpPr>
            <p:nvPr/>
          </p:nvSpPr>
          <p:spPr bwMode="auto">
            <a:xfrm rot="16200000">
              <a:off x="67" y="33"/>
              <a:ext cx="5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97" name="Text Box 118">
            <a:hlinkClick r:id="" tooltip="上一页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067550" y="6523038"/>
            <a:ext cx="522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61" name="圆角矩形 40"/>
          <p:cNvGrpSpPr/>
          <p:nvPr userDrawn="1"/>
        </p:nvGrpSpPr>
        <p:grpSpPr>
          <a:xfrm>
            <a:off x="7583488" y="6516688"/>
            <a:ext cx="566737" cy="298450"/>
            <a:chOff x="0" y="0"/>
            <a:chExt cx="357" cy="188"/>
          </a:xfrm>
        </p:grpSpPr>
        <p:pic>
          <p:nvPicPr>
            <p:cNvPr id="2073" name="圆角矩形 40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357" cy="1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0" name="Text Box 28"/>
            <p:cNvSpPr txBox="1">
              <a:spLocks noChangeArrowheads="1"/>
            </p:cNvSpPr>
            <p:nvPr/>
          </p:nvSpPr>
          <p:spPr bwMode="auto">
            <a:xfrm>
              <a:off x="25" y="26"/>
              <a:ext cx="30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62" name="AutoShape 121"/>
          <p:cNvGrpSpPr/>
          <p:nvPr userDrawn="1"/>
        </p:nvGrpSpPr>
        <p:grpSpPr>
          <a:xfrm>
            <a:off x="7759700" y="6559550"/>
            <a:ext cx="214313" cy="219075"/>
            <a:chOff x="0" y="0"/>
            <a:chExt cx="135" cy="138"/>
          </a:xfrm>
        </p:grpSpPr>
        <p:pic>
          <p:nvPicPr>
            <p:cNvPr id="2071" name="AutoShape 121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0" y="0"/>
              <a:ext cx="135" cy="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 rot="5400000">
              <a:off x="8" y="39"/>
              <a:ext cx="6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04" name="Text Box 122">
            <a:hlinkClick r:id="" tooltip="下一页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608888" y="6523038"/>
            <a:ext cx="534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05" name="Text Box 128"/>
          <p:cNvSpPr txBox="1">
            <a:spLocks noChangeArrowheads="1"/>
          </p:cNvSpPr>
          <p:nvPr/>
        </p:nvSpPr>
        <p:spPr bwMode="auto">
          <a:xfrm>
            <a:off x="6715125" y="120650"/>
            <a:ext cx="212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lvl="0" algn="ctr" eaLnBrk="1" hangingPunct="1">
              <a:buNone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数字媒体资源库</a:t>
            </a:r>
            <a:endParaRPr lang="en-US" altLang="x-none" sz="20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65" name="任意多边形 24"/>
          <p:cNvGrpSpPr/>
          <p:nvPr userDrawn="1"/>
        </p:nvGrpSpPr>
        <p:grpSpPr>
          <a:xfrm>
            <a:off x="-103187" y="-96837"/>
            <a:ext cx="9399587" cy="779462"/>
            <a:chOff x="0" y="0"/>
            <a:chExt cx="5925" cy="495"/>
          </a:xfrm>
        </p:grpSpPr>
        <p:pic>
          <p:nvPicPr>
            <p:cNvPr id="2069" name="任意多边形 24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0" y="0"/>
              <a:ext cx="5925" cy="4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78" y="69"/>
              <a:ext cx="57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AutoShape 10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56759" y="6514308"/>
            <a:ext cx="914400" cy="304800"/>
          </a:xfrm>
          <a:prstGeom prst="actionButtonBlank">
            <a:avLst/>
          </a:prstGeom>
          <a:gradFill flip="none" rotWithShape="1">
            <a:gsLst>
              <a:gs pos="29000">
                <a:srgbClr val="B9EDFF"/>
              </a:gs>
              <a:gs pos="0">
                <a:schemeClr val="accent6">
                  <a:lumMod val="0"/>
                  <a:lumOff val="100000"/>
                </a:schemeClr>
              </a:gs>
              <a:gs pos="5000">
                <a:schemeClr val="accent6">
                  <a:lumMod val="0"/>
                  <a:lumOff val="100000"/>
                </a:schemeClr>
              </a:gs>
              <a:gs pos="100000">
                <a:srgbClr val="79D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31750" h="38100"/>
          </a:sp3d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结束放映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92BE60-A355-4C74-BE49-E08E1CC057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2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A16472-6F2D-41F6-82C8-BDC7AD5A9754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5CD9DF-0429-422F-A9E8-753AA50BE35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Freeform 79"/>
          <p:cNvSpPr/>
          <p:nvPr userDrawn="1"/>
        </p:nvSpPr>
        <p:spPr>
          <a:xfrm flipV="1">
            <a:off x="0" y="0"/>
            <a:ext cx="9144000" cy="304800"/>
          </a:xfrm>
          <a:custGeom>
            <a:avLst/>
            <a:gdLst>
              <a:gd name="txL" fmla="*/ 0 w 2721"/>
              <a:gd name="txT" fmla="*/ 0 h 330"/>
              <a:gd name="txR" fmla="*/ 2721 w 2721"/>
              <a:gd name="txB" fmla="*/ 330 h 33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721" h="330">
                <a:moveTo>
                  <a:pt x="2721" y="330"/>
                </a:moveTo>
                <a:cubicBezTo>
                  <a:pt x="0" y="330"/>
                  <a:pt x="0" y="330"/>
                  <a:pt x="0" y="330"/>
                </a:cubicBezTo>
                <a:cubicBezTo>
                  <a:pt x="0" y="2"/>
                  <a:pt x="0" y="2"/>
                  <a:pt x="0" y="2"/>
                </a:cubicBezTo>
                <a:cubicBezTo>
                  <a:pt x="804" y="2"/>
                  <a:pt x="804" y="2"/>
                  <a:pt x="804" y="2"/>
                </a:cubicBezTo>
                <a:cubicBezTo>
                  <a:pt x="804" y="2"/>
                  <a:pt x="837" y="0"/>
                  <a:pt x="870" y="14"/>
                </a:cubicBezTo>
                <a:cubicBezTo>
                  <a:pt x="904" y="29"/>
                  <a:pt x="921" y="50"/>
                  <a:pt x="921" y="50"/>
                </a:cubicBezTo>
                <a:cubicBezTo>
                  <a:pt x="1083" y="257"/>
                  <a:pt x="1083" y="257"/>
                  <a:pt x="1083" y="257"/>
                </a:cubicBezTo>
                <a:cubicBezTo>
                  <a:pt x="1083" y="257"/>
                  <a:pt x="1104" y="280"/>
                  <a:pt x="1127" y="289"/>
                </a:cubicBezTo>
                <a:cubicBezTo>
                  <a:pt x="1160" y="301"/>
                  <a:pt x="1198" y="299"/>
                  <a:pt x="1198" y="299"/>
                </a:cubicBezTo>
                <a:cubicBezTo>
                  <a:pt x="2721" y="299"/>
                  <a:pt x="2721" y="299"/>
                  <a:pt x="2721" y="299"/>
                </a:cubicBezTo>
                <a:lnTo>
                  <a:pt x="2721" y="330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rgbClr val="13CF52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3" name="Freeform 62"/>
          <p:cNvSpPr>
            <a:spLocks noEditPoints="1"/>
          </p:cNvSpPr>
          <p:nvPr userDrawn="1"/>
        </p:nvSpPr>
        <p:spPr>
          <a:xfrm>
            <a:off x="0" y="5922963"/>
            <a:ext cx="1066800" cy="935037"/>
          </a:xfrm>
          <a:custGeom>
            <a:avLst/>
            <a:gdLst>
              <a:gd name="txL" fmla="*/ 0 w 1406"/>
              <a:gd name="txT" fmla="*/ 0 h 1219"/>
              <a:gd name="txR" fmla="*/ 1406 w 1406"/>
              <a:gd name="txB" fmla="*/ 1219 h 121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4" name="Freeform 64"/>
          <p:cNvSpPr/>
          <p:nvPr userDrawn="1"/>
        </p:nvSpPr>
        <p:spPr>
          <a:xfrm>
            <a:off x="0" y="6477000"/>
            <a:ext cx="9144000" cy="381000"/>
          </a:xfrm>
          <a:custGeom>
            <a:avLst/>
            <a:gdLst>
              <a:gd name="txL" fmla="*/ 0 w 2721"/>
              <a:gd name="txT" fmla="*/ 0 h 301"/>
              <a:gd name="txR" fmla="*/ 2721 w 2721"/>
              <a:gd name="txB" fmla="*/ 301 h 301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rect l="txL" t="txT" r="txR" b="txB"/>
            <a:pathLst>
              <a:path w="2721" h="301">
                <a:moveTo>
                  <a:pt x="0" y="301"/>
                </a:moveTo>
                <a:cubicBezTo>
                  <a:pt x="2721" y="301"/>
                  <a:pt x="2721" y="301"/>
                  <a:pt x="2721" y="301"/>
                </a:cubicBezTo>
                <a:cubicBezTo>
                  <a:pt x="2721" y="2"/>
                  <a:pt x="2721" y="2"/>
                  <a:pt x="2721" y="2"/>
                </a:cubicBezTo>
                <a:cubicBezTo>
                  <a:pt x="1918" y="2"/>
                  <a:pt x="1918" y="2"/>
                  <a:pt x="1918" y="2"/>
                </a:cubicBezTo>
                <a:cubicBezTo>
                  <a:pt x="1918" y="2"/>
                  <a:pt x="1884" y="0"/>
                  <a:pt x="1851" y="14"/>
                </a:cubicBezTo>
                <a:cubicBezTo>
                  <a:pt x="1818" y="28"/>
                  <a:pt x="1801" y="49"/>
                  <a:pt x="1801" y="49"/>
                </a:cubicBezTo>
                <a:cubicBezTo>
                  <a:pt x="1639" y="235"/>
                  <a:pt x="1639" y="235"/>
                  <a:pt x="1639" y="235"/>
                </a:cubicBezTo>
                <a:cubicBezTo>
                  <a:pt x="1639" y="235"/>
                  <a:pt x="1618" y="259"/>
                  <a:pt x="1593" y="267"/>
                </a:cubicBezTo>
                <a:cubicBezTo>
                  <a:pt x="1557" y="279"/>
                  <a:pt x="1524" y="278"/>
                  <a:pt x="1524" y="278"/>
                </a:cubicBezTo>
                <a:cubicBezTo>
                  <a:pt x="0" y="278"/>
                  <a:pt x="0" y="278"/>
                  <a:pt x="0" y="278"/>
                </a:cubicBezTo>
                <a:lnTo>
                  <a:pt x="0" y="301"/>
                </a:lnTo>
                <a:close/>
              </a:path>
            </a:pathLst>
          </a:custGeom>
          <a:solidFill>
            <a:srgbClr val="15E55A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5" name="AutoShape 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62925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结束放映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6" name="Group 6"/>
          <p:cNvGrpSpPr>
            <a:grpSpLocks noChangeAspect="1"/>
          </p:cNvGrpSpPr>
          <p:nvPr userDrawn="1"/>
        </p:nvGrpSpPr>
        <p:grpSpPr>
          <a:xfrm>
            <a:off x="-12700" y="6502400"/>
            <a:ext cx="1093788" cy="328613"/>
            <a:chOff x="0" y="0"/>
            <a:chExt cx="1768427" cy="456181"/>
          </a:xfrm>
        </p:grpSpPr>
        <p:pic>
          <p:nvPicPr>
            <p:cNvPr id="5140" name="图片 13" descr="未标题-1 拷贝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41" name="图片 14" descr="创新设计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127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865813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返回目录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8" name="Group 10"/>
          <p:cNvGrpSpPr/>
          <p:nvPr userDrawn="1"/>
        </p:nvGrpSpPr>
        <p:grpSpPr>
          <a:xfrm>
            <a:off x="6870700" y="6570663"/>
            <a:ext cx="576263" cy="255587"/>
            <a:chOff x="0" y="0"/>
            <a:chExt cx="306" cy="143"/>
          </a:xfrm>
        </p:grpSpPr>
        <p:sp>
          <p:nvSpPr>
            <p:cNvPr id="5137" name="Rectangle 54"/>
            <p:cNvSpPr>
              <a:spLocks noChangeArrowheads="1"/>
            </p:cNvSpPr>
            <p:nvPr/>
          </p:nvSpPr>
          <p:spPr bwMode="auto">
            <a:xfrm>
              <a:off x="23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8" name="AutoShape 55"/>
            <p:cNvSpPr>
              <a:spLocks noChangeArrowheads="1"/>
            </p:cNvSpPr>
            <p:nvPr/>
          </p:nvSpPr>
          <p:spPr bwMode="auto">
            <a:xfrm rot="-5400000">
              <a:off x="86" y="22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9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0" y="17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29" name="Group 14"/>
          <p:cNvGrpSpPr/>
          <p:nvPr userDrawn="1"/>
        </p:nvGrpSpPr>
        <p:grpSpPr>
          <a:xfrm>
            <a:off x="7537450" y="6570663"/>
            <a:ext cx="533400" cy="255587"/>
            <a:chOff x="0" y="0"/>
            <a:chExt cx="283" cy="143"/>
          </a:xfrm>
        </p:grpSpPr>
        <p:sp>
          <p:nvSpPr>
            <p:cNvPr id="5134" name="Rectangle 58"/>
            <p:cNvSpPr>
              <a:spLocks noChangeArrowheads="1"/>
            </p:cNvSpPr>
            <p:nvPr/>
          </p:nvSpPr>
          <p:spPr bwMode="auto">
            <a:xfrm flipH="1">
              <a:off x="0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5" name="AutoShape 59"/>
            <p:cNvSpPr>
              <a:spLocks noChangeArrowheads="1"/>
            </p:cNvSpPr>
            <p:nvPr/>
          </p:nvSpPr>
          <p:spPr bwMode="auto">
            <a:xfrm rot="5400000" flipH="1">
              <a:off x="111" y="23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6" name="Text Box 6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0" y="9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0" name="Text Box 70"/>
          <p:cNvSpPr txBox="1">
            <a:spLocks noChangeArrowheads="1"/>
          </p:cNvSpPr>
          <p:nvPr/>
        </p:nvSpPr>
        <p:spPr bwMode="auto">
          <a:xfrm>
            <a:off x="4648200" y="77788"/>
            <a:ext cx="43434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获取详细资料请浏览：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4"/>
              </a:rPr>
              <a:t>http://www.zxjkw.com/chuangxin/cx_index.html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1" name="Line 12"/>
          <p:cNvSpPr/>
          <p:nvPr userDrawn="1"/>
        </p:nvSpPr>
        <p:spPr>
          <a:xfrm>
            <a:off x="0" y="6488113"/>
            <a:ext cx="9144000" cy="0"/>
          </a:xfrm>
          <a:prstGeom prst="line">
            <a:avLst/>
          </a:prstGeom>
          <a:ln w="5715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2" name="Line 75"/>
          <p:cNvSpPr/>
          <p:nvPr userDrawn="1"/>
        </p:nvSpPr>
        <p:spPr>
          <a:xfrm>
            <a:off x="0" y="304800"/>
            <a:ext cx="9144000" cy="0"/>
          </a:xfrm>
          <a:prstGeom prst="line">
            <a:avLst/>
          </a:prstGeom>
          <a:ln w="57150" cap="flat" cmpd="sng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9" name="Text Box 76"/>
          <p:cNvSpPr txBox="1">
            <a:spLocks noChangeArrowheads="1"/>
          </p:cNvSpPr>
          <p:nvPr/>
        </p:nvSpPr>
        <p:spPr bwMode="auto">
          <a:xfrm>
            <a:off x="4191000" y="6532563"/>
            <a:ext cx="7620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fld id="{6FC29EA3-07B2-454B-98EA-AE5227A52A3F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页</a:t>
            </a: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19.png"/><Relationship Id="rId2" Type="http://schemas.openxmlformats.org/officeDocument/2006/relationships/slide" Target="slide1.xml"/><Relationship Id="rId1" Type="http://schemas.openxmlformats.org/officeDocument/2006/relationships/image" Target="../media/image1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170" name="直接连接符 6"/>
          <p:cNvCxnSpPr/>
          <p:nvPr/>
        </p:nvCxnSpPr>
        <p:spPr>
          <a:xfrm>
            <a:off x="0" y="2293938"/>
            <a:ext cx="9144000" cy="0"/>
          </a:xfrm>
          <a:prstGeom prst="line">
            <a:avLst/>
          </a:prstGeom>
          <a:ln w="73025" cap="flat" cmpd="thinThick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7171" name="圆角矩形 32"/>
          <p:cNvGrpSpPr/>
          <p:nvPr/>
        </p:nvGrpSpPr>
        <p:grpSpPr>
          <a:xfrm>
            <a:off x="5761038" y="3084513"/>
            <a:ext cx="2035175" cy="676275"/>
            <a:chOff x="0" y="0"/>
            <a:chExt cx="1282" cy="426"/>
          </a:xfrm>
        </p:grpSpPr>
        <p:pic>
          <p:nvPicPr>
            <p:cNvPr id="7187" name="圆角矩形 3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8" name="Text Box 5"/>
            <p:cNvSpPr txBox="1"/>
            <p:nvPr/>
          </p:nvSpPr>
          <p:spPr>
            <a:xfrm>
              <a:off x="71" y="68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1.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考点阐释</a:t>
              </a:r>
              <a:endParaRPr lang="zh-CN" altLang="en-US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2" name="圆角矩形 33"/>
          <p:cNvGrpSpPr/>
          <p:nvPr/>
        </p:nvGrpSpPr>
        <p:grpSpPr>
          <a:xfrm>
            <a:off x="5761038" y="3833813"/>
            <a:ext cx="2035175" cy="682625"/>
            <a:chOff x="0" y="0"/>
            <a:chExt cx="1282" cy="430"/>
          </a:xfrm>
        </p:grpSpPr>
        <p:pic>
          <p:nvPicPr>
            <p:cNvPr id="7185" name="圆角矩形 33">
              <a:hlinkClick r:id="rId2" action="ppaction://hlinksldjump"/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82" cy="4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6" name="Text Box 8"/>
            <p:cNvSpPr txBox="1"/>
            <p:nvPr/>
          </p:nvSpPr>
          <p:spPr>
            <a:xfrm>
              <a:off x="71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2.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考点精讲</a:t>
              </a:r>
              <a:endPara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3" name="圆角矩形 34"/>
          <p:cNvGrpSpPr/>
          <p:nvPr/>
        </p:nvGrpSpPr>
        <p:grpSpPr>
          <a:xfrm>
            <a:off x="5761038" y="4591050"/>
            <a:ext cx="2035175" cy="676275"/>
            <a:chOff x="0" y="0"/>
            <a:chExt cx="1282" cy="426"/>
          </a:xfrm>
        </p:grpSpPr>
        <p:pic>
          <p:nvPicPr>
            <p:cNvPr id="7183" name="圆角矩形 34">
              <a:hlinkClick r:id="rId2" action="ppaction://hlinksldjump"/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4" name="Text Box 11"/>
            <p:cNvSpPr txBox="1"/>
            <p:nvPr/>
          </p:nvSpPr>
          <p:spPr>
            <a:xfrm>
              <a:off x="71" y="69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3.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规律方法</a:t>
              </a:r>
              <a:endPara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4" name="圆角矩形 35"/>
          <p:cNvGrpSpPr/>
          <p:nvPr/>
        </p:nvGrpSpPr>
        <p:grpSpPr>
          <a:xfrm>
            <a:off x="5761038" y="5346700"/>
            <a:ext cx="2035175" cy="676275"/>
            <a:chOff x="0" y="0"/>
            <a:chExt cx="1282" cy="426"/>
          </a:xfrm>
        </p:grpSpPr>
        <p:pic>
          <p:nvPicPr>
            <p:cNvPr id="7181" name="圆角矩形 35">
              <a:hlinkClick r:id="rId2" action="ppaction://hlinksldjump"/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2" name="Text Box 14"/>
            <p:cNvSpPr txBox="1"/>
            <p:nvPr/>
          </p:nvSpPr>
          <p:spPr>
            <a:xfrm>
              <a:off x="71" y="68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4.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拓展提升</a:t>
              </a:r>
              <a:endParaRPr lang="zh-CN" altLang="en-US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2" name="AutoShape 20"/>
          <p:cNvCxnSpPr/>
          <p:nvPr/>
        </p:nvCxnSpPr>
        <p:spPr>
          <a:xfrm flipV="1">
            <a:off x="5080000" y="3394075"/>
            <a:ext cx="652463" cy="1144588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3" name="AutoShape 21"/>
          <p:cNvCxnSpPr/>
          <p:nvPr/>
        </p:nvCxnSpPr>
        <p:spPr>
          <a:xfrm flipV="1">
            <a:off x="5080000" y="4151313"/>
            <a:ext cx="652463" cy="38735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4" name="AutoShape 22"/>
          <p:cNvCxnSpPr/>
          <p:nvPr/>
        </p:nvCxnSpPr>
        <p:spPr>
          <a:xfrm>
            <a:off x="5080000" y="4538663"/>
            <a:ext cx="652463" cy="112395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7178" name="Text Box 325"/>
          <p:cNvSpPr txBox="1"/>
          <p:nvPr/>
        </p:nvSpPr>
        <p:spPr>
          <a:xfrm>
            <a:off x="1266825" y="4308475"/>
            <a:ext cx="3813175" cy="461963"/>
          </a:xfrm>
          <a:prstGeom prst="rect">
            <a:avLst/>
          </a:prstGeom>
          <a:gradFill rotWithShape="1">
            <a:gsLst>
              <a:gs pos="0">
                <a:srgbClr val="7EEBF6"/>
              </a:gs>
              <a:gs pos="100000">
                <a:srgbClr val="CAF7FB"/>
              </a:gs>
            </a:gsLst>
            <a:path path="rect">
              <a:fillToRect r="100000" b="100000"/>
            </a:path>
            <a:tileRect/>
          </a:gradFill>
          <a:ln w="57150" cap="flat" cmpd="thinThick">
            <a:solidFill>
              <a:srgbClr val="B7EC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把握故事情节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7179" name="AutoShape 23"/>
          <p:cNvCxnSpPr/>
          <p:nvPr/>
        </p:nvCxnSpPr>
        <p:spPr>
          <a:xfrm>
            <a:off x="5080000" y="4538663"/>
            <a:ext cx="652463" cy="36830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7180" name="标题 1"/>
          <p:cNvSpPr/>
          <p:nvPr/>
        </p:nvSpPr>
        <p:spPr>
          <a:xfrm>
            <a:off x="0" y="841375"/>
            <a:ext cx="9144000" cy="9413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Calibri Light" pitchFamily="34" charset="0"/>
                <a:ea typeface="宋体" panose="02010600030101010101" pitchFamily="2" charset="-122"/>
              </a:rPr>
              <a:t>考点    小说阅读</a:t>
            </a:r>
            <a:endParaRPr lang="zh-CN" altLang="en-US" sz="3600" b="1" dirty="0">
              <a:solidFill>
                <a:srgbClr val="FF0000"/>
              </a:solidFill>
              <a:latin typeface="Calibri Light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28600" y="941388"/>
            <a:ext cx="8748713" cy="5324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  <a:miter lim="800000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概括小说情节要注意“一寻”“一理”和“一抓”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．“寻”，就是寻找小说的线索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小说中的线索主要有：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(1)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事物线索。小说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项链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中的线索就是项链，女主人公借项链、失项链、赔项链、还债务、发现项链是赝品等一系列情节都与此有关。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(2)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对比冲突线索。如鲁迅的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祝福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，祥林嫂与鲁四老爷的矛盾冲突，就是构成情节的主要线索。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．“理”，就是理清小说的结构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可以按照开端、发展、高潮、结局来划分文章结构，如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林教头风雪山神庙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．“抓”，就是抓住场面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一般一个场面可以概括为一个情节。小说中的场面就是人物活动的场所。理清场面，全文的情节也就清楚了。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3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charRg st="23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1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1267">
                                            <p:txEl>
                                              <p:charRg st="41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54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1267">
                                            <p:txEl>
                                              <p:charRg st="54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19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1267">
                                            <p:txEl>
                                              <p:charRg st="119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67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1267">
                                            <p:txEl>
                                              <p:charRg st="167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85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11267">
                                            <p:txEl>
                                              <p:charRg st="185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23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11267">
                                            <p:txEl>
                                              <p:charRg st="223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38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11267">
                                            <p:txEl>
                                              <p:charRg st="238" end="2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263" y="795338"/>
            <a:ext cx="8999538" cy="55784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阅读下面的文字，完成后面的题目。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ctr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　复    雨果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克里兹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写字台上的台灯只照亮书房的一角。彭恩刚从剧场回来，他坐到写字台前，伸手拿起电话要通了编辑部：“我是彭恩，你好！我又考虑了一下，关于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蛙女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的剧评，最好还是发下午版，因为我想把它展开一些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别提啦！太不像话了！所以我才打算写一篇详细的剧评。上午版你只要留出个小方块刊登一则简讯就行了。你记下来吧：‘奥林匹亚剧院：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蛙女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上演，一锅可笑的大杂烩，一堆无聊的废话和歇斯底里的无病呻吟。看了简直要让你发疯。详情请见本报下午版。’你是不是觉得我的措词还不够激烈？这样就行？那好，再见！”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他放下话筒的动作可以看出，彭恩的情绪越来越愤慨。可就在这时，他猛然一惊，附近有人轻轻地咳嗽了一声。在光线最暗的角落里，他模模糊糊地看见有个人坐在皮沙发里。陌生人蓄着白胡须，身披风衣，头上歪戴一顶礼帽，闪亮的眼睛逼视着评论家。彭恩心里发虚：“你，你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你是谁？”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5" name="Rectangle 4"/>
          <p:cNvSpPr/>
          <p:nvPr/>
        </p:nvSpPr>
        <p:spPr>
          <a:xfrm>
            <a:off x="46038" y="25400"/>
            <a:ext cx="3570287" cy="461963"/>
          </a:xfrm>
          <a:prstGeom prst="rect">
            <a:avLst/>
          </a:prstGeom>
          <a:solidFill>
            <a:srgbClr val="003366"/>
          </a:solidFill>
          <a:ln w="1270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009999"/>
            </a:prstShdw>
          </a:effectLst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考查点二    情节作用类</a:t>
            </a:r>
            <a:endParaRPr lang="zh-CN" altLang="en-US" sz="2400" dirty="0">
              <a:solidFill>
                <a:srgbClr val="FFFF00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矩形 1"/>
          <p:cNvSpPr/>
          <p:nvPr/>
        </p:nvSpPr>
        <p:spPr>
          <a:xfrm>
            <a:off x="34925" y="523875"/>
            <a:ext cx="9036050" cy="6007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>
              <a:spcBef>
                <a:spcPct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陌生人慢慢站起来，从衣兜里伸出右手。彭恩看见一支闪闪发亮的手枪。“把手举起来！”那人命令道。彭恩两手发抖。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“嘻嘻嘻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……”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那人像精神病人一样笑着，“你这条毒蛇，现在总算落到了我的手里。再有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分钟就是午夜。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点整，嘻嘻嘻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你将变成一具尸体。文亚明，我的宝贝，”白胡子老头扬起头，“我亲爱的文亚明，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分钟后你将报仇雪恨。这条毒蛇将永远闭上它的嘴！啊，你高兴吗，文亚明？”说着，白胡子老头立刻举起手枪：“别动！”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“听我说，”彭恩战战兢兢道，“请告诉我，你究竟是谁？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我不明白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我对你干了什么？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求你把手枪收起来吧。我们之间肯定有一场误会。”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“给我住嘴，你这个杀人凶手！”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“杀人凶手？你弄错了。我不是杀人凶手！”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“那么请问是谁杀死了我的孩子，我唯一的儿子，亲爱的文亚明？谁呢，彭恩先生？”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“我根本不认识你的儿子！你怎么会生出这种想法？”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“我的儿子叫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文亚明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穆勒！现在你明白了吧？”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“文亚明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穆勒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我记得，好像是个演员吧？”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矩形 1"/>
          <p:cNvSpPr/>
          <p:nvPr/>
        </p:nvSpPr>
        <p:spPr>
          <a:xfrm>
            <a:off x="68263" y="815975"/>
            <a:ext cx="8999537" cy="5203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“曾经是！因为他已经死了，他对着自己的头开了一枪。而正是你这个无耻的小人毁了他！你在文章里写过他：‘为助诸君一笑，还有一位文亚明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穆勒先生值得提及，因为他的表演，真堪称全世界最蹩脚的演员。’你竟敢这样写我的儿子！而他，可怜的孩子，去买了一支手枪，自杀了。就是这支手枪，过一会儿将把你送到西天！”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彭恩禁不住浑身乱颤：“听我说，这并不能怪我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我感到很遗憾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可我只是尽自己的职责而已。你的儿子真的缺乏才华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你明白吗？我本人跟你的儿子并没有仇，可是艺术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……”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你别再胡诌关于艺术的废话了！你是杀人犯！因此你得死！昨天夜里，”老头压低嗓门，“文亚明出现在我的梦里。他对我说：‘爸爸，拿上手枪去找那毒蛇。午夜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点的时候，杀了他替我报仇！否则，我的灵魂将永远四处飘流，不得安身！”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“可你不能杀我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看在上帝面上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你简直疯了！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……”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矩形 1"/>
          <p:cNvSpPr/>
          <p:nvPr/>
        </p:nvSpPr>
        <p:spPr>
          <a:xfrm>
            <a:off x="134938" y="1089025"/>
            <a:ext cx="8856662" cy="4473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老头大声地嘲笑道：“真叫人恶心，你是全世界首屈一指的胆小鬼！一条罪恶深重的蛆虫，半文不值的小人！你那自命不凡的优越感哪里去了？你的体面威风哪里去了？现在你已面对死神，没有了你，人人都会如释重负。”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彭恩双手合十，央求道：“亲爱的先生，如果你一定要杀我，至少让我能最后给我的亲人写几句诀别的话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并表明我的遗愿。”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“行，我成全你！”陌生人宽宏大量地答应，“写吧，你还可以活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15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秒钟！”彭恩拿起铅笔，在纸片上写了两三行字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午夜的钟声响了。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老头怪叫一声，抠动了扳机。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硝烟散后，陌生人扯下自己的胡子，走近彭恩。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76200" y="1828800"/>
            <a:ext cx="8991600" cy="2678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“先生，现在你对文亚明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•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穆勒的表演才华有了新的看法吧，对不对？看你那个熊样！哈哈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！我想，今后你在评论别人的时候该会学得谨慎一些了！”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看着手里拿着铅笔、满脸蜡黄的彭恩，文亚明伸手拿过那张纸条。只见上面写道：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“亲爱的文亚明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•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穆勒，你不仅是全世界最蹩脚的演员，而且是头号傻瓜。你戴的假发套大了一号。彭恩。”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矩形 1"/>
          <p:cNvSpPr>
            <a:spLocks noChangeArrowheads="1"/>
          </p:cNvSpPr>
          <p:nvPr/>
        </p:nvSpPr>
        <p:spPr bwMode="auto">
          <a:xfrm>
            <a:off x="147638" y="715963"/>
            <a:ext cx="8859838" cy="461963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rgbClr val="FFFF00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题目：小说开头彭恩打电话的情节，有哪些作用？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0030101010101" pitchFamily="49" charset="-122"/>
              <a:ea typeface="黑体" panose="02010600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7"/>
          <p:cNvSpPr>
            <a:spLocks noChangeArrowheads="1"/>
          </p:cNvSpPr>
          <p:nvPr/>
        </p:nvSpPr>
        <p:spPr bwMode="auto">
          <a:xfrm>
            <a:off x="147638" y="1365250"/>
            <a:ext cx="8859838" cy="2089150"/>
          </a:xfrm>
          <a:prstGeom prst="rect">
            <a:avLst/>
          </a:prstGeom>
          <a:solidFill>
            <a:schemeClr val="accent5"/>
          </a:solidFill>
          <a:ln w="25400">
            <a:solidFill>
              <a:srgbClr val="FF0000"/>
            </a:solidFill>
            <a:miter lim="800000"/>
          </a:ln>
        </p:spPr>
        <p:txBody>
          <a:bodyPr anchor="ctr"/>
          <a:p>
            <a:pPr lvl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教你答题：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分析情节的作用，一般从内容和结构两方面作答。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  <a:p>
            <a:pPr lvl="0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①文章开头描写了彭恩打电话的情景，在结构上的作用是交代故事发生的时间、地点和为下文作铺垫。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  <a:p>
            <a:pPr lvl="0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②彭恩打电话时语气严厉、措辞犀利，从中可看出他是一位言辞尖锐的剧评人。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从性格和身份方面作答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)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147638" y="3641725"/>
            <a:ext cx="8859838" cy="93503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miter lim="800000"/>
          </a:ln>
        </p:spPr>
        <p:txBody>
          <a:bodyPr anchor="ctr"/>
          <a:p>
            <a:pPr lvl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答案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①交代故事发生的时间、地点；②点明彭恩的身份；③表现彭恩的性格特征；④为下文作铺垫。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12713" y="4764088"/>
            <a:ext cx="8897938" cy="1570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0" rIns="0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答题模式：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①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情节发展作铺垫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提供依据，设置伏笔悬念等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，推动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情节发展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进入高潮或转折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黑体" panose="02010600030101010101" pitchFamily="49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②表现了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的思想品质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心理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，有助于塑造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的形象。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黑体" panose="02010600030101010101" pitchFamily="49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③揭示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表现、突出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了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，有利于表现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0030101010101" pitchFamily="49" charset="-122"/>
                <a:cs typeface="Times New Roman" panose="02020603050405020304" pitchFamily="18" charset="0"/>
              </a:rPr>
              <a:t>的主题。 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黑体" panose="02010600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63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578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24579" name="圆角矩形 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80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3.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规律方法</a:t>
              </a:r>
              <a:endParaRPr lang="zh-CN" altLang="en-US" sz="5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2" name="Picture 2" descr="http://www.910club.cn/kjsc/UploadFiles20081888/200904/2009042318012073.jpg"/>
          <p:cNvPicPr>
            <a:picLocks noChangeAspect="1"/>
          </p:cNvPicPr>
          <p:nvPr/>
        </p:nvPicPr>
        <p:blipFill>
          <a:blip r:embed="rId1"/>
          <a:srcRect l="37500" t="48750" r="6250" b="8749"/>
          <a:stretch>
            <a:fillRect/>
          </a:stretch>
        </p:blipFill>
        <p:spPr>
          <a:xfrm>
            <a:off x="7000875" y="5929313"/>
            <a:ext cx="2143125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4925" y="723900"/>
            <a:ext cx="9072563" cy="55705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紧抓内在关联，“四步走”做好情节作用分析题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分析情节的作用类题目，应做好以下步骤：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第一步：阅读全文，梳理情节脉络并作概括。从开端、发展、高潮、结局的全过程来梳理情节脉络，每一阶段可采用这样的语言表述形式：什么人在什么时间、什么地点做了什么事。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第二步：细读所给文字，分层抓住其层意或关键词语。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第三步：分析所给文字在情节上发生了哪些关联。所谓关联，就是情节发生发展的依据，或者因果关系。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第四步：作答，注意使用术语。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指向情节→使情节波澜再起；引出另一情节；制造悬念，埋下伏笔；照应前文；为下文情节作铺垫或提供依据。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指向人物→丰富人物形象，凸显人物性格，表现人物心理。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指向主题→点明或深化主题。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626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26627" name="圆角矩形 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6628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4.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拓展提升</a:t>
              </a:r>
              <a:endParaRPr lang="zh-CN" altLang="en-US" sz="5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5963" y="2020888"/>
            <a:ext cx="7848600" cy="2782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　　小说通过故事情节来展示人物性格，表现主题。作者往往根据人物性格的发展，人物与人物之间的关系和矛盾冲突，来选择或虚构事件，组成作品完整的故事情节。故事情节通常包括开端、发展、高潮和结局几个部分，有的前有序幕，后有尾声。小说情节类题是高考的必考点，常考查类型：情节概括、情节手法、情节作用、探究情节的合理性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 descr="经典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5008" y="5105400"/>
            <a:ext cx="3286148" cy="1350837"/>
          </a:xfrm>
          <a:prstGeom prst="rect">
            <a:avLst/>
          </a:prstGeom>
          <a:effectLst>
            <a:softEdge rad="31750"/>
          </a:effectLst>
        </p:spPr>
      </p:pic>
      <p:grpSp>
        <p:nvGrpSpPr>
          <p:cNvPr id="9220" name="圆角矩形 32"/>
          <p:cNvGrpSpPr/>
          <p:nvPr/>
        </p:nvGrpSpPr>
        <p:grpSpPr>
          <a:xfrm>
            <a:off x="111125" y="798513"/>
            <a:ext cx="3600450" cy="1116012"/>
            <a:chOff x="0" y="0"/>
            <a:chExt cx="1282" cy="426"/>
          </a:xfrm>
        </p:grpSpPr>
        <p:pic>
          <p:nvPicPr>
            <p:cNvPr id="9221" name="圆角矩形 32">
              <a:hlinkClick r:id="rId2" action="ppaction://hlinksldjump"/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2" name="Text Box 6"/>
            <p:cNvSpPr txBox="1"/>
            <p:nvPr/>
          </p:nvSpPr>
          <p:spPr>
            <a:xfrm>
              <a:off x="96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4000" b="1" dirty="0"/>
                <a:t>1. </a:t>
              </a:r>
              <a:r>
                <a:rPr lang="zh-CN" altLang="en-US" sz="4000" b="1" dirty="0"/>
                <a:t>考点阐释</a:t>
              </a: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zh-CN" altLang="en-US" sz="4000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55" name="Rectangle 29"/>
          <p:cNvSpPr>
            <a:spLocks noChangeArrowheads="1"/>
          </p:cNvSpPr>
          <p:nvPr/>
        </p:nvSpPr>
        <p:spPr bwMode="auto">
          <a:xfrm>
            <a:off x="101600" y="717550"/>
            <a:ext cx="8890000" cy="5632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</a:ln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阅读下面的文字，完成后面的问题。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车厢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俄罗斯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米哈依尔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•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扎多尔诺夫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我要坐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15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次列车从里加去列宁格勒。我买的是第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车厢的票，走近列车一看，前三节车厢根本就没有！最后，买了前三节车厢票的旅客一半被安排到了其他车厢，一半换了下一趟列车，大家一腔怒气地到了列宁格勒。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回到莫斯科后，余怒未消的我在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文学报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上发表了一篇讽刺小品。一个月后，我收到了一位基辅读者的来信。信中说：“□□□□□□□□□□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此处删去两句话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)”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我正好有事去基辅出差，就在一个傍晚去拜访了写信人。他果然真的没让我白跑一趟。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如果说我坐的那次列车是没有前三节车厢的话，而这位读者在基辅坐的那次列车竟然挂了两节第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车厢。买了第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车厢票的乘客当然都进了前一节第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车厢，因为所有的正常人从小就知道，第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车厢后就是第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车厢，谁会想到第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车厢后还是第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车厢呢？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8600" y="909638"/>
            <a:ext cx="8783638" cy="5262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列车开动后，后一节第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车厢的乘务员看着空无一人的车厢，莫名其妙，于是去找了列车长：“我的车厢里一个乘客也没有！”可列车长说：“肯定是售票处又弄错了！”列车长说完，马上就通知了下一站卖第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车厢票。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列车在下一站停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分钟。买第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车厢票的人也都是一些思维正常的人，车一停稳，大家就依序跑到前一节第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车厢门口排队上车。乘务员看着这么多乘客，惊慌失措地挡在车门口说：“我这儿只有两个空铺，去找列车长吧，在第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车厢，让他把大家安排到其他车厢去，跑快点，要不车就开了！”愤怒的乘客们拎着大包小包你追我赶地朝第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车厢跑去。列车长看着这么多远远跑来的乘客一头雾水：“你们这是从哪儿来啊？”乘客们说：“从第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车厢来的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……”“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那个车厢早就满了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……”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列车长此刻没时间研究到底是怎么一回事，他需要马上把这些乘客安排好。一阵忙碌之后，乘客们终于安顿好了，他松了一口气后发出了发车命令。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77813" y="723900"/>
            <a:ext cx="8610600" cy="5632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这时，后一节第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车厢的乘务员又来了，还是说：“我的车厢里一个乘客也没有。”“怎么可能呢？”这次列车长认为这个乘务员肯定是疯了。于是，列车长决定和这个乘务员一起去车厢里看看，这才发现原来是这趟列车有两节第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车厢。列车长现在终于明白是怎么回事了，他长长地出了一口气后，回到自己的包厢通知了下一站：“摘掉第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车厢！”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当时已是深夜，负责摘车厢的那些人也是一些正常人。他们数到前一节第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车厢，就把它摘了下来，拖到了备用道上，然后重新组装好列车就通知了列车长。列车长再一次松了一口气后发出了发车命令，然后回自己包厢睡觉。可后来后一节第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车厢的乘务员又找来了：“我的车厢里还是一个乘客也没有。”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我不知道这次事故后列车长是不是疯了。但给我讲故事的这个人当时和他的妻子就在前一节第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车厢里。深夜，他起来吸烟。他边吸着烟边想：“列车怎么停这么长时间啊？”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58800" y="858838"/>
            <a:ext cx="8386763" cy="3095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随后他往窗外望了一眼，这才发现前面后面的车厢都没了踪影，就更别说车头了。四周是一片大草原，光秃秃的，一轮圆月冷冷地照在停着第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车厢的备用道上。他急忙叫醒了所有的乘客，大家连外衣都没穿就从铺位上跳了下来，猜测着到底发生了什么事，他们现在是在哪儿。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听他讲到这儿，我忍不住哈哈地笑出了声来。结果讲故事的人火了：“我一点都不觉得这有什么好笑！我们第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车厢的这些乘客原本是打算去保加利亚旅游的！”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558800" y="4448175"/>
            <a:ext cx="8386763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</a:ln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小说开篇写了“我”的一次乘车经历，有什么作用？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(3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0030101010101" pitchFamily="49" charset="-122"/>
              <a:ea typeface="黑体" panose="02010600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558800" y="5367338"/>
            <a:ext cx="8386763" cy="830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①用作铺垫，引出主要故事。②强化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衬托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主要故事的叙述效果。③突出这类现象的普遍性。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2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10243" name="圆角矩形 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4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2.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考点精讲</a:t>
              </a:r>
              <a:endParaRPr lang="zh-CN" altLang="en-US" sz="5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6200" y="1011238"/>
            <a:ext cx="8999538" cy="48926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阅读下面的文字，完成后面的题目。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枪口下的人格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徐树建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这是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1944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月，德国人占领下的巴黎。在一家咖啡馆里，一名叫霍夫曼的德国少校脑后忽然被顶上一件冰凉的东西，随即有人大声命令道：“霍夫曼少校，举起你的手来。”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霍夫曼大吃一惊，只得举起双手，一任靠在腰间的手枪被抽走，等转头一看顿时又气又羞，原来，刚才顶着自己的并不是枪，仅仅是一柄铲子，而俘虏他的人竟是贝尔蒂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他的房东。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德国军队占领巴黎后，霍夫曼就住在贝尔蒂家。他对贝尔蒂一家还算客气，不过，那更是一种骨子里的轻蔑。此刻望着霍夫曼疑惑不解的样子，贝尔蒂挺直胸膛得意地说：“我们起义了，全城都解放了，现在，我要把你押送到战俘营里。”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5"/>
          <p:cNvSpPr/>
          <p:nvPr/>
        </p:nvSpPr>
        <p:spPr>
          <a:xfrm>
            <a:off x="46038" y="57150"/>
            <a:ext cx="3570287" cy="46196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990000"/>
            </a:prstShdw>
          </a:effectLst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考查点一    情节概括类</a:t>
            </a:r>
            <a:endParaRPr lang="zh-CN" altLang="en-US" sz="2400" dirty="0">
              <a:solidFill>
                <a:srgbClr val="FFFF00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矩形 1"/>
          <p:cNvSpPr/>
          <p:nvPr/>
        </p:nvSpPr>
        <p:spPr>
          <a:xfrm>
            <a:off x="0" y="571500"/>
            <a:ext cx="9144000" cy="593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于是霍夫曼不得不在前面走，这时贝尔蒂的邻居迈尔迎面过来，冲上去对着霍夫曼就是一口黏痰。霍夫曼不动声色地擦掉脸上的黏痰，然后傲慢地说：“先生，你太没有风度了。作为一名有尊严的帝国军人，我鄙视你。”迈尔听了暴跳如雷，挥舞着拳头要上前殴打，更有几个围观的人大叫起来：“扒了他的衣裳，用石块砸死这个德国佬！”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贝尔蒂死命拉住迈尔，又对众人说：“他是一个俘虏，理应得到应有的尊重，还是让法律来审判他吧！”霍夫曼听了，对贝尔蒂微微弯腰，说：“谢谢！”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贝尔蒂严词呵斥道：“收起你的那一套吧！一个双手沾满无辜者鲜血的刽子手，有何风度、尊严可言？”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霍夫曼被关进了战俘营里。贝尔蒂同大伙正高兴，谁知刚过去几个小时，这座城市就又被疾驰增援的德国军人重新占领了，然后大伙像猪羊一样全被赶到广场上。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霍夫曼和其他俘虏自然得到了解救，他们趾高气扬地走到大伙面前，挨个指认几个小时前俘虏他们的人。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矩形 1"/>
          <p:cNvSpPr/>
          <p:nvPr/>
        </p:nvSpPr>
        <p:spPr>
          <a:xfrm>
            <a:off x="0" y="525463"/>
            <a:ext cx="9144000" cy="593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只要他们一指认出谁，那人就会被粗暴地强拉出来当众杀死。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一会儿轮到霍夫曼指认了，他一双狼似的眼睛从一张张惊惶失措的脸上扫过。没有人能忍受得了他的目光，不得不低下头，只有一双眼睛避也不避，那人正是贝尔蒂。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只见霍夫曼盯着贝尔蒂，轻声说：“你曾维护了我的尊严，现在，该是我回报的时候了！”说着径直走过贝尔蒂的面前。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贝尔蒂得救了，虽然他不怕死，但活着毕竟是一件令人高兴的事，他从心底里暗暗感谢霍夫曼。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就在这时听到霍夫曼锐声叫了起来：“俘虏我的人就是他，给我毙了他！”随着一声惊恐的叫声，早有两个如狼似虎的德国军人冲过去，揪出迈尔。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德国人的手指不由分说地搭上了扳机，迈尔早就吓瘫了，面无人色，连裤子都湿了一大片。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就在这千钧一发之际，有人大叫起来：“霍夫曼，你认错人了。俘虏你的人不是他，而是我！”所有人全惊呆了，霍夫曼更是大吃一惊，大叫的人是贝尔蒂。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矩形 2"/>
          <p:cNvSpPr/>
          <p:nvPr/>
        </p:nvSpPr>
        <p:spPr>
          <a:xfrm>
            <a:off x="152400" y="914400"/>
            <a:ext cx="8820150" cy="5203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霍夫曼一下子语无伦次起来：“贝尔蒂先生，你、你这是怎么了？你头昏了吗？”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贝尔蒂从队列中笔直地走出来，一脸平静地说：“霍夫曼先生，你怎么可以泄私愤呢？你所谓的风度呢？”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霍夫曼大脑里一片糨糊，摇着头呻吟着说：“贝尔蒂先生，你这是开玩笑吧？明明是这个可恶的人俘虏我的嘛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……”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贝尔蒂口齿分外清晰、分外响亮地说：“霍夫曼先生，请以你一向引以为豪的尊严起誓，俘虏你的人到底是谁？”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霍夫曼一下子脸如死灰，无力地回道：“为什么？你这是为什么？”贝尔蒂微笑着说：“在我们心目中，尊严和风度的重量绝不比你们轻，甚至比生命还要重！”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枪响了，贝尔蒂倒了下去。对着这个伟大的灵魂，霍夫曼缓缓把腰弯了下去。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26670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有删改</a:t>
            </a: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矩形 1"/>
          <p:cNvSpPr/>
          <p:nvPr/>
        </p:nvSpPr>
        <p:spPr>
          <a:xfrm>
            <a:off x="152400" y="777875"/>
            <a:ext cx="8640763" cy="1077913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latin typeface="黑体" panose="02010600030101010101" pitchFamily="49" charset="-122"/>
                <a:ea typeface="Times New Roman" panose="02020603050405020304" pitchFamily="18" charset="0"/>
              </a:rPr>
              <a:t>题目：请围绕主人公贝尔蒂梳理文章的基本情节。</a:t>
            </a:r>
            <a:endParaRPr lang="zh-CN" altLang="en-US" sz="6000" b="1" dirty="0">
              <a:latin typeface="Arial" panose="020B0604020202020204" pitchFamily="34" charset="0"/>
            </a:endParaRPr>
          </a:p>
        </p:txBody>
      </p:sp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152400" y="2098675"/>
            <a:ext cx="8640763" cy="15700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教你答题：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①理清小说结构层次，即开端、发展、高潮、结局等；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②寻找贯穿小说的线索或叙述主体；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③抓住小说中的重要场面、重要事件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" y="3913188"/>
            <a:ext cx="8640763" cy="954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基本情节：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贝尔蒂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俘敌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护俘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被俘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脱险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赴死。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400" y="5111750"/>
            <a:ext cx="8640763" cy="1200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答题模式：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按“何时何地何人做何事”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文中没有涉及的除外，但“何人”“做何事”不能省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的格式加以概括。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根据题干要求灵活作答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6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16387" name="圆角矩形 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388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3.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规律方法</a:t>
              </a:r>
              <a:endParaRPr lang="zh-CN" altLang="en-US" sz="5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5640</Words>
  <Application>WPS 演示</Application>
  <PresentationFormat>全屏显示(4:3)</PresentationFormat>
  <Paragraphs>152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Calibri Light</vt:lpstr>
      <vt:lpstr>楷体</vt:lpstr>
      <vt:lpstr>Times New Roman</vt:lpstr>
      <vt:lpstr>黑体</vt:lpstr>
      <vt:lpstr>微软雅黑</vt:lpstr>
      <vt:lpstr>楷体_GB2312</vt:lpstr>
      <vt:lpstr>自定义设计方案</vt:lpstr>
      <vt:lpstr>1_自定义设计方案</vt:lpstr>
      <vt:lpstr>Office 主题</vt:lpstr>
      <vt:lpstr>2_自定义设计方案</vt:lpstr>
      <vt:lpstr>3_自定义设计方案</vt:lpstr>
      <vt:lpstr>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online</cp:lastModifiedBy>
  <cp:revision>188</cp:revision>
  <dcterms:created xsi:type="dcterms:W3CDTF">2014-10-23T06:30:00Z</dcterms:created>
  <dcterms:modified xsi:type="dcterms:W3CDTF">2017-02-08T01:44:44Z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