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4" r:id="rId3"/>
    <p:sldMasterId id="2147483696" r:id="rId4"/>
    <p:sldMasterId id="2147483708" r:id="rId5"/>
  </p:sldMasterIdLst>
  <p:notesMasterIdLst>
    <p:notesMasterId r:id="rId23"/>
  </p:notesMasterIdLst>
  <p:sldIdLst>
    <p:sldId id="822" r:id="rId6"/>
    <p:sldId id="846" r:id="rId7"/>
    <p:sldId id="847" r:id="rId8"/>
    <p:sldId id="858" r:id="rId9"/>
    <p:sldId id="860" r:id="rId10"/>
    <p:sldId id="864" r:id="rId11"/>
    <p:sldId id="867" r:id="rId12"/>
    <p:sldId id="869" r:id="rId13"/>
    <p:sldId id="870" r:id="rId14"/>
    <p:sldId id="871" r:id="rId15"/>
    <p:sldId id="866" r:id="rId16"/>
    <p:sldId id="861" r:id="rId17"/>
    <p:sldId id="862" r:id="rId18"/>
    <p:sldId id="863" r:id="rId19"/>
    <p:sldId id="865" r:id="rId20"/>
    <p:sldId id="856" r:id="rId21"/>
    <p:sldId id="857" r:id="rId22"/>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79DCFF"/>
    <a:srgbClr val="B7ECFF"/>
    <a:srgbClr val="B9FFB9"/>
    <a:srgbClr val="ECF5E7"/>
    <a:srgbClr val="4BD0FF"/>
    <a:srgbClr val="89E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708" autoAdjust="0"/>
  </p:normalViewPr>
  <p:slideViewPr>
    <p:cSldViewPr snapToGrid="0" showGuides="1">
      <p:cViewPr varScale="1">
        <p:scale>
          <a:sx n="100" d="100"/>
          <a:sy n="100" d="100"/>
        </p:scale>
        <p:origin x="-294" y="-96"/>
      </p:cViewPr>
      <p:guideLst>
        <p:guide orient="horz" pos="2138"/>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varScale="1">
      <p:scale>
        <a:sx n="1" d="1"/>
        <a:sy n="1" d="1"/>
      </p:scale>
      <p:origin x="0" y="7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7"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48" name="幻灯片图像占位符 3"/>
          <p:cNvSpPr>
            <a:spLocks noGrp="1" noRot="1" noChangeAspect="1"/>
          </p:cNvSpPr>
          <p:nvPr>
            <p:ph type="sldImg" idx="2"/>
          </p:nvPr>
        </p:nvSpPr>
        <p:spPr>
          <a:xfrm>
            <a:off x="1371600" y="1143000"/>
            <a:ext cx="4114800" cy="3086100"/>
          </a:xfrm>
          <a:prstGeom prst="rect">
            <a:avLst/>
          </a:prstGeom>
          <a:noFill/>
          <a:ln w="9525">
            <a:noFill/>
          </a:ln>
        </p:spPr>
      </p:sp>
      <p:sp>
        <p:nvSpPr>
          <p:cNvPr id="6149"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51"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F03EEEFE-9ECA-485D-A3B7-8F4B6EB21A1F}"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A68723D-3F78-4DD5-86AE-3D3D1823C5D1}"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2017-02-22</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hyperlink" Target="http://www.zxjkw.com/chuangxin/cx_index.html" TargetMode="Externa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7" descr="C:\Documents and Settings\Administrator\桌面\图片3.jpg"/>
          <p:cNvPicPr>
            <a:picLocks noChangeAspect="1"/>
          </p:cNvPicPr>
          <p:nvPr userDrawn="1"/>
        </p:nvPicPr>
        <p:blipFill>
          <a:blip r:embed="rId13" cstate="print"/>
          <a:srcRect t="54189"/>
          <a:stretch>
            <a:fillRect/>
          </a:stretch>
        </p:blipFill>
        <p:spPr>
          <a:xfrm>
            <a:off x="0" y="3706813"/>
            <a:ext cx="9144000" cy="3151187"/>
          </a:xfrm>
          <a:prstGeom prst="rect">
            <a:avLst/>
          </a:prstGeom>
          <a:noFill/>
          <a:ln w="9525">
            <a:noFill/>
          </a:ln>
        </p:spPr>
      </p:pic>
      <p:pic>
        <p:nvPicPr>
          <p:cNvPr id="1027" name="图片 1"/>
          <p:cNvPicPr>
            <a:picLocks noChangeAspect="1"/>
          </p:cNvPicPr>
          <p:nvPr userDrawn="1"/>
        </p:nvPicPr>
        <p:blipFill>
          <a:blip r:embed="rId14" cstate="print"/>
          <a:stretch>
            <a:fillRect/>
          </a:stretch>
        </p:blipFill>
        <p:spPr>
          <a:xfrm>
            <a:off x="0" y="0"/>
            <a:ext cx="9144000"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099"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0"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2D5A878-3331-405D-9818-498E9EE0687E}"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57" descr="C:\Documents and Settings\Administrator\桌面\图片3.jpg"/>
          <p:cNvPicPr>
            <a:picLocks noChangeAspect="1"/>
          </p:cNvPicPr>
          <p:nvPr userDrawn="1"/>
        </p:nvPicPr>
        <p:blipFill>
          <a:blip r:embed="rId13" cstate="print"/>
          <a:srcRect t="54189"/>
          <a:stretch>
            <a:fillRect/>
          </a:stretch>
        </p:blipFill>
        <p:spPr>
          <a:xfrm>
            <a:off x="0" y="3706813"/>
            <a:ext cx="9144000" cy="3151187"/>
          </a:xfrm>
          <a:prstGeom prst="rect">
            <a:avLst/>
          </a:prstGeom>
          <a:noFill/>
          <a:ln w="9525">
            <a:noFill/>
          </a:ln>
        </p:spPr>
      </p:pic>
      <p:pic>
        <p:nvPicPr>
          <p:cNvPr id="4099" name="图片 1"/>
          <p:cNvPicPr>
            <a:picLocks noChangeAspect="1"/>
          </p:cNvPicPr>
          <p:nvPr userDrawn="1"/>
        </p:nvPicPr>
        <p:blipFill>
          <a:blip r:embed="rId14" cstate="print"/>
          <a:stretch>
            <a:fillRect/>
          </a:stretch>
        </p:blipFill>
        <p:spPr>
          <a:xfrm>
            <a:off x="0" y="0"/>
            <a:ext cx="9144000" cy="571500"/>
          </a:xfrm>
          <a:prstGeom prst="rect">
            <a:avLst/>
          </a:prstGeom>
          <a:noFill/>
          <a:ln w="9525">
            <a:noFill/>
          </a:ln>
        </p:spPr>
      </p:pic>
      <p:sp>
        <p:nvSpPr>
          <p:cNvPr id="5124" name="日期占位符 3"/>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1A68723D-3F78-4DD5-86AE-3D3D1823C5D1}" type="datetimeFigureOut">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2017-02-22</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5" name="页脚占位符 4"/>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126" name="灯片编号占位符 5"/>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29DA90D3-07F5-4F11-BD51-41BF81E22AF7}" type="slidenum">
              <a:rPr kumimoji="0" lang="zh-CN" alt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t>‹#›</a:t>
            </a:fld>
            <a:endParaRPr kumimoji="0" lang="en-US" sz="18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Freeform 79"/>
          <p:cNvSpPr/>
          <p:nvPr userDrawn="1"/>
        </p:nvSpPr>
        <p:spPr>
          <a:xfrm flipV="1">
            <a:off x="0" y="0"/>
            <a:ext cx="9144000" cy="304800"/>
          </a:xfrm>
          <a:custGeom>
            <a:avLst/>
            <a:gdLst>
              <a:gd name="txL" fmla="*/ 0 w 2721"/>
              <a:gd name="txT" fmla="*/ 0 h 330"/>
              <a:gd name="txR" fmla="*/ 2721 w 2721"/>
              <a:gd name="txB" fmla="*/ 330 h 330"/>
            </a:gdLst>
            <a:ahLst/>
            <a:cxnLst>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721" h="330">
                <a:moveTo>
                  <a:pt x="2721" y="330"/>
                </a:moveTo>
                <a:cubicBezTo>
                  <a:pt x="0" y="330"/>
                  <a:pt x="0" y="330"/>
                  <a:pt x="0" y="330"/>
                </a:cubicBezTo>
                <a:cubicBezTo>
                  <a:pt x="0" y="2"/>
                  <a:pt x="0" y="2"/>
                  <a:pt x="0" y="2"/>
                </a:cubicBezTo>
                <a:cubicBezTo>
                  <a:pt x="804" y="2"/>
                  <a:pt x="804" y="2"/>
                  <a:pt x="804" y="2"/>
                </a:cubicBezTo>
                <a:cubicBezTo>
                  <a:pt x="804" y="2"/>
                  <a:pt x="837" y="0"/>
                  <a:pt x="870" y="14"/>
                </a:cubicBezTo>
                <a:cubicBezTo>
                  <a:pt x="904" y="29"/>
                  <a:pt x="921" y="50"/>
                  <a:pt x="921" y="50"/>
                </a:cubicBezTo>
                <a:cubicBezTo>
                  <a:pt x="1083" y="257"/>
                  <a:pt x="1083" y="257"/>
                  <a:pt x="1083" y="257"/>
                </a:cubicBezTo>
                <a:cubicBezTo>
                  <a:pt x="1083" y="257"/>
                  <a:pt x="1104" y="280"/>
                  <a:pt x="1127" y="289"/>
                </a:cubicBezTo>
                <a:cubicBezTo>
                  <a:pt x="1160" y="301"/>
                  <a:pt x="1198" y="299"/>
                  <a:pt x="1198" y="299"/>
                </a:cubicBezTo>
                <a:cubicBezTo>
                  <a:pt x="2721" y="299"/>
                  <a:pt x="2721" y="299"/>
                  <a:pt x="2721" y="299"/>
                </a:cubicBezTo>
                <a:lnTo>
                  <a:pt x="2721" y="330"/>
                </a:lnTo>
                <a:close/>
              </a:path>
            </a:pathLst>
          </a:custGeom>
          <a:gradFill rotWithShape="1">
            <a:gsLst>
              <a:gs pos="0">
                <a:srgbClr val="FFFFFF">
                  <a:alpha val="100000"/>
                </a:srgbClr>
              </a:gs>
              <a:gs pos="100000">
                <a:srgbClr val="13CF52">
                  <a:alpha val="100000"/>
                </a:srgbClr>
              </a:gs>
            </a:gsLst>
            <a:lin ang="5400000" scaled="1"/>
            <a:tileRect/>
          </a:gradFill>
          <a:ln w="9525">
            <a:noFill/>
          </a:ln>
        </p:spPr>
        <p:txBody>
          <a:bodyPr/>
          <a:lstStyle/>
          <a:p>
            <a:endParaRPr lang="zh-CN" altLang="en-US"/>
          </a:p>
        </p:txBody>
      </p:sp>
      <p:sp>
        <p:nvSpPr>
          <p:cNvPr id="5123" name="Freeform 62"/>
          <p:cNvSpPr>
            <a:spLocks noEditPoints="1"/>
          </p:cNvSpPr>
          <p:nvPr userDrawn="1"/>
        </p:nvSpPr>
        <p:spPr>
          <a:xfrm>
            <a:off x="0" y="5922963"/>
            <a:ext cx="1066800" cy="935037"/>
          </a:xfrm>
          <a:custGeom>
            <a:avLst/>
            <a:gdLst>
              <a:gd name="txL" fmla="*/ 0 w 1406"/>
              <a:gd name="txT" fmla="*/ 0 h 1219"/>
              <a:gd name="txR" fmla="*/ 1406 w 1406"/>
              <a:gd name="txB" fmla="*/ 1219 h 121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406" h="1219">
                <a:moveTo>
                  <a:pt x="102" y="852"/>
                </a:moveTo>
                <a:cubicBezTo>
                  <a:pt x="100" y="849"/>
                  <a:pt x="99" y="847"/>
                  <a:pt x="99" y="845"/>
                </a:cubicBezTo>
                <a:cubicBezTo>
                  <a:pt x="98" y="843"/>
                  <a:pt x="97" y="841"/>
                  <a:pt x="96" y="840"/>
                </a:cubicBezTo>
                <a:cubicBezTo>
                  <a:pt x="84" y="823"/>
                  <a:pt x="71" y="816"/>
                  <a:pt x="57" y="819"/>
                </a:cubicBezTo>
                <a:cubicBezTo>
                  <a:pt x="42" y="822"/>
                  <a:pt x="28" y="829"/>
                  <a:pt x="13" y="840"/>
                </a:cubicBezTo>
                <a:cubicBezTo>
                  <a:pt x="8" y="843"/>
                  <a:pt x="4" y="847"/>
                  <a:pt x="0" y="850"/>
                </a:cubicBezTo>
                <a:cubicBezTo>
                  <a:pt x="0" y="1219"/>
                  <a:pt x="0" y="1219"/>
                  <a:pt x="0" y="1219"/>
                </a:cubicBezTo>
                <a:cubicBezTo>
                  <a:pt x="58" y="1219"/>
                  <a:pt x="58" y="1219"/>
                  <a:pt x="58" y="1219"/>
                </a:cubicBezTo>
                <a:cubicBezTo>
                  <a:pt x="62" y="1198"/>
                  <a:pt x="64" y="1175"/>
                  <a:pt x="65" y="1150"/>
                </a:cubicBezTo>
                <a:cubicBezTo>
                  <a:pt x="65" y="1116"/>
                  <a:pt x="64" y="1086"/>
                  <a:pt x="62" y="1060"/>
                </a:cubicBezTo>
                <a:cubicBezTo>
                  <a:pt x="64" y="1062"/>
                  <a:pt x="79" y="1078"/>
                  <a:pt x="106" y="1108"/>
                </a:cubicBezTo>
                <a:cubicBezTo>
                  <a:pt x="133" y="1139"/>
                  <a:pt x="168" y="1168"/>
                  <a:pt x="212" y="1196"/>
                </a:cubicBezTo>
                <a:cubicBezTo>
                  <a:pt x="210" y="1204"/>
                  <a:pt x="207" y="1211"/>
                  <a:pt x="205" y="1219"/>
                </a:cubicBezTo>
                <a:cubicBezTo>
                  <a:pt x="224" y="1219"/>
                  <a:pt x="224" y="1219"/>
                  <a:pt x="224" y="1219"/>
                </a:cubicBezTo>
                <a:cubicBezTo>
                  <a:pt x="226" y="1215"/>
                  <a:pt x="227" y="1211"/>
                  <a:pt x="228" y="1206"/>
                </a:cubicBezTo>
                <a:cubicBezTo>
                  <a:pt x="235" y="1211"/>
                  <a:pt x="243" y="1215"/>
                  <a:pt x="250" y="1219"/>
                </a:cubicBezTo>
                <a:cubicBezTo>
                  <a:pt x="291" y="1219"/>
                  <a:pt x="291" y="1219"/>
                  <a:pt x="291" y="1219"/>
                </a:cubicBezTo>
                <a:cubicBezTo>
                  <a:pt x="271" y="1209"/>
                  <a:pt x="252" y="1199"/>
                  <a:pt x="234" y="1188"/>
                </a:cubicBezTo>
                <a:cubicBezTo>
                  <a:pt x="248" y="1150"/>
                  <a:pt x="262" y="1112"/>
                  <a:pt x="276" y="1074"/>
                </a:cubicBezTo>
                <a:cubicBezTo>
                  <a:pt x="291" y="1037"/>
                  <a:pt x="307" y="999"/>
                  <a:pt x="325" y="962"/>
                </a:cubicBezTo>
                <a:cubicBezTo>
                  <a:pt x="337" y="969"/>
                  <a:pt x="349" y="976"/>
                  <a:pt x="361" y="984"/>
                </a:cubicBezTo>
                <a:cubicBezTo>
                  <a:pt x="373" y="992"/>
                  <a:pt x="386" y="999"/>
                  <a:pt x="399" y="1006"/>
                </a:cubicBezTo>
                <a:cubicBezTo>
                  <a:pt x="392" y="1019"/>
                  <a:pt x="383" y="1033"/>
                  <a:pt x="372" y="1045"/>
                </a:cubicBezTo>
                <a:cubicBezTo>
                  <a:pt x="360" y="1058"/>
                  <a:pt x="349" y="1072"/>
                  <a:pt x="339" y="1086"/>
                </a:cubicBezTo>
                <a:cubicBezTo>
                  <a:pt x="328" y="1102"/>
                  <a:pt x="325" y="1116"/>
                  <a:pt x="329" y="1128"/>
                </a:cubicBezTo>
                <a:cubicBezTo>
                  <a:pt x="333" y="1140"/>
                  <a:pt x="335" y="1154"/>
                  <a:pt x="337" y="1170"/>
                </a:cubicBezTo>
                <a:cubicBezTo>
                  <a:pt x="370" y="1219"/>
                  <a:pt x="370" y="1219"/>
                  <a:pt x="370" y="1219"/>
                </a:cubicBezTo>
                <a:cubicBezTo>
                  <a:pt x="618" y="1219"/>
                  <a:pt x="618" y="1219"/>
                  <a:pt x="618" y="1219"/>
                </a:cubicBezTo>
                <a:cubicBezTo>
                  <a:pt x="636" y="1208"/>
                  <a:pt x="655" y="1203"/>
                  <a:pt x="675" y="1203"/>
                </a:cubicBezTo>
                <a:cubicBezTo>
                  <a:pt x="697" y="1204"/>
                  <a:pt x="721" y="1196"/>
                  <a:pt x="746" y="1178"/>
                </a:cubicBezTo>
                <a:cubicBezTo>
                  <a:pt x="757" y="1172"/>
                  <a:pt x="765" y="1164"/>
                  <a:pt x="771" y="1156"/>
                </a:cubicBezTo>
                <a:cubicBezTo>
                  <a:pt x="777" y="1148"/>
                  <a:pt x="783" y="1140"/>
                  <a:pt x="789" y="1130"/>
                </a:cubicBezTo>
                <a:cubicBezTo>
                  <a:pt x="785" y="1159"/>
                  <a:pt x="781" y="1189"/>
                  <a:pt x="776" y="1219"/>
                </a:cubicBezTo>
                <a:cubicBezTo>
                  <a:pt x="796" y="1219"/>
                  <a:pt x="796" y="1219"/>
                  <a:pt x="796" y="1219"/>
                </a:cubicBezTo>
                <a:cubicBezTo>
                  <a:pt x="801" y="1185"/>
                  <a:pt x="805" y="1152"/>
                  <a:pt x="809" y="1120"/>
                </a:cubicBezTo>
                <a:cubicBezTo>
                  <a:pt x="813" y="1120"/>
                  <a:pt x="831" y="1119"/>
                  <a:pt x="863" y="1117"/>
                </a:cubicBezTo>
                <a:cubicBezTo>
                  <a:pt x="895" y="1115"/>
                  <a:pt x="936" y="1108"/>
                  <a:pt x="985" y="1094"/>
                </a:cubicBezTo>
                <a:cubicBezTo>
                  <a:pt x="988" y="1130"/>
                  <a:pt x="990" y="1168"/>
                  <a:pt x="992" y="1207"/>
                </a:cubicBezTo>
                <a:cubicBezTo>
                  <a:pt x="993" y="1211"/>
                  <a:pt x="993" y="1215"/>
                  <a:pt x="993" y="1219"/>
                </a:cubicBezTo>
                <a:cubicBezTo>
                  <a:pt x="1011" y="1219"/>
                  <a:pt x="1011" y="1219"/>
                  <a:pt x="1011" y="1219"/>
                </a:cubicBezTo>
                <a:cubicBezTo>
                  <a:pt x="1011" y="1214"/>
                  <a:pt x="1011" y="1209"/>
                  <a:pt x="1010" y="1203"/>
                </a:cubicBezTo>
                <a:cubicBezTo>
                  <a:pt x="1008" y="1164"/>
                  <a:pt x="1006" y="1126"/>
                  <a:pt x="1003" y="1088"/>
                </a:cubicBezTo>
                <a:cubicBezTo>
                  <a:pt x="1036" y="1078"/>
                  <a:pt x="1070" y="1064"/>
                  <a:pt x="1107" y="1047"/>
                </a:cubicBezTo>
                <a:cubicBezTo>
                  <a:pt x="1144" y="1030"/>
                  <a:pt x="1181" y="1010"/>
                  <a:pt x="1218" y="984"/>
                </a:cubicBezTo>
                <a:cubicBezTo>
                  <a:pt x="1229" y="1017"/>
                  <a:pt x="1238" y="1053"/>
                  <a:pt x="1246" y="1091"/>
                </a:cubicBezTo>
                <a:cubicBezTo>
                  <a:pt x="1254" y="1129"/>
                  <a:pt x="1261" y="1170"/>
                  <a:pt x="1266" y="1212"/>
                </a:cubicBezTo>
                <a:cubicBezTo>
                  <a:pt x="1263" y="1215"/>
                  <a:pt x="1260" y="1217"/>
                  <a:pt x="1257" y="1219"/>
                </a:cubicBezTo>
                <a:cubicBezTo>
                  <a:pt x="1289" y="1219"/>
                  <a:pt x="1289" y="1219"/>
                  <a:pt x="1289" y="1219"/>
                </a:cubicBezTo>
                <a:cubicBezTo>
                  <a:pt x="1339" y="1135"/>
                  <a:pt x="1373" y="1044"/>
                  <a:pt x="1389" y="946"/>
                </a:cubicBezTo>
                <a:cubicBezTo>
                  <a:pt x="1406" y="851"/>
                  <a:pt x="1406" y="757"/>
                  <a:pt x="1389" y="664"/>
                </a:cubicBezTo>
                <a:cubicBezTo>
                  <a:pt x="1372" y="570"/>
                  <a:pt x="1339" y="482"/>
                  <a:pt x="1291" y="399"/>
                </a:cubicBezTo>
                <a:cubicBezTo>
                  <a:pt x="1285" y="390"/>
                  <a:pt x="1280" y="381"/>
                  <a:pt x="1274" y="372"/>
                </a:cubicBezTo>
                <a:cubicBezTo>
                  <a:pt x="1269" y="364"/>
                  <a:pt x="1263" y="355"/>
                  <a:pt x="1256" y="345"/>
                </a:cubicBezTo>
                <a:cubicBezTo>
                  <a:pt x="1229" y="308"/>
                  <a:pt x="1200" y="273"/>
                  <a:pt x="1168" y="241"/>
                </a:cubicBezTo>
                <a:cubicBezTo>
                  <a:pt x="1136" y="209"/>
                  <a:pt x="1102" y="180"/>
                  <a:pt x="1068" y="155"/>
                </a:cubicBezTo>
                <a:cubicBezTo>
                  <a:pt x="1068" y="153"/>
                  <a:pt x="1068" y="153"/>
                  <a:pt x="1068" y="153"/>
                </a:cubicBezTo>
                <a:cubicBezTo>
                  <a:pt x="1064" y="153"/>
                  <a:pt x="1064" y="153"/>
                  <a:pt x="1064" y="153"/>
                </a:cubicBezTo>
                <a:cubicBezTo>
                  <a:pt x="928" y="57"/>
                  <a:pt x="776" y="7"/>
                  <a:pt x="605" y="4"/>
                </a:cubicBezTo>
                <a:cubicBezTo>
                  <a:pt x="434" y="0"/>
                  <a:pt x="277" y="49"/>
                  <a:pt x="134" y="149"/>
                </a:cubicBezTo>
                <a:cubicBezTo>
                  <a:pt x="84" y="184"/>
                  <a:pt x="39" y="223"/>
                  <a:pt x="0" y="267"/>
                </a:cubicBezTo>
                <a:cubicBezTo>
                  <a:pt x="0" y="563"/>
                  <a:pt x="0" y="563"/>
                  <a:pt x="0" y="563"/>
                </a:cubicBezTo>
                <a:cubicBezTo>
                  <a:pt x="4" y="558"/>
                  <a:pt x="9" y="554"/>
                  <a:pt x="13" y="550"/>
                </a:cubicBezTo>
                <a:cubicBezTo>
                  <a:pt x="27" y="535"/>
                  <a:pt x="32" y="518"/>
                  <a:pt x="30" y="497"/>
                </a:cubicBezTo>
                <a:cubicBezTo>
                  <a:pt x="28" y="477"/>
                  <a:pt x="37" y="461"/>
                  <a:pt x="56" y="447"/>
                </a:cubicBezTo>
                <a:cubicBezTo>
                  <a:pt x="81" y="430"/>
                  <a:pt x="102" y="423"/>
                  <a:pt x="119" y="427"/>
                </a:cubicBezTo>
                <a:cubicBezTo>
                  <a:pt x="136" y="431"/>
                  <a:pt x="152" y="430"/>
                  <a:pt x="168" y="423"/>
                </a:cubicBezTo>
                <a:cubicBezTo>
                  <a:pt x="172" y="429"/>
                  <a:pt x="177" y="437"/>
                  <a:pt x="183" y="447"/>
                </a:cubicBezTo>
                <a:cubicBezTo>
                  <a:pt x="189" y="458"/>
                  <a:pt x="197" y="470"/>
                  <a:pt x="206" y="483"/>
                </a:cubicBezTo>
                <a:cubicBezTo>
                  <a:pt x="173" y="505"/>
                  <a:pt x="140" y="529"/>
                  <a:pt x="108" y="557"/>
                </a:cubicBezTo>
                <a:cubicBezTo>
                  <a:pt x="76" y="584"/>
                  <a:pt x="44" y="614"/>
                  <a:pt x="13" y="648"/>
                </a:cubicBezTo>
                <a:cubicBezTo>
                  <a:pt x="8" y="639"/>
                  <a:pt x="4" y="631"/>
                  <a:pt x="0" y="624"/>
                </a:cubicBezTo>
                <a:cubicBezTo>
                  <a:pt x="0" y="693"/>
                  <a:pt x="0" y="693"/>
                  <a:pt x="0" y="693"/>
                </a:cubicBezTo>
                <a:cubicBezTo>
                  <a:pt x="4" y="688"/>
                  <a:pt x="8" y="684"/>
                  <a:pt x="11" y="680"/>
                </a:cubicBezTo>
                <a:cubicBezTo>
                  <a:pt x="23" y="697"/>
                  <a:pt x="39" y="717"/>
                  <a:pt x="59" y="740"/>
                </a:cubicBezTo>
                <a:cubicBezTo>
                  <a:pt x="78" y="762"/>
                  <a:pt x="101" y="787"/>
                  <a:pt x="128" y="814"/>
                </a:cubicBezTo>
                <a:cubicBezTo>
                  <a:pt x="124" y="819"/>
                  <a:pt x="120" y="825"/>
                  <a:pt x="116" y="832"/>
                </a:cubicBezTo>
                <a:cubicBezTo>
                  <a:pt x="112" y="839"/>
                  <a:pt x="107" y="845"/>
                  <a:pt x="102" y="852"/>
                </a:cubicBezTo>
                <a:close/>
                <a:moveTo>
                  <a:pt x="317" y="936"/>
                </a:moveTo>
                <a:cubicBezTo>
                  <a:pt x="283" y="913"/>
                  <a:pt x="253" y="892"/>
                  <a:pt x="226" y="871"/>
                </a:cubicBezTo>
                <a:cubicBezTo>
                  <a:pt x="200" y="850"/>
                  <a:pt x="175" y="830"/>
                  <a:pt x="154" y="810"/>
                </a:cubicBezTo>
                <a:cubicBezTo>
                  <a:pt x="169" y="788"/>
                  <a:pt x="184" y="768"/>
                  <a:pt x="199" y="750"/>
                </a:cubicBezTo>
                <a:cubicBezTo>
                  <a:pt x="215" y="731"/>
                  <a:pt x="231" y="712"/>
                  <a:pt x="248" y="694"/>
                </a:cubicBezTo>
                <a:cubicBezTo>
                  <a:pt x="248" y="706"/>
                  <a:pt x="248" y="706"/>
                  <a:pt x="248" y="706"/>
                </a:cubicBezTo>
                <a:cubicBezTo>
                  <a:pt x="319" y="804"/>
                  <a:pt x="319" y="804"/>
                  <a:pt x="319" y="804"/>
                </a:cubicBezTo>
                <a:cubicBezTo>
                  <a:pt x="321" y="820"/>
                  <a:pt x="321" y="834"/>
                  <a:pt x="318" y="847"/>
                </a:cubicBezTo>
                <a:cubicBezTo>
                  <a:pt x="314" y="860"/>
                  <a:pt x="317" y="873"/>
                  <a:pt x="327" y="888"/>
                </a:cubicBezTo>
                <a:cubicBezTo>
                  <a:pt x="329" y="889"/>
                  <a:pt x="331" y="891"/>
                  <a:pt x="333" y="892"/>
                </a:cubicBezTo>
                <a:cubicBezTo>
                  <a:pt x="334" y="893"/>
                  <a:pt x="335" y="895"/>
                  <a:pt x="337" y="896"/>
                </a:cubicBezTo>
                <a:cubicBezTo>
                  <a:pt x="334" y="903"/>
                  <a:pt x="331" y="909"/>
                  <a:pt x="327" y="916"/>
                </a:cubicBezTo>
                <a:cubicBezTo>
                  <a:pt x="323" y="923"/>
                  <a:pt x="319" y="929"/>
                  <a:pt x="317" y="936"/>
                </a:cubicBezTo>
                <a:close/>
                <a:moveTo>
                  <a:pt x="371" y="151"/>
                </a:moveTo>
                <a:cubicBezTo>
                  <a:pt x="387" y="154"/>
                  <a:pt x="402" y="157"/>
                  <a:pt x="417" y="161"/>
                </a:cubicBezTo>
                <a:cubicBezTo>
                  <a:pt x="432" y="165"/>
                  <a:pt x="446" y="170"/>
                  <a:pt x="461" y="175"/>
                </a:cubicBezTo>
                <a:cubicBezTo>
                  <a:pt x="456" y="182"/>
                  <a:pt x="450" y="189"/>
                  <a:pt x="445" y="198"/>
                </a:cubicBezTo>
                <a:cubicBezTo>
                  <a:pt x="440" y="207"/>
                  <a:pt x="435" y="216"/>
                  <a:pt x="431" y="225"/>
                </a:cubicBezTo>
                <a:cubicBezTo>
                  <a:pt x="430" y="230"/>
                  <a:pt x="428" y="236"/>
                  <a:pt x="427" y="241"/>
                </a:cubicBezTo>
                <a:cubicBezTo>
                  <a:pt x="426" y="246"/>
                  <a:pt x="424" y="252"/>
                  <a:pt x="423" y="257"/>
                </a:cubicBezTo>
                <a:cubicBezTo>
                  <a:pt x="414" y="258"/>
                  <a:pt x="405" y="259"/>
                  <a:pt x="396" y="260"/>
                </a:cubicBezTo>
                <a:cubicBezTo>
                  <a:pt x="387" y="261"/>
                  <a:pt x="378" y="262"/>
                  <a:pt x="369" y="263"/>
                </a:cubicBezTo>
                <a:cubicBezTo>
                  <a:pt x="376" y="242"/>
                  <a:pt x="379" y="220"/>
                  <a:pt x="380" y="199"/>
                </a:cubicBezTo>
                <a:cubicBezTo>
                  <a:pt x="381" y="178"/>
                  <a:pt x="378" y="162"/>
                  <a:pt x="371" y="151"/>
                </a:cubicBezTo>
                <a:close/>
                <a:moveTo>
                  <a:pt x="842" y="464"/>
                </a:moveTo>
                <a:cubicBezTo>
                  <a:pt x="828" y="437"/>
                  <a:pt x="815" y="414"/>
                  <a:pt x="803" y="395"/>
                </a:cubicBezTo>
                <a:cubicBezTo>
                  <a:pt x="805" y="393"/>
                  <a:pt x="808" y="390"/>
                  <a:pt x="811" y="387"/>
                </a:cubicBezTo>
                <a:cubicBezTo>
                  <a:pt x="815" y="385"/>
                  <a:pt x="817" y="382"/>
                  <a:pt x="819" y="379"/>
                </a:cubicBezTo>
                <a:cubicBezTo>
                  <a:pt x="840" y="395"/>
                  <a:pt x="863" y="415"/>
                  <a:pt x="889" y="437"/>
                </a:cubicBezTo>
                <a:cubicBezTo>
                  <a:pt x="914" y="460"/>
                  <a:pt x="940" y="487"/>
                  <a:pt x="965" y="517"/>
                </a:cubicBezTo>
                <a:cubicBezTo>
                  <a:pt x="954" y="527"/>
                  <a:pt x="942" y="535"/>
                  <a:pt x="928" y="541"/>
                </a:cubicBezTo>
                <a:cubicBezTo>
                  <a:pt x="914" y="548"/>
                  <a:pt x="899" y="554"/>
                  <a:pt x="883" y="558"/>
                </a:cubicBezTo>
                <a:cubicBezTo>
                  <a:pt x="870" y="523"/>
                  <a:pt x="856" y="492"/>
                  <a:pt x="842" y="464"/>
                </a:cubicBezTo>
                <a:close/>
                <a:moveTo>
                  <a:pt x="877" y="590"/>
                </a:moveTo>
                <a:cubicBezTo>
                  <a:pt x="873" y="590"/>
                  <a:pt x="873" y="590"/>
                  <a:pt x="873" y="590"/>
                </a:cubicBezTo>
                <a:cubicBezTo>
                  <a:pt x="863" y="591"/>
                  <a:pt x="854" y="591"/>
                  <a:pt x="846" y="590"/>
                </a:cubicBezTo>
                <a:cubicBezTo>
                  <a:pt x="837" y="588"/>
                  <a:pt x="829" y="587"/>
                  <a:pt x="821" y="586"/>
                </a:cubicBezTo>
                <a:cubicBezTo>
                  <a:pt x="830" y="586"/>
                  <a:pt x="839" y="585"/>
                  <a:pt x="847" y="584"/>
                </a:cubicBezTo>
                <a:cubicBezTo>
                  <a:pt x="855" y="582"/>
                  <a:pt x="863" y="581"/>
                  <a:pt x="873" y="580"/>
                </a:cubicBezTo>
                <a:lnTo>
                  <a:pt x="877" y="590"/>
                </a:lnTo>
                <a:close/>
                <a:moveTo>
                  <a:pt x="616" y="293"/>
                </a:moveTo>
                <a:cubicBezTo>
                  <a:pt x="616" y="289"/>
                  <a:pt x="616" y="286"/>
                  <a:pt x="618" y="283"/>
                </a:cubicBezTo>
                <a:cubicBezTo>
                  <a:pt x="631" y="284"/>
                  <a:pt x="643" y="286"/>
                  <a:pt x="654" y="288"/>
                </a:cubicBezTo>
                <a:cubicBezTo>
                  <a:pt x="665" y="290"/>
                  <a:pt x="673" y="292"/>
                  <a:pt x="680" y="293"/>
                </a:cubicBezTo>
                <a:cubicBezTo>
                  <a:pt x="673" y="295"/>
                  <a:pt x="665" y="296"/>
                  <a:pt x="654" y="298"/>
                </a:cubicBezTo>
                <a:cubicBezTo>
                  <a:pt x="643" y="300"/>
                  <a:pt x="631" y="302"/>
                  <a:pt x="618" y="305"/>
                </a:cubicBezTo>
                <a:cubicBezTo>
                  <a:pt x="616" y="301"/>
                  <a:pt x="616" y="297"/>
                  <a:pt x="616" y="293"/>
                </a:cubicBezTo>
                <a:close/>
                <a:moveTo>
                  <a:pt x="618" y="351"/>
                </a:moveTo>
                <a:cubicBezTo>
                  <a:pt x="602" y="362"/>
                  <a:pt x="584" y="374"/>
                  <a:pt x="565" y="388"/>
                </a:cubicBezTo>
                <a:cubicBezTo>
                  <a:pt x="545" y="402"/>
                  <a:pt x="524" y="418"/>
                  <a:pt x="501" y="435"/>
                </a:cubicBezTo>
                <a:cubicBezTo>
                  <a:pt x="492" y="425"/>
                  <a:pt x="484" y="414"/>
                  <a:pt x="477" y="404"/>
                </a:cubicBezTo>
                <a:cubicBezTo>
                  <a:pt x="470" y="394"/>
                  <a:pt x="465" y="384"/>
                  <a:pt x="459" y="373"/>
                </a:cubicBezTo>
                <a:cubicBezTo>
                  <a:pt x="487" y="363"/>
                  <a:pt x="514" y="354"/>
                  <a:pt x="539" y="346"/>
                </a:cubicBezTo>
                <a:cubicBezTo>
                  <a:pt x="563" y="339"/>
                  <a:pt x="586" y="333"/>
                  <a:pt x="606" y="327"/>
                </a:cubicBezTo>
                <a:cubicBezTo>
                  <a:pt x="607" y="333"/>
                  <a:pt x="609" y="337"/>
                  <a:pt x="612" y="341"/>
                </a:cubicBezTo>
                <a:cubicBezTo>
                  <a:pt x="614" y="345"/>
                  <a:pt x="616" y="349"/>
                  <a:pt x="618" y="351"/>
                </a:cubicBezTo>
                <a:close/>
                <a:moveTo>
                  <a:pt x="664" y="262"/>
                </a:moveTo>
                <a:cubicBezTo>
                  <a:pt x="673" y="268"/>
                  <a:pt x="681" y="272"/>
                  <a:pt x="686" y="275"/>
                </a:cubicBezTo>
                <a:cubicBezTo>
                  <a:pt x="686" y="277"/>
                  <a:pt x="686" y="277"/>
                  <a:pt x="686" y="277"/>
                </a:cubicBezTo>
                <a:cubicBezTo>
                  <a:pt x="679" y="274"/>
                  <a:pt x="671" y="272"/>
                  <a:pt x="660" y="270"/>
                </a:cubicBezTo>
                <a:cubicBezTo>
                  <a:pt x="649" y="268"/>
                  <a:pt x="637" y="266"/>
                  <a:pt x="622" y="265"/>
                </a:cubicBezTo>
                <a:cubicBezTo>
                  <a:pt x="622" y="263"/>
                  <a:pt x="622" y="263"/>
                  <a:pt x="622" y="263"/>
                </a:cubicBezTo>
                <a:cubicBezTo>
                  <a:pt x="624" y="261"/>
                  <a:pt x="624" y="261"/>
                  <a:pt x="624" y="261"/>
                </a:cubicBezTo>
                <a:cubicBezTo>
                  <a:pt x="625" y="258"/>
                  <a:pt x="626" y="256"/>
                  <a:pt x="628" y="253"/>
                </a:cubicBezTo>
                <a:cubicBezTo>
                  <a:pt x="629" y="250"/>
                  <a:pt x="630" y="248"/>
                  <a:pt x="632" y="245"/>
                </a:cubicBezTo>
                <a:cubicBezTo>
                  <a:pt x="644" y="250"/>
                  <a:pt x="655" y="256"/>
                  <a:pt x="664" y="262"/>
                </a:cubicBezTo>
                <a:close/>
                <a:moveTo>
                  <a:pt x="646" y="233"/>
                </a:moveTo>
                <a:cubicBezTo>
                  <a:pt x="653" y="228"/>
                  <a:pt x="660" y="224"/>
                  <a:pt x="667" y="221"/>
                </a:cubicBezTo>
                <a:cubicBezTo>
                  <a:pt x="674" y="218"/>
                  <a:pt x="682" y="216"/>
                  <a:pt x="690" y="215"/>
                </a:cubicBezTo>
                <a:cubicBezTo>
                  <a:pt x="693" y="223"/>
                  <a:pt x="695" y="230"/>
                  <a:pt x="698" y="237"/>
                </a:cubicBezTo>
                <a:cubicBezTo>
                  <a:pt x="701" y="244"/>
                  <a:pt x="703" y="250"/>
                  <a:pt x="704" y="257"/>
                </a:cubicBezTo>
                <a:cubicBezTo>
                  <a:pt x="703" y="257"/>
                  <a:pt x="702" y="257"/>
                  <a:pt x="701" y="258"/>
                </a:cubicBezTo>
                <a:cubicBezTo>
                  <a:pt x="700" y="259"/>
                  <a:pt x="699" y="260"/>
                  <a:pt x="698" y="261"/>
                </a:cubicBezTo>
                <a:cubicBezTo>
                  <a:pt x="693" y="257"/>
                  <a:pt x="685" y="253"/>
                  <a:pt x="676" y="248"/>
                </a:cubicBezTo>
                <a:cubicBezTo>
                  <a:pt x="667" y="243"/>
                  <a:pt x="657" y="238"/>
                  <a:pt x="646" y="233"/>
                </a:cubicBezTo>
                <a:close/>
                <a:moveTo>
                  <a:pt x="656" y="317"/>
                </a:moveTo>
                <a:cubicBezTo>
                  <a:pt x="665" y="316"/>
                  <a:pt x="673" y="315"/>
                  <a:pt x="680" y="313"/>
                </a:cubicBezTo>
                <a:cubicBezTo>
                  <a:pt x="675" y="316"/>
                  <a:pt x="668" y="320"/>
                  <a:pt x="660" y="324"/>
                </a:cubicBezTo>
                <a:cubicBezTo>
                  <a:pt x="652" y="329"/>
                  <a:pt x="643" y="335"/>
                  <a:pt x="634" y="341"/>
                </a:cubicBezTo>
                <a:cubicBezTo>
                  <a:pt x="633" y="339"/>
                  <a:pt x="631" y="336"/>
                  <a:pt x="629" y="332"/>
                </a:cubicBezTo>
                <a:cubicBezTo>
                  <a:pt x="627" y="329"/>
                  <a:pt x="625" y="326"/>
                  <a:pt x="624" y="323"/>
                </a:cubicBezTo>
                <a:cubicBezTo>
                  <a:pt x="636" y="321"/>
                  <a:pt x="647" y="318"/>
                  <a:pt x="656" y="317"/>
                </a:cubicBezTo>
                <a:close/>
                <a:moveTo>
                  <a:pt x="675" y="339"/>
                </a:moveTo>
                <a:cubicBezTo>
                  <a:pt x="684" y="334"/>
                  <a:pt x="691" y="329"/>
                  <a:pt x="696" y="325"/>
                </a:cubicBezTo>
                <a:cubicBezTo>
                  <a:pt x="692" y="331"/>
                  <a:pt x="687" y="337"/>
                  <a:pt x="681" y="344"/>
                </a:cubicBezTo>
                <a:cubicBezTo>
                  <a:pt x="675" y="352"/>
                  <a:pt x="669" y="360"/>
                  <a:pt x="662" y="369"/>
                </a:cubicBezTo>
                <a:cubicBezTo>
                  <a:pt x="659" y="367"/>
                  <a:pt x="657" y="364"/>
                  <a:pt x="654" y="362"/>
                </a:cubicBezTo>
                <a:cubicBezTo>
                  <a:pt x="651" y="360"/>
                  <a:pt x="649" y="359"/>
                  <a:pt x="646" y="357"/>
                </a:cubicBezTo>
                <a:cubicBezTo>
                  <a:pt x="657" y="351"/>
                  <a:pt x="666" y="345"/>
                  <a:pt x="675" y="339"/>
                </a:cubicBezTo>
                <a:close/>
                <a:moveTo>
                  <a:pt x="692" y="361"/>
                </a:moveTo>
                <a:cubicBezTo>
                  <a:pt x="696" y="356"/>
                  <a:pt x="699" y="351"/>
                  <a:pt x="702" y="347"/>
                </a:cubicBezTo>
                <a:cubicBezTo>
                  <a:pt x="694" y="387"/>
                  <a:pt x="694" y="387"/>
                  <a:pt x="694" y="387"/>
                </a:cubicBezTo>
                <a:cubicBezTo>
                  <a:pt x="693" y="386"/>
                  <a:pt x="691" y="385"/>
                  <a:pt x="690" y="385"/>
                </a:cubicBezTo>
                <a:cubicBezTo>
                  <a:pt x="689" y="385"/>
                  <a:pt x="687" y="385"/>
                  <a:pt x="686" y="383"/>
                </a:cubicBezTo>
                <a:cubicBezTo>
                  <a:pt x="685" y="383"/>
                  <a:pt x="683" y="383"/>
                  <a:pt x="682" y="382"/>
                </a:cubicBezTo>
                <a:cubicBezTo>
                  <a:pt x="681" y="382"/>
                  <a:pt x="679" y="381"/>
                  <a:pt x="678" y="379"/>
                </a:cubicBezTo>
                <a:cubicBezTo>
                  <a:pt x="683" y="373"/>
                  <a:pt x="688" y="367"/>
                  <a:pt x="692" y="361"/>
                </a:cubicBezTo>
                <a:close/>
                <a:moveTo>
                  <a:pt x="708" y="411"/>
                </a:moveTo>
                <a:cubicBezTo>
                  <a:pt x="715" y="413"/>
                  <a:pt x="721" y="413"/>
                  <a:pt x="727" y="413"/>
                </a:cubicBezTo>
                <a:cubicBezTo>
                  <a:pt x="733" y="413"/>
                  <a:pt x="739" y="413"/>
                  <a:pt x="744" y="413"/>
                </a:cubicBezTo>
                <a:cubicBezTo>
                  <a:pt x="750" y="433"/>
                  <a:pt x="755" y="456"/>
                  <a:pt x="761" y="482"/>
                </a:cubicBezTo>
                <a:cubicBezTo>
                  <a:pt x="767" y="508"/>
                  <a:pt x="773" y="537"/>
                  <a:pt x="778" y="568"/>
                </a:cubicBezTo>
                <a:cubicBezTo>
                  <a:pt x="762" y="566"/>
                  <a:pt x="746" y="564"/>
                  <a:pt x="729" y="562"/>
                </a:cubicBezTo>
                <a:cubicBezTo>
                  <a:pt x="712" y="559"/>
                  <a:pt x="695" y="555"/>
                  <a:pt x="678" y="550"/>
                </a:cubicBezTo>
                <a:lnTo>
                  <a:pt x="708" y="411"/>
                </a:lnTo>
                <a:close/>
                <a:moveTo>
                  <a:pt x="724" y="255"/>
                </a:moveTo>
                <a:cubicBezTo>
                  <a:pt x="722" y="255"/>
                  <a:pt x="722" y="255"/>
                  <a:pt x="722" y="255"/>
                </a:cubicBezTo>
                <a:cubicBezTo>
                  <a:pt x="721" y="248"/>
                  <a:pt x="719" y="242"/>
                  <a:pt x="717" y="236"/>
                </a:cubicBezTo>
                <a:cubicBezTo>
                  <a:pt x="715" y="230"/>
                  <a:pt x="713" y="223"/>
                  <a:pt x="710" y="215"/>
                </a:cubicBezTo>
                <a:cubicBezTo>
                  <a:pt x="714" y="215"/>
                  <a:pt x="718" y="215"/>
                  <a:pt x="721" y="216"/>
                </a:cubicBezTo>
                <a:cubicBezTo>
                  <a:pt x="725" y="217"/>
                  <a:pt x="728" y="217"/>
                  <a:pt x="732" y="217"/>
                </a:cubicBezTo>
                <a:lnTo>
                  <a:pt x="724" y="255"/>
                </a:lnTo>
                <a:close/>
                <a:moveTo>
                  <a:pt x="738" y="395"/>
                </a:moveTo>
                <a:cubicBezTo>
                  <a:pt x="734" y="395"/>
                  <a:pt x="730" y="395"/>
                  <a:pt x="725" y="394"/>
                </a:cubicBezTo>
                <a:cubicBezTo>
                  <a:pt x="720" y="394"/>
                  <a:pt x="716" y="393"/>
                  <a:pt x="712" y="391"/>
                </a:cubicBezTo>
                <a:cubicBezTo>
                  <a:pt x="722" y="345"/>
                  <a:pt x="722" y="345"/>
                  <a:pt x="722" y="345"/>
                </a:cubicBezTo>
                <a:cubicBezTo>
                  <a:pt x="725" y="351"/>
                  <a:pt x="727" y="358"/>
                  <a:pt x="730" y="366"/>
                </a:cubicBezTo>
                <a:cubicBezTo>
                  <a:pt x="733" y="375"/>
                  <a:pt x="736" y="385"/>
                  <a:pt x="738" y="395"/>
                </a:cubicBezTo>
                <a:close/>
                <a:moveTo>
                  <a:pt x="758" y="393"/>
                </a:moveTo>
                <a:cubicBezTo>
                  <a:pt x="754" y="381"/>
                  <a:pt x="751" y="371"/>
                  <a:pt x="748" y="361"/>
                </a:cubicBezTo>
                <a:cubicBezTo>
                  <a:pt x="746" y="352"/>
                  <a:pt x="743" y="344"/>
                  <a:pt x="740" y="337"/>
                </a:cubicBezTo>
                <a:cubicBezTo>
                  <a:pt x="744" y="343"/>
                  <a:pt x="749" y="350"/>
                  <a:pt x="755" y="358"/>
                </a:cubicBezTo>
                <a:cubicBezTo>
                  <a:pt x="761" y="367"/>
                  <a:pt x="768" y="377"/>
                  <a:pt x="776" y="387"/>
                </a:cubicBezTo>
                <a:cubicBezTo>
                  <a:pt x="774" y="387"/>
                  <a:pt x="774" y="387"/>
                  <a:pt x="774" y="387"/>
                </a:cubicBezTo>
                <a:cubicBezTo>
                  <a:pt x="772" y="389"/>
                  <a:pt x="769" y="390"/>
                  <a:pt x="766" y="390"/>
                </a:cubicBezTo>
                <a:cubicBezTo>
                  <a:pt x="764" y="391"/>
                  <a:pt x="761" y="392"/>
                  <a:pt x="758" y="393"/>
                </a:cubicBezTo>
                <a:close/>
                <a:moveTo>
                  <a:pt x="764" y="339"/>
                </a:moveTo>
                <a:cubicBezTo>
                  <a:pt x="771" y="343"/>
                  <a:pt x="778" y="348"/>
                  <a:pt x="784" y="352"/>
                </a:cubicBezTo>
                <a:cubicBezTo>
                  <a:pt x="791" y="357"/>
                  <a:pt x="798" y="362"/>
                  <a:pt x="805" y="367"/>
                </a:cubicBezTo>
                <a:cubicBezTo>
                  <a:pt x="803" y="369"/>
                  <a:pt x="801" y="370"/>
                  <a:pt x="800" y="372"/>
                </a:cubicBezTo>
                <a:cubicBezTo>
                  <a:pt x="798" y="374"/>
                  <a:pt x="795" y="377"/>
                  <a:pt x="793" y="379"/>
                </a:cubicBezTo>
                <a:cubicBezTo>
                  <a:pt x="787" y="371"/>
                  <a:pt x="782" y="364"/>
                  <a:pt x="777" y="357"/>
                </a:cubicBezTo>
                <a:cubicBezTo>
                  <a:pt x="773" y="351"/>
                  <a:pt x="768" y="345"/>
                  <a:pt x="764" y="339"/>
                </a:cubicBezTo>
                <a:close/>
                <a:moveTo>
                  <a:pt x="762" y="315"/>
                </a:moveTo>
                <a:cubicBezTo>
                  <a:pt x="769" y="317"/>
                  <a:pt x="778" y="318"/>
                  <a:pt x="789" y="320"/>
                </a:cubicBezTo>
                <a:cubicBezTo>
                  <a:pt x="799" y="322"/>
                  <a:pt x="811" y="325"/>
                  <a:pt x="823" y="329"/>
                </a:cubicBezTo>
                <a:cubicBezTo>
                  <a:pt x="823" y="332"/>
                  <a:pt x="822" y="335"/>
                  <a:pt x="822" y="338"/>
                </a:cubicBezTo>
                <a:cubicBezTo>
                  <a:pt x="821" y="342"/>
                  <a:pt x="820" y="345"/>
                  <a:pt x="819" y="347"/>
                </a:cubicBezTo>
                <a:cubicBezTo>
                  <a:pt x="819" y="349"/>
                  <a:pt x="818" y="350"/>
                  <a:pt x="818" y="350"/>
                </a:cubicBezTo>
                <a:cubicBezTo>
                  <a:pt x="817" y="351"/>
                  <a:pt x="817" y="352"/>
                  <a:pt x="817" y="353"/>
                </a:cubicBezTo>
                <a:cubicBezTo>
                  <a:pt x="806" y="345"/>
                  <a:pt x="796" y="338"/>
                  <a:pt x="786" y="332"/>
                </a:cubicBezTo>
                <a:cubicBezTo>
                  <a:pt x="777" y="326"/>
                  <a:pt x="769" y="321"/>
                  <a:pt x="762" y="315"/>
                </a:cubicBezTo>
                <a:close/>
                <a:moveTo>
                  <a:pt x="821" y="309"/>
                </a:moveTo>
                <a:cubicBezTo>
                  <a:pt x="814" y="306"/>
                  <a:pt x="808" y="305"/>
                  <a:pt x="801" y="303"/>
                </a:cubicBezTo>
                <a:cubicBezTo>
                  <a:pt x="796" y="302"/>
                  <a:pt x="789" y="301"/>
                  <a:pt x="782" y="299"/>
                </a:cubicBezTo>
                <a:cubicBezTo>
                  <a:pt x="821" y="299"/>
                  <a:pt x="821" y="299"/>
                  <a:pt x="821" y="299"/>
                </a:cubicBezTo>
                <a:cubicBezTo>
                  <a:pt x="822" y="301"/>
                  <a:pt x="823" y="302"/>
                  <a:pt x="823" y="303"/>
                </a:cubicBezTo>
                <a:cubicBezTo>
                  <a:pt x="823" y="305"/>
                  <a:pt x="822" y="306"/>
                  <a:pt x="821" y="309"/>
                </a:cubicBezTo>
                <a:close/>
                <a:moveTo>
                  <a:pt x="782" y="280"/>
                </a:moveTo>
                <a:cubicBezTo>
                  <a:pt x="773" y="281"/>
                  <a:pt x="764" y="282"/>
                  <a:pt x="756" y="283"/>
                </a:cubicBezTo>
                <a:cubicBezTo>
                  <a:pt x="756" y="282"/>
                  <a:pt x="756" y="281"/>
                  <a:pt x="755" y="280"/>
                </a:cubicBezTo>
                <a:cubicBezTo>
                  <a:pt x="755" y="279"/>
                  <a:pt x="754" y="278"/>
                  <a:pt x="754" y="277"/>
                </a:cubicBezTo>
                <a:cubicBezTo>
                  <a:pt x="758" y="273"/>
                  <a:pt x="763" y="268"/>
                  <a:pt x="769" y="263"/>
                </a:cubicBezTo>
                <a:cubicBezTo>
                  <a:pt x="776" y="258"/>
                  <a:pt x="782" y="252"/>
                  <a:pt x="791" y="247"/>
                </a:cubicBezTo>
                <a:cubicBezTo>
                  <a:pt x="796" y="252"/>
                  <a:pt x="801" y="257"/>
                  <a:pt x="805" y="262"/>
                </a:cubicBezTo>
                <a:cubicBezTo>
                  <a:pt x="809" y="267"/>
                  <a:pt x="812" y="272"/>
                  <a:pt x="815" y="279"/>
                </a:cubicBezTo>
                <a:cubicBezTo>
                  <a:pt x="803" y="279"/>
                  <a:pt x="792" y="279"/>
                  <a:pt x="782" y="280"/>
                </a:cubicBezTo>
                <a:close/>
                <a:moveTo>
                  <a:pt x="756" y="250"/>
                </a:moveTo>
                <a:cubicBezTo>
                  <a:pt x="751" y="255"/>
                  <a:pt x="746" y="259"/>
                  <a:pt x="742" y="263"/>
                </a:cubicBezTo>
                <a:cubicBezTo>
                  <a:pt x="750" y="223"/>
                  <a:pt x="750" y="223"/>
                  <a:pt x="750" y="223"/>
                </a:cubicBezTo>
                <a:cubicBezTo>
                  <a:pt x="752" y="224"/>
                  <a:pt x="753" y="225"/>
                  <a:pt x="753" y="225"/>
                </a:cubicBezTo>
                <a:cubicBezTo>
                  <a:pt x="754" y="225"/>
                  <a:pt x="755" y="225"/>
                  <a:pt x="756" y="225"/>
                </a:cubicBezTo>
                <a:cubicBezTo>
                  <a:pt x="759" y="226"/>
                  <a:pt x="762" y="228"/>
                  <a:pt x="765" y="229"/>
                </a:cubicBezTo>
                <a:cubicBezTo>
                  <a:pt x="769" y="230"/>
                  <a:pt x="772" y="232"/>
                  <a:pt x="774" y="235"/>
                </a:cubicBezTo>
                <a:cubicBezTo>
                  <a:pt x="768" y="240"/>
                  <a:pt x="762" y="245"/>
                  <a:pt x="756" y="250"/>
                </a:cubicBezTo>
                <a:close/>
                <a:moveTo>
                  <a:pt x="736" y="199"/>
                </a:moveTo>
                <a:cubicBezTo>
                  <a:pt x="731" y="198"/>
                  <a:pt x="726" y="197"/>
                  <a:pt x="720" y="196"/>
                </a:cubicBezTo>
                <a:cubicBezTo>
                  <a:pt x="715" y="195"/>
                  <a:pt x="709" y="195"/>
                  <a:pt x="702" y="195"/>
                </a:cubicBezTo>
                <a:cubicBezTo>
                  <a:pt x="697" y="182"/>
                  <a:pt x="689" y="168"/>
                  <a:pt x="680" y="153"/>
                </a:cubicBezTo>
                <a:cubicBezTo>
                  <a:pt x="671" y="138"/>
                  <a:pt x="659" y="122"/>
                  <a:pt x="644" y="105"/>
                </a:cubicBezTo>
                <a:cubicBezTo>
                  <a:pt x="661" y="102"/>
                  <a:pt x="679" y="102"/>
                  <a:pt x="698" y="103"/>
                </a:cubicBezTo>
                <a:cubicBezTo>
                  <a:pt x="717" y="104"/>
                  <a:pt x="736" y="107"/>
                  <a:pt x="754" y="111"/>
                </a:cubicBezTo>
                <a:lnTo>
                  <a:pt x="736" y="199"/>
                </a:lnTo>
                <a:close/>
                <a:moveTo>
                  <a:pt x="658" y="156"/>
                </a:moveTo>
                <a:cubicBezTo>
                  <a:pt x="667" y="171"/>
                  <a:pt x="675" y="185"/>
                  <a:pt x="682" y="197"/>
                </a:cubicBezTo>
                <a:cubicBezTo>
                  <a:pt x="673" y="198"/>
                  <a:pt x="663" y="201"/>
                  <a:pt x="653" y="206"/>
                </a:cubicBezTo>
                <a:cubicBezTo>
                  <a:pt x="643" y="211"/>
                  <a:pt x="635" y="216"/>
                  <a:pt x="628" y="223"/>
                </a:cubicBezTo>
                <a:cubicBezTo>
                  <a:pt x="610" y="214"/>
                  <a:pt x="590" y="204"/>
                  <a:pt x="568" y="195"/>
                </a:cubicBezTo>
                <a:cubicBezTo>
                  <a:pt x="545" y="186"/>
                  <a:pt x="520" y="176"/>
                  <a:pt x="493" y="167"/>
                </a:cubicBezTo>
                <a:cubicBezTo>
                  <a:pt x="509" y="152"/>
                  <a:pt x="529" y="140"/>
                  <a:pt x="551" y="130"/>
                </a:cubicBezTo>
                <a:cubicBezTo>
                  <a:pt x="573" y="120"/>
                  <a:pt x="596" y="112"/>
                  <a:pt x="622" y="107"/>
                </a:cubicBezTo>
                <a:cubicBezTo>
                  <a:pt x="637" y="124"/>
                  <a:pt x="649" y="141"/>
                  <a:pt x="658" y="156"/>
                </a:cubicBezTo>
                <a:close/>
                <a:moveTo>
                  <a:pt x="554" y="209"/>
                </a:moveTo>
                <a:cubicBezTo>
                  <a:pt x="576" y="218"/>
                  <a:pt x="597" y="228"/>
                  <a:pt x="616" y="237"/>
                </a:cubicBezTo>
                <a:cubicBezTo>
                  <a:pt x="614" y="240"/>
                  <a:pt x="613" y="242"/>
                  <a:pt x="611" y="245"/>
                </a:cubicBezTo>
                <a:cubicBezTo>
                  <a:pt x="609" y="248"/>
                  <a:pt x="607" y="250"/>
                  <a:pt x="606" y="253"/>
                </a:cubicBezTo>
                <a:cubicBezTo>
                  <a:pt x="604" y="254"/>
                  <a:pt x="604" y="256"/>
                  <a:pt x="604" y="257"/>
                </a:cubicBezTo>
                <a:cubicBezTo>
                  <a:pt x="604" y="258"/>
                  <a:pt x="604" y="260"/>
                  <a:pt x="604" y="261"/>
                </a:cubicBezTo>
                <a:cubicBezTo>
                  <a:pt x="582" y="258"/>
                  <a:pt x="558" y="256"/>
                  <a:pt x="531" y="255"/>
                </a:cubicBezTo>
                <a:cubicBezTo>
                  <a:pt x="503" y="254"/>
                  <a:pt x="474" y="254"/>
                  <a:pt x="443" y="257"/>
                </a:cubicBezTo>
                <a:cubicBezTo>
                  <a:pt x="443" y="253"/>
                  <a:pt x="444" y="249"/>
                  <a:pt x="445" y="244"/>
                </a:cubicBezTo>
                <a:cubicBezTo>
                  <a:pt x="446" y="239"/>
                  <a:pt x="448" y="235"/>
                  <a:pt x="449" y="231"/>
                </a:cubicBezTo>
                <a:cubicBezTo>
                  <a:pt x="452" y="222"/>
                  <a:pt x="456" y="213"/>
                  <a:pt x="462" y="204"/>
                </a:cubicBezTo>
                <a:cubicBezTo>
                  <a:pt x="468" y="195"/>
                  <a:pt x="474" y="188"/>
                  <a:pt x="479" y="181"/>
                </a:cubicBezTo>
                <a:cubicBezTo>
                  <a:pt x="506" y="190"/>
                  <a:pt x="531" y="200"/>
                  <a:pt x="554" y="209"/>
                </a:cubicBezTo>
                <a:close/>
                <a:moveTo>
                  <a:pt x="439" y="275"/>
                </a:moveTo>
                <a:cubicBezTo>
                  <a:pt x="471" y="272"/>
                  <a:pt x="501" y="272"/>
                  <a:pt x="527" y="273"/>
                </a:cubicBezTo>
                <a:cubicBezTo>
                  <a:pt x="554" y="274"/>
                  <a:pt x="578" y="277"/>
                  <a:pt x="600" y="279"/>
                </a:cubicBezTo>
                <a:cubicBezTo>
                  <a:pt x="598" y="284"/>
                  <a:pt x="598" y="289"/>
                  <a:pt x="598" y="294"/>
                </a:cubicBezTo>
                <a:cubicBezTo>
                  <a:pt x="598" y="299"/>
                  <a:pt x="598" y="304"/>
                  <a:pt x="600" y="309"/>
                </a:cubicBezTo>
                <a:cubicBezTo>
                  <a:pt x="580" y="315"/>
                  <a:pt x="557" y="321"/>
                  <a:pt x="532" y="328"/>
                </a:cubicBezTo>
                <a:cubicBezTo>
                  <a:pt x="508" y="336"/>
                  <a:pt x="481" y="345"/>
                  <a:pt x="453" y="355"/>
                </a:cubicBezTo>
                <a:cubicBezTo>
                  <a:pt x="448" y="342"/>
                  <a:pt x="444" y="329"/>
                  <a:pt x="441" y="315"/>
                </a:cubicBezTo>
                <a:cubicBezTo>
                  <a:pt x="438" y="302"/>
                  <a:pt x="438" y="289"/>
                  <a:pt x="439" y="275"/>
                </a:cubicBezTo>
                <a:close/>
                <a:moveTo>
                  <a:pt x="441" y="379"/>
                </a:moveTo>
                <a:cubicBezTo>
                  <a:pt x="443" y="381"/>
                  <a:pt x="443" y="381"/>
                  <a:pt x="443" y="381"/>
                </a:cubicBezTo>
                <a:cubicBezTo>
                  <a:pt x="448" y="393"/>
                  <a:pt x="455" y="405"/>
                  <a:pt x="462" y="415"/>
                </a:cubicBezTo>
                <a:cubicBezTo>
                  <a:pt x="470" y="426"/>
                  <a:pt x="478" y="437"/>
                  <a:pt x="487" y="447"/>
                </a:cubicBezTo>
                <a:cubicBezTo>
                  <a:pt x="465" y="465"/>
                  <a:pt x="441" y="483"/>
                  <a:pt x="418" y="503"/>
                </a:cubicBezTo>
                <a:cubicBezTo>
                  <a:pt x="395" y="524"/>
                  <a:pt x="370" y="545"/>
                  <a:pt x="345" y="568"/>
                </a:cubicBezTo>
                <a:cubicBezTo>
                  <a:pt x="341" y="569"/>
                  <a:pt x="337" y="570"/>
                  <a:pt x="333" y="571"/>
                </a:cubicBezTo>
                <a:cubicBezTo>
                  <a:pt x="329" y="571"/>
                  <a:pt x="325" y="573"/>
                  <a:pt x="321" y="575"/>
                </a:cubicBezTo>
                <a:cubicBezTo>
                  <a:pt x="318" y="577"/>
                  <a:pt x="316" y="579"/>
                  <a:pt x="314" y="581"/>
                </a:cubicBezTo>
                <a:cubicBezTo>
                  <a:pt x="312" y="583"/>
                  <a:pt x="309" y="585"/>
                  <a:pt x="307" y="588"/>
                </a:cubicBezTo>
                <a:cubicBezTo>
                  <a:pt x="292" y="570"/>
                  <a:pt x="278" y="553"/>
                  <a:pt x="265" y="535"/>
                </a:cubicBezTo>
                <a:cubicBezTo>
                  <a:pt x="253" y="518"/>
                  <a:pt x="241" y="503"/>
                  <a:pt x="230" y="489"/>
                </a:cubicBezTo>
                <a:cubicBezTo>
                  <a:pt x="268" y="465"/>
                  <a:pt x="304" y="444"/>
                  <a:pt x="340" y="426"/>
                </a:cubicBezTo>
                <a:cubicBezTo>
                  <a:pt x="375" y="408"/>
                  <a:pt x="409" y="393"/>
                  <a:pt x="441" y="379"/>
                </a:cubicBezTo>
                <a:close/>
                <a:moveTo>
                  <a:pt x="407" y="988"/>
                </a:moveTo>
                <a:cubicBezTo>
                  <a:pt x="393" y="981"/>
                  <a:pt x="381" y="974"/>
                  <a:pt x="369" y="967"/>
                </a:cubicBezTo>
                <a:cubicBezTo>
                  <a:pt x="357" y="960"/>
                  <a:pt x="345" y="953"/>
                  <a:pt x="333" y="946"/>
                </a:cubicBezTo>
                <a:cubicBezTo>
                  <a:pt x="337" y="938"/>
                  <a:pt x="341" y="930"/>
                  <a:pt x="345" y="922"/>
                </a:cubicBezTo>
                <a:cubicBezTo>
                  <a:pt x="349" y="914"/>
                  <a:pt x="353" y="906"/>
                  <a:pt x="357" y="898"/>
                </a:cubicBezTo>
                <a:cubicBezTo>
                  <a:pt x="363" y="897"/>
                  <a:pt x="370" y="895"/>
                  <a:pt x="376" y="894"/>
                </a:cubicBezTo>
                <a:cubicBezTo>
                  <a:pt x="382" y="893"/>
                  <a:pt x="387" y="895"/>
                  <a:pt x="391" y="902"/>
                </a:cubicBezTo>
                <a:cubicBezTo>
                  <a:pt x="403" y="919"/>
                  <a:pt x="410" y="935"/>
                  <a:pt x="412" y="949"/>
                </a:cubicBezTo>
                <a:cubicBezTo>
                  <a:pt x="414" y="963"/>
                  <a:pt x="412" y="976"/>
                  <a:pt x="407" y="988"/>
                </a:cubicBezTo>
                <a:close/>
                <a:moveTo>
                  <a:pt x="539" y="501"/>
                </a:moveTo>
                <a:cubicBezTo>
                  <a:pt x="514" y="520"/>
                  <a:pt x="495" y="535"/>
                  <a:pt x="483" y="546"/>
                </a:cubicBezTo>
                <a:cubicBezTo>
                  <a:pt x="471" y="556"/>
                  <a:pt x="458" y="563"/>
                  <a:pt x="443" y="566"/>
                </a:cubicBezTo>
                <a:cubicBezTo>
                  <a:pt x="442" y="563"/>
                  <a:pt x="439" y="561"/>
                  <a:pt x="435" y="558"/>
                </a:cubicBezTo>
                <a:cubicBezTo>
                  <a:pt x="431" y="557"/>
                  <a:pt x="427" y="555"/>
                  <a:pt x="423" y="553"/>
                </a:cubicBezTo>
                <a:cubicBezTo>
                  <a:pt x="419" y="559"/>
                  <a:pt x="416" y="562"/>
                  <a:pt x="413" y="563"/>
                </a:cubicBezTo>
                <a:cubicBezTo>
                  <a:pt x="410" y="563"/>
                  <a:pt x="408" y="564"/>
                  <a:pt x="405" y="566"/>
                </a:cubicBezTo>
                <a:cubicBezTo>
                  <a:pt x="401" y="568"/>
                  <a:pt x="396" y="570"/>
                  <a:pt x="390" y="571"/>
                </a:cubicBezTo>
                <a:cubicBezTo>
                  <a:pt x="384" y="571"/>
                  <a:pt x="378" y="571"/>
                  <a:pt x="371" y="569"/>
                </a:cubicBezTo>
                <a:cubicBezTo>
                  <a:pt x="393" y="550"/>
                  <a:pt x="416" y="530"/>
                  <a:pt x="437" y="512"/>
                </a:cubicBezTo>
                <a:cubicBezTo>
                  <a:pt x="459" y="494"/>
                  <a:pt x="479" y="477"/>
                  <a:pt x="499" y="461"/>
                </a:cubicBezTo>
                <a:cubicBezTo>
                  <a:pt x="506" y="468"/>
                  <a:pt x="513" y="475"/>
                  <a:pt x="521" y="481"/>
                </a:cubicBezTo>
                <a:cubicBezTo>
                  <a:pt x="529" y="488"/>
                  <a:pt x="537" y="495"/>
                  <a:pt x="546" y="501"/>
                </a:cubicBezTo>
                <a:lnTo>
                  <a:pt x="539" y="501"/>
                </a:lnTo>
                <a:close/>
                <a:moveTo>
                  <a:pt x="541" y="475"/>
                </a:moveTo>
                <a:cubicBezTo>
                  <a:pt x="532" y="467"/>
                  <a:pt x="523" y="459"/>
                  <a:pt x="513" y="449"/>
                </a:cubicBezTo>
                <a:cubicBezTo>
                  <a:pt x="536" y="432"/>
                  <a:pt x="557" y="417"/>
                  <a:pt x="577" y="403"/>
                </a:cubicBezTo>
                <a:cubicBezTo>
                  <a:pt x="596" y="390"/>
                  <a:pt x="614" y="378"/>
                  <a:pt x="630" y="367"/>
                </a:cubicBezTo>
                <a:cubicBezTo>
                  <a:pt x="633" y="370"/>
                  <a:pt x="636" y="373"/>
                  <a:pt x="640" y="376"/>
                </a:cubicBezTo>
                <a:cubicBezTo>
                  <a:pt x="644" y="380"/>
                  <a:pt x="647" y="383"/>
                  <a:pt x="650" y="385"/>
                </a:cubicBezTo>
                <a:cubicBezTo>
                  <a:pt x="639" y="400"/>
                  <a:pt x="627" y="417"/>
                  <a:pt x="614" y="435"/>
                </a:cubicBezTo>
                <a:cubicBezTo>
                  <a:pt x="600" y="454"/>
                  <a:pt x="586" y="475"/>
                  <a:pt x="572" y="497"/>
                </a:cubicBezTo>
                <a:cubicBezTo>
                  <a:pt x="561" y="491"/>
                  <a:pt x="551" y="483"/>
                  <a:pt x="541" y="475"/>
                </a:cubicBezTo>
                <a:close/>
                <a:moveTo>
                  <a:pt x="588" y="507"/>
                </a:moveTo>
                <a:cubicBezTo>
                  <a:pt x="602" y="485"/>
                  <a:pt x="616" y="464"/>
                  <a:pt x="630" y="445"/>
                </a:cubicBezTo>
                <a:cubicBezTo>
                  <a:pt x="643" y="427"/>
                  <a:pt x="655" y="410"/>
                  <a:pt x="666" y="395"/>
                </a:cubicBezTo>
                <a:cubicBezTo>
                  <a:pt x="669" y="397"/>
                  <a:pt x="671" y="398"/>
                  <a:pt x="673" y="398"/>
                </a:cubicBezTo>
                <a:cubicBezTo>
                  <a:pt x="675" y="399"/>
                  <a:pt x="677" y="400"/>
                  <a:pt x="678" y="401"/>
                </a:cubicBezTo>
                <a:cubicBezTo>
                  <a:pt x="681" y="403"/>
                  <a:pt x="683" y="403"/>
                  <a:pt x="685" y="403"/>
                </a:cubicBezTo>
                <a:cubicBezTo>
                  <a:pt x="687" y="403"/>
                  <a:pt x="689" y="404"/>
                  <a:pt x="690" y="405"/>
                </a:cubicBezTo>
                <a:cubicBezTo>
                  <a:pt x="660" y="543"/>
                  <a:pt x="660" y="543"/>
                  <a:pt x="660" y="543"/>
                </a:cubicBezTo>
                <a:cubicBezTo>
                  <a:pt x="647" y="538"/>
                  <a:pt x="634" y="532"/>
                  <a:pt x="622" y="526"/>
                </a:cubicBezTo>
                <a:cubicBezTo>
                  <a:pt x="610" y="520"/>
                  <a:pt x="598" y="514"/>
                  <a:pt x="588" y="507"/>
                </a:cubicBezTo>
                <a:close/>
                <a:moveTo>
                  <a:pt x="778" y="594"/>
                </a:moveTo>
                <a:cubicBezTo>
                  <a:pt x="777" y="594"/>
                  <a:pt x="776" y="594"/>
                  <a:pt x="774" y="596"/>
                </a:cubicBezTo>
                <a:cubicBezTo>
                  <a:pt x="758" y="606"/>
                  <a:pt x="747" y="619"/>
                  <a:pt x="741" y="633"/>
                </a:cubicBezTo>
                <a:cubicBezTo>
                  <a:pt x="735" y="647"/>
                  <a:pt x="725" y="659"/>
                  <a:pt x="710" y="670"/>
                </a:cubicBezTo>
                <a:cubicBezTo>
                  <a:pt x="706" y="672"/>
                  <a:pt x="702" y="673"/>
                  <a:pt x="696" y="672"/>
                </a:cubicBezTo>
                <a:cubicBezTo>
                  <a:pt x="691" y="670"/>
                  <a:pt x="685" y="670"/>
                  <a:pt x="678" y="672"/>
                </a:cubicBezTo>
                <a:cubicBezTo>
                  <a:pt x="673" y="670"/>
                  <a:pt x="665" y="666"/>
                  <a:pt x="654" y="658"/>
                </a:cubicBezTo>
                <a:cubicBezTo>
                  <a:pt x="674" y="568"/>
                  <a:pt x="674" y="568"/>
                  <a:pt x="674" y="568"/>
                </a:cubicBezTo>
                <a:cubicBezTo>
                  <a:pt x="693" y="573"/>
                  <a:pt x="711" y="577"/>
                  <a:pt x="728" y="581"/>
                </a:cubicBezTo>
                <a:cubicBezTo>
                  <a:pt x="746" y="584"/>
                  <a:pt x="763" y="586"/>
                  <a:pt x="781" y="588"/>
                </a:cubicBezTo>
                <a:cubicBezTo>
                  <a:pt x="782" y="592"/>
                  <a:pt x="782" y="592"/>
                  <a:pt x="782" y="592"/>
                </a:cubicBezTo>
                <a:cubicBezTo>
                  <a:pt x="781" y="593"/>
                  <a:pt x="780" y="594"/>
                  <a:pt x="778" y="594"/>
                </a:cubicBezTo>
                <a:close/>
                <a:moveTo>
                  <a:pt x="796" y="568"/>
                </a:moveTo>
                <a:cubicBezTo>
                  <a:pt x="791" y="537"/>
                  <a:pt x="786" y="508"/>
                  <a:pt x="781" y="481"/>
                </a:cubicBezTo>
                <a:cubicBezTo>
                  <a:pt x="775" y="455"/>
                  <a:pt x="769" y="431"/>
                  <a:pt x="762" y="411"/>
                </a:cubicBezTo>
                <a:cubicBezTo>
                  <a:pt x="765" y="410"/>
                  <a:pt x="768" y="409"/>
                  <a:pt x="771" y="408"/>
                </a:cubicBezTo>
                <a:cubicBezTo>
                  <a:pt x="775" y="408"/>
                  <a:pt x="778" y="407"/>
                  <a:pt x="781" y="405"/>
                </a:cubicBezTo>
                <a:cubicBezTo>
                  <a:pt x="782" y="405"/>
                  <a:pt x="783" y="405"/>
                  <a:pt x="783" y="404"/>
                </a:cubicBezTo>
                <a:cubicBezTo>
                  <a:pt x="784" y="404"/>
                  <a:pt x="785" y="403"/>
                  <a:pt x="786" y="403"/>
                </a:cubicBezTo>
                <a:cubicBezTo>
                  <a:pt x="797" y="422"/>
                  <a:pt x="810" y="444"/>
                  <a:pt x="824" y="470"/>
                </a:cubicBezTo>
                <a:cubicBezTo>
                  <a:pt x="838" y="496"/>
                  <a:pt x="851" y="527"/>
                  <a:pt x="865" y="562"/>
                </a:cubicBezTo>
                <a:cubicBezTo>
                  <a:pt x="854" y="563"/>
                  <a:pt x="843" y="564"/>
                  <a:pt x="832" y="566"/>
                </a:cubicBezTo>
                <a:cubicBezTo>
                  <a:pt x="820" y="567"/>
                  <a:pt x="809" y="568"/>
                  <a:pt x="796" y="568"/>
                </a:cubicBezTo>
                <a:close/>
                <a:moveTo>
                  <a:pt x="872" y="1098"/>
                </a:moveTo>
                <a:cubicBezTo>
                  <a:pt x="842" y="1101"/>
                  <a:pt x="823" y="1102"/>
                  <a:pt x="815" y="1100"/>
                </a:cubicBezTo>
                <a:cubicBezTo>
                  <a:pt x="817" y="1098"/>
                  <a:pt x="820" y="1095"/>
                  <a:pt x="823" y="1093"/>
                </a:cubicBezTo>
                <a:cubicBezTo>
                  <a:pt x="825" y="1091"/>
                  <a:pt x="828" y="1090"/>
                  <a:pt x="831" y="1088"/>
                </a:cubicBezTo>
                <a:cubicBezTo>
                  <a:pt x="859" y="1068"/>
                  <a:pt x="883" y="1060"/>
                  <a:pt x="902" y="1062"/>
                </a:cubicBezTo>
                <a:cubicBezTo>
                  <a:pt x="921" y="1065"/>
                  <a:pt x="941" y="1059"/>
                  <a:pt x="961" y="1044"/>
                </a:cubicBezTo>
                <a:cubicBezTo>
                  <a:pt x="964" y="1043"/>
                  <a:pt x="967" y="1041"/>
                  <a:pt x="969" y="1038"/>
                </a:cubicBezTo>
                <a:cubicBezTo>
                  <a:pt x="972" y="1035"/>
                  <a:pt x="975" y="1032"/>
                  <a:pt x="979" y="1028"/>
                </a:cubicBezTo>
                <a:cubicBezTo>
                  <a:pt x="981" y="1036"/>
                  <a:pt x="981" y="1044"/>
                  <a:pt x="981" y="1052"/>
                </a:cubicBezTo>
                <a:cubicBezTo>
                  <a:pt x="981" y="1060"/>
                  <a:pt x="982" y="1068"/>
                  <a:pt x="983" y="1076"/>
                </a:cubicBezTo>
                <a:cubicBezTo>
                  <a:pt x="939" y="1088"/>
                  <a:pt x="902" y="1096"/>
                  <a:pt x="872" y="1098"/>
                </a:cubicBezTo>
                <a:close/>
                <a:moveTo>
                  <a:pt x="975" y="592"/>
                </a:moveTo>
                <a:cubicBezTo>
                  <a:pt x="970" y="582"/>
                  <a:pt x="967" y="575"/>
                  <a:pt x="966" y="569"/>
                </a:cubicBezTo>
                <a:cubicBezTo>
                  <a:pt x="966" y="563"/>
                  <a:pt x="964" y="555"/>
                  <a:pt x="961" y="546"/>
                </a:cubicBezTo>
                <a:cubicBezTo>
                  <a:pt x="950" y="552"/>
                  <a:pt x="939" y="559"/>
                  <a:pt x="927" y="566"/>
                </a:cubicBezTo>
                <a:cubicBezTo>
                  <a:pt x="915" y="572"/>
                  <a:pt x="904" y="578"/>
                  <a:pt x="893" y="584"/>
                </a:cubicBezTo>
                <a:cubicBezTo>
                  <a:pt x="891" y="574"/>
                  <a:pt x="891" y="574"/>
                  <a:pt x="891" y="574"/>
                </a:cubicBezTo>
                <a:cubicBezTo>
                  <a:pt x="907" y="570"/>
                  <a:pt x="922" y="564"/>
                  <a:pt x="937" y="557"/>
                </a:cubicBezTo>
                <a:cubicBezTo>
                  <a:pt x="952" y="549"/>
                  <a:pt x="965" y="541"/>
                  <a:pt x="977" y="531"/>
                </a:cubicBezTo>
                <a:cubicBezTo>
                  <a:pt x="1003" y="561"/>
                  <a:pt x="1028" y="594"/>
                  <a:pt x="1054" y="631"/>
                </a:cubicBezTo>
                <a:cubicBezTo>
                  <a:pt x="1079" y="667"/>
                  <a:pt x="1102" y="707"/>
                  <a:pt x="1124" y="750"/>
                </a:cubicBezTo>
                <a:cubicBezTo>
                  <a:pt x="1101" y="766"/>
                  <a:pt x="1081" y="779"/>
                  <a:pt x="1063" y="789"/>
                </a:cubicBezTo>
                <a:cubicBezTo>
                  <a:pt x="1044" y="799"/>
                  <a:pt x="1033" y="805"/>
                  <a:pt x="1027" y="808"/>
                </a:cubicBezTo>
                <a:cubicBezTo>
                  <a:pt x="1018" y="792"/>
                  <a:pt x="1011" y="776"/>
                  <a:pt x="1007" y="759"/>
                </a:cubicBezTo>
                <a:cubicBezTo>
                  <a:pt x="1003" y="742"/>
                  <a:pt x="1004" y="729"/>
                  <a:pt x="1009" y="720"/>
                </a:cubicBezTo>
                <a:cubicBezTo>
                  <a:pt x="1015" y="708"/>
                  <a:pt x="1024" y="697"/>
                  <a:pt x="1036" y="688"/>
                </a:cubicBezTo>
                <a:cubicBezTo>
                  <a:pt x="1049" y="678"/>
                  <a:pt x="1051" y="668"/>
                  <a:pt x="1041" y="656"/>
                </a:cubicBezTo>
                <a:cubicBezTo>
                  <a:pt x="1032" y="641"/>
                  <a:pt x="1021" y="630"/>
                  <a:pt x="1008" y="622"/>
                </a:cubicBezTo>
                <a:cubicBezTo>
                  <a:pt x="996" y="614"/>
                  <a:pt x="985" y="604"/>
                  <a:pt x="975" y="592"/>
                </a:cubicBezTo>
                <a:close/>
                <a:moveTo>
                  <a:pt x="1102" y="1029"/>
                </a:moveTo>
                <a:cubicBezTo>
                  <a:pt x="1066" y="1046"/>
                  <a:pt x="1032" y="1060"/>
                  <a:pt x="1001" y="1070"/>
                </a:cubicBezTo>
                <a:cubicBezTo>
                  <a:pt x="1000" y="1060"/>
                  <a:pt x="999" y="1049"/>
                  <a:pt x="998" y="1039"/>
                </a:cubicBezTo>
                <a:cubicBezTo>
                  <a:pt x="998" y="1029"/>
                  <a:pt x="997" y="1019"/>
                  <a:pt x="995" y="1010"/>
                </a:cubicBezTo>
                <a:cubicBezTo>
                  <a:pt x="998" y="1007"/>
                  <a:pt x="1001" y="1005"/>
                  <a:pt x="1003" y="1003"/>
                </a:cubicBezTo>
                <a:cubicBezTo>
                  <a:pt x="1006" y="1001"/>
                  <a:pt x="1009" y="999"/>
                  <a:pt x="1011" y="998"/>
                </a:cubicBezTo>
                <a:cubicBezTo>
                  <a:pt x="1045" y="974"/>
                  <a:pt x="1064" y="948"/>
                  <a:pt x="1068" y="920"/>
                </a:cubicBezTo>
                <a:cubicBezTo>
                  <a:pt x="1072" y="892"/>
                  <a:pt x="1062" y="861"/>
                  <a:pt x="1039" y="826"/>
                </a:cubicBezTo>
                <a:cubicBezTo>
                  <a:pt x="1038" y="824"/>
                  <a:pt x="1038" y="824"/>
                  <a:pt x="1038" y="824"/>
                </a:cubicBezTo>
                <a:cubicBezTo>
                  <a:pt x="1044" y="821"/>
                  <a:pt x="1056" y="815"/>
                  <a:pt x="1074" y="805"/>
                </a:cubicBezTo>
                <a:cubicBezTo>
                  <a:pt x="1091" y="795"/>
                  <a:pt x="1111" y="782"/>
                  <a:pt x="1134" y="768"/>
                </a:cubicBezTo>
                <a:cubicBezTo>
                  <a:pt x="1149" y="797"/>
                  <a:pt x="1163" y="828"/>
                  <a:pt x="1176" y="861"/>
                </a:cubicBezTo>
                <a:cubicBezTo>
                  <a:pt x="1189" y="894"/>
                  <a:pt x="1201" y="928"/>
                  <a:pt x="1212" y="964"/>
                </a:cubicBezTo>
                <a:cubicBezTo>
                  <a:pt x="1175" y="991"/>
                  <a:pt x="1138" y="1012"/>
                  <a:pt x="1102" y="1029"/>
                </a:cubicBezTo>
                <a:close/>
                <a:moveTo>
                  <a:pt x="1381" y="854"/>
                </a:moveTo>
                <a:cubicBezTo>
                  <a:pt x="1371" y="862"/>
                  <a:pt x="1371" y="862"/>
                  <a:pt x="1371" y="862"/>
                </a:cubicBezTo>
                <a:cubicBezTo>
                  <a:pt x="1373" y="893"/>
                  <a:pt x="1356" y="927"/>
                  <a:pt x="1318" y="966"/>
                </a:cubicBezTo>
                <a:cubicBezTo>
                  <a:pt x="1279" y="1005"/>
                  <a:pt x="1272" y="1041"/>
                  <a:pt x="1295" y="1074"/>
                </a:cubicBezTo>
                <a:cubicBezTo>
                  <a:pt x="1300" y="1080"/>
                  <a:pt x="1305" y="1084"/>
                  <a:pt x="1311" y="1088"/>
                </a:cubicBezTo>
                <a:cubicBezTo>
                  <a:pt x="1316" y="1092"/>
                  <a:pt x="1321" y="1096"/>
                  <a:pt x="1327" y="1098"/>
                </a:cubicBezTo>
                <a:cubicBezTo>
                  <a:pt x="1321" y="1114"/>
                  <a:pt x="1315" y="1130"/>
                  <a:pt x="1308" y="1145"/>
                </a:cubicBezTo>
                <a:cubicBezTo>
                  <a:pt x="1300" y="1161"/>
                  <a:pt x="1292" y="1176"/>
                  <a:pt x="1283" y="1190"/>
                </a:cubicBezTo>
                <a:cubicBezTo>
                  <a:pt x="1277" y="1152"/>
                  <a:pt x="1270" y="1114"/>
                  <a:pt x="1262" y="1077"/>
                </a:cubicBezTo>
                <a:cubicBezTo>
                  <a:pt x="1254" y="1040"/>
                  <a:pt x="1245" y="1005"/>
                  <a:pt x="1234" y="972"/>
                </a:cubicBezTo>
                <a:cubicBezTo>
                  <a:pt x="1260" y="953"/>
                  <a:pt x="1285" y="933"/>
                  <a:pt x="1310" y="911"/>
                </a:cubicBezTo>
                <a:cubicBezTo>
                  <a:pt x="1334" y="889"/>
                  <a:pt x="1359" y="864"/>
                  <a:pt x="1383" y="836"/>
                </a:cubicBezTo>
                <a:lnTo>
                  <a:pt x="1381" y="854"/>
                </a:lnTo>
                <a:close/>
                <a:moveTo>
                  <a:pt x="1236" y="734"/>
                </a:moveTo>
                <a:cubicBezTo>
                  <a:pt x="1243" y="743"/>
                  <a:pt x="1246" y="751"/>
                  <a:pt x="1246" y="759"/>
                </a:cubicBezTo>
                <a:cubicBezTo>
                  <a:pt x="1246" y="766"/>
                  <a:pt x="1248" y="773"/>
                  <a:pt x="1252" y="780"/>
                </a:cubicBezTo>
                <a:cubicBezTo>
                  <a:pt x="1260" y="791"/>
                  <a:pt x="1277" y="799"/>
                  <a:pt x="1301" y="806"/>
                </a:cubicBezTo>
                <a:cubicBezTo>
                  <a:pt x="1326" y="813"/>
                  <a:pt x="1347" y="815"/>
                  <a:pt x="1365" y="814"/>
                </a:cubicBezTo>
                <a:cubicBezTo>
                  <a:pt x="1371" y="822"/>
                  <a:pt x="1371" y="822"/>
                  <a:pt x="1371" y="822"/>
                </a:cubicBezTo>
                <a:cubicBezTo>
                  <a:pt x="1348" y="847"/>
                  <a:pt x="1325" y="871"/>
                  <a:pt x="1301" y="893"/>
                </a:cubicBezTo>
                <a:cubicBezTo>
                  <a:pt x="1276" y="915"/>
                  <a:pt x="1252" y="935"/>
                  <a:pt x="1228" y="952"/>
                </a:cubicBezTo>
                <a:cubicBezTo>
                  <a:pt x="1217" y="916"/>
                  <a:pt x="1205" y="882"/>
                  <a:pt x="1191" y="849"/>
                </a:cubicBezTo>
                <a:cubicBezTo>
                  <a:pt x="1177" y="816"/>
                  <a:pt x="1163" y="785"/>
                  <a:pt x="1148" y="756"/>
                </a:cubicBezTo>
                <a:cubicBezTo>
                  <a:pt x="1159" y="749"/>
                  <a:pt x="1170" y="741"/>
                  <a:pt x="1182" y="732"/>
                </a:cubicBezTo>
                <a:cubicBezTo>
                  <a:pt x="1194" y="722"/>
                  <a:pt x="1205" y="713"/>
                  <a:pt x="1216" y="704"/>
                </a:cubicBezTo>
                <a:lnTo>
                  <a:pt x="1236" y="734"/>
                </a:lnTo>
                <a:close/>
                <a:moveTo>
                  <a:pt x="1044" y="515"/>
                </a:moveTo>
                <a:cubicBezTo>
                  <a:pt x="1053" y="524"/>
                  <a:pt x="1061" y="530"/>
                  <a:pt x="1068" y="535"/>
                </a:cubicBezTo>
                <a:cubicBezTo>
                  <a:pt x="1074" y="541"/>
                  <a:pt x="1086" y="542"/>
                  <a:pt x="1102" y="539"/>
                </a:cubicBezTo>
                <a:cubicBezTo>
                  <a:pt x="1118" y="535"/>
                  <a:pt x="1133" y="534"/>
                  <a:pt x="1146" y="534"/>
                </a:cubicBezTo>
                <a:cubicBezTo>
                  <a:pt x="1153" y="539"/>
                  <a:pt x="1159" y="545"/>
                  <a:pt x="1164" y="551"/>
                </a:cubicBezTo>
                <a:cubicBezTo>
                  <a:pt x="1169" y="557"/>
                  <a:pt x="1175" y="562"/>
                  <a:pt x="1180" y="568"/>
                </a:cubicBezTo>
                <a:cubicBezTo>
                  <a:pt x="1184" y="586"/>
                  <a:pt x="1186" y="607"/>
                  <a:pt x="1187" y="630"/>
                </a:cubicBezTo>
                <a:cubicBezTo>
                  <a:pt x="1188" y="652"/>
                  <a:pt x="1193" y="670"/>
                  <a:pt x="1202" y="684"/>
                </a:cubicBezTo>
                <a:cubicBezTo>
                  <a:pt x="1204" y="688"/>
                  <a:pt x="1204" y="688"/>
                  <a:pt x="1204" y="688"/>
                </a:cubicBezTo>
                <a:cubicBezTo>
                  <a:pt x="1195" y="697"/>
                  <a:pt x="1184" y="706"/>
                  <a:pt x="1173" y="715"/>
                </a:cubicBezTo>
                <a:cubicBezTo>
                  <a:pt x="1162" y="723"/>
                  <a:pt x="1150" y="732"/>
                  <a:pt x="1140" y="740"/>
                </a:cubicBezTo>
                <a:cubicBezTo>
                  <a:pt x="1117" y="696"/>
                  <a:pt x="1093" y="655"/>
                  <a:pt x="1068" y="619"/>
                </a:cubicBezTo>
                <a:cubicBezTo>
                  <a:pt x="1042" y="582"/>
                  <a:pt x="1017" y="549"/>
                  <a:pt x="991" y="519"/>
                </a:cubicBezTo>
                <a:cubicBezTo>
                  <a:pt x="997" y="515"/>
                  <a:pt x="1002" y="511"/>
                  <a:pt x="1006" y="505"/>
                </a:cubicBezTo>
                <a:cubicBezTo>
                  <a:pt x="1011" y="500"/>
                  <a:pt x="1015" y="495"/>
                  <a:pt x="1019" y="489"/>
                </a:cubicBezTo>
                <a:cubicBezTo>
                  <a:pt x="1027" y="499"/>
                  <a:pt x="1036" y="507"/>
                  <a:pt x="1044" y="515"/>
                </a:cubicBezTo>
                <a:close/>
                <a:moveTo>
                  <a:pt x="973" y="418"/>
                </a:moveTo>
                <a:cubicBezTo>
                  <a:pt x="976" y="427"/>
                  <a:pt x="981" y="437"/>
                  <a:pt x="987" y="447"/>
                </a:cubicBezTo>
                <a:cubicBezTo>
                  <a:pt x="990" y="451"/>
                  <a:pt x="993" y="456"/>
                  <a:pt x="996" y="460"/>
                </a:cubicBezTo>
                <a:cubicBezTo>
                  <a:pt x="1000" y="465"/>
                  <a:pt x="1003" y="469"/>
                  <a:pt x="1007" y="473"/>
                </a:cubicBezTo>
                <a:cubicBezTo>
                  <a:pt x="1003" y="479"/>
                  <a:pt x="999" y="484"/>
                  <a:pt x="994" y="489"/>
                </a:cubicBezTo>
                <a:cubicBezTo>
                  <a:pt x="990" y="495"/>
                  <a:pt x="985" y="500"/>
                  <a:pt x="979" y="505"/>
                </a:cubicBezTo>
                <a:cubicBezTo>
                  <a:pt x="952" y="475"/>
                  <a:pt x="926" y="448"/>
                  <a:pt x="901" y="424"/>
                </a:cubicBezTo>
                <a:cubicBezTo>
                  <a:pt x="875" y="401"/>
                  <a:pt x="852" y="381"/>
                  <a:pt x="831" y="363"/>
                </a:cubicBezTo>
                <a:cubicBezTo>
                  <a:pt x="832" y="362"/>
                  <a:pt x="833" y="361"/>
                  <a:pt x="834" y="359"/>
                </a:cubicBezTo>
                <a:cubicBezTo>
                  <a:pt x="834" y="358"/>
                  <a:pt x="835" y="357"/>
                  <a:pt x="835" y="355"/>
                </a:cubicBezTo>
                <a:cubicBezTo>
                  <a:pt x="837" y="353"/>
                  <a:pt x="839" y="349"/>
                  <a:pt x="840" y="345"/>
                </a:cubicBezTo>
                <a:cubicBezTo>
                  <a:pt x="840" y="341"/>
                  <a:pt x="841" y="338"/>
                  <a:pt x="841" y="335"/>
                </a:cubicBezTo>
                <a:cubicBezTo>
                  <a:pt x="859" y="341"/>
                  <a:pt x="879" y="348"/>
                  <a:pt x="900" y="357"/>
                </a:cubicBezTo>
                <a:cubicBezTo>
                  <a:pt x="921" y="367"/>
                  <a:pt x="942" y="379"/>
                  <a:pt x="965" y="393"/>
                </a:cubicBezTo>
                <a:cubicBezTo>
                  <a:pt x="968" y="401"/>
                  <a:pt x="971" y="410"/>
                  <a:pt x="973" y="418"/>
                </a:cubicBezTo>
                <a:close/>
                <a:moveTo>
                  <a:pt x="933" y="310"/>
                </a:moveTo>
                <a:cubicBezTo>
                  <a:pt x="937" y="314"/>
                  <a:pt x="941" y="318"/>
                  <a:pt x="945" y="325"/>
                </a:cubicBezTo>
                <a:cubicBezTo>
                  <a:pt x="950" y="332"/>
                  <a:pt x="954" y="339"/>
                  <a:pt x="956" y="346"/>
                </a:cubicBezTo>
                <a:cubicBezTo>
                  <a:pt x="958" y="354"/>
                  <a:pt x="960" y="361"/>
                  <a:pt x="961" y="367"/>
                </a:cubicBezTo>
                <a:cubicBezTo>
                  <a:pt x="940" y="354"/>
                  <a:pt x="919" y="343"/>
                  <a:pt x="899" y="334"/>
                </a:cubicBezTo>
                <a:cubicBezTo>
                  <a:pt x="879" y="326"/>
                  <a:pt x="860" y="318"/>
                  <a:pt x="843" y="313"/>
                </a:cubicBezTo>
                <a:cubicBezTo>
                  <a:pt x="843" y="311"/>
                  <a:pt x="843" y="308"/>
                  <a:pt x="843" y="305"/>
                </a:cubicBezTo>
                <a:cubicBezTo>
                  <a:pt x="843" y="302"/>
                  <a:pt x="842" y="301"/>
                  <a:pt x="841" y="299"/>
                </a:cubicBezTo>
                <a:cubicBezTo>
                  <a:pt x="853" y="299"/>
                  <a:pt x="865" y="299"/>
                  <a:pt x="879" y="299"/>
                </a:cubicBezTo>
                <a:cubicBezTo>
                  <a:pt x="892" y="299"/>
                  <a:pt x="906" y="300"/>
                  <a:pt x="919" y="301"/>
                </a:cubicBezTo>
                <a:cubicBezTo>
                  <a:pt x="924" y="304"/>
                  <a:pt x="929" y="307"/>
                  <a:pt x="933" y="310"/>
                </a:cubicBezTo>
                <a:close/>
                <a:moveTo>
                  <a:pt x="895" y="197"/>
                </a:moveTo>
                <a:cubicBezTo>
                  <a:pt x="898" y="198"/>
                  <a:pt x="900" y="200"/>
                  <a:pt x="901" y="203"/>
                </a:cubicBezTo>
                <a:cubicBezTo>
                  <a:pt x="910" y="216"/>
                  <a:pt x="915" y="230"/>
                  <a:pt x="915" y="243"/>
                </a:cubicBezTo>
                <a:cubicBezTo>
                  <a:pt x="915" y="256"/>
                  <a:pt x="911" y="269"/>
                  <a:pt x="903" y="281"/>
                </a:cubicBezTo>
                <a:cubicBezTo>
                  <a:pt x="891" y="281"/>
                  <a:pt x="879" y="281"/>
                  <a:pt x="868" y="280"/>
                </a:cubicBezTo>
                <a:cubicBezTo>
                  <a:pt x="856" y="279"/>
                  <a:pt x="845" y="279"/>
                  <a:pt x="835" y="279"/>
                </a:cubicBezTo>
                <a:cubicBezTo>
                  <a:pt x="832" y="271"/>
                  <a:pt x="828" y="263"/>
                  <a:pt x="824" y="256"/>
                </a:cubicBezTo>
                <a:cubicBezTo>
                  <a:pt x="819" y="249"/>
                  <a:pt x="813" y="242"/>
                  <a:pt x="806" y="237"/>
                </a:cubicBezTo>
                <a:cubicBezTo>
                  <a:pt x="817" y="229"/>
                  <a:pt x="829" y="221"/>
                  <a:pt x="843" y="214"/>
                </a:cubicBezTo>
                <a:cubicBezTo>
                  <a:pt x="856" y="207"/>
                  <a:pt x="871" y="200"/>
                  <a:pt x="887" y="195"/>
                </a:cubicBezTo>
                <a:cubicBezTo>
                  <a:pt x="890" y="195"/>
                  <a:pt x="892" y="196"/>
                  <a:pt x="895" y="197"/>
                </a:cubicBezTo>
                <a:close/>
                <a:moveTo>
                  <a:pt x="789" y="47"/>
                </a:moveTo>
                <a:cubicBezTo>
                  <a:pt x="796" y="48"/>
                  <a:pt x="804" y="50"/>
                  <a:pt x="813" y="53"/>
                </a:cubicBezTo>
                <a:cubicBezTo>
                  <a:pt x="821" y="55"/>
                  <a:pt x="829" y="58"/>
                  <a:pt x="837" y="61"/>
                </a:cubicBezTo>
                <a:cubicBezTo>
                  <a:pt x="838" y="64"/>
                  <a:pt x="839" y="67"/>
                  <a:pt x="839" y="71"/>
                </a:cubicBezTo>
                <a:cubicBezTo>
                  <a:pt x="839" y="75"/>
                  <a:pt x="837" y="79"/>
                  <a:pt x="833" y="83"/>
                </a:cubicBezTo>
                <a:cubicBezTo>
                  <a:pt x="838" y="90"/>
                  <a:pt x="842" y="97"/>
                  <a:pt x="846" y="104"/>
                </a:cubicBezTo>
                <a:cubicBezTo>
                  <a:pt x="849" y="111"/>
                  <a:pt x="851" y="118"/>
                  <a:pt x="853" y="125"/>
                </a:cubicBezTo>
                <a:cubicBezTo>
                  <a:pt x="847" y="122"/>
                  <a:pt x="842" y="120"/>
                  <a:pt x="837" y="117"/>
                </a:cubicBezTo>
                <a:cubicBezTo>
                  <a:pt x="831" y="114"/>
                  <a:pt x="825" y="112"/>
                  <a:pt x="819" y="111"/>
                </a:cubicBezTo>
                <a:cubicBezTo>
                  <a:pt x="812" y="108"/>
                  <a:pt x="805" y="106"/>
                  <a:pt x="798" y="103"/>
                </a:cubicBezTo>
                <a:cubicBezTo>
                  <a:pt x="790" y="100"/>
                  <a:pt x="783" y="98"/>
                  <a:pt x="776" y="97"/>
                </a:cubicBezTo>
                <a:lnTo>
                  <a:pt x="789" y="47"/>
                </a:lnTo>
                <a:close/>
                <a:moveTo>
                  <a:pt x="794" y="122"/>
                </a:moveTo>
                <a:cubicBezTo>
                  <a:pt x="801" y="124"/>
                  <a:pt x="807" y="126"/>
                  <a:pt x="813" y="129"/>
                </a:cubicBezTo>
                <a:cubicBezTo>
                  <a:pt x="821" y="130"/>
                  <a:pt x="829" y="133"/>
                  <a:pt x="837" y="137"/>
                </a:cubicBezTo>
                <a:cubicBezTo>
                  <a:pt x="845" y="141"/>
                  <a:pt x="852" y="145"/>
                  <a:pt x="859" y="149"/>
                </a:cubicBezTo>
                <a:cubicBezTo>
                  <a:pt x="860" y="154"/>
                  <a:pt x="861" y="160"/>
                  <a:pt x="861" y="166"/>
                </a:cubicBezTo>
                <a:cubicBezTo>
                  <a:pt x="861" y="172"/>
                  <a:pt x="861" y="178"/>
                  <a:pt x="861" y="185"/>
                </a:cubicBezTo>
                <a:cubicBezTo>
                  <a:pt x="847" y="190"/>
                  <a:pt x="835" y="197"/>
                  <a:pt x="824" y="204"/>
                </a:cubicBezTo>
                <a:cubicBezTo>
                  <a:pt x="812" y="211"/>
                  <a:pt x="801" y="218"/>
                  <a:pt x="791" y="225"/>
                </a:cubicBezTo>
                <a:cubicBezTo>
                  <a:pt x="786" y="222"/>
                  <a:pt x="782" y="219"/>
                  <a:pt x="777" y="216"/>
                </a:cubicBezTo>
                <a:cubicBezTo>
                  <a:pt x="773" y="213"/>
                  <a:pt x="768" y="210"/>
                  <a:pt x="764" y="209"/>
                </a:cubicBezTo>
                <a:cubicBezTo>
                  <a:pt x="763" y="208"/>
                  <a:pt x="762" y="207"/>
                  <a:pt x="760" y="206"/>
                </a:cubicBezTo>
                <a:cubicBezTo>
                  <a:pt x="759" y="205"/>
                  <a:pt x="757" y="205"/>
                  <a:pt x="754" y="205"/>
                </a:cubicBezTo>
                <a:cubicBezTo>
                  <a:pt x="772" y="117"/>
                  <a:pt x="772" y="117"/>
                  <a:pt x="772" y="117"/>
                </a:cubicBezTo>
                <a:cubicBezTo>
                  <a:pt x="779" y="118"/>
                  <a:pt x="786" y="120"/>
                  <a:pt x="794" y="122"/>
                </a:cubicBezTo>
                <a:close/>
                <a:moveTo>
                  <a:pt x="669" y="26"/>
                </a:moveTo>
                <a:cubicBezTo>
                  <a:pt x="703" y="29"/>
                  <a:pt x="737" y="35"/>
                  <a:pt x="771" y="43"/>
                </a:cubicBezTo>
                <a:cubicBezTo>
                  <a:pt x="758" y="93"/>
                  <a:pt x="758" y="93"/>
                  <a:pt x="758" y="93"/>
                </a:cubicBezTo>
                <a:cubicBezTo>
                  <a:pt x="737" y="89"/>
                  <a:pt x="715" y="87"/>
                  <a:pt x="693" y="86"/>
                </a:cubicBezTo>
                <a:cubicBezTo>
                  <a:pt x="671" y="85"/>
                  <a:pt x="650" y="86"/>
                  <a:pt x="630" y="89"/>
                </a:cubicBezTo>
                <a:cubicBezTo>
                  <a:pt x="620" y="78"/>
                  <a:pt x="610" y="67"/>
                  <a:pt x="600" y="56"/>
                </a:cubicBezTo>
                <a:cubicBezTo>
                  <a:pt x="589" y="44"/>
                  <a:pt x="578" y="33"/>
                  <a:pt x="566" y="23"/>
                </a:cubicBezTo>
                <a:cubicBezTo>
                  <a:pt x="600" y="21"/>
                  <a:pt x="635" y="22"/>
                  <a:pt x="669" y="26"/>
                </a:cubicBezTo>
                <a:close/>
                <a:moveTo>
                  <a:pt x="379" y="54"/>
                </a:moveTo>
                <a:cubicBezTo>
                  <a:pt x="432" y="38"/>
                  <a:pt x="486" y="29"/>
                  <a:pt x="539" y="25"/>
                </a:cubicBezTo>
                <a:cubicBezTo>
                  <a:pt x="553" y="37"/>
                  <a:pt x="565" y="48"/>
                  <a:pt x="577" y="59"/>
                </a:cubicBezTo>
                <a:cubicBezTo>
                  <a:pt x="588" y="70"/>
                  <a:pt x="598" y="80"/>
                  <a:pt x="608" y="91"/>
                </a:cubicBezTo>
                <a:cubicBezTo>
                  <a:pt x="581" y="96"/>
                  <a:pt x="556" y="105"/>
                  <a:pt x="534" y="116"/>
                </a:cubicBezTo>
                <a:cubicBezTo>
                  <a:pt x="511" y="127"/>
                  <a:pt x="491" y="142"/>
                  <a:pt x="473" y="159"/>
                </a:cubicBezTo>
                <a:cubicBezTo>
                  <a:pt x="436" y="147"/>
                  <a:pt x="396" y="137"/>
                  <a:pt x="353" y="128"/>
                </a:cubicBezTo>
                <a:cubicBezTo>
                  <a:pt x="310" y="119"/>
                  <a:pt x="267" y="116"/>
                  <a:pt x="224" y="117"/>
                </a:cubicBezTo>
                <a:cubicBezTo>
                  <a:pt x="274" y="90"/>
                  <a:pt x="325" y="69"/>
                  <a:pt x="379" y="54"/>
                </a:cubicBezTo>
                <a:close/>
                <a:moveTo>
                  <a:pt x="134" y="177"/>
                </a:moveTo>
                <a:cubicBezTo>
                  <a:pt x="80" y="215"/>
                  <a:pt x="80" y="215"/>
                  <a:pt x="80" y="215"/>
                </a:cubicBezTo>
                <a:cubicBezTo>
                  <a:pt x="90" y="206"/>
                  <a:pt x="101" y="197"/>
                  <a:pt x="112" y="188"/>
                </a:cubicBezTo>
                <a:cubicBezTo>
                  <a:pt x="123" y="179"/>
                  <a:pt x="133" y="172"/>
                  <a:pt x="144" y="165"/>
                </a:cubicBezTo>
                <a:cubicBezTo>
                  <a:pt x="152" y="158"/>
                  <a:pt x="160" y="153"/>
                  <a:pt x="167" y="149"/>
                </a:cubicBezTo>
                <a:cubicBezTo>
                  <a:pt x="174" y="145"/>
                  <a:pt x="181" y="140"/>
                  <a:pt x="188" y="135"/>
                </a:cubicBezTo>
                <a:cubicBezTo>
                  <a:pt x="208" y="134"/>
                  <a:pt x="228" y="134"/>
                  <a:pt x="248" y="135"/>
                </a:cubicBezTo>
                <a:cubicBezTo>
                  <a:pt x="268" y="136"/>
                  <a:pt x="289" y="138"/>
                  <a:pt x="309" y="141"/>
                </a:cubicBezTo>
                <a:cubicBezTo>
                  <a:pt x="303" y="141"/>
                  <a:pt x="303" y="141"/>
                  <a:pt x="303" y="141"/>
                </a:cubicBezTo>
                <a:cubicBezTo>
                  <a:pt x="277" y="148"/>
                  <a:pt x="250" y="150"/>
                  <a:pt x="222" y="148"/>
                </a:cubicBezTo>
                <a:cubicBezTo>
                  <a:pt x="194" y="146"/>
                  <a:pt x="165" y="156"/>
                  <a:pt x="134" y="177"/>
                </a:cubicBezTo>
                <a:close/>
                <a:moveTo>
                  <a:pt x="198" y="435"/>
                </a:moveTo>
                <a:cubicBezTo>
                  <a:pt x="191" y="425"/>
                  <a:pt x="187" y="417"/>
                  <a:pt x="184" y="411"/>
                </a:cubicBezTo>
                <a:cubicBezTo>
                  <a:pt x="195" y="403"/>
                  <a:pt x="202" y="393"/>
                  <a:pt x="206" y="381"/>
                </a:cubicBezTo>
                <a:cubicBezTo>
                  <a:pt x="210" y="369"/>
                  <a:pt x="216" y="361"/>
                  <a:pt x="224" y="355"/>
                </a:cubicBezTo>
                <a:cubicBezTo>
                  <a:pt x="239" y="346"/>
                  <a:pt x="256" y="342"/>
                  <a:pt x="274" y="344"/>
                </a:cubicBezTo>
                <a:cubicBezTo>
                  <a:pt x="293" y="346"/>
                  <a:pt x="311" y="341"/>
                  <a:pt x="329" y="327"/>
                </a:cubicBezTo>
                <a:cubicBezTo>
                  <a:pt x="335" y="323"/>
                  <a:pt x="341" y="317"/>
                  <a:pt x="347" y="309"/>
                </a:cubicBezTo>
                <a:cubicBezTo>
                  <a:pt x="352" y="301"/>
                  <a:pt x="357" y="293"/>
                  <a:pt x="361" y="283"/>
                </a:cubicBezTo>
                <a:cubicBezTo>
                  <a:pt x="371" y="282"/>
                  <a:pt x="382" y="281"/>
                  <a:pt x="392" y="280"/>
                </a:cubicBezTo>
                <a:cubicBezTo>
                  <a:pt x="402" y="279"/>
                  <a:pt x="412" y="278"/>
                  <a:pt x="421" y="277"/>
                </a:cubicBezTo>
                <a:cubicBezTo>
                  <a:pt x="420" y="290"/>
                  <a:pt x="420" y="305"/>
                  <a:pt x="423" y="319"/>
                </a:cubicBezTo>
                <a:cubicBezTo>
                  <a:pt x="426" y="334"/>
                  <a:pt x="430" y="349"/>
                  <a:pt x="435" y="363"/>
                </a:cubicBezTo>
                <a:cubicBezTo>
                  <a:pt x="402" y="377"/>
                  <a:pt x="367" y="392"/>
                  <a:pt x="331" y="410"/>
                </a:cubicBezTo>
                <a:cubicBezTo>
                  <a:pt x="294" y="428"/>
                  <a:pt x="258" y="449"/>
                  <a:pt x="220" y="473"/>
                </a:cubicBezTo>
                <a:cubicBezTo>
                  <a:pt x="212" y="459"/>
                  <a:pt x="205" y="446"/>
                  <a:pt x="198" y="435"/>
                </a:cubicBezTo>
                <a:close/>
                <a:moveTo>
                  <a:pt x="71" y="724"/>
                </a:moveTo>
                <a:cubicBezTo>
                  <a:pt x="51" y="701"/>
                  <a:pt x="35" y="681"/>
                  <a:pt x="23" y="664"/>
                </a:cubicBezTo>
                <a:cubicBezTo>
                  <a:pt x="54" y="630"/>
                  <a:pt x="86" y="600"/>
                  <a:pt x="118" y="573"/>
                </a:cubicBezTo>
                <a:cubicBezTo>
                  <a:pt x="150" y="545"/>
                  <a:pt x="183" y="521"/>
                  <a:pt x="216" y="499"/>
                </a:cubicBezTo>
                <a:cubicBezTo>
                  <a:pt x="227" y="514"/>
                  <a:pt x="239" y="530"/>
                  <a:pt x="251" y="547"/>
                </a:cubicBezTo>
                <a:cubicBezTo>
                  <a:pt x="264" y="565"/>
                  <a:pt x="278" y="583"/>
                  <a:pt x="292" y="602"/>
                </a:cubicBezTo>
                <a:cubicBezTo>
                  <a:pt x="287" y="608"/>
                  <a:pt x="282" y="616"/>
                  <a:pt x="276" y="625"/>
                </a:cubicBezTo>
                <a:cubicBezTo>
                  <a:pt x="271" y="633"/>
                  <a:pt x="266" y="642"/>
                  <a:pt x="262" y="650"/>
                </a:cubicBezTo>
                <a:cubicBezTo>
                  <a:pt x="241" y="672"/>
                  <a:pt x="220" y="696"/>
                  <a:pt x="199" y="721"/>
                </a:cubicBezTo>
                <a:cubicBezTo>
                  <a:pt x="178" y="745"/>
                  <a:pt x="159" y="771"/>
                  <a:pt x="140" y="798"/>
                </a:cubicBezTo>
                <a:cubicBezTo>
                  <a:pt x="113" y="771"/>
                  <a:pt x="90" y="746"/>
                  <a:pt x="71" y="724"/>
                </a:cubicBezTo>
                <a:close/>
                <a:moveTo>
                  <a:pt x="142" y="826"/>
                </a:moveTo>
                <a:cubicBezTo>
                  <a:pt x="165" y="846"/>
                  <a:pt x="190" y="867"/>
                  <a:pt x="217" y="888"/>
                </a:cubicBezTo>
                <a:cubicBezTo>
                  <a:pt x="245" y="909"/>
                  <a:pt x="275" y="931"/>
                  <a:pt x="309" y="952"/>
                </a:cubicBezTo>
                <a:cubicBezTo>
                  <a:pt x="291" y="989"/>
                  <a:pt x="275" y="1027"/>
                  <a:pt x="260" y="1064"/>
                </a:cubicBezTo>
                <a:cubicBezTo>
                  <a:pt x="246" y="1102"/>
                  <a:pt x="232" y="1140"/>
                  <a:pt x="218" y="1178"/>
                </a:cubicBezTo>
                <a:cubicBezTo>
                  <a:pt x="163" y="1142"/>
                  <a:pt x="125" y="1110"/>
                  <a:pt x="103" y="1081"/>
                </a:cubicBezTo>
                <a:cubicBezTo>
                  <a:pt x="81" y="1053"/>
                  <a:pt x="70" y="1038"/>
                  <a:pt x="70" y="1036"/>
                </a:cubicBezTo>
                <a:cubicBezTo>
                  <a:pt x="62" y="1040"/>
                  <a:pt x="62" y="1040"/>
                  <a:pt x="62" y="1040"/>
                </a:cubicBezTo>
                <a:cubicBezTo>
                  <a:pt x="66" y="1012"/>
                  <a:pt x="76" y="984"/>
                  <a:pt x="94" y="957"/>
                </a:cubicBezTo>
                <a:cubicBezTo>
                  <a:pt x="111" y="930"/>
                  <a:pt x="116" y="901"/>
                  <a:pt x="110" y="872"/>
                </a:cubicBezTo>
                <a:cubicBezTo>
                  <a:pt x="115" y="864"/>
                  <a:pt x="121" y="856"/>
                  <a:pt x="126" y="849"/>
                </a:cubicBezTo>
                <a:cubicBezTo>
                  <a:pt x="131" y="842"/>
                  <a:pt x="136" y="834"/>
                  <a:pt x="142" y="826"/>
                </a:cubicBezTo>
                <a:close/>
              </a:path>
            </a:pathLst>
          </a:custGeom>
          <a:solidFill>
            <a:schemeClr val="accent1">
              <a:alpha val="100000"/>
            </a:schemeClr>
          </a:solidFill>
          <a:ln w="9525">
            <a:noFill/>
          </a:ln>
        </p:spPr>
        <p:txBody>
          <a:bodyPr/>
          <a:lstStyle/>
          <a:p>
            <a:endParaRPr lang="zh-CN" altLang="en-US"/>
          </a:p>
        </p:txBody>
      </p:sp>
      <p:sp>
        <p:nvSpPr>
          <p:cNvPr id="5124" name="Freeform 64"/>
          <p:cNvSpPr/>
          <p:nvPr userDrawn="1"/>
        </p:nvSpPr>
        <p:spPr>
          <a:xfrm>
            <a:off x="0" y="6477000"/>
            <a:ext cx="9144000" cy="381000"/>
          </a:xfrm>
          <a:custGeom>
            <a:avLst/>
            <a:gdLst>
              <a:gd name="txL" fmla="*/ 0 w 2721"/>
              <a:gd name="txT" fmla="*/ 0 h 301"/>
              <a:gd name="txR" fmla="*/ 2721 w 2721"/>
              <a:gd name="txB" fmla="*/ 301 h 301"/>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Lst>
            <a:rect l="txL" t="txT" r="txR" b="txB"/>
            <a:pathLst>
              <a:path w="2721" h="301">
                <a:moveTo>
                  <a:pt x="0" y="301"/>
                </a:moveTo>
                <a:cubicBezTo>
                  <a:pt x="2721" y="301"/>
                  <a:pt x="2721" y="301"/>
                  <a:pt x="2721" y="301"/>
                </a:cubicBezTo>
                <a:cubicBezTo>
                  <a:pt x="2721" y="2"/>
                  <a:pt x="2721" y="2"/>
                  <a:pt x="2721" y="2"/>
                </a:cubicBezTo>
                <a:cubicBezTo>
                  <a:pt x="1918" y="2"/>
                  <a:pt x="1918" y="2"/>
                  <a:pt x="1918" y="2"/>
                </a:cubicBezTo>
                <a:cubicBezTo>
                  <a:pt x="1918" y="2"/>
                  <a:pt x="1884" y="0"/>
                  <a:pt x="1851" y="14"/>
                </a:cubicBezTo>
                <a:cubicBezTo>
                  <a:pt x="1818" y="28"/>
                  <a:pt x="1801" y="49"/>
                  <a:pt x="1801" y="49"/>
                </a:cubicBezTo>
                <a:cubicBezTo>
                  <a:pt x="1639" y="235"/>
                  <a:pt x="1639" y="235"/>
                  <a:pt x="1639" y="235"/>
                </a:cubicBezTo>
                <a:cubicBezTo>
                  <a:pt x="1639" y="235"/>
                  <a:pt x="1618" y="259"/>
                  <a:pt x="1593" y="267"/>
                </a:cubicBezTo>
                <a:cubicBezTo>
                  <a:pt x="1557" y="279"/>
                  <a:pt x="1524" y="278"/>
                  <a:pt x="1524" y="278"/>
                </a:cubicBezTo>
                <a:cubicBezTo>
                  <a:pt x="0" y="278"/>
                  <a:pt x="0" y="278"/>
                  <a:pt x="0" y="278"/>
                </a:cubicBezTo>
                <a:lnTo>
                  <a:pt x="0" y="301"/>
                </a:lnTo>
                <a:close/>
              </a:path>
            </a:pathLst>
          </a:custGeom>
          <a:solidFill>
            <a:srgbClr val="15E55A">
              <a:alpha val="100000"/>
            </a:srgbClr>
          </a:solidFill>
          <a:ln w="9525">
            <a:noFill/>
          </a:ln>
        </p:spPr>
        <p:txBody>
          <a:bodyPr/>
          <a:lstStyle/>
          <a:p>
            <a:endParaRPr lang="zh-CN" altLang="en-US"/>
          </a:p>
        </p:txBody>
      </p:sp>
      <p:sp>
        <p:nvSpPr>
          <p:cNvPr id="5125" name="AutoShape 9">
            <a:hlinkClick r:id="" action="ppaction://hlinkshowjump?jump=endshow" highlightClick="1"/>
          </p:cNvPr>
          <p:cNvSpPr>
            <a:spLocks noChangeArrowheads="1"/>
          </p:cNvSpPr>
          <p:nvPr/>
        </p:nvSpPr>
        <p:spPr bwMode="auto">
          <a:xfrm>
            <a:off x="8162925"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结束放映</a:t>
            </a:r>
          </a:p>
        </p:txBody>
      </p:sp>
      <p:grpSp>
        <p:nvGrpSpPr>
          <p:cNvPr id="5126" name="Group 6"/>
          <p:cNvGrpSpPr>
            <a:grpSpLocks noChangeAspect="1"/>
          </p:cNvGrpSpPr>
          <p:nvPr userDrawn="1"/>
        </p:nvGrpSpPr>
        <p:grpSpPr>
          <a:xfrm>
            <a:off x="-12700" y="6502400"/>
            <a:ext cx="1093788" cy="328613"/>
            <a:chOff x="0" y="0"/>
            <a:chExt cx="1768427" cy="456181"/>
          </a:xfrm>
        </p:grpSpPr>
        <p:pic>
          <p:nvPicPr>
            <p:cNvPr id="5140" name="图片 13" descr="未标题-1 拷贝.png"/>
            <p:cNvPicPr>
              <a:picLocks noChangeAspect="1"/>
            </p:cNvPicPr>
            <p:nvPr/>
          </p:nvPicPr>
          <p:blipFill>
            <a:blip r:embed="rId13" cstate="print"/>
            <a:stretch>
              <a:fillRect/>
            </a:stretch>
          </p:blipFill>
          <p:spPr>
            <a:xfrm>
              <a:off x="0" y="0"/>
              <a:ext cx="434861" cy="456181"/>
            </a:xfrm>
            <a:prstGeom prst="rect">
              <a:avLst/>
            </a:prstGeom>
            <a:noFill/>
            <a:ln w="9525">
              <a:noFill/>
            </a:ln>
          </p:spPr>
        </p:pic>
        <p:pic>
          <p:nvPicPr>
            <p:cNvPr id="5141" name="图片 14" descr="创新设计.png"/>
            <p:cNvPicPr>
              <a:picLocks noChangeAspect="1"/>
            </p:cNvPicPr>
            <p:nvPr/>
          </p:nvPicPr>
          <p:blipFill>
            <a:blip r:embed="rId14" cstate="print"/>
            <a:stretch>
              <a:fillRect/>
            </a:stretch>
          </p:blipFill>
          <p:spPr>
            <a:xfrm>
              <a:off x="431987" y="71856"/>
              <a:ext cx="1336440" cy="379650"/>
            </a:xfrm>
            <a:prstGeom prst="rect">
              <a:avLst/>
            </a:prstGeom>
            <a:noFill/>
            <a:ln w="9525">
              <a:noFill/>
            </a:ln>
          </p:spPr>
        </p:pic>
      </p:grpSp>
      <p:sp>
        <p:nvSpPr>
          <p:cNvPr id="5127" name="AutoShape 33">
            <a:hlinkClick r:id="" action="ppaction://noaction" highlightClick="1"/>
          </p:cNvPr>
          <p:cNvSpPr>
            <a:spLocks noChangeArrowheads="1"/>
          </p:cNvSpPr>
          <p:nvPr/>
        </p:nvSpPr>
        <p:spPr bwMode="auto">
          <a:xfrm>
            <a:off x="5865813" y="6545263"/>
            <a:ext cx="914400" cy="304800"/>
          </a:xfrm>
          <a:prstGeom prst="actionButtonBlank">
            <a:avLst/>
          </a:prstGeom>
          <a:gradFill rotWithShape="1">
            <a:gsLst>
              <a:gs pos="0">
                <a:srgbClr val="FFFFFF"/>
              </a:gs>
              <a:gs pos="100000">
                <a:srgbClr val="FF0066">
                  <a:alpha val="43999"/>
                </a:srgbClr>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返回目录</a:t>
            </a:r>
          </a:p>
        </p:txBody>
      </p:sp>
      <p:grpSp>
        <p:nvGrpSpPr>
          <p:cNvPr id="5128" name="Group 10"/>
          <p:cNvGrpSpPr/>
          <p:nvPr userDrawn="1"/>
        </p:nvGrpSpPr>
        <p:grpSpPr>
          <a:xfrm>
            <a:off x="6870700" y="6570663"/>
            <a:ext cx="576263" cy="255587"/>
            <a:chOff x="0" y="0"/>
            <a:chExt cx="306" cy="143"/>
          </a:xfrm>
        </p:grpSpPr>
        <p:sp>
          <p:nvSpPr>
            <p:cNvPr id="5137" name="Rectangle 54"/>
            <p:cNvSpPr>
              <a:spLocks noChangeArrowheads="1"/>
            </p:cNvSpPr>
            <p:nvPr/>
          </p:nvSpPr>
          <p:spPr bwMode="auto">
            <a:xfrm>
              <a:off x="23"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AutoShape 55"/>
            <p:cNvSpPr>
              <a:spLocks noChangeArrowheads="1"/>
            </p:cNvSpPr>
            <p:nvPr/>
          </p:nvSpPr>
          <p:spPr bwMode="auto">
            <a:xfrm rot="-5400000">
              <a:off x="86" y="22"/>
              <a:ext cx="107" cy="97"/>
            </a:xfrm>
            <a:prstGeom prst="triangle">
              <a:avLst>
                <a:gd name="adj" fmla="val 50000"/>
              </a:avLst>
            </a:prstGeom>
            <a:solidFill>
              <a:srgbClr val="800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Text Box 56">
              <a:hlinkClick r:id="" action="ppaction://hlinkshowjump?jump=previousslide"/>
            </p:cNvPr>
            <p:cNvSpPr txBox="1">
              <a:spLocks noChangeArrowheads="1"/>
            </p:cNvSpPr>
            <p:nvPr/>
          </p:nvSpPr>
          <p:spPr bwMode="auto">
            <a:xfrm>
              <a:off x="0" y="17"/>
              <a:ext cx="279"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5129" name="Group 14"/>
          <p:cNvGrpSpPr/>
          <p:nvPr userDrawn="1"/>
        </p:nvGrpSpPr>
        <p:grpSpPr>
          <a:xfrm>
            <a:off x="7537450" y="6570663"/>
            <a:ext cx="533400" cy="255587"/>
            <a:chOff x="0" y="0"/>
            <a:chExt cx="283" cy="143"/>
          </a:xfrm>
        </p:grpSpPr>
        <p:sp>
          <p:nvSpPr>
            <p:cNvPr id="5134" name="Rectangle 58"/>
            <p:cNvSpPr>
              <a:spLocks noChangeArrowheads="1"/>
            </p:cNvSpPr>
            <p:nvPr/>
          </p:nvSpPr>
          <p:spPr bwMode="auto">
            <a:xfrm flipH="1">
              <a:off x="0" y="0"/>
              <a:ext cx="283" cy="143"/>
            </a:xfrm>
            <a:prstGeom prst="rect">
              <a:avLst/>
            </a:prstGeom>
            <a:gradFill rotWithShape="1">
              <a:gsLst>
                <a:gs pos="0">
                  <a:srgbClr val="009E00"/>
                </a:gs>
                <a:gs pos="50000">
                  <a:srgbClr val="FFFFFF"/>
                </a:gs>
                <a:gs pos="100000">
                  <a:srgbClr val="009E00"/>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5" name="AutoShape 59"/>
            <p:cNvSpPr>
              <a:spLocks noChangeArrowheads="1"/>
            </p:cNvSpPr>
            <p:nvPr/>
          </p:nvSpPr>
          <p:spPr bwMode="auto">
            <a:xfrm rot="5400000" flipH="1">
              <a:off x="111" y="23"/>
              <a:ext cx="107" cy="97"/>
            </a:xfrm>
            <a:prstGeom prst="triangle">
              <a:avLst>
                <a:gd name="adj" fmla="val 50000"/>
              </a:avLst>
            </a:prstGeom>
            <a:solidFill>
              <a:srgbClr val="800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6" name="Text Box 60">
              <a:hlinkClick r:id="" action="ppaction://hlinkshowjump?jump=nextslide"/>
            </p:cNvPr>
            <p:cNvSpPr txBox="1">
              <a:spLocks noChangeArrowheads="1"/>
            </p:cNvSpPr>
            <p:nvPr/>
          </p:nvSpPr>
          <p:spPr bwMode="auto">
            <a:xfrm>
              <a:off x="0" y="9"/>
              <a:ext cx="279" cy="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130" name="Text Box 70"/>
          <p:cNvSpPr txBox="1">
            <a:spLocks noChangeArrowheads="1"/>
          </p:cNvSpPr>
          <p:nvPr/>
        </p:nvSpPr>
        <p:spPr bwMode="auto">
          <a:xfrm>
            <a:off x="4648200" y="77788"/>
            <a:ext cx="4343400" cy="150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获取详细资料请浏览：</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hlinkClick r:id="rId15"/>
              </a:rPr>
              <a:t>http://www.zxjkw.com/chuangxin/cx_index.html</a:t>
            </a:r>
            <a:r>
              <a:rPr kumimoji="0" lang="en-US" altLang="zh-CN"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5131" name="Line 12"/>
          <p:cNvSpPr/>
          <p:nvPr userDrawn="1"/>
        </p:nvSpPr>
        <p:spPr>
          <a:xfrm>
            <a:off x="0" y="6488113"/>
            <a:ext cx="9144000" cy="0"/>
          </a:xfrm>
          <a:prstGeom prst="line">
            <a:avLst/>
          </a:prstGeom>
          <a:ln w="57150" cap="flat" cmpd="sng">
            <a:solidFill>
              <a:srgbClr val="008000"/>
            </a:solidFill>
            <a:prstDash val="solid"/>
            <a:headEnd type="none" w="med" len="med"/>
            <a:tailEnd type="none" w="med" len="med"/>
          </a:ln>
        </p:spPr>
      </p:sp>
      <p:sp>
        <p:nvSpPr>
          <p:cNvPr id="5132" name="Line 75"/>
          <p:cNvSpPr/>
          <p:nvPr userDrawn="1"/>
        </p:nvSpPr>
        <p:spPr>
          <a:xfrm>
            <a:off x="0" y="304800"/>
            <a:ext cx="9144000" cy="0"/>
          </a:xfrm>
          <a:prstGeom prst="line">
            <a:avLst/>
          </a:prstGeom>
          <a:ln w="57150" cap="flat" cmpd="sng">
            <a:solidFill>
              <a:srgbClr val="0066FF"/>
            </a:solidFill>
            <a:prstDash val="solid"/>
            <a:headEnd type="none" w="med" len="med"/>
            <a:tailEnd type="none" w="med" len="med"/>
          </a:ln>
        </p:spPr>
      </p:sp>
      <p:sp>
        <p:nvSpPr>
          <p:cNvPr id="2069" name="Text Box 76"/>
          <p:cNvSpPr txBox="1">
            <a:spLocks noChangeArrowheads="1"/>
          </p:cNvSpPr>
          <p:nvPr/>
        </p:nvSpPr>
        <p:spPr bwMode="auto">
          <a:xfrm>
            <a:off x="4191000" y="6532563"/>
            <a:ext cx="762000" cy="274638"/>
          </a:xfrm>
          <a:prstGeom prst="rect">
            <a:avLst/>
          </a:prstGeom>
          <a:noFill/>
          <a:ln w="9525">
            <a:no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第</a:t>
            </a:r>
            <a:fld id="{98353526-3D6E-49D1-8F6B-60D8680ED330}"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t>‹#›</a:t>
            </a:fld>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页</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544512" y="2071688"/>
            <a:ext cx="8213725" cy="4000500"/>
          </a:xfrm>
          <a:prstGeom prst="rect">
            <a:avLst/>
          </a:prstGeom>
          <a:solidFill>
            <a:schemeClr val="bg1">
              <a:lumMod val="95000"/>
            </a:schemeClr>
          </a:solidFill>
          <a:ln>
            <a:solidFill>
              <a:srgbClr val="00B050"/>
            </a:solidFill>
          </a:ln>
        </p:spPr>
        <p: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rPr>
              <a:t>　　人物是作品内容的重要因素，更确切地说是作品的主要构成部分。因为</a:t>
            </a:r>
            <a:r>
              <a:rPr kumimoji="0" lang="zh-CN" altLang="en-US" sz="3200" b="1" i="0" u="none" strike="noStrike" kern="0" cap="none" spc="0" normalizeH="0" baseline="0" noProof="0" dirty="0">
                <a:ln>
                  <a:noFill/>
                </a:ln>
                <a:solidFill>
                  <a:srgbClr val="FF0000"/>
                </a:solidFill>
                <a:effectLst/>
                <a:uLnTx/>
                <a:uFillTx/>
                <a:latin typeface="+mn-ea"/>
                <a:ea typeface="+mn-ea"/>
                <a:cs typeface="Times New Roman" panose="02020603050405020304" pitchFamily="18" charset="0"/>
              </a:rPr>
              <a:t>小说的核心任务就是通过刻画人物、塑造典型人物形象来揭示社会生活的某些本质问题</a:t>
            </a:r>
            <a:r>
              <a:rPr kumimoji="0" lang="zh-CN" altLang="en-US" sz="3200" b="1" i="0" u="none" strike="noStrike" kern="0" cap="none" spc="0" normalizeH="0" baseline="0" noProof="0" dirty="0">
                <a:ln>
                  <a:noFill/>
                </a:ln>
                <a:solidFill>
                  <a:srgbClr val="000000"/>
                </a:solidFill>
                <a:effectLst/>
                <a:uLnTx/>
                <a:uFillTx/>
                <a:latin typeface="+mn-ea"/>
                <a:ea typeface="+mn-ea"/>
                <a:cs typeface="Times New Roman" panose="02020603050405020304" pitchFamily="18" charset="0"/>
              </a:rPr>
              <a:t>，从而表现作品的主题的。高考在人物这方面往往从四方面设题：人物形象的概括与分析、人物形象的塑造手法、人物形象的作用、探究人物形象的多元化。</a:t>
            </a:r>
          </a:p>
        </p:txBody>
      </p:sp>
      <p:sp>
        <p:nvSpPr>
          <p:cNvPr id="8" name="Text Box 325"/>
          <p:cNvSpPr txBox="1"/>
          <p:nvPr/>
        </p:nvSpPr>
        <p:spPr>
          <a:xfrm>
            <a:off x="2695574" y="908049"/>
            <a:ext cx="3813175" cy="646331"/>
          </a:xfrm>
          <a:prstGeom prst="rect">
            <a:avLst/>
          </a:prstGeom>
          <a:gradFill rotWithShape="1">
            <a:gsLst>
              <a:gs pos="0">
                <a:srgbClr val="7EEBF6"/>
              </a:gs>
              <a:gs pos="100000">
                <a:srgbClr val="CAF7FB"/>
              </a:gs>
            </a:gsLst>
            <a:path path="rect">
              <a:fillToRect r="100000" b="100000"/>
            </a:path>
            <a:tileRect/>
          </a:gradFill>
          <a:ln w="57150" cap="flat" cmpd="thinThick">
            <a:solidFill>
              <a:srgbClr val="B7ECFF"/>
            </a:solidFill>
            <a:prstDash val="solid"/>
            <a:miter/>
            <a:headEnd type="none" w="med" len="med"/>
            <a:tailEnd type="none" w="med" len="med"/>
          </a:ln>
        </p:spPr>
        <p:txBody>
          <a:bodyPr>
            <a:spAutoFit/>
          </a:bodyPr>
          <a:lstStyle/>
          <a:p>
            <a:pPr lvl="0" algn="ctr" eaLnBrk="1" hangingPunct="1">
              <a:buFont typeface="Arial" panose="020B0604020202020204" pitchFamily="34" charset="0"/>
              <a:buNone/>
            </a:pPr>
            <a:r>
              <a:rPr lang="zh-CN" altLang="en-US" sz="3600" b="1"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鉴赏人物形象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7159" y="574876"/>
            <a:ext cx="2969083" cy="646331"/>
          </a:xfrm>
          <a:prstGeom prst="rect">
            <a:avLst/>
          </a:prstGeom>
        </p:spPr>
        <p:txBody>
          <a:bodyPr wrap="none">
            <a:spAutoFit/>
          </a:bodyPr>
          <a:lstStyle/>
          <a:p>
            <a:r>
              <a:rPr lang="en-US" altLang="zh-CN" sz="3600" b="1" dirty="0" smtClean="0">
                <a:solidFill>
                  <a:srgbClr val="FF0000"/>
                </a:solidFill>
              </a:rPr>
              <a:t>23《</a:t>
            </a:r>
            <a:r>
              <a:rPr lang="zh-CN" altLang="en-US" sz="3600" b="1" dirty="0" smtClean="0">
                <a:solidFill>
                  <a:srgbClr val="FF0000"/>
                </a:solidFill>
              </a:rPr>
              <a:t>去拉萨</a:t>
            </a:r>
            <a:r>
              <a:rPr lang="en-US" altLang="zh-CN" sz="3600" b="1" dirty="0" smtClean="0">
                <a:solidFill>
                  <a:srgbClr val="FF0000"/>
                </a:solidFill>
              </a:rPr>
              <a:t>》</a:t>
            </a:r>
            <a:endParaRPr lang="zh-CN" altLang="en-US" sz="3600" dirty="0">
              <a:solidFill>
                <a:srgbClr val="FF0000"/>
              </a:solidFill>
            </a:endParaRPr>
          </a:p>
        </p:txBody>
      </p:sp>
      <p:sp>
        <p:nvSpPr>
          <p:cNvPr id="3" name="矩形 2"/>
          <p:cNvSpPr/>
          <p:nvPr/>
        </p:nvSpPr>
        <p:spPr>
          <a:xfrm>
            <a:off x="229020" y="1312295"/>
            <a:ext cx="8118567" cy="523220"/>
          </a:xfrm>
          <a:prstGeom prst="rect">
            <a:avLst/>
          </a:prstGeom>
        </p:spPr>
        <p:txBody>
          <a:bodyPr wrap="square">
            <a:spAutoFit/>
          </a:bodyPr>
          <a:lstStyle/>
          <a:p>
            <a:r>
              <a:rPr lang="zh-CN" altLang="en-US" sz="2800" b="1" dirty="0" smtClean="0"/>
              <a:t>请简要分析文中老人的形象特征。</a:t>
            </a:r>
            <a:endParaRPr lang="zh-CN" altLang="en-US" sz="2800" b="1" dirty="0"/>
          </a:p>
        </p:txBody>
      </p:sp>
      <p:sp>
        <p:nvSpPr>
          <p:cNvPr id="4" name="矩形 3"/>
          <p:cNvSpPr/>
          <p:nvPr/>
        </p:nvSpPr>
        <p:spPr>
          <a:xfrm>
            <a:off x="265471" y="2136339"/>
            <a:ext cx="8450826" cy="4031873"/>
          </a:xfrm>
          <a:prstGeom prst="rect">
            <a:avLst/>
          </a:prstGeom>
        </p:spPr>
        <p:txBody>
          <a:bodyPr wrap="square">
            <a:spAutoFit/>
          </a:bodyPr>
          <a:lstStyle/>
          <a:p>
            <a:r>
              <a:rPr lang="zh-CN" altLang="en-US" sz="3200" b="1" dirty="0" smtClean="0"/>
              <a:t>①敬畏习俗。老人看到“他”要烤圣湖的鱼吃，就用自己的糌粑换鱼并把鱼放生。②心地善良。老人看到“他”落魄的样子时，就用让“他”给自己拉车的方式来接济“他”。③勇于救人。面对危险，直接扑倒“他”，为“他”挡住山上掉下来的石头。④深明大义。知道“他”的身份是逃犯时，就用道理劝“他”投案自首。（每点</a:t>
            </a:r>
            <a:r>
              <a:rPr lang="en-US" altLang="zh-CN" sz="3200" b="1" dirty="0" smtClean="0"/>
              <a:t>2</a:t>
            </a:r>
            <a:r>
              <a:rPr lang="zh-CN" altLang="en-US" sz="3200" b="1" dirty="0" smtClean="0"/>
              <a:t>分，答出任意三点即可）</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p:nvPr/>
        </p:nvSpPr>
        <p:spPr>
          <a:xfrm>
            <a:off x="0" y="0"/>
            <a:ext cx="8715375" cy="6663363"/>
          </a:xfrm>
          <a:prstGeom prst="rect">
            <a:avLst/>
          </a:prstGeom>
          <a:noFill/>
          <a:ln w="9525">
            <a:noFill/>
          </a:ln>
        </p:spPr>
        <p:txBody>
          <a:bodyPr wrap="squar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ts val="600"/>
              </a:spcBef>
              <a:buNone/>
            </a:pPr>
            <a:r>
              <a:rPr lang="zh-CN" altLang="en-US" sz="3600" b="1" dirty="0" smtClean="0">
                <a:solidFill>
                  <a:srgbClr val="FF0000"/>
                </a:solidFill>
                <a:latin typeface="黑体" panose="02010600030101010101" pitchFamily="49" charset="-122"/>
                <a:ea typeface="黑体" panose="02010600030101010101" pitchFamily="49" charset="-122"/>
              </a:rPr>
              <a:t>二、“</a:t>
            </a:r>
            <a:r>
              <a:rPr lang="zh-CN" altLang="en-US" sz="3600" b="1" dirty="0">
                <a:solidFill>
                  <a:srgbClr val="FF0000"/>
                </a:solidFill>
                <a:latin typeface="黑体" panose="02010600030101010101" pitchFamily="49" charset="-122"/>
                <a:ea typeface="黑体" panose="02010600030101010101" pitchFamily="49" charset="-122"/>
              </a:rPr>
              <a:t>鉴赏形象在文中的作用”解题技巧</a:t>
            </a:r>
          </a:p>
          <a:p>
            <a:pPr marL="0" lvl="0" indent="0" algn="ctr" eaLnBrk="1" hangingPunct="1">
              <a:lnSpc>
                <a:spcPct val="100000"/>
              </a:lnSpc>
              <a:spcBef>
                <a:spcPts val="600"/>
              </a:spcBef>
              <a:buNone/>
            </a:pPr>
            <a:endParaRPr lang="zh-CN" altLang="en-US" sz="2400" b="1" dirty="0">
              <a:latin typeface="黑体" panose="02010600030101010101" pitchFamily="49" charset="-122"/>
              <a:ea typeface="黑体" panose="02010600030101010101" pitchFamily="49" charset="-122"/>
            </a:endParaRPr>
          </a:p>
          <a:p>
            <a:pPr marL="0" lvl="0" indent="0" eaLnBrk="1" hangingPunct="1">
              <a:lnSpc>
                <a:spcPct val="100000"/>
              </a:lnSpc>
              <a:spcBef>
                <a:spcPts val="600"/>
              </a:spcBef>
              <a:buNone/>
            </a:pPr>
            <a:r>
              <a:rPr lang="zh-CN" altLang="en-US" sz="2400" b="1" dirty="0">
                <a:latin typeface="黑体" panose="02010600030101010101" pitchFamily="49" charset="-122"/>
                <a:ea typeface="黑体" panose="02010600030101010101" pitchFamily="49" charset="-122"/>
              </a:rPr>
              <a:t>　</a:t>
            </a:r>
            <a:r>
              <a:rPr lang="zh-CN" altLang="en-US" sz="2400" b="1" dirty="0">
                <a:latin typeface="宋体" panose="02010600030101010101" pitchFamily="2" charset="-122"/>
              </a:rPr>
              <a:t>　</a:t>
            </a:r>
            <a:r>
              <a:rPr lang="en-US" altLang="zh-CN" sz="3200" b="1" dirty="0">
                <a:latin typeface="宋体" panose="02010600030101010101" pitchFamily="2" charset="-122"/>
              </a:rPr>
              <a:t>1</a:t>
            </a:r>
            <a:r>
              <a:rPr lang="zh-CN" altLang="en-US" sz="3200" b="1" dirty="0">
                <a:latin typeface="宋体" panose="02010600030101010101" pitchFamily="2" charset="-122"/>
              </a:rPr>
              <a:t>．赏析主要人物形象的作用，主要是赏析人物形象的社会意义。首先要</a:t>
            </a:r>
            <a:r>
              <a:rPr lang="zh-CN" altLang="en-US" sz="3200" b="1" dirty="0">
                <a:solidFill>
                  <a:srgbClr val="FF0000"/>
                </a:solidFill>
                <a:latin typeface="宋体" panose="02010600030101010101" pitchFamily="2" charset="-122"/>
              </a:rPr>
              <a:t>结合情节分析</a:t>
            </a:r>
            <a:r>
              <a:rPr lang="zh-CN" altLang="en-US" sz="3200" b="1" dirty="0">
                <a:latin typeface="宋体" panose="02010600030101010101" pitchFamily="2" charset="-122"/>
              </a:rPr>
              <a:t>人物形象的典型性，然后</a:t>
            </a:r>
            <a:r>
              <a:rPr lang="zh-CN" altLang="en-US" sz="3200" b="1" dirty="0">
                <a:solidFill>
                  <a:srgbClr val="C00000"/>
                </a:solidFill>
                <a:latin typeface="宋体" panose="02010600030101010101" pitchFamily="2" charset="-122"/>
              </a:rPr>
              <a:t>结合社会现实分析</a:t>
            </a:r>
            <a:r>
              <a:rPr lang="zh-CN" altLang="en-US" sz="3200" b="1" dirty="0">
                <a:latin typeface="宋体" panose="02010600030101010101" pitchFamily="2" charset="-122"/>
              </a:rPr>
              <a:t>人物形象折射的社会现象及给人带来的某种启示，也就是从作者塑造主要人物所反映的</a:t>
            </a:r>
            <a:r>
              <a:rPr lang="zh-CN" altLang="en-US" sz="3200" b="1" dirty="0">
                <a:solidFill>
                  <a:srgbClr val="C00000"/>
                </a:solidFill>
                <a:latin typeface="宋体" panose="02010600030101010101" pitchFamily="2" charset="-122"/>
              </a:rPr>
              <a:t>主题</a:t>
            </a:r>
            <a:r>
              <a:rPr lang="zh-CN" altLang="en-US" sz="3200" b="1" dirty="0">
                <a:latin typeface="宋体" panose="02010600030101010101" pitchFamily="2" charset="-122"/>
              </a:rPr>
              <a:t>方面考虑。</a:t>
            </a:r>
          </a:p>
          <a:p>
            <a:pPr marL="0" lvl="0" indent="0" eaLnBrk="1" hangingPunct="1">
              <a:lnSpc>
                <a:spcPct val="100000"/>
              </a:lnSpc>
              <a:spcBef>
                <a:spcPts val="600"/>
              </a:spcBef>
              <a:buNone/>
            </a:pPr>
            <a:r>
              <a:rPr lang="en-US" altLang="zh-CN" sz="3200" b="1" dirty="0">
                <a:latin typeface="宋体" panose="02010600030101010101" pitchFamily="2" charset="-122"/>
              </a:rPr>
              <a:t>    2</a:t>
            </a:r>
            <a:r>
              <a:rPr lang="zh-CN" altLang="en-US" sz="3200" b="1" dirty="0">
                <a:latin typeface="宋体" panose="02010600030101010101" pitchFamily="2" charset="-122"/>
              </a:rPr>
              <a:t>．次要人物的作用。次要人物即</a:t>
            </a:r>
            <a:r>
              <a:rPr lang="zh-CN" altLang="en-US" sz="3200" b="1" dirty="0">
                <a:solidFill>
                  <a:srgbClr val="C00000"/>
                </a:solidFill>
                <a:latin typeface="宋体" panose="02010600030101010101" pitchFamily="2" charset="-122"/>
              </a:rPr>
              <a:t>陪衬</a:t>
            </a:r>
            <a:r>
              <a:rPr lang="zh-CN" altLang="en-US" sz="3200" b="1" dirty="0">
                <a:latin typeface="宋体" panose="02010600030101010101" pitchFamily="2" charset="-122"/>
              </a:rPr>
              <a:t>人物或</a:t>
            </a:r>
            <a:r>
              <a:rPr lang="zh-CN" altLang="en-US" sz="3200" b="1" dirty="0">
                <a:solidFill>
                  <a:srgbClr val="C00000"/>
                </a:solidFill>
                <a:latin typeface="宋体" panose="02010600030101010101" pitchFamily="2" charset="-122"/>
              </a:rPr>
              <a:t>线索</a:t>
            </a:r>
            <a:r>
              <a:rPr lang="zh-CN" altLang="en-US" sz="3200" b="1" dirty="0">
                <a:latin typeface="宋体" panose="02010600030101010101" pitchFamily="2" charset="-122"/>
              </a:rPr>
              <a:t>人物，其作用可以从以下方面考虑：</a:t>
            </a:r>
            <a:r>
              <a:rPr lang="en-US" altLang="zh-CN" sz="3200" b="1" dirty="0">
                <a:latin typeface="宋体" panose="02010600030101010101" pitchFamily="2" charset="-122"/>
              </a:rPr>
              <a:t>(1)</a:t>
            </a:r>
            <a:r>
              <a:rPr lang="zh-CN" altLang="en-US" sz="3200" b="1" dirty="0">
                <a:latin typeface="宋体" panose="02010600030101010101" pitchFamily="2" charset="-122"/>
              </a:rPr>
              <a:t>为主要人物服务，</a:t>
            </a:r>
            <a:r>
              <a:rPr lang="zh-CN" altLang="en-US" sz="3200" b="1" dirty="0">
                <a:solidFill>
                  <a:srgbClr val="C00000"/>
                </a:solidFill>
                <a:latin typeface="宋体" panose="02010600030101010101" pitchFamily="2" charset="-122"/>
              </a:rPr>
              <a:t>对主要人物起到烘托作用</a:t>
            </a:r>
            <a:r>
              <a:rPr lang="zh-CN" altLang="en-US" sz="3200" b="1" dirty="0">
                <a:latin typeface="宋体" panose="02010600030101010101" pitchFamily="2" charset="-122"/>
              </a:rPr>
              <a:t>。</a:t>
            </a:r>
            <a:r>
              <a:rPr lang="en-US" altLang="zh-CN" sz="3200" b="1" dirty="0">
                <a:latin typeface="宋体" panose="02010600030101010101" pitchFamily="2" charset="-122"/>
              </a:rPr>
              <a:t>(2)</a:t>
            </a:r>
            <a:r>
              <a:rPr lang="zh-CN" altLang="en-US" sz="3200" b="1" dirty="0">
                <a:latin typeface="宋体" panose="02010600030101010101" pitchFamily="2" charset="-122"/>
              </a:rPr>
              <a:t>揭示或暗示主题。</a:t>
            </a:r>
            <a:r>
              <a:rPr lang="en-US" altLang="zh-CN" sz="3200" b="1" dirty="0">
                <a:latin typeface="宋体" panose="02010600030101010101" pitchFamily="2" charset="-122"/>
              </a:rPr>
              <a:t>(3)</a:t>
            </a:r>
            <a:r>
              <a:rPr lang="zh-CN" altLang="en-US" sz="3200" b="1" dirty="0">
                <a:latin typeface="宋体" panose="02010600030101010101" pitchFamily="2" charset="-122"/>
              </a:rPr>
              <a:t>若是线索人物，自然是贯串全文的线索。</a:t>
            </a:r>
            <a:endParaRPr lang="en-US" altLang="zh-CN" sz="3200" b="1" dirty="0">
              <a:latin typeface="宋体" panose="02010600030101010101" pitchFamily="2" charset="-122"/>
              <a:ea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455" y="643989"/>
            <a:ext cx="8349175" cy="1077218"/>
          </a:xfrm>
          <a:prstGeom prst="rect">
            <a:avLst/>
          </a:prstGeom>
        </p:spPr>
        <p:txBody>
          <a:bodyPr wrap="square">
            <a:spAutoFit/>
          </a:bodyPr>
          <a:lstStyle/>
          <a:p>
            <a:r>
              <a:rPr lang="zh-CN" altLang="zh-CN" sz="3200" b="1" dirty="0" smtClean="0"/>
              <a:t>小说塑造王有福这一形象有什么作用？试结合文本简要分析。</a:t>
            </a:r>
            <a:endParaRPr lang="zh-CN" altLang="en-US" sz="3200" b="1" dirty="0"/>
          </a:p>
        </p:txBody>
      </p:sp>
      <p:sp>
        <p:nvSpPr>
          <p:cNvPr id="3" name="TextBox 2"/>
          <p:cNvSpPr txBox="1"/>
          <p:nvPr/>
        </p:nvSpPr>
        <p:spPr>
          <a:xfrm>
            <a:off x="265559" y="1955232"/>
            <a:ext cx="8568952" cy="4524315"/>
          </a:xfrm>
          <a:prstGeom prst="rect">
            <a:avLst/>
          </a:prstGeom>
          <a:noFill/>
        </p:spPr>
        <p:txBody>
          <a:bodyPr wrap="square" rtlCol="0">
            <a:spAutoFit/>
          </a:bodyPr>
          <a:lstStyle/>
          <a:p>
            <a:r>
              <a:rPr lang="en-US" altLang="zh-CN" sz="3200" b="1" dirty="0" smtClean="0">
                <a:solidFill>
                  <a:srgbClr val="990033"/>
                </a:solidFill>
              </a:rPr>
              <a:t>[</a:t>
            </a:r>
            <a:r>
              <a:rPr lang="zh-CN" altLang="zh-CN" sz="3200" b="1" dirty="0" smtClean="0">
                <a:solidFill>
                  <a:srgbClr val="990033"/>
                </a:solidFill>
              </a:rPr>
              <a:t>答案</a:t>
            </a:r>
            <a:r>
              <a:rPr lang="en-US" altLang="zh-CN" sz="3200" b="1" dirty="0" smtClean="0">
                <a:solidFill>
                  <a:srgbClr val="990033"/>
                </a:solidFill>
              </a:rPr>
              <a:t>] ①</a:t>
            </a:r>
            <a:r>
              <a:rPr lang="zh-CN" altLang="zh-CN" sz="3200" b="1" dirty="0" smtClean="0">
                <a:solidFill>
                  <a:srgbClr val="990033"/>
                </a:solidFill>
              </a:rPr>
              <a:t>推动情节发展。小说通过塑造王有福这一形象与</a:t>
            </a:r>
            <a:r>
              <a:rPr lang="en-US" altLang="zh-CN" sz="3200" b="1" dirty="0" smtClean="0">
                <a:solidFill>
                  <a:srgbClr val="990033"/>
                </a:solidFill>
              </a:rPr>
              <a:t>“</a:t>
            </a:r>
            <a:r>
              <a:rPr lang="zh-CN" altLang="zh-CN" sz="3200" b="1" dirty="0" smtClean="0">
                <a:solidFill>
                  <a:srgbClr val="990033"/>
                </a:solidFill>
              </a:rPr>
              <a:t>我</a:t>
            </a:r>
            <a:r>
              <a:rPr lang="en-US" altLang="zh-CN" sz="3200" b="1" dirty="0" smtClean="0">
                <a:solidFill>
                  <a:srgbClr val="990033"/>
                </a:solidFill>
              </a:rPr>
              <a:t>”</a:t>
            </a:r>
            <a:r>
              <a:rPr lang="zh-CN" altLang="zh-CN" sz="3200" b="1" dirty="0" smtClean="0">
                <a:solidFill>
                  <a:srgbClr val="990033"/>
                </a:solidFill>
              </a:rPr>
              <a:t>的接触、交谈，使</a:t>
            </a:r>
            <a:r>
              <a:rPr lang="en-US" altLang="zh-CN" sz="3200" b="1" dirty="0" smtClean="0">
                <a:solidFill>
                  <a:srgbClr val="990033"/>
                </a:solidFill>
              </a:rPr>
              <a:t>“</a:t>
            </a:r>
            <a:r>
              <a:rPr lang="zh-CN" altLang="zh-CN" sz="3200" b="1" dirty="0" smtClean="0">
                <a:solidFill>
                  <a:srgbClr val="990033"/>
                </a:solidFill>
              </a:rPr>
              <a:t>我</a:t>
            </a:r>
            <a:r>
              <a:rPr lang="en-US" altLang="zh-CN" sz="3200" b="1" dirty="0" smtClean="0">
                <a:solidFill>
                  <a:srgbClr val="990033"/>
                </a:solidFill>
              </a:rPr>
              <a:t>”</a:t>
            </a:r>
            <a:r>
              <a:rPr lang="zh-CN" altLang="zh-CN" sz="3200" b="1" dirty="0" smtClean="0">
                <a:solidFill>
                  <a:srgbClr val="990033"/>
                </a:solidFill>
              </a:rPr>
              <a:t>产生了一些想法，也改变了</a:t>
            </a:r>
            <a:r>
              <a:rPr lang="en-US" altLang="zh-CN" sz="3200" b="1" dirty="0" smtClean="0">
                <a:solidFill>
                  <a:srgbClr val="990033"/>
                </a:solidFill>
              </a:rPr>
              <a:t>“</a:t>
            </a:r>
            <a:r>
              <a:rPr lang="zh-CN" altLang="zh-CN" sz="3200" b="1" dirty="0" smtClean="0">
                <a:solidFill>
                  <a:srgbClr val="990033"/>
                </a:solidFill>
              </a:rPr>
              <a:t>我</a:t>
            </a:r>
            <a:r>
              <a:rPr lang="en-US" altLang="zh-CN" sz="3200" b="1" dirty="0" smtClean="0">
                <a:solidFill>
                  <a:srgbClr val="990033"/>
                </a:solidFill>
              </a:rPr>
              <a:t>”</a:t>
            </a:r>
            <a:r>
              <a:rPr lang="zh-CN" altLang="zh-CN" sz="3200" b="1" dirty="0" smtClean="0">
                <a:solidFill>
                  <a:srgbClr val="990033"/>
                </a:solidFill>
              </a:rPr>
              <a:t>的一些想法，直接推进了主要情节向高潮、结局发展。</a:t>
            </a:r>
            <a:r>
              <a:rPr lang="en-US" altLang="zh-CN" sz="3200" b="1" dirty="0" smtClean="0">
                <a:solidFill>
                  <a:srgbClr val="990033"/>
                </a:solidFill>
              </a:rPr>
              <a:t>②</a:t>
            </a:r>
            <a:r>
              <a:rPr lang="zh-CN" altLang="zh-CN" sz="3200" b="1" dirty="0" smtClean="0">
                <a:solidFill>
                  <a:srgbClr val="990033"/>
                </a:solidFill>
              </a:rPr>
              <a:t>揭示小说的主题，即借助形象透露出作者对社会生活的感受和体会。这篇小说通过王有福的故事深刻揭示了底层百姓的生活贫困、胆小怕事、本分善良，表达了作者的深切同情。</a:t>
            </a:r>
            <a:endParaRPr lang="en-US" altLang="zh-CN" sz="3200" b="1" dirty="0" smtClean="0">
              <a:solidFill>
                <a:srgbClr val="990033"/>
              </a:solidFill>
              <a:latin typeface="Times New Roman" pitchFamily="18" charset="0"/>
              <a:cs typeface="Times New Roman" pitchFamily="18" charset="0"/>
            </a:endParaRPr>
          </a:p>
          <a:p>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5083" y="707967"/>
            <a:ext cx="8581291" cy="5509200"/>
          </a:xfrm>
          <a:prstGeom prst="rect">
            <a:avLst/>
          </a:prstGeom>
        </p:spPr>
        <p:txBody>
          <a:bodyPr wrap="square">
            <a:spAutoFit/>
          </a:bodyPr>
          <a:lstStyle/>
          <a:p>
            <a:r>
              <a:rPr lang="zh-CN" altLang="zh-CN" sz="3200" b="1" dirty="0" smtClean="0">
                <a:solidFill>
                  <a:srgbClr val="990033"/>
                </a:solidFill>
              </a:rPr>
              <a:t>③折射出社会现象，带给人们启示。通过王有福的形象，折射出社会上有些违反操作规定的工程造成人身伤害后仅靠操作方凭借良心道歉、赔偿的社会现象，折射出社会上存在遇事逃避责任的社会现象，折射出社会上存在放弃赔偿担心被骗的社会现象，折射出社会上存在宽容肇事者不良行为的社会现象等，启示人们要同情弱小者，普及法律常识，弘扬社会正能量，坚决与不良行为做斗争等。</a:t>
            </a:r>
          </a:p>
          <a:p>
            <a:r>
              <a:rPr lang="en-US" altLang="zh-CN" sz="3200" b="1" dirty="0" smtClean="0">
                <a:solidFill>
                  <a:srgbClr val="990033"/>
                </a:solidFill>
              </a:rPr>
              <a:t>[</a:t>
            </a:r>
            <a:r>
              <a:rPr lang="zh-CN" altLang="zh-CN" sz="3200" b="1" dirty="0" smtClean="0">
                <a:solidFill>
                  <a:srgbClr val="990033"/>
                </a:solidFill>
              </a:rPr>
              <a:t>解析</a:t>
            </a:r>
            <a:r>
              <a:rPr lang="en-US" altLang="zh-CN" sz="3200" b="1" dirty="0" smtClean="0">
                <a:solidFill>
                  <a:srgbClr val="990033"/>
                </a:solidFill>
              </a:rPr>
              <a:t>] </a:t>
            </a:r>
            <a:r>
              <a:rPr lang="zh-CN" altLang="zh-CN" sz="3200" b="1" dirty="0" smtClean="0">
                <a:solidFill>
                  <a:srgbClr val="990033"/>
                </a:solidFill>
              </a:rPr>
              <a:t>主要有三个方面的考虑，对情节的作用、对主题的作用和对社会的作用。</a:t>
            </a:r>
            <a:endParaRPr lang="en-US" altLang="zh-CN" sz="3200" b="1" dirty="0" smtClean="0">
              <a:solidFill>
                <a:srgbClr val="9900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660" y="239151"/>
            <a:ext cx="8405446" cy="1077218"/>
          </a:xfrm>
          <a:prstGeom prst="rect">
            <a:avLst/>
          </a:prstGeom>
        </p:spPr>
        <p:txBody>
          <a:bodyPr wrap="square">
            <a:spAutoFit/>
          </a:bodyPr>
          <a:lstStyle/>
          <a:p>
            <a:r>
              <a:rPr lang="en-US" altLang="zh-CN" sz="3200" b="1" dirty="0" smtClean="0"/>
              <a:t>(2)(</a:t>
            </a:r>
            <a:r>
              <a:rPr lang="zh-CN" altLang="zh-CN" sz="3200" b="1" dirty="0" smtClean="0"/>
              <a:t>次要人物作用</a:t>
            </a:r>
            <a:r>
              <a:rPr lang="en-US" altLang="zh-CN" sz="3200" b="1" dirty="0" smtClean="0"/>
              <a:t>)“</a:t>
            </a:r>
            <a:r>
              <a:rPr lang="zh-CN" altLang="zh-CN" sz="3200" b="1" dirty="0" smtClean="0"/>
              <a:t>我</a:t>
            </a:r>
            <a:r>
              <a:rPr lang="en-US" altLang="zh-CN" sz="3200" b="1" dirty="0" smtClean="0"/>
              <a:t>”</a:t>
            </a:r>
            <a:r>
              <a:rPr lang="zh-CN" altLang="zh-CN" sz="3200" b="1" dirty="0" smtClean="0"/>
              <a:t>在小说中的主要作用是什么？请简要分析。</a:t>
            </a:r>
          </a:p>
        </p:txBody>
      </p:sp>
      <p:sp>
        <p:nvSpPr>
          <p:cNvPr id="3" name="TextBox 2"/>
          <p:cNvSpPr txBox="1"/>
          <p:nvPr/>
        </p:nvSpPr>
        <p:spPr>
          <a:xfrm>
            <a:off x="238410" y="1537251"/>
            <a:ext cx="8905590" cy="5016758"/>
          </a:xfrm>
          <a:prstGeom prst="rect">
            <a:avLst/>
          </a:prstGeom>
          <a:noFill/>
        </p:spPr>
        <p:txBody>
          <a:bodyPr wrap="square" rtlCol="0">
            <a:spAutoFit/>
          </a:bodyPr>
          <a:lstStyle/>
          <a:p>
            <a:r>
              <a:rPr lang="en-US" altLang="zh-CN" sz="3200" b="1" dirty="0" smtClean="0">
                <a:solidFill>
                  <a:srgbClr val="990033"/>
                </a:solidFill>
              </a:rPr>
              <a:t>[</a:t>
            </a:r>
            <a:r>
              <a:rPr lang="zh-CN" altLang="zh-CN" sz="3200" b="1" dirty="0" smtClean="0">
                <a:solidFill>
                  <a:srgbClr val="990033"/>
                </a:solidFill>
              </a:rPr>
              <a:t>答案</a:t>
            </a:r>
            <a:r>
              <a:rPr lang="en-US" altLang="zh-CN" sz="3200" b="1" dirty="0" smtClean="0">
                <a:solidFill>
                  <a:srgbClr val="990033"/>
                </a:solidFill>
              </a:rPr>
              <a:t>] ①</a:t>
            </a:r>
            <a:r>
              <a:rPr lang="zh-CN" altLang="zh-CN" sz="3200" b="1" dirty="0" smtClean="0">
                <a:solidFill>
                  <a:srgbClr val="990033"/>
                </a:solidFill>
              </a:rPr>
              <a:t>讲述故事：小说故事是由“我”叙述出来的，真实可信。②推进情节：“我”是事件的参与者，由于“我”的提议，情节得以发展变化。③衬托人物：小说主人公王有福的性格，由于“我”的存在而更加鲜明。</a:t>
            </a:r>
          </a:p>
          <a:p>
            <a:r>
              <a:rPr lang="en-US" altLang="zh-CN" sz="3200" b="1" dirty="0" smtClean="0">
                <a:solidFill>
                  <a:srgbClr val="990033"/>
                </a:solidFill>
              </a:rPr>
              <a:t>[</a:t>
            </a:r>
            <a:r>
              <a:rPr lang="zh-CN" altLang="zh-CN" sz="3200" b="1" dirty="0" smtClean="0">
                <a:solidFill>
                  <a:srgbClr val="990033"/>
                </a:solidFill>
              </a:rPr>
              <a:t>解析</a:t>
            </a:r>
            <a:r>
              <a:rPr lang="en-US" altLang="zh-CN" sz="3200" b="1" dirty="0" smtClean="0">
                <a:solidFill>
                  <a:srgbClr val="990033"/>
                </a:solidFill>
              </a:rPr>
              <a:t>] </a:t>
            </a:r>
            <a:r>
              <a:rPr lang="zh-CN" altLang="zh-CN" sz="3200" b="1" dirty="0" smtClean="0">
                <a:solidFill>
                  <a:srgbClr val="990033"/>
                </a:solidFill>
              </a:rPr>
              <a:t>此题为分析第一人称在小说中的作用。解答此类题目可以从叙述视角方面、推动情节发展方面、衬托人物形象方面、表达思想感情方面、留给读者印象方面等切入。本题可以从前几个方面作答。</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252" y="925343"/>
            <a:ext cx="8686800" cy="954107"/>
          </a:xfrm>
          <a:prstGeom prst="rect">
            <a:avLst/>
          </a:prstGeom>
        </p:spPr>
        <p:txBody>
          <a:bodyPr wrap="square">
            <a:spAutoFit/>
          </a:bodyPr>
          <a:lstStyle/>
          <a:p>
            <a:r>
              <a:rPr lang="zh-CN" altLang="en-US" sz="2800" b="1" dirty="0" smtClean="0"/>
              <a:t>小说用大量笔墨描写斯克沃尔佐夫的用意是什么？试结合全文材料分析。</a:t>
            </a:r>
            <a:endParaRPr lang="zh-CN" altLang="en-US" sz="2800" b="1" dirty="0"/>
          </a:p>
        </p:txBody>
      </p:sp>
      <p:sp>
        <p:nvSpPr>
          <p:cNvPr id="3" name="矩形 2"/>
          <p:cNvSpPr/>
          <p:nvPr/>
        </p:nvSpPr>
        <p:spPr>
          <a:xfrm>
            <a:off x="344658" y="2399271"/>
            <a:ext cx="8517987" cy="3539430"/>
          </a:xfrm>
          <a:prstGeom prst="rect">
            <a:avLst/>
          </a:prstGeom>
        </p:spPr>
        <p:txBody>
          <a:bodyPr wrap="square">
            <a:spAutoFit/>
          </a:bodyPr>
          <a:lstStyle/>
          <a:p>
            <a:r>
              <a:rPr lang="zh-CN" altLang="en-US" sz="3200" b="1" dirty="0" smtClean="0"/>
              <a:t>①线索：他见证了卢什科夫的前后变化。</a:t>
            </a:r>
          </a:p>
          <a:p>
            <a:r>
              <a:rPr lang="zh-CN" altLang="en-US" sz="3200" b="1" dirty="0" smtClean="0"/>
              <a:t>②推动情节发展，促进主人公的变化：他痛斥逼问，促使卢什科夫感到羞愧，答应劈柴。经他介绍，卢什科夫有了工作。</a:t>
            </a:r>
          </a:p>
          <a:p>
            <a:r>
              <a:rPr lang="zh-CN" altLang="en-US" sz="3200" b="1" dirty="0" smtClean="0"/>
              <a:t>③衬托奥莉加，丰富了主题：相对于他的居高临下是助人为乐，奥莉加的平等真诚更易打动人更值得提倡。</a:t>
            </a:r>
            <a:endParaRPr lang="zh-CN" altLang="en-US" sz="3200" b="1" dirty="0"/>
          </a:p>
        </p:txBody>
      </p:sp>
      <p:sp>
        <p:nvSpPr>
          <p:cNvPr id="4" name="TextBox 3"/>
          <p:cNvSpPr txBox="1"/>
          <p:nvPr/>
        </p:nvSpPr>
        <p:spPr>
          <a:xfrm>
            <a:off x="2588456" y="182880"/>
            <a:ext cx="3080825" cy="646331"/>
          </a:xfrm>
          <a:prstGeom prst="rect">
            <a:avLst/>
          </a:prstGeom>
          <a:noFill/>
        </p:spPr>
        <p:txBody>
          <a:bodyPr wrap="square" rtlCol="0">
            <a:spAutoFit/>
          </a:bodyPr>
          <a:lstStyle/>
          <a:p>
            <a:r>
              <a:rPr lang="en-US" altLang="zh-CN" sz="3600" dirty="0" smtClean="0">
                <a:solidFill>
                  <a:srgbClr val="FF0000"/>
                </a:solidFill>
              </a:rPr>
              <a:t>9</a:t>
            </a:r>
            <a:r>
              <a:rPr lang="zh-CN" altLang="en-US" sz="3600" dirty="0" smtClean="0">
                <a:solidFill>
                  <a:srgbClr val="FF0000"/>
                </a:solidFill>
              </a:rPr>
              <a:t>、</a:t>
            </a:r>
            <a:r>
              <a:rPr lang="en-US" altLang="zh-CN" sz="3600" dirty="0" smtClean="0">
                <a:solidFill>
                  <a:srgbClr val="FF0000"/>
                </a:solidFill>
              </a:rPr>
              <a:t>《</a:t>
            </a:r>
            <a:r>
              <a:rPr lang="zh-CN" altLang="en-US" sz="3600" dirty="0" smtClean="0">
                <a:solidFill>
                  <a:srgbClr val="FF0000"/>
                </a:solidFill>
              </a:rPr>
              <a:t>乞丐</a:t>
            </a:r>
            <a:r>
              <a:rPr lang="en-US" altLang="zh-CN" sz="3600" dirty="0" smtClean="0">
                <a:solidFill>
                  <a:srgbClr val="FF0000"/>
                </a:solidFill>
              </a:rPr>
              <a:t>》</a:t>
            </a:r>
            <a:endParaRPr lang="zh-CN" altLang="en-US" sz="3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86660" y="0"/>
            <a:ext cx="2969083" cy="646331"/>
          </a:xfrm>
          <a:prstGeom prst="rect">
            <a:avLst/>
          </a:prstGeom>
        </p:spPr>
        <p:txBody>
          <a:bodyPr wrap="none">
            <a:spAutoFit/>
          </a:bodyPr>
          <a:lstStyle/>
          <a:p>
            <a:r>
              <a:rPr lang="en-US" altLang="zh-CN" sz="3600" b="1" dirty="0" smtClean="0"/>
              <a:t>16《</a:t>
            </a:r>
            <a:r>
              <a:rPr lang="zh-CN" altLang="en-US" sz="3600" b="1" dirty="0" smtClean="0"/>
              <a:t>江一鹤</a:t>
            </a:r>
            <a:r>
              <a:rPr lang="en-US" altLang="zh-CN" sz="3600" b="1" dirty="0" smtClean="0"/>
              <a:t>》</a:t>
            </a:r>
            <a:endParaRPr lang="zh-CN" altLang="en-US" sz="3600" b="1" dirty="0"/>
          </a:p>
        </p:txBody>
      </p:sp>
      <p:sp>
        <p:nvSpPr>
          <p:cNvPr id="3" name="矩形 2"/>
          <p:cNvSpPr/>
          <p:nvPr/>
        </p:nvSpPr>
        <p:spPr>
          <a:xfrm>
            <a:off x="189914" y="660234"/>
            <a:ext cx="8489852" cy="954107"/>
          </a:xfrm>
          <a:prstGeom prst="rect">
            <a:avLst/>
          </a:prstGeom>
        </p:spPr>
        <p:txBody>
          <a:bodyPr wrap="square">
            <a:spAutoFit/>
          </a:bodyPr>
          <a:lstStyle/>
          <a:p>
            <a:r>
              <a:rPr lang="zh-CN" altLang="en-US" sz="2800" b="1" dirty="0" smtClean="0">
                <a:solidFill>
                  <a:srgbClr val="C00000"/>
                </a:solidFill>
              </a:rPr>
              <a:t>本文题为“江一鹤”，但写汪遇农的文字远多于江一鹤，请结合全文探究小说这样安排的作用。（</a:t>
            </a:r>
            <a:r>
              <a:rPr lang="en-US" altLang="zh-CN" sz="2800" b="1" dirty="0" smtClean="0">
                <a:solidFill>
                  <a:srgbClr val="C00000"/>
                </a:solidFill>
              </a:rPr>
              <a:t>8</a:t>
            </a:r>
            <a:r>
              <a:rPr lang="zh-CN" altLang="en-US" sz="2800" b="1" dirty="0" smtClean="0">
                <a:solidFill>
                  <a:srgbClr val="C00000"/>
                </a:solidFill>
              </a:rPr>
              <a:t>分）</a:t>
            </a:r>
            <a:endParaRPr lang="zh-CN" altLang="en-US" sz="2800" b="1" dirty="0">
              <a:solidFill>
                <a:srgbClr val="C00000"/>
              </a:solidFill>
            </a:endParaRPr>
          </a:p>
        </p:txBody>
      </p:sp>
      <p:sp>
        <p:nvSpPr>
          <p:cNvPr id="4" name="矩形 3"/>
          <p:cNvSpPr/>
          <p:nvPr/>
        </p:nvSpPr>
        <p:spPr>
          <a:xfrm>
            <a:off x="0" y="1595021"/>
            <a:ext cx="9144000" cy="5262979"/>
          </a:xfrm>
          <a:prstGeom prst="rect">
            <a:avLst/>
          </a:prstGeom>
        </p:spPr>
        <p:txBody>
          <a:bodyPr wrap="square">
            <a:spAutoFit/>
          </a:bodyPr>
          <a:lstStyle/>
          <a:p>
            <a:r>
              <a:rPr lang="en-US" altLang="zh-CN" sz="2800" b="1" dirty="0" smtClean="0"/>
              <a:t>①</a:t>
            </a:r>
            <a:r>
              <a:rPr lang="zh-CN" altLang="en-US" sz="2800" b="1" dirty="0" smtClean="0">
                <a:solidFill>
                  <a:srgbClr val="C00000"/>
                </a:solidFill>
              </a:rPr>
              <a:t>人物刻画上</a:t>
            </a:r>
            <a:r>
              <a:rPr lang="zh-CN" altLang="en-US" sz="2800" b="1" dirty="0" smtClean="0"/>
              <a:t>，表面上重点写汪遇农，实质上是为了写江一鹤，以汪遇农的艺术追求从侧面表现江一鹤的艺术造诣高；②</a:t>
            </a:r>
            <a:r>
              <a:rPr lang="zh-CN" altLang="en-US" sz="2800" b="1" dirty="0" smtClean="0">
                <a:solidFill>
                  <a:srgbClr val="C00000"/>
                </a:solidFill>
              </a:rPr>
              <a:t>刻画手法上</a:t>
            </a:r>
            <a:r>
              <a:rPr lang="zh-CN" altLang="en-US" sz="2800" b="1" dirty="0" smtClean="0"/>
              <a:t>，以次要人物</a:t>
            </a:r>
            <a:r>
              <a:rPr lang="zh-CN" altLang="en-US" sz="2800" b="1" dirty="0" smtClean="0">
                <a:solidFill>
                  <a:srgbClr val="C00000"/>
                </a:solidFill>
              </a:rPr>
              <a:t>衬托</a:t>
            </a:r>
            <a:r>
              <a:rPr lang="zh-CN" altLang="en-US" sz="2800" b="1" dirty="0" smtClean="0"/>
              <a:t>主要人物，避免平铺直叙，体现出作者的艺术匠心，使小说更有张力；③</a:t>
            </a:r>
            <a:r>
              <a:rPr lang="zh-CN" altLang="en-US" sz="2800" b="1" dirty="0" smtClean="0">
                <a:solidFill>
                  <a:srgbClr val="C00000"/>
                </a:solidFill>
              </a:rPr>
              <a:t>情节安排上，</a:t>
            </a:r>
            <a:r>
              <a:rPr lang="zh-CN" altLang="en-US" sz="2800" b="1" dirty="0" smtClean="0"/>
              <a:t>实写（明写）汪遇农，虚写（暗写）江一鹤，虚实结合（</a:t>
            </a:r>
            <a:r>
              <a:rPr lang="zh-CN" altLang="en-US" sz="2800" b="1" dirty="0" smtClean="0">
                <a:solidFill>
                  <a:srgbClr val="C00000"/>
                </a:solidFill>
              </a:rPr>
              <a:t>双线交织</a:t>
            </a:r>
            <a:r>
              <a:rPr lang="zh-CN" altLang="en-US" sz="2800" b="1" dirty="0" smtClean="0"/>
              <a:t>），使笔法摇曳生姿；④</a:t>
            </a:r>
            <a:r>
              <a:rPr lang="zh-CN" altLang="en-US" sz="2800" b="1" dirty="0" smtClean="0">
                <a:solidFill>
                  <a:srgbClr val="C00000"/>
                </a:solidFill>
              </a:rPr>
              <a:t>主题表达上</a:t>
            </a:r>
            <a:r>
              <a:rPr lang="zh-CN" altLang="en-US" sz="2800" b="1" dirty="0" smtClean="0"/>
              <a:t>，开始写江一鹤学艺有成，然后笔锋一转，写汪遇农学艺历程，最后二人合为一线，写汪遇农在江一鹤指点下领悟绘画真谛，</a:t>
            </a:r>
            <a:r>
              <a:rPr lang="zh-CN" altLang="en-US" sz="2800" b="1" dirty="0" smtClean="0">
                <a:solidFill>
                  <a:srgbClr val="C00000"/>
                </a:solidFill>
              </a:rPr>
              <a:t>巧妙突出主题：真正高妙的艺术一定是浑然天成的，必须脱离名缰利锁，独创一格</a:t>
            </a:r>
            <a:r>
              <a:rPr lang="zh-CN" altLang="en-US" sz="2800" b="1" dirty="0" smtClean="0"/>
              <a:t>。（任意答出一点给</a:t>
            </a:r>
            <a:r>
              <a:rPr lang="en-US" altLang="zh-CN" sz="2800" b="1" dirty="0" smtClean="0"/>
              <a:t>2</a:t>
            </a:r>
            <a:r>
              <a:rPr lang="zh-CN" altLang="en-US" sz="2800" b="1" dirty="0" smtClean="0"/>
              <a:t>分，答出两点给</a:t>
            </a:r>
            <a:r>
              <a:rPr lang="en-US" altLang="zh-CN" sz="2800" b="1" dirty="0" smtClean="0"/>
              <a:t>5</a:t>
            </a:r>
            <a:r>
              <a:rPr lang="zh-CN" altLang="en-US" sz="2800" b="1" dirty="0" smtClean="0"/>
              <a:t>分，答出三点给</a:t>
            </a:r>
            <a:r>
              <a:rPr lang="en-US" altLang="zh-CN" sz="2800" b="1" dirty="0" smtClean="0"/>
              <a:t>8</a:t>
            </a:r>
            <a:r>
              <a:rPr lang="zh-CN" altLang="en-US" sz="2800" b="1" dirty="0" smtClean="0"/>
              <a:t>分。如果考生有自己的观点且言之成理，也可给分）</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117" y="702437"/>
            <a:ext cx="8588326" cy="1569660"/>
          </a:xfrm>
          <a:prstGeom prst="rect">
            <a:avLst/>
          </a:prstGeom>
        </p:spPr>
        <p:txBody>
          <a:bodyPr wrap="square">
            <a:spAutoFit/>
          </a:bodyPr>
          <a:lstStyle/>
          <a:p>
            <a:r>
              <a:rPr lang="zh-CN" altLang="en-US" sz="3200" b="1" dirty="0" smtClean="0">
                <a:solidFill>
                  <a:srgbClr val="C00000"/>
                </a:solidFill>
              </a:rPr>
              <a:t>小说中的“我”这一人物形象有哪些作用？请简要分析。（</a:t>
            </a:r>
            <a:r>
              <a:rPr lang="en-US" altLang="zh-CN" sz="3200" b="1" dirty="0" smtClean="0">
                <a:solidFill>
                  <a:srgbClr val="C00000"/>
                </a:solidFill>
              </a:rPr>
              <a:t>6</a:t>
            </a:r>
            <a:r>
              <a:rPr lang="zh-CN" altLang="en-US" sz="3200" b="1" dirty="0" smtClean="0">
                <a:solidFill>
                  <a:srgbClr val="C00000"/>
                </a:solidFill>
              </a:rPr>
              <a:t>分）</a:t>
            </a:r>
            <a:br>
              <a:rPr lang="zh-CN" altLang="en-US" sz="3200" b="1" dirty="0" smtClean="0">
                <a:solidFill>
                  <a:srgbClr val="C00000"/>
                </a:solidFill>
              </a:rPr>
            </a:br>
            <a:endParaRPr lang="zh-CN" altLang="en-US" sz="3200" b="1" dirty="0">
              <a:solidFill>
                <a:srgbClr val="C00000"/>
              </a:solidFill>
            </a:endParaRPr>
          </a:p>
        </p:txBody>
      </p:sp>
      <p:sp>
        <p:nvSpPr>
          <p:cNvPr id="3" name="矩形 2"/>
          <p:cNvSpPr/>
          <p:nvPr/>
        </p:nvSpPr>
        <p:spPr>
          <a:xfrm>
            <a:off x="0" y="1771754"/>
            <a:ext cx="9144000" cy="5262979"/>
          </a:xfrm>
          <a:prstGeom prst="rect">
            <a:avLst/>
          </a:prstGeom>
        </p:spPr>
        <p:txBody>
          <a:bodyPr wrap="square">
            <a:spAutoFit/>
          </a:bodyPr>
          <a:lstStyle/>
          <a:p>
            <a:r>
              <a:rPr lang="zh-CN" altLang="en-US" sz="2800" b="1" dirty="0" smtClean="0"/>
              <a:t>①</a:t>
            </a:r>
            <a:r>
              <a:rPr lang="zh-CN" altLang="en-US" sz="2800" b="1" dirty="0" smtClean="0">
                <a:solidFill>
                  <a:srgbClr val="C00000"/>
                </a:solidFill>
              </a:rPr>
              <a:t>“我”作为小说中的叙事者</a:t>
            </a:r>
            <a:r>
              <a:rPr lang="zh-CN" altLang="en-US" sz="2800" b="1" dirty="0" smtClean="0"/>
              <a:t>，以切身的见闻和感受来讲述阿炳的故事，增强了小说的真实性和抒情性，更加感人。  ②“我”作为小说中的</a:t>
            </a:r>
            <a:r>
              <a:rPr lang="zh-CN" altLang="en-US" sz="2800" b="1" dirty="0" smtClean="0">
                <a:solidFill>
                  <a:srgbClr val="C00000"/>
                </a:solidFill>
              </a:rPr>
              <a:t>线索人物</a:t>
            </a:r>
            <a:r>
              <a:rPr lang="zh-CN" altLang="en-US" sz="2800" b="1" dirty="0" smtClean="0"/>
              <a:t>贯穿全篇，“我”应邀去阿炳家一路上的所见所想使现实与回忆巧妙对接，使小说内容多而不乱，结构紧凑。  ③</a:t>
            </a:r>
            <a:r>
              <a:rPr lang="zh-CN" altLang="en-US" sz="2800" b="1" dirty="0" smtClean="0">
                <a:solidFill>
                  <a:srgbClr val="C00000"/>
                </a:solidFill>
              </a:rPr>
              <a:t>“我”侧面烘托</a:t>
            </a:r>
            <a:r>
              <a:rPr lang="zh-CN" altLang="en-US" sz="2800" b="1" dirty="0" smtClean="0"/>
              <a:t>了阿炳的形象。“我”与阿炳对待乞讨者的不同态度形成鲜明对比，有力反衬出阿炳的可贵品质。  ④“我”的形象丰富了小说的内涵。“我”有心行善但又总担心上当受骗，这种犹疑的心理代表了社会中很多人的真实心态，增强了小说的现实意义；“我”的转变表达了要相信善良的主题。（</a:t>
            </a:r>
            <a:r>
              <a:rPr lang="en-US" altLang="zh-CN" sz="2800" b="1" dirty="0" smtClean="0"/>
              <a:t>6</a:t>
            </a:r>
            <a:r>
              <a:rPr lang="zh-CN" altLang="en-US" sz="2800" b="1" dirty="0" smtClean="0"/>
              <a:t>分；答出一点给</a:t>
            </a:r>
            <a:r>
              <a:rPr lang="en-US" altLang="zh-CN" sz="2800" b="1" dirty="0" smtClean="0"/>
              <a:t>2</a:t>
            </a:r>
            <a:r>
              <a:rPr lang="zh-CN" altLang="en-US" sz="2800" b="1" dirty="0" smtClean="0"/>
              <a:t>分，答出任意三点、意思对即可）</a:t>
            </a:r>
            <a:br>
              <a:rPr lang="zh-CN" altLang="en-US" sz="2800" b="1" dirty="0" smtClean="0"/>
            </a:br>
            <a:endParaRPr lang="zh-CN" altLang="en-US" sz="2800" b="1" dirty="0"/>
          </a:p>
        </p:txBody>
      </p:sp>
      <p:sp>
        <p:nvSpPr>
          <p:cNvPr id="4" name="矩形 3"/>
          <p:cNvSpPr/>
          <p:nvPr/>
        </p:nvSpPr>
        <p:spPr>
          <a:xfrm>
            <a:off x="2032782" y="0"/>
            <a:ext cx="4572000" cy="584775"/>
          </a:xfrm>
          <a:prstGeom prst="rect">
            <a:avLst/>
          </a:prstGeom>
        </p:spPr>
        <p:txBody>
          <a:bodyPr>
            <a:spAutoFit/>
          </a:bodyPr>
          <a:lstStyle/>
          <a:p>
            <a:r>
              <a:rPr lang="en-US" altLang="zh-CN" sz="3200" b="1" dirty="0" smtClean="0"/>
              <a:t>18</a:t>
            </a:r>
            <a:r>
              <a:rPr lang="zh-CN" altLang="en-US" sz="3200" b="1" dirty="0" smtClean="0"/>
              <a:t>、</a:t>
            </a:r>
            <a:r>
              <a:rPr lang="en-US" altLang="zh-CN" sz="3200" b="1" dirty="0" smtClean="0"/>
              <a:t>《</a:t>
            </a:r>
            <a:r>
              <a:rPr lang="zh-CN" altLang="en-US" sz="3200" b="1" dirty="0" smtClean="0"/>
              <a:t>聚    宴</a:t>
            </a:r>
            <a:r>
              <a:rPr lang="en-US" altLang="zh-CN" sz="3200" b="1" dirty="0" smtClean="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74625" y="491858"/>
            <a:ext cx="8748713" cy="6063198"/>
          </a:xfrm>
          <a:prstGeom prst="rect">
            <a:avLst/>
          </a:prstGeom>
          <a:noFill/>
          <a:ln w="9525">
            <a:noFill/>
            <a:miter lim="800000"/>
          </a:ln>
        </p:spPr>
        <p:txBody>
          <a:bodyPr anchor="ctr">
            <a:spAutoFit/>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rgbClr val="FF0000"/>
                </a:solidFill>
                <a:effectLst/>
                <a:uLnTx/>
                <a:uFillTx/>
                <a:latin typeface="黑体" panose="02010600030101010101" pitchFamily="49" charset="-122"/>
                <a:ea typeface="黑体" panose="02010600030101010101" pitchFamily="49" charset="-122"/>
                <a:cs typeface="+mn-cs"/>
              </a:rPr>
              <a:t>一、概括人物</a:t>
            </a:r>
            <a:r>
              <a:rPr kumimoji="0" lang="zh-CN" altLang="en-US" sz="2800" b="1" i="0" u="none" strike="noStrike" kern="1200" cap="none" spc="0" normalizeH="0" baseline="0" noProof="0" dirty="0">
                <a:ln>
                  <a:noFill/>
                </a:ln>
                <a:solidFill>
                  <a:srgbClr val="FF0000"/>
                </a:solidFill>
                <a:effectLst/>
                <a:uLnTx/>
                <a:uFillTx/>
                <a:latin typeface="黑体" panose="02010600030101010101" pitchFamily="49" charset="-122"/>
                <a:ea typeface="黑体" panose="02010600030101010101" pitchFamily="49" charset="-122"/>
                <a:cs typeface="+mn-cs"/>
              </a:rPr>
              <a:t>形象，一般可从四方面进行</a:t>
            </a:r>
            <a:r>
              <a:rPr kumimoji="0" lang="zh-CN" altLang="en-US" sz="2800" b="1" i="0" u="none" strike="noStrike" kern="1200" cap="none" spc="0" normalizeH="0" baseline="0" noProof="0" dirty="0" smtClean="0">
                <a:ln>
                  <a:noFill/>
                </a:ln>
                <a:solidFill>
                  <a:srgbClr val="FF0000"/>
                </a:solidFill>
                <a:effectLst/>
                <a:uLnTx/>
                <a:uFillTx/>
                <a:latin typeface="黑体" panose="02010600030101010101" pitchFamily="49" charset="-122"/>
                <a:ea typeface="黑体" panose="02010600030101010101" pitchFamily="49" charset="-122"/>
                <a:cs typeface="+mn-cs"/>
              </a:rPr>
              <a:t>揣摩</a:t>
            </a:r>
            <a:endParaRPr kumimoji="0" lang="en-US" altLang="zh-CN" sz="2800" b="1" i="0" u="none" strike="noStrike" kern="1200" cap="none" spc="0" normalizeH="0" baseline="0" noProof="0" dirty="0" smtClean="0">
              <a:ln>
                <a:noFill/>
              </a:ln>
              <a:solidFill>
                <a:srgbClr val="FF0000"/>
              </a:solidFill>
              <a:effectLst/>
              <a:uLnTx/>
              <a:uFillTx/>
              <a:latin typeface="黑体" panose="02010600030101010101" pitchFamily="49" charset="-122"/>
              <a:ea typeface="黑体" panose="0201060003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0" u="none" strike="noStrike" kern="1200" cap="none" spc="0" normalizeH="0" baseline="0" noProof="0" dirty="0">
              <a:ln>
                <a:noFill/>
              </a:ln>
              <a:solidFill>
                <a:schemeClr val="tx1"/>
              </a:solidFill>
              <a:effectLst/>
              <a:uLnTx/>
              <a:uFillTx/>
              <a:latin typeface="黑体" panose="02010600030101010101" pitchFamily="49" charset="-122"/>
              <a:ea typeface="黑体" panose="0201060003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①从</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人物描写</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入手，看人物性格的具体表现。人物描写有肖像描写、语言描写、动作描写、心理描写、细节描写等，从中看小说人物性格的各个侧面。</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②从</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情节</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入手，看人物性格构成与发展变化。在分析人物性格成长与情节关系时，一方面要抓住故事情节的矛盾冲突来看人物性格的内涵；一方面要关注重要场面和精彩细节中人物形象的热点。</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③从</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环境</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入手，看人物性格成长的背景。环境是人物性格成长的基石。小说中的环境可以揭示人物的精神世界、烘托人物的思想性格。</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④从</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人物间的关系</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入手，分析人物性格。许多小说作品所提供的人物往往不止一个，这就要求我们准确分析几个人物之间的关系，确定主次，从他们之间的复杂关系中，把握主要人物的性格特征。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circle(in)">
                                      <p:cBhvr>
                                        <p:cTn id="7" dur="100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circle(in)">
                                      <p:cBhvr>
                                        <p:cTn id="12" dur="1000"/>
                                        <p:tgtEl>
                                          <p:spTgt spid="11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circle(in)">
                                      <p:cBhvr>
                                        <p:cTn id="17" dur="1000"/>
                                        <p:tgtEl>
                                          <p:spTgt spid="112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Effect transition="in" filter="circle(in)">
                                      <p:cBhvr>
                                        <p:cTn id="22" dur="10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p:nvPr/>
        </p:nvSpPr>
        <p:spPr>
          <a:xfrm>
            <a:off x="0" y="619125"/>
            <a:ext cx="9144000" cy="6063198"/>
          </a:xfrm>
          <a:prstGeom prst="rect">
            <a:avLst/>
          </a:prstGeom>
          <a:noFill/>
          <a:ln w="9525">
            <a:noFill/>
          </a:ln>
        </p:spPr>
        <p:txBody>
          <a:bodyPr wrap="square" anchor="ct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b="1" dirty="0" smtClean="0">
                <a:solidFill>
                  <a:srgbClr val="FF0000"/>
                </a:solidFill>
                <a:latin typeface="黑体" panose="02010600030101010101" pitchFamily="49" charset="-122"/>
                <a:ea typeface="黑体" panose="02010600030101010101" pitchFamily="49" charset="-122"/>
              </a:rPr>
              <a:t>“</a:t>
            </a:r>
            <a:r>
              <a:rPr lang="zh-CN" altLang="en-US" b="1" dirty="0">
                <a:solidFill>
                  <a:srgbClr val="FF0000"/>
                </a:solidFill>
                <a:latin typeface="黑体" panose="02010600030101010101" pitchFamily="49" charset="-122"/>
                <a:ea typeface="黑体" panose="02010600030101010101" pitchFamily="49" charset="-122"/>
              </a:rPr>
              <a:t>分析人物性格特征”解题技巧</a:t>
            </a:r>
            <a:endParaRPr lang="zh-CN" altLang="en-US" sz="2400" b="1" dirty="0">
              <a:latin typeface="宋体" panose="02010600030101010101" pitchFamily="2" charset="-122"/>
            </a:endParaRPr>
          </a:p>
          <a:p>
            <a:pPr marL="0" lvl="0" indent="0" eaLnBrk="1" hangingPunct="1">
              <a:lnSpc>
                <a:spcPct val="100000"/>
              </a:lnSpc>
              <a:spcBef>
                <a:spcPct val="0"/>
              </a:spcBef>
              <a:buNone/>
            </a:pPr>
            <a:r>
              <a:rPr lang="zh-CN" altLang="en-US" sz="2400" b="1" dirty="0">
                <a:latin typeface="宋体" panose="02010600030101010101" pitchFamily="2" charset="-122"/>
              </a:rPr>
              <a:t>　</a:t>
            </a:r>
            <a:r>
              <a:rPr lang="zh-CN" altLang="en-US" sz="2400" b="1" dirty="0">
                <a:latin typeface="黑体" panose="02010600030101010101" pitchFamily="49" charset="-122"/>
                <a:ea typeface="黑体" panose="02010600030101010101" pitchFamily="49" charset="-122"/>
              </a:rPr>
              <a:t>　</a:t>
            </a:r>
            <a:r>
              <a:rPr lang="en-US" altLang="zh-CN" sz="2400" b="1" dirty="0">
                <a:latin typeface="黑体" panose="02010600030101010101" pitchFamily="49" charset="-122"/>
                <a:ea typeface="黑体" panose="02010600030101010101" pitchFamily="49" charset="-122"/>
              </a:rPr>
              <a:t>1.</a:t>
            </a:r>
            <a:r>
              <a:rPr lang="zh-CN" altLang="en-US" sz="2400" b="1" dirty="0">
                <a:latin typeface="黑体" panose="02010600030101010101" pitchFamily="49" charset="-122"/>
                <a:ea typeface="黑体" panose="02010600030101010101" pitchFamily="49" charset="-122"/>
              </a:rPr>
              <a:t>答题思路</a:t>
            </a:r>
          </a:p>
          <a:p>
            <a:pPr marL="0" lvl="0" indent="0" eaLnBrk="1" hangingPunct="1">
              <a:lnSpc>
                <a:spcPct val="100000"/>
              </a:lnSpc>
              <a:spcBef>
                <a:spcPct val="0"/>
              </a:spcBef>
              <a:buNone/>
            </a:pPr>
            <a:r>
              <a:rPr lang="zh-CN" altLang="en-US" sz="2400" b="1" dirty="0">
                <a:latin typeface="宋体" panose="02010600030101010101" pitchFamily="2" charset="-122"/>
              </a:rPr>
              <a:t>　　按“总分</a:t>
            </a:r>
            <a:r>
              <a:rPr lang="en-US" altLang="zh-CN" sz="2400" b="1" dirty="0">
                <a:latin typeface="宋体" panose="02010600030101010101" pitchFamily="2" charset="-122"/>
              </a:rPr>
              <a:t>(</a:t>
            </a:r>
            <a:r>
              <a:rPr lang="zh-CN" altLang="en-US" sz="2400" b="1" dirty="0">
                <a:latin typeface="宋体" panose="02010600030101010101" pitchFamily="2" charset="-122"/>
              </a:rPr>
              <a:t>分总</a:t>
            </a:r>
            <a:r>
              <a:rPr lang="en-US" altLang="zh-CN" sz="2400" b="1" dirty="0">
                <a:latin typeface="宋体" panose="02010600030101010101" pitchFamily="2" charset="-122"/>
              </a:rPr>
              <a:t>)”</a:t>
            </a:r>
            <a:r>
              <a:rPr lang="zh-CN" altLang="en-US" sz="2400" b="1" dirty="0">
                <a:latin typeface="宋体" panose="02010600030101010101" pitchFamily="2" charset="-122"/>
              </a:rPr>
              <a:t>来回答。先用一句话从整体上对该人物作出一个</a:t>
            </a:r>
            <a:r>
              <a:rPr lang="zh-CN" altLang="en-US" sz="2400" b="1" dirty="0">
                <a:solidFill>
                  <a:srgbClr val="FF0000"/>
                </a:solidFill>
                <a:latin typeface="宋体" panose="02010600030101010101" pitchFamily="2" charset="-122"/>
              </a:rPr>
              <a:t>定性分析</a:t>
            </a:r>
            <a:r>
              <a:rPr lang="zh-CN" altLang="en-US" sz="2400" b="1" dirty="0">
                <a:latin typeface="宋体" panose="02010600030101010101" pitchFamily="2" charset="-122"/>
              </a:rPr>
              <a:t>，然后</a:t>
            </a:r>
            <a:r>
              <a:rPr lang="zh-CN" altLang="en-US" sz="2400" b="1" dirty="0">
                <a:solidFill>
                  <a:srgbClr val="FF0000"/>
                </a:solidFill>
                <a:latin typeface="宋体" panose="02010600030101010101" pitchFamily="2" charset="-122"/>
              </a:rPr>
              <a:t>再从几个方面作定量分析</a:t>
            </a:r>
            <a:r>
              <a:rPr lang="zh-CN" altLang="en-US" sz="2400" b="1" dirty="0">
                <a:latin typeface="宋体" panose="02010600030101010101" pitchFamily="2" charset="-122"/>
              </a:rPr>
              <a:t>；也可以先从几个方面作定量分析，然后再用一句话作定性式的总结。“几个方面”是指：首先，可以从作者对人物的肖像描写、行动描写、心理描写等方面入手，了解人物的外貌、行动、语言、心理等；其次，揣摩人物形象，分析人物个性特征及形象的意义；再次，体悟作者的创作意图，从作品主题和作者的情感倾向方面去分析人物。</a:t>
            </a:r>
          </a:p>
          <a:p>
            <a:pPr marL="0" lvl="0" indent="0" eaLnBrk="1" hangingPunct="1">
              <a:lnSpc>
                <a:spcPct val="100000"/>
              </a:lnSpc>
              <a:spcBef>
                <a:spcPct val="0"/>
              </a:spcBef>
              <a:buNone/>
            </a:pPr>
            <a:r>
              <a:rPr lang="zh-CN" altLang="en-US" sz="2400" b="1" dirty="0">
                <a:latin typeface="宋体" panose="02010600030101010101" pitchFamily="2" charset="-122"/>
              </a:rPr>
              <a:t>　</a:t>
            </a:r>
            <a:r>
              <a:rPr lang="zh-CN" altLang="en-US" b="1" dirty="0">
                <a:latin typeface="宋体" panose="02010600030101010101" pitchFamily="2" charset="-122"/>
              </a:rPr>
              <a:t>　</a:t>
            </a:r>
            <a:r>
              <a:rPr lang="en-US" altLang="zh-CN" b="1" dirty="0">
                <a:latin typeface="黑体" panose="02010600030101010101" pitchFamily="49" charset="-122"/>
                <a:ea typeface="黑体" panose="02010600030101010101" pitchFamily="49" charset="-122"/>
              </a:rPr>
              <a:t>2.</a:t>
            </a:r>
            <a:r>
              <a:rPr lang="zh-CN" altLang="en-US" b="1" dirty="0">
                <a:latin typeface="黑体" panose="02010600030101010101" pitchFamily="49" charset="-122"/>
                <a:ea typeface="黑体" panose="02010600030101010101" pitchFamily="49" charset="-122"/>
              </a:rPr>
              <a:t>答题模板</a:t>
            </a:r>
          </a:p>
          <a:p>
            <a:pPr marL="0" lvl="0" indent="0" eaLnBrk="1" hangingPunct="1">
              <a:lnSpc>
                <a:spcPct val="100000"/>
              </a:lnSpc>
              <a:spcBef>
                <a:spcPct val="0"/>
              </a:spcBef>
              <a:buNone/>
            </a:pPr>
            <a:r>
              <a:rPr lang="zh-CN" altLang="en-US" b="1" dirty="0">
                <a:latin typeface="宋体" panose="02010600030101010101" pitchFamily="2" charset="-122"/>
              </a:rPr>
              <a:t>　　模板一：</a:t>
            </a:r>
            <a:r>
              <a:rPr lang="en-US" altLang="zh-CN" b="1" dirty="0">
                <a:latin typeface="宋体" panose="02010600030101010101" pitchFamily="2" charset="-122"/>
              </a:rPr>
              <a:t>××</a:t>
            </a:r>
            <a:r>
              <a:rPr lang="zh-CN" altLang="en-US" b="1" dirty="0">
                <a:latin typeface="宋体" panose="02010600030101010101" pitchFamily="2" charset="-122"/>
              </a:rPr>
              <a:t>是一个</a:t>
            </a:r>
            <a:r>
              <a:rPr lang="en-US" altLang="zh-CN" b="1" dirty="0">
                <a:latin typeface="宋体" panose="02010600030101010101" pitchFamily="2" charset="-122"/>
              </a:rPr>
              <a:t>……(</a:t>
            </a:r>
            <a:r>
              <a:rPr lang="zh-CN" altLang="en-US" b="1" dirty="0">
                <a:latin typeface="宋体" panose="02010600030101010101" pitchFamily="2" charset="-122"/>
              </a:rPr>
              <a:t>思想性格特点</a:t>
            </a:r>
            <a:r>
              <a:rPr lang="en-US" altLang="zh-CN" b="1" dirty="0">
                <a:latin typeface="宋体" panose="02010600030101010101" pitchFamily="2" charset="-122"/>
              </a:rPr>
              <a:t>)</a:t>
            </a:r>
            <a:r>
              <a:rPr lang="zh-CN" altLang="en-US" b="1" dirty="0">
                <a:latin typeface="宋体" panose="02010600030101010101" pitchFamily="2" charset="-122"/>
              </a:rPr>
              <a:t>＋</a:t>
            </a:r>
            <a:r>
              <a:rPr lang="en-US" altLang="zh-CN" b="1" dirty="0">
                <a:latin typeface="宋体" panose="02010600030101010101" pitchFamily="2" charset="-122"/>
              </a:rPr>
              <a:t>……(</a:t>
            </a:r>
            <a:r>
              <a:rPr lang="zh-CN" altLang="en-US" b="1" dirty="0">
                <a:latin typeface="宋体" panose="02010600030101010101" pitchFamily="2" charset="-122"/>
              </a:rPr>
              <a:t>身份地位</a:t>
            </a:r>
            <a:r>
              <a:rPr lang="en-US" altLang="zh-CN" b="1" dirty="0">
                <a:latin typeface="宋体" panose="02010600030101010101" pitchFamily="2" charset="-122"/>
              </a:rPr>
              <a:t>)</a:t>
            </a:r>
            <a:r>
              <a:rPr lang="zh-CN" altLang="en-US" b="1" dirty="0">
                <a:latin typeface="宋体" panose="02010600030101010101" pitchFamily="2" charset="-122"/>
              </a:rPr>
              <a:t>的人；</a:t>
            </a:r>
          </a:p>
          <a:p>
            <a:pPr marL="0" lvl="0" indent="0" eaLnBrk="1" hangingPunct="1">
              <a:lnSpc>
                <a:spcPct val="100000"/>
              </a:lnSpc>
              <a:spcBef>
                <a:spcPct val="0"/>
              </a:spcBef>
              <a:buNone/>
            </a:pPr>
            <a:r>
              <a:rPr lang="zh-CN" altLang="en-US" b="1" dirty="0">
                <a:latin typeface="宋体" panose="02010600030101010101" pitchFamily="2" charset="-122"/>
              </a:rPr>
              <a:t>　　模板二：</a:t>
            </a:r>
            <a:r>
              <a:rPr lang="en-US" altLang="zh-CN" b="1" dirty="0">
                <a:latin typeface="宋体" panose="02010600030101010101" pitchFamily="2" charset="-122"/>
              </a:rPr>
              <a:t>××</a:t>
            </a:r>
            <a:r>
              <a:rPr lang="zh-CN" altLang="en-US" b="1" dirty="0">
                <a:latin typeface="宋体" panose="02010600030101010101" pitchFamily="2" charset="-122"/>
              </a:rPr>
              <a:t>的性格特点：①＋分析；②＋分析；③</a:t>
            </a:r>
            <a:r>
              <a:rPr lang="en-US" altLang="zh-CN" b="1" dirty="0">
                <a:latin typeface="宋体" panose="02010600030101010101" pitchFamily="2" charset="-122"/>
              </a:rPr>
              <a:t>……</a:t>
            </a:r>
          </a:p>
          <a:p>
            <a:pPr marL="0" lvl="0" indent="0" eaLnBrk="1" hangingPunct="1">
              <a:lnSpc>
                <a:spcPct val="100000"/>
              </a:lnSpc>
              <a:spcBef>
                <a:spcPct val="0"/>
              </a:spcBef>
              <a:buNone/>
            </a:pPr>
            <a:r>
              <a:rPr lang="zh-CN" altLang="en-US" b="1" dirty="0">
                <a:latin typeface="宋体" panose="02010600030101010101" pitchFamily="2" charset="-122"/>
              </a:rPr>
              <a:t>　　模板三：阐述</a:t>
            </a:r>
            <a:r>
              <a:rPr lang="en-US" altLang="zh-CN" b="1" dirty="0">
                <a:latin typeface="宋体" panose="02010600030101010101" pitchFamily="2" charset="-122"/>
              </a:rPr>
              <a:t>(</a:t>
            </a:r>
            <a:r>
              <a:rPr lang="zh-CN" altLang="en-US" b="1" dirty="0">
                <a:latin typeface="宋体" panose="02010600030101010101" pitchFamily="2" charset="-122"/>
              </a:rPr>
              <a:t>在原文中找</a:t>
            </a:r>
            <a:r>
              <a:rPr lang="en-US" altLang="zh-CN" b="1" dirty="0">
                <a:latin typeface="宋体" panose="02010600030101010101" pitchFamily="2" charset="-122"/>
              </a:rPr>
              <a:t>)</a:t>
            </a:r>
            <a:r>
              <a:rPr lang="zh-CN" altLang="en-US" b="1" dirty="0">
                <a:latin typeface="宋体" panose="02010600030101010101" pitchFamily="2" charset="-122"/>
              </a:rPr>
              <a:t>＋观点</a:t>
            </a:r>
            <a:r>
              <a:rPr lang="en-US" altLang="zh-CN" b="1" dirty="0">
                <a:latin typeface="宋体" panose="02010600030101010101" pitchFamily="2" charset="-122"/>
              </a:rPr>
              <a:t>(</a:t>
            </a:r>
            <a:r>
              <a:rPr lang="zh-CN" altLang="en-US" b="1" dirty="0">
                <a:latin typeface="宋体" panose="02010600030101010101" pitchFamily="2" charset="-122"/>
              </a:rPr>
              <a:t>思想性格是什么</a:t>
            </a:r>
            <a:r>
              <a:rPr lang="en-US" altLang="zh-CN" b="1" dirty="0">
                <a:latin typeface="宋体" panose="02010600030101010101" pitchFamily="2" charset="-122"/>
              </a:rPr>
              <a:t>)</a:t>
            </a:r>
            <a:r>
              <a:rPr lang="zh-CN" altLang="en-US" b="1" dirty="0">
                <a:latin typeface="宋体" panose="02010600030101010101" pitchFamily="2" charset="-122"/>
              </a:rPr>
              <a:t>。</a:t>
            </a:r>
            <a:endParaRPr lang="en-US" altLang="zh-CN" b="1" dirty="0">
              <a:latin typeface="宋体" panose="02010600030101010101" pitchFamily="2" charset="-122"/>
              <a:ea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365760" y="1206127"/>
            <a:ext cx="8510954" cy="4031873"/>
          </a:xfrm>
          <a:prstGeom prst="rect">
            <a:avLst/>
          </a:prstGeom>
          <a:solidFill>
            <a:schemeClr val="bg1"/>
          </a:solidFill>
          <a:ln w="9525">
            <a:noFill/>
            <a:miter lim="800000"/>
          </a:ln>
          <a:effectLst>
            <a:prstShdw prst="shdw17" dist="17961" dir="2700000">
              <a:schemeClr val="accent1">
                <a:gamma/>
                <a:shade val="60000"/>
                <a:invGamma/>
              </a:schemeClr>
            </a:prstShdw>
          </a:effec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rPr>
              <a:t>教你答题：</a:t>
            </a:r>
            <a:endParaRPr kumimoji="0" lang="en-US" altLang="zh-CN" sz="3200" b="1"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①</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明确感情倾向：总体把握小说人物形象特点，确定作者的感情倾向是褒还是贬，是颂扬还是讽刺。</a:t>
            </a:r>
            <a:endPar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②</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找到关键语句：画出小说中关于这个人物言行的语句，以及作者的议论或者作者借作品中其他人物对他的评价性的语句。</a:t>
            </a:r>
            <a:endPar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③</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整理答案：选择恰当的词句表述出来。</a:t>
            </a:r>
            <a:endParaRPr kumimoji="0" lang="zh-CN" altLang="en-US" sz="3200" b="1"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7"/>
                                        </p:tgtEl>
                                        <p:attrNameLst>
                                          <p:attrName>style.visibility</p:attrName>
                                        </p:attrNameLst>
                                      </p:cBhvr>
                                      <p:to>
                                        <p:strVal val="visible"/>
                                      </p:to>
                                    </p:set>
                                    <p:animEffect transition="in" filter="fade">
                                      <p:cBhvr>
                                        <p:cTn id="7" dur="2000"/>
                                        <p:tgtEl>
                                          <p:spTgt spid="91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8574" y="603710"/>
            <a:ext cx="5061001" cy="646331"/>
          </a:xfrm>
          <a:prstGeom prst="rect">
            <a:avLst/>
          </a:prstGeom>
        </p:spPr>
        <p:txBody>
          <a:bodyPr wrap="none">
            <a:spAutoFit/>
          </a:bodyPr>
          <a:lstStyle/>
          <a:p>
            <a:pPr algn="ctr"/>
            <a:r>
              <a:rPr lang="en-US" altLang="zh-CN" sz="3600" b="1" dirty="0" smtClean="0"/>
              <a:t>2016</a:t>
            </a:r>
            <a:r>
              <a:rPr lang="zh-CN" altLang="en-US" sz="3600" b="1" dirty="0" smtClean="0"/>
              <a:t>全国卷</a:t>
            </a:r>
            <a:r>
              <a:rPr lang="en-US" altLang="zh-CN" sz="3600" b="1" dirty="0" smtClean="0"/>
              <a:t>3《</a:t>
            </a:r>
            <a:r>
              <a:rPr lang="zh-CN" altLang="zh-CN" sz="3600" b="1" dirty="0" smtClean="0"/>
              <a:t>玻　璃</a:t>
            </a:r>
            <a:r>
              <a:rPr lang="en-US" altLang="zh-CN" sz="3600" b="1" dirty="0" smtClean="0"/>
              <a:t>》</a:t>
            </a:r>
            <a:endParaRPr lang="zh-CN" altLang="zh-CN" sz="3600" b="1" dirty="0" smtClean="0"/>
          </a:p>
        </p:txBody>
      </p:sp>
      <p:sp>
        <p:nvSpPr>
          <p:cNvPr id="3" name="矩形 2"/>
          <p:cNvSpPr/>
          <p:nvPr/>
        </p:nvSpPr>
        <p:spPr>
          <a:xfrm>
            <a:off x="196948" y="1316209"/>
            <a:ext cx="8947052" cy="541174"/>
          </a:xfrm>
          <a:prstGeom prst="rect">
            <a:avLst/>
          </a:prstGeom>
        </p:spPr>
        <p:txBody>
          <a:bodyPr wrap="square">
            <a:spAutoFit/>
          </a:bodyPr>
          <a:lstStyle/>
          <a:p>
            <a:pPr>
              <a:lnSpc>
                <a:spcPts val="3500"/>
              </a:lnSpc>
            </a:pPr>
            <a:r>
              <a:rPr lang="zh-CN" altLang="zh-CN" sz="3200" b="1" dirty="0" smtClean="0"/>
              <a:t>小说中的王有福有哪些性格特点？请简要分析。</a:t>
            </a:r>
          </a:p>
        </p:txBody>
      </p:sp>
      <p:sp>
        <p:nvSpPr>
          <p:cNvPr id="4" name="矩形 3"/>
          <p:cNvSpPr/>
          <p:nvPr/>
        </p:nvSpPr>
        <p:spPr>
          <a:xfrm>
            <a:off x="358725" y="2465254"/>
            <a:ext cx="8264769" cy="2554545"/>
          </a:xfrm>
          <a:prstGeom prst="rect">
            <a:avLst/>
          </a:prstGeom>
        </p:spPr>
        <p:txBody>
          <a:bodyPr wrap="square">
            <a:spAutoFit/>
          </a:bodyPr>
          <a:lstStyle/>
          <a:p>
            <a:r>
              <a:rPr lang="en-US" altLang="zh-CN" sz="3200" b="1" dirty="0" smtClean="0">
                <a:solidFill>
                  <a:srgbClr val="990033"/>
                </a:solidFill>
              </a:rPr>
              <a:t>①</a:t>
            </a:r>
            <a:r>
              <a:rPr lang="zh-CN" altLang="zh-CN" sz="3200" b="1" dirty="0" smtClean="0">
                <a:solidFill>
                  <a:srgbClr val="990033"/>
                </a:solidFill>
              </a:rPr>
              <a:t>性情谦卑，甚至有点窝囊：见了晚辈，也弯腰鞠躬，</a:t>
            </a:r>
            <a:r>
              <a:rPr lang="zh-CN" altLang="zh-CN" sz="3200" b="1" dirty="0" smtClean="0">
                <a:solidFill>
                  <a:srgbClr val="0000FF"/>
                </a:solidFill>
              </a:rPr>
              <a:t>说话</a:t>
            </a:r>
            <a:r>
              <a:rPr lang="zh-CN" altLang="zh-CN" sz="3200" b="1" dirty="0" smtClean="0">
                <a:solidFill>
                  <a:srgbClr val="990033"/>
                </a:solidFill>
              </a:rPr>
              <a:t>谦和。</a:t>
            </a:r>
            <a:r>
              <a:rPr lang="en-US" altLang="zh-CN" sz="3200" b="1" dirty="0" smtClean="0">
                <a:solidFill>
                  <a:srgbClr val="990033"/>
                </a:solidFill>
              </a:rPr>
              <a:t>②</a:t>
            </a:r>
            <a:r>
              <a:rPr lang="zh-CN" altLang="zh-CN" sz="3200" b="1" dirty="0" smtClean="0">
                <a:solidFill>
                  <a:srgbClr val="990033"/>
                </a:solidFill>
              </a:rPr>
              <a:t>胆小怕事，有些狡黠：</a:t>
            </a:r>
            <a:r>
              <a:rPr lang="zh-CN" altLang="zh-CN" sz="3200" b="1" dirty="0" smtClean="0">
                <a:solidFill>
                  <a:srgbClr val="0000FF"/>
                </a:solidFill>
              </a:rPr>
              <a:t>撞了玻璃</a:t>
            </a:r>
            <a:r>
              <a:rPr lang="zh-CN" altLang="zh-CN" sz="3200" b="1" dirty="0" smtClean="0">
                <a:solidFill>
                  <a:srgbClr val="990033"/>
                </a:solidFill>
              </a:rPr>
              <a:t>偷偷溜掉，别人问起也不敢承认。</a:t>
            </a:r>
            <a:r>
              <a:rPr lang="en-US" altLang="zh-CN" sz="3200" b="1" dirty="0" smtClean="0">
                <a:solidFill>
                  <a:srgbClr val="990033"/>
                </a:solidFill>
              </a:rPr>
              <a:t>③</a:t>
            </a:r>
            <a:r>
              <a:rPr lang="zh-CN" altLang="zh-CN" sz="3200" b="1" dirty="0" smtClean="0">
                <a:solidFill>
                  <a:srgbClr val="990033"/>
                </a:solidFill>
              </a:rPr>
              <a:t>有点固执，但不失本分善良：怀疑酒店诚意，</a:t>
            </a:r>
            <a:r>
              <a:rPr lang="zh-CN" altLang="zh-CN" sz="3200" b="1" dirty="0" smtClean="0">
                <a:solidFill>
                  <a:srgbClr val="0000FF"/>
                </a:solidFill>
              </a:rPr>
              <a:t>承认自己责任，不愿</a:t>
            </a:r>
            <a:r>
              <a:rPr lang="zh-CN" altLang="zh-CN" sz="3200" b="1" dirty="0" smtClean="0">
                <a:solidFill>
                  <a:srgbClr val="990033"/>
                </a:solidFill>
              </a:rPr>
              <a:t>借机发财。</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116" y="869072"/>
            <a:ext cx="8250702" cy="1077218"/>
          </a:xfrm>
          <a:prstGeom prst="rect">
            <a:avLst/>
          </a:prstGeom>
        </p:spPr>
        <p:txBody>
          <a:bodyPr wrap="square">
            <a:spAutoFit/>
          </a:bodyPr>
          <a:lstStyle/>
          <a:p>
            <a:r>
              <a:rPr lang="zh-CN" altLang="en-US" sz="3200" b="1" dirty="0" smtClean="0"/>
              <a:t>小说在刻画卢什科犬形象时，突出他哪些形象特征？请简要分析。</a:t>
            </a:r>
            <a:endParaRPr lang="zh-CN" altLang="en-US" sz="3200" b="1" dirty="0"/>
          </a:p>
        </p:txBody>
      </p:sp>
      <p:sp>
        <p:nvSpPr>
          <p:cNvPr id="3" name="矩形 2"/>
          <p:cNvSpPr/>
          <p:nvPr/>
        </p:nvSpPr>
        <p:spPr>
          <a:xfrm>
            <a:off x="358727" y="2051933"/>
            <a:ext cx="8081888" cy="4524315"/>
          </a:xfrm>
          <a:prstGeom prst="rect">
            <a:avLst/>
          </a:prstGeom>
        </p:spPr>
        <p:txBody>
          <a:bodyPr wrap="square">
            <a:spAutoFit/>
          </a:bodyPr>
          <a:lstStyle/>
          <a:p>
            <a:r>
              <a:rPr lang="zh-CN" altLang="en-US" sz="3200" b="1" dirty="0" smtClean="0"/>
              <a:t>①好吃懒做：在合唱团任职时酗酒被赶出，找借口不工作。</a:t>
            </a:r>
          </a:p>
          <a:p>
            <a:r>
              <a:rPr lang="zh-CN" altLang="en-US" sz="3200" b="1" dirty="0" smtClean="0"/>
              <a:t>②不诚实，少尊严：假冒老师、大学生之名行乞</a:t>
            </a:r>
          </a:p>
          <a:p>
            <a:r>
              <a:rPr lang="zh-CN" altLang="en-US" sz="3200" b="1" dirty="0" smtClean="0"/>
              <a:t>③落魄无依：穿破衣，沿街乞讨。</a:t>
            </a:r>
          </a:p>
          <a:p>
            <a:r>
              <a:rPr lang="zh-CN" altLang="en-US" sz="3200" b="1" dirty="0" smtClean="0"/>
              <a:t>④本质善良，理解人意：经别人帮助挽救决定痛改前非，戒酒、愿工作。</a:t>
            </a:r>
          </a:p>
          <a:p>
            <a:r>
              <a:rPr lang="zh-CN" altLang="en-US" sz="3200" b="1" dirty="0" smtClean="0"/>
              <a:t>⑤懂得感恩：感激帮助过他的斯克沃尔佐夫，更感激善良高尚的奥利加。</a:t>
            </a:r>
            <a:endParaRPr lang="zh-CN" altLang="en-US" sz="3200" b="1" dirty="0"/>
          </a:p>
        </p:txBody>
      </p:sp>
      <p:sp>
        <p:nvSpPr>
          <p:cNvPr id="4" name="TextBox 3"/>
          <p:cNvSpPr txBox="1"/>
          <p:nvPr/>
        </p:nvSpPr>
        <p:spPr>
          <a:xfrm>
            <a:off x="2588456" y="182880"/>
            <a:ext cx="3080825" cy="646331"/>
          </a:xfrm>
          <a:prstGeom prst="rect">
            <a:avLst/>
          </a:prstGeom>
          <a:noFill/>
        </p:spPr>
        <p:txBody>
          <a:bodyPr wrap="square" rtlCol="0">
            <a:spAutoFit/>
          </a:bodyPr>
          <a:lstStyle/>
          <a:p>
            <a:r>
              <a:rPr lang="en-US" altLang="zh-CN" sz="3600" dirty="0" smtClean="0">
                <a:solidFill>
                  <a:srgbClr val="FF0000"/>
                </a:solidFill>
              </a:rPr>
              <a:t>9</a:t>
            </a:r>
            <a:r>
              <a:rPr lang="zh-CN" altLang="en-US" sz="3600" dirty="0" smtClean="0">
                <a:solidFill>
                  <a:srgbClr val="FF0000"/>
                </a:solidFill>
              </a:rPr>
              <a:t>、</a:t>
            </a:r>
            <a:r>
              <a:rPr lang="en-US" altLang="zh-CN" sz="3600" dirty="0" smtClean="0">
                <a:solidFill>
                  <a:srgbClr val="FF0000"/>
                </a:solidFill>
              </a:rPr>
              <a:t>《</a:t>
            </a:r>
            <a:r>
              <a:rPr lang="zh-CN" altLang="en-US" sz="3600" dirty="0" smtClean="0">
                <a:solidFill>
                  <a:srgbClr val="FF0000"/>
                </a:solidFill>
              </a:rPr>
              <a:t>乞丐</a:t>
            </a:r>
            <a:r>
              <a:rPr lang="en-US" altLang="zh-CN" sz="3600" dirty="0" smtClean="0">
                <a:solidFill>
                  <a:srgbClr val="FF0000"/>
                </a:solidFill>
              </a:rPr>
              <a:t>》</a:t>
            </a:r>
            <a:endParaRPr lang="zh-CN" altLang="en-US" sz="3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2711" y="430796"/>
            <a:ext cx="2505814" cy="646331"/>
          </a:xfrm>
          <a:prstGeom prst="rect">
            <a:avLst/>
          </a:prstGeom>
        </p:spPr>
        <p:txBody>
          <a:bodyPr wrap="none">
            <a:spAutoFit/>
          </a:bodyPr>
          <a:lstStyle/>
          <a:p>
            <a:r>
              <a:rPr lang="en-US" altLang="zh-CN" sz="3600" b="1" dirty="0" smtClean="0"/>
              <a:t>10</a:t>
            </a:r>
            <a:r>
              <a:rPr lang="zh-CN" altLang="en-US" sz="3600" b="1" dirty="0" smtClean="0"/>
              <a:t>、</a:t>
            </a:r>
            <a:r>
              <a:rPr lang="en-US" altLang="zh-CN" sz="3600" b="1" dirty="0" smtClean="0"/>
              <a:t>《</a:t>
            </a:r>
            <a:r>
              <a:rPr lang="zh-CN" altLang="en-US" sz="3600" b="1" dirty="0" smtClean="0"/>
              <a:t>家</a:t>
            </a:r>
            <a:r>
              <a:rPr lang="en-US" altLang="zh-CN" sz="3600" b="1" dirty="0" smtClean="0"/>
              <a:t>》</a:t>
            </a:r>
            <a:endParaRPr lang="zh-CN" altLang="en-US" sz="3600" dirty="0"/>
          </a:p>
        </p:txBody>
      </p:sp>
      <p:sp>
        <p:nvSpPr>
          <p:cNvPr id="3" name="矩形 2"/>
          <p:cNvSpPr/>
          <p:nvPr/>
        </p:nvSpPr>
        <p:spPr>
          <a:xfrm>
            <a:off x="0" y="1066020"/>
            <a:ext cx="8820443" cy="523220"/>
          </a:xfrm>
          <a:prstGeom prst="rect">
            <a:avLst/>
          </a:prstGeom>
        </p:spPr>
        <p:txBody>
          <a:bodyPr wrap="square">
            <a:spAutoFit/>
          </a:bodyPr>
          <a:lstStyle/>
          <a:p>
            <a:r>
              <a:rPr lang="zh-CN" altLang="en-US" sz="2800" b="1" dirty="0" smtClean="0"/>
              <a:t>小说中的眼盲妻子有哪些性格特征？请简要分析。</a:t>
            </a:r>
            <a:endParaRPr lang="zh-CN" altLang="en-US" sz="2800" b="1" dirty="0"/>
          </a:p>
        </p:txBody>
      </p:sp>
      <p:sp>
        <p:nvSpPr>
          <p:cNvPr id="4" name="矩形 3"/>
          <p:cNvSpPr/>
          <p:nvPr/>
        </p:nvSpPr>
        <p:spPr>
          <a:xfrm>
            <a:off x="267286" y="1728376"/>
            <a:ext cx="8496886" cy="4524315"/>
          </a:xfrm>
          <a:prstGeom prst="rect">
            <a:avLst/>
          </a:prstGeom>
        </p:spPr>
        <p:txBody>
          <a:bodyPr wrap="square">
            <a:spAutoFit/>
          </a:bodyPr>
          <a:lstStyle/>
          <a:p>
            <a:r>
              <a:rPr lang="zh-CN" altLang="en-US" sz="3200" b="1" dirty="0" smtClean="0"/>
              <a:t>答：①安土重迁，怀旧。留念故居，喜欢熟悉的环境，对新房子充满彷徨犹疑。②敏感不安。分辨不出风声，感到惊惧；敲打琴键像触碰怕人的东西，体现出敏感矜持的性格。③纯真好奇。虽怀念旧居，进到新房子忽而弹起钢琴，弹错了像小孩般地笑，在床上弹跳等，都说明她纯真活泼。④乐观积极。虽然眼盲，贫苦漂泊，弹琴时琴声却活跃悠扬，并且对“家”饱含期望。</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19246" y="969922"/>
            <a:ext cx="8430859"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3200" b="1" i="0" u="none" strike="noStrike" cap="none" normalizeH="0" baseline="0" dirty="0" smtClean="0">
                <a:ln>
                  <a:noFill/>
                </a:ln>
                <a:solidFill>
                  <a:schemeClr val="tx1"/>
                </a:solidFill>
                <a:effectLst/>
                <a:latin typeface="宋体" pitchFamily="2" charset="-122"/>
                <a:ea typeface="宋体" pitchFamily="2" charset="-122"/>
              </a:rPr>
              <a:t>文中老甩这一形象有哪些特征？请简要分析。（</a:t>
            </a:r>
            <a:r>
              <a:rPr kumimoji="0" lang="zh-CN" altLang="zh-CN" sz="32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sz="3200" b="1" i="0" u="none" strike="noStrike" cap="none" normalizeH="0" baseline="0" dirty="0" smtClean="0">
                <a:ln>
                  <a:noFill/>
                </a:ln>
                <a:solidFill>
                  <a:schemeClr val="tx1"/>
                </a:solidFill>
                <a:effectLst/>
                <a:latin typeface="宋体" pitchFamily="2" charset="-122"/>
                <a:ea typeface="宋体" pitchFamily="2" charset="-122"/>
              </a:rPr>
              <a:t>分） </a:t>
            </a:r>
            <a:endParaRPr kumimoji="0" lang="zh-CN" sz="3200" b="1" i="0" u="none" strike="noStrike" cap="none" normalizeH="0" baseline="0" dirty="0" smtClean="0">
              <a:ln>
                <a:noFill/>
              </a:ln>
              <a:solidFill>
                <a:schemeClr val="tx1"/>
              </a:solidFill>
              <a:effectLst/>
              <a:latin typeface="Arial" pitchFamily="34" charset="0"/>
              <a:ea typeface="宋体" pitchFamily="2" charset="-122"/>
            </a:endParaRPr>
          </a:p>
        </p:txBody>
      </p:sp>
      <p:sp>
        <p:nvSpPr>
          <p:cNvPr id="3" name="矩形 2"/>
          <p:cNvSpPr/>
          <p:nvPr/>
        </p:nvSpPr>
        <p:spPr>
          <a:xfrm>
            <a:off x="513469" y="2547483"/>
            <a:ext cx="7828671" cy="2554545"/>
          </a:xfrm>
          <a:prstGeom prst="rect">
            <a:avLst/>
          </a:prstGeom>
        </p:spPr>
        <p:txBody>
          <a:bodyPr wrap="square">
            <a:spAutoFit/>
          </a:bodyPr>
          <a:lstStyle/>
          <a:p>
            <a:pPr lvl="0" rtl="0"/>
            <a:r>
              <a:rPr lang="zh-CN" altLang="zh-CN" sz="3200" b="1" dirty="0" smtClean="0">
                <a:latin typeface="宋体" pitchFamily="2" charset="-122"/>
              </a:rPr>
              <a:t>答案：①为人耿直，作风正派。不和别的女人挤眉弄眼。②做事公道，不以权谋私，不享受任何特权。③聪明，有头脑，用有虫眼的豆子战胜了想要投机取巧的老白。</a:t>
            </a:r>
            <a:endParaRPr lang="zh-CN" altLang="zh-CN" sz="3200" b="1" dirty="0" smtClean="0">
              <a:latin typeface="Arial" pitchFamily="34" charset="0"/>
            </a:endParaRPr>
          </a:p>
        </p:txBody>
      </p:sp>
      <p:sp>
        <p:nvSpPr>
          <p:cNvPr id="4" name="矩形 3"/>
          <p:cNvSpPr/>
          <p:nvPr/>
        </p:nvSpPr>
        <p:spPr>
          <a:xfrm>
            <a:off x="3109349" y="233847"/>
            <a:ext cx="4358886" cy="646331"/>
          </a:xfrm>
          <a:prstGeom prst="rect">
            <a:avLst/>
          </a:prstGeom>
        </p:spPr>
        <p:txBody>
          <a:bodyPr wrap="none">
            <a:spAutoFit/>
          </a:bodyPr>
          <a:lstStyle/>
          <a:p>
            <a:r>
              <a:rPr lang="en-US" altLang="zh-CN" sz="3600" b="1" dirty="0" smtClean="0"/>
              <a:t>12《</a:t>
            </a:r>
            <a:r>
              <a:rPr lang="zh-CN" altLang="en-US" sz="3600" b="1" dirty="0" smtClean="0"/>
              <a:t>有虫眼的豆子</a:t>
            </a:r>
            <a:r>
              <a:rPr lang="en-US" altLang="zh-CN" sz="36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218" y="961553"/>
            <a:ext cx="8406581" cy="1569660"/>
          </a:xfrm>
          <a:prstGeom prst="rect">
            <a:avLst/>
          </a:prstGeom>
        </p:spPr>
        <p:txBody>
          <a:bodyPr wrap="square">
            <a:spAutoFit/>
          </a:bodyPr>
          <a:lstStyle/>
          <a:p>
            <a:r>
              <a:rPr lang="zh-CN" altLang="en-US" sz="3200" b="1" dirty="0" smtClean="0"/>
              <a:t>作为领班的苦梅，有怎样的形象特点？请结合具体情节进行分析。（</a:t>
            </a:r>
            <a:r>
              <a:rPr lang="en-US" altLang="zh-CN" sz="3200" b="1" dirty="0" smtClean="0"/>
              <a:t>6</a:t>
            </a:r>
            <a:r>
              <a:rPr lang="zh-CN" altLang="en-US" sz="3200" b="1" dirty="0" smtClean="0"/>
              <a:t>分）</a:t>
            </a:r>
            <a:br>
              <a:rPr lang="zh-CN" altLang="en-US" sz="3200" b="1" dirty="0" smtClean="0"/>
            </a:br>
            <a:endParaRPr lang="zh-CN" altLang="en-US" sz="3200" b="1" dirty="0"/>
          </a:p>
        </p:txBody>
      </p:sp>
      <p:sp>
        <p:nvSpPr>
          <p:cNvPr id="3" name="矩形 2"/>
          <p:cNvSpPr/>
          <p:nvPr/>
        </p:nvSpPr>
        <p:spPr>
          <a:xfrm>
            <a:off x="2613699" y="191418"/>
            <a:ext cx="4834236" cy="646331"/>
          </a:xfrm>
          <a:prstGeom prst="rect">
            <a:avLst/>
          </a:prstGeom>
        </p:spPr>
        <p:txBody>
          <a:bodyPr wrap="square">
            <a:spAutoFit/>
          </a:bodyPr>
          <a:lstStyle/>
          <a:p>
            <a:r>
              <a:rPr lang="en-US" altLang="zh-CN" sz="3600" b="1" dirty="0" smtClean="0">
                <a:solidFill>
                  <a:srgbClr val="FF0000"/>
                </a:solidFill>
              </a:rPr>
              <a:t>20</a:t>
            </a:r>
            <a:r>
              <a:rPr lang="zh-CN" altLang="en-US" sz="3600" b="1" dirty="0" smtClean="0">
                <a:solidFill>
                  <a:srgbClr val="FF0000"/>
                </a:solidFill>
              </a:rPr>
              <a:t>、</a:t>
            </a:r>
            <a:r>
              <a:rPr lang="en-US" altLang="zh-CN" sz="3600" b="1" dirty="0" smtClean="0">
                <a:solidFill>
                  <a:srgbClr val="FF0000"/>
                </a:solidFill>
              </a:rPr>
              <a:t>《</a:t>
            </a:r>
            <a:r>
              <a:rPr lang="zh-CN" altLang="en-US" sz="3600" b="1" dirty="0" smtClean="0">
                <a:solidFill>
                  <a:srgbClr val="FF0000"/>
                </a:solidFill>
              </a:rPr>
              <a:t>苦梅</a:t>
            </a:r>
            <a:r>
              <a:rPr lang="en-US" altLang="zh-CN" sz="3600" b="1" dirty="0" smtClean="0">
                <a:solidFill>
                  <a:srgbClr val="FF0000"/>
                </a:solidFill>
              </a:rPr>
              <a:t>》</a:t>
            </a:r>
            <a:endParaRPr lang="zh-CN" altLang="en-US" sz="3600" dirty="0">
              <a:solidFill>
                <a:srgbClr val="FF0000"/>
              </a:solidFill>
            </a:endParaRPr>
          </a:p>
        </p:txBody>
      </p:sp>
      <p:sp>
        <p:nvSpPr>
          <p:cNvPr id="4" name="矩形 3"/>
          <p:cNvSpPr/>
          <p:nvPr/>
        </p:nvSpPr>
        <p:spPr>
          <a:xfrm>
            <a:off x="412956" y="2230593"/>
            <a:ext cx="8273844" cy="4031873"/>
          </a:xfrm>
          <a:prstGeom prst="rect">
            <a:avLst/>
          </a:prstGeom>
        </p:spPr>
        <p:txBody>
          <a:bodyPr wrap="square">
            <a:spAutoFit/>
          </a:bodyPr>
          <a:lstStyle/>
          <a:p>
            <a:r>
              <a:rPr lang="zh-CN" altLang="en-US" sz="3200" b="1" dirty="0" smtClean="0"/>
              <a:t>答：①工作细心负责任：在巡视检查的过程中发现巧芋偷吃话梅。</a:t>
            </a:r>
            <a:br>
              <a:rPr lang="zh-CN" altLang="en-US" sz="3200" b="1" dirty="0" smtClean="0"/>
            </a:br>
            <a:r>
              <a:rPr lang="zh-CN" altLang="en-US" sz="3200" b="1" dirty="0" smtClean="0"/>
              <a:t>②处理问题讲策略：没有当面揭穿巧芋，而是把她带到办公室处理事件。</a:t>
            </a:r>
            <a:br>
              <a:rPr lang="zh-CN" altLang="en-US" sz="3200" b="1" dirty="0" smtClean="0"/>
            </a:br>
            <a:r>
              <a:rPr lang="zh-CN" altLang="en-US" sz="3200" b="1" dirty="0" smtClean="0"/>
              <a:t>③心地善良有同情心：面对巧芋的不认账，考虑到她养家糊口的艰难，没有追究。</a:t>
            </a:r>
            <a:br>
              <a:rPr lang="zh-CN" altLang="en-US" sz="3200" b="1" dirty="0" smtClean="0"/>
            </a:br>
            <a:r>
              <a:rPr lang="zh-CN" altLang="en-US" sz="3200" b="1" dirty="0" smtClean="0"/>
              <a:t>（每点</a:t>
            </a:r>
            <a:r>
              <a:rPr lang="en-US" altLang="zh-CN" sz="3200" b="1" dirty="0" smtClean="0"/>
              <a:t>2</a:t>
            </a:r>
            <a:r>
              <a:rPr lang="zh-CN" altLang="en-US" sz="3200" b="1" dirty="0" smtClean="0"/>
              <a:t>分，共</a:t>
            </a:r>
            <a:r>
              <a:rPr lang="en-US" altLang="zh-CN" sz="3200" b="1" dirty="0" smtClean="0"/>
              <a:t>6</a:t>
            </a:r>
            <a:r>
              <a:rPr lang="zh-CN" altLang="en-US" sz="3200" b="1" dirty="0" smtClean="0"/>
              <a:t>分。意思对即可。）</a:t>
            </a:r>
            <a:br>
              <a:rPr lang="zh-CN" altLang="en-US" sz="3200" b="1" dirty="0" smtClean="0"/>
            </a:b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1599</Words>
  <Application>Microsoft Office PowerPoint</Application>
  <PresentationFormat>全屏显示(4:3)</PresentationFormat>
  <Paragraphs>63</Paragraphs>
  <Slides>17</Slides>
  <Notes>0</Notes>
  <HiddenSlides>0</HiddenSlides>
  <MMClips>0</MMClips>
  <ScaleCrop>false</ScaleCrop>
  <HeadingPairs>
    <vt:vector size="4" baseType="variant">
      <vt:variant>
        <vt:lpstr>主题</vt:lpstr>
      </vt:variant>
      <vt:variant>
        <vt:i4>5</vt:i4>
      </vt:variant>
      <vt:variant>
        <vt:lpstr>幻灯片标题</vt:lpstr>
      </vt:variant>
      <vt:variant>
        <vt:i4>17</vt:i4>
      </vt:variant>
    </vt:vector>
  </HeadingPairs>
  <TitlesOfParts>
    <vt:vector size="22" baseType="lpstr">
      <vt:lpstr>自定义设计方案</vt:lpstr>
      <vt:lpstr>1_自定义设计方案</vt:lpstr>
      <vt:lpstr>2_自定义设计方案</vt:lpstr>
      <vt:lpstr>3_自定义设计方案</vt:lpstr>
      <vt:lpstr>4_自定义设计方案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WIN</cp:lastModifiedBy>
  <cp:revision>203</cp:revision>
  <dcterms:created xsi:type="dcterms:W3CDTF">2014-10-23T06:30:00Z</dcterms:created>
  <dcterms:modified xsi:type="dcterms:W3CDTF">2017-02-22T01:59:23Z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