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  <p:sldMasterId id="2147483696" r:id="rId4"/>
    <p:sldMasterId id="2147483708" r:id="rId5"/>
  </p:sldMasterIdLst>
  <p:notesMasterIdLst>
    <p:notesMasterId r:id="rId13"/>
  </p:notesMasterIdLst>
  <p:sldIdLst>
    <p:sldId id="822" r:id="rId6"/>
    <p:sldId id="888" r:id="rId7"/>
    <p:sldId id="889" r:id="rId8"/>
    <p:sldId id="890" r:id="rId9"/>
    <p:sldId id="891" r:id="rId10"/>
    <p:sldId id="892" r:id="rId11"/>
    <p:sldId id="893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294" y="-96"/>
      </p:cViewPr>
      <p:guideLst>
        <p:guide orient="horz" pos="2138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D2D216-4827-4523-803E-C1AE3B0FFB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5428B0-F9E0-4173-B4E0-584B2A538C2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AD61B-206E-4D6D-B674-8F7325C608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721968A7-62A9-470E-A5D8-A227E587910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88" y="2219325"/>
            <a:ext cx="8515350" cy="3681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　　小说中的环境描写，有时是为了用看似无心之笔推动故事情节发展；有时是为了烘云托月，塑造人物形象；有时是映射或暗示主旨。它是小说中不可或缺的组成部分。因此，备受高考命题者的青睐。当然，自然环境描写的作用和社会环境描写的作用是不同的。</a:t>
            </a:r>
          </a:p>
        </p:txBody>
      </p:sp>
      <p:sp>
        <p:nvSpPr>
          <p:cNvPr id="8" name="Text Box 325"/>
          <p:cNvSpPr txBox="1"/>
          <p:nvPr/>
        </p:nvSpPr>
        <p:spPr>
          <a:xfrm>
            <a:off x="2601913" y="865188"/>
            <a:ext cx="3813175" cy="646331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分析环境描写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 cstate="print"/>
          <a:srcRect l="37500" t="48750" r="6250" b="8749"/>
          <a:stretch>
            <a:fillRect/>
          </a:stretch>
        </p:blipFill>
        <p:spPr>
          <a:xfrm>
            <a:off x="6072188" y="5643563"/>
            <a:ext cx="3071812" cy="78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"/>
          <p:cNvSpPr/>
          <p:nvPr/>
        </p:nvSpPr>
        <p:spPr>
          <a:xfrm>
            <a:off x="214313" y="990600"/>
            <a:ext cx="8715375" cy="5693866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“分析环境描写题”解题技巧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．答题思路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解答环境描写的题目，首先要掌握环境描写的相关知识，其次要辨清它属于哪类环境描写，弄清它在小说中的位置，最后认真阅读相关文字，再联系人物、情节、主题作全面、准确的考量。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．答题模式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突出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烘托、描写、交代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了</a:t>
            </a:r>
            <a:r>
              <a:rPr lang="en-US" altLang="zh-CN" b="1" dirty="0">
                <a:latin typeface="宋体" panose="02010600030101010101" pitchFamily="2" charset="-122"/>
              </a:rPr>
              <a:t>……</a:t>
            </a:r>
            <a:r>
              <a:rPr lang="zh-CN" altLang="en-US" b="1" dirty="0">
                <a:latin typeface="宋体" panose="02010600030101010101" pitchFamily="2" charset="-122"/>
              </a:rPr>
              <a:t>，为</a:t>
            </a:r>
            <a:r>
              <a:rPr lang="en-US" altLang="zh-CN" b="1" dirty="0">
                <a:latin typeface="宋体" panose="02010600030101010101" pitchFamily="2" charset="-122"/>
              </a:rPr>
              <a:t>……</a:t>
            </a:r>
            <a:r>
              <a:rPr lang="zh-CN" altLang="en-US" b="1" dirty="0">
                <a:latin typeface="宋体" panose="02010600030101010101" pitchFamily="2" charset="-122"/>
              </a:rPr>
              <a:t>活动提供了背景，与</a:t>
            </a:r>
            <a:r>
              <a:rPr lang="en-US" altLang="zh-CN" b="1" dirty="0">
                <a:latin typeface="宋体" panose="02010600030101010101" pitchFamily="2" charset="-122"/>
              </a:rPr>
              <a:t>……(</a:t>
            </a:r>
            <a:r>
              <a:rPr lang="zh-CN" altLang="en-US" b="1" dirty="0">
                <a:latin typeface="宋体" panose="02010600030101010101" pitchFamily="2" charset="-122"/>
              </a:rPr>
              <a:t>情节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形成对比。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latin typeface="宋体" panose="02010600030101010101" pitchFamily="2" charset="-122"/>
              </a:rPr>
              <a:t>烘托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衬托、映衬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了</a:t>
            </a:r>
            <a:r>
              <a:rPr lang="en-US" altLang="zh-CN" b="1" dirty="0">
                <a:latin typeface="宋体" panose="02010600030101010101" pitchFamily="2" charset="-122"/>
              </a:rPr>
              <a:t>……</a:t>
            </a:r>
            <a:r>
              <a:rPr lang="zh-CN" altLang="en-US" b="1" dirty="0">
                <a:latin typeface="宋体" panose="02010600030101010101" pitchFamily="2" charset="-122"/>
              </a:rPr>
              <a:t>的思想品质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精神世界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，有助于塑造</a:t>
            </a:r>
            <a:r>
              <a:rPr lang="en-US" altLang="zh-CN" b="1" dirty="0">
                <a:latin typeface="宋体" panose="02010600030101010101" pitchFamily="2" charset="-122"/>
              </a:rPr>
              <a:t>……</a:t>
            </a:r>
            <a:r>
              <a:rPr lang="zh-CN" altLang="en-US" b="1" dirty="0">
                <a:latin typeface="宋体" panose="02010600030101010101" pitchFamily="2" charset="-122"/>
              </a:rPr>
              <a:t>的形象。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</a:rPr>
              <a:t>(3)</a:t>
            </a:r>
            <a:r>
              <a:rPr lang="zh-CN" altLang="en-US" b="1" dirty="0">
                <a:latin typeface="宋体" panose="02010600030101010101" pitchFamily="2" charset="-122"/>
              </a:rPr>
              <a:t>触发</a:t>
            </a:r>
            <a:r>
              <a:rPr lang="en-US" altLang="zh-CN" b="1" dirty="0">
                <a:latin typeface="宋体" panose="02010600030101010101" pitchFamily="2" charset="-122"/>
              </a:rPr>
              <a:t>……</a:t>
            </a:r>
            <a:r>
              <a:rPr lang="zh-CN" altLang="en-US" b="1" dirty="0">
                <a:latin typeface="宋体" panose="02010600030101010101" pitchFamily="2" charset="-122"/>
              </a:rPr>
              <a:t>思想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情感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的变化，推动了情节的发展。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/>
          <p:nvPr/>
        </p:nvSpPr>
        <p:spPr>
          <a:xfrm>
            <a:off x="0" y="447675"/>
            <a:ext cx="9144000" cy="6294031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“自然环境”的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作用</a:t>
            </a:r>
            <a:endParaRPr lang="en-US" altLang="zh-CN" b="1" dirty="0" smtClean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1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(1)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交代事情发生的地点或背景。</a:t>
            </a:r>
            <a:r>
              <a:rPr lang="zh-CN" altLang="en-US" b="1" dirty="0">
                <a:latin typeface="宋体" panose="02010600030101010101" pitchFamily="2" charset="-122"/>
              </a:rPr>
              <a:t>小说里一般会有自然环境的描写，交代事情发生的地点或背景，能增加故事的真实性。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(2)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暗示故事发生的时代特征。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(3)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渲染某种气氛。</a:t>
            </a:r>
            <a:r>
              <a:rPr lang="zh-CN" altLang="en-US" b="1" dirty="0">
                <a:latin typeface="宋体" panose="02010600030101010101" pitchFamily="2" charset="-122"/>
              </a:rPr>
              <a:t>作家往往用生动的自然环境描写，来渲染气氛，或喜庆，或清冷，或悲凉，来感染读者。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(4)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反映人物个性品格和生活情趣。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(5)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烘托人物的心情。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(6)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推动情节的发展。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(7)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深化作品的主题。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当然，环境描写的作用往往是多方面的，这需要根据具体的语言环境去综合分析，切忌生硬地把它归结为某一种作用。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/>
          <p:nvPr/>
        </p:nvSpPr>
        <p:spPr>
          <a:xfrm>
            <a:off x="0" y="437510"/>
            <a:ext cx="9144000" cy="6294031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“社会环境”的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作用</a:t>
            </a:r>
            <a:endParaRPr lang="en-US" altLang="zh-CN" b="1" dirty="0" smtClean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1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(1)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交代故事的时代背景。</a:t>
            </a:r>
            <a:r>
              <a:rPr lang="en-US" altLang="zh-CN" b="1" dirty="0">
                <a:latin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</a:rPr>
              <a:t>孔乙己</a:t>
            </a:r>
            <a:r>
              <a:rPr lang="en-US" altLang="zh-CN" b="1" dirty="0">
                <a:latin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</a:rPr>
              <a:t>中开头对鲁镇酒店的格局的描写就起到了这种作用。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(2)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渲染故事的环境气氛。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(3)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烘托人物的突出特点，深化小说的主题思想。</a:t>
            </a:r>
            <a:r>
              <a:rPr lang="zh-CN" altLang="en-US" b="1" dirty="0"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latin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</a:rPr>
              <a:t>孔乙己</a:t>
            </a:r>
            <a:r>
              <a:rPr lang="en-US" altLang="zh-CN" b="1" dirty="0">
                <a:latin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</a:rPr>
              <a:t>中开头对鲁镇酒店的格局的描写，赋予人物活动以特定的空间，就像一幅清末江南小镇的世俗画。顾客贫富悬殊，阶级对立明显。展示孔乙己是穿长衫而站着喝酒的唯一的人的另类形象。这咸亨酒店正是当时黑暗社会的缩影，具有鲜明的时代特色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　</a:t>
            </a:r>
            <a:r>
              <a:rPr lang="en-US" altLang="zh-CN" b="1" dirty="0">
                <a:latin typeface="黑体" panose="02010600030101010101" pitchFamily="49" charset="-122"/>
                <a:ea typeface="黑体" panose="02010600030101010101" pitchFamily="49" charset="-122"/>
              </a:rPr>
              <a:t>(4)</a:t>
            </a: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推动情节的发展变化。</a:t>
            </a:r>
            <a:r>
              <a:rPr lang="en-US" altLang="zh-CN" b="1" dirty="0">
                <a:latin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</a:rPr>
              <a:t>曹操煮酒论英雄</a:t>
            </a:r>
            <a:r>
              <a:rPr lang="en-US" altLang="zh-CN" b="1" dirty="0">
                <a:latin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</a:rPr>
              <a:t>中“酒至半酣，忽阴云漠漠，骤雨将至。从人遥指天外龙挂”一句，因为天气的变化，引出了对“龙”的评论，从而推动了情节的发展。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~1.PC-\AppData\Local\Temp\ksohtml\wps_clip_image-296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0" y="5286375"/>
            <a:ext cx="28575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/>
          <p:nvPr/>
        </p:nvSpPr>
        <p:spPr>
          <a:xfrm>
            <a:off x="0" y="592138"/>
            <a:ext cx="9144000" cy="53245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“具体场景描写”的作用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</a:rPr>
              <a:t>(1)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如果场景在小说开头，那么其功能是给全篇“定调”。</a:t>
            </a:r>
            <a:r>
              <a:rPr lang="zh-CN" altLang="en-US" sz="2400" b="1" dirty="0">
                <a:latin typeface="宋体" panose="02010600030101010101" pitchFamily="2" charset="-122"/>
              </a:rPr>
              <a:t>或者定下情感基调，或者定下叙述基调，使得叙述更舒缓自然、顺理成章。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营造特定的意境与渲染特定的气氛，以感染读者或主人公。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宋体" panose="02010600030101010101" pitchFamily="2" charset="-122"/>
              </a:rPr>
              <a:t>如果场景出现在人物出场前，那么其功能便是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引导人物出场</a:t>
            </a:r>
            <a:r>
              <a:rPr lang="zh-CN" altLang="en-US" sz="2400" b="1" dirty="0">
                <a:latin typeface="宋体" panose="02010600030101010101" pitchFamily="2" charset="-122"/>
              </a:rPr>
              <a:t>。如果置于小说的某个情节，其作用可能是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推动情节发展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</a:rPr>
              <a:t>(4)</a:t>
            </a:r>
            <a:r>
              <a:rPr lang="zh-CN" altLang="en-US" sz="2400" b="1" dirty="0">
                <a:latin typeface="宋体" panose="02010600030101010101" pitchFamily="2" charset="-122"/>
              </a:rPr>
              <a:t>如果场景置于人物的描写之中，那么其功能可能是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揭示人物的性格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　　</a:t>
            </a:r>
            <a:r>
              <a:rPr lang="en-US" altLang="zh-CN" sz="2400" b="1" dirty="0">
                <a:latin typeface="宋体" panose="02010600030101010101" pitchFamily="2" charset="-122"/>
              </a:rPr>
              <a:t>(5)</a:t>
            </a:r>
            <a:r>
              <a:rPr lang="zh-CN" altLang="en-US" sz="2400" b="1" dirty="0">
                <a:latin typeface="宋体" panose="02010600030101010101" pitchFamily="2" charset="-122"/>
              </a:rPr>
              <a:t>如果某个场景作为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小说的主背景</a:t>
            </a:r>
            <a:r>
              <a:rPr lang="zh-CN" altLang="en-US" sz="2400" b="1" dirty="0">
                <a:latin typeface="宋体" panose="02010600030101010101" pitchFamily="2" charset="-122"/>
              </a:rPr>
              <a:t>，那么其作用很可能是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作为一种象征</a:t>
            </a:r>
            <a:r>
              <a:rPr lang="zh-CN" altLang="en-US" sz="2400" b="1" dirty="0">
                <a:latin typeface="宋体" panose="02010600030101010101" pitchFamily="2" charset="-122"/>
              </a:rPr>
              <a:t>。如海明威</a:t>
            </a:r>
            <a:r>
              <a:rPr lang="en-US" altLang="zh-CN" sz="2400" b="1" dirty="0">
                <a:latin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宋体" panose="02010600030101010101" pitchFamily="2" charset="-122"/>
              </a:rPr>
              <a:t>老人与海</a:t>
            </a:r>
            <a:r>
              <a:rPr lang="en-US" altLang="zh-CN" sz="2400" b="1" dirty="0">
                <a:latin typeface="宋体" panose="02010600030101010101" pitchFamily="2" charset="-122"/>
              </a:rPr>
              <a:t>》</a:t>
            </a:r>
            <a:r>
              <a:rPr lang="zh-CN" altLang="en-US" sz="2400" b="1" dirty="0">
                <a:latin typeface="宋体" panose="02010600030101010101" pitchFamily="2" charset="-122"/>
              </a:rPr>
              <a:t>中的大海，便是人生的象征；老人与海的斗争，是人与自己命运斗争的象征。小说中某个场景的功能不是单一的，而是综合的，这要结合具体的小说文本进行具体分析。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5738" y="2544762"/>
            <a:ext cx="8686800" cy="35394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）自然环境：滋水河边空旷少人，早春时节暖阳照耀。劳动环境：挖沙石劳动量大，繁重，辛苦。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）①表明时间的推移，照应前文关于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早春中午的太阳已见热力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的描写。②通过对美好景物的描写，衬托主人翁与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相见后的兴奋心情。③交代季节是早春，推动故事情节发展，为写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再来感受小麦吐穗扬花埋下伏笔。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0" y="668338"/>
            <a:ext cx="8783638" cy="1543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阅读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《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日子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完成下面的题目。</a:t>
            </a: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）试归纳小说所描写的农村环境的特点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（</a:t>
            </a:r>
            <a:r>
              <a:rPr kumimoji="0" lang="en-US" altLang="zh-CN" sz="2800" b="1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2</a:t>
            </a:r>
            <a:r>
              <a:rPr kumimoji="0" lang="zh-CN" altLang="en-US" sz="2800" b="1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）小说中画横线的句子有什么作用？请简要分析。</a:t>
            </a: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43" y="515422"/>
            <a:ext cx="3594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13.《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村长唐三草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》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7" y="1081385"/>
            <a:ext cx="83581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小说以一段场景描写结尾，这样有什么好处？请简要分析。（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分）</a:t>
            </a:r>
            <a:br>
              <a:rPr lang="zh-CN" altLang="en-US" sz="2800" b="1" dirty="0" smtClean="0"/>
            </a:b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28624" y="2233136"/>
            <a:ext cx="82724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答：</a:t>
            </a:r>
            <a:r>
              <a:rPr lang="en-US" altLang="zh-CN" sz="3200" b="1" dirty="0" smtClean="0"/>
              <a:t>①</a:t>
            </a:r>
            <a:r>
              <a:rPr lang="zh-CN" altLang="en-US" sz="3200" b="1" dirty="0" smtClean="0"/>
              <a:t>以一幅温馨的乡村生活场景（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环境的特点</a:t>
            </a:r>
            <a:r>
              <a:rPr lang="zh-CN" altLang="en-US" sz="3200" b="1" dirty="0" smtClean="0"/>
              <a:t>）结尾，给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读者</a:t>
            </a:r>
            <a:r>
              <a:rPr lang="zh-CN" altLang="en-US" sz="3200" b="1" dirty="0" smtClean="0"/>
              <a:t>留下想象的空间，含蓄隽永，余味悠长。②暗示了桃花村的村民过上了美好幸福的生活。（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情节</a:t>
            </a:r>
            <a:r>
              <a:rPr lang="zh-CN" altLang="en-US" sz="3200" b="1" dirty="0" smtClean="0"/>
              <a:t>）</a:t>
            </a:r>
            <a:r>
              <a:rPr lang="zh-CN" altLang="en-US" sz="3200" b="1" dirty="0" smtClean="0">
                <a:latin typeface="Arial" panose="020B0604020202020204" pitchFamily="34" charset="0"/>
              </a:rPr>
              <a:t> ③ 通过桃花村的旧貌换新颜从侧面突出了唐三草有担当、有才干。（</a:t>
            </a:r>
            <a:r>
              <a:rPr lang="zh-CN" altLang="en-US" sz="32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人物）</a:t>
            </a:r>
            <a:r>
              <a:rPr lang="zh-CN" altLang="en-US" sz="3200" b="1" dirty="0" smtClean="0"/>
              <a:t>（每点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分）</a:t>
            </a:r>
            <a:br>
              <a:rPr lang="zh-CN" altLang="en-US" sz="3200" b="1" dirty="0" smtClean="0"/>
            </a:br>
            <a:endParaRPr lang="zh-CN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263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WIN</cp:lastModifiedBy>
  <cp:revision>200</cp:revision>
  <dcterms:created xsi:type="dcterms:W3CDTF">2014-10-23T06:30:00Z</dcterms:created>
  <dcterms:modified xsi:type="dcterms:W3CDTF">2017-02-22T02:04:15Z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