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  <p:sldMasterId id="2147483696" r:id="rId4"/>
    <p:sldMasterId id="2147483708" r:id="rId5"/>
  </p:sldMasterIdLst>
  <p:notesMasterIdLst>
    <p:notesMasterId r:id="rId21"/>
  </p:notesMasterIdLst>
  <p:sldIdLst>
    <p:sldId id="920" r:id="rId6"/>
    <p:sldId id="921" r:id="rId7"/>
    <p:sldId id="922" r:id="rId8"/>
    <p:sldId id="923" r:id="rId9"/>
    <p:sldId id="924" r:id="rId10"/>
    <p:sldId id="925" r:id="rId11"/>
    <p:sldId id="935" r:id="rId12"/>
    <p:sldId id="936" r:id="rId13"/>
    <p:sldId id="941" r:id="rId14"/>
    <p:sldId id="942" r:id="rId15"/>
    <p:sldId id="943" r:id="rId16"/>
    <p:sldId id="937" r:id="rId17"/>
    <p:sldId id="944" r:id="rId18"/>
    <p:sldId id="939" r:id="rId19"/>
    <p:sldId id="940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79DCFF"/>
    <a:srgbClr val="B7ECFF"/>
    <a:srgbClr val="B9FFB9"/>
    <a:srgbClr val="ECF5E7"/>
    <a:srgbClr val="4BD0FF"/>
    <a:srgbClr val="89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06" y="-9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3265A8-9934-4F4E-96EC-1506EE7A803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F6FEC8-565C-456C-8AFC-4F115707A8F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2017-02-21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DB914B-BE4B-44BF-8E2D-24153D9A352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F6FEC8-565C-456C-8AFC-4F115707A8F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2017-02-21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85A25-FFB9-402E-96C2-81191CCF6B7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577D4ED0-6FB9-4622-85E3-753778E12BA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0913" y="0"/>
            <a:ext cx="264687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　探究标题的意蕴</a:t>
            </a: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803275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阅读下面的文字，完成后面的问题。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血的故事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林海音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南腔北调的夏夜乘凉会上，一直聊到月上中天，还没有散去的意思。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大家被彭先生的故事迷住了。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彭先生是张医师的朋友。张医师最近常鼓励大家去验血型。大家都没有动过大手术，对于血的一切不够亲切。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今晚又谈到了血型。这位彭先生说，作为现代的国民，血型不可不验，而且它或许还有意想不到的妙用呢！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这时，钱太太开腔了：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干脆说罢，我就怕验出是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型的！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钱太太所以这么说，实在也怪张医师，他曾说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型是不祥之兆。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我丈母娘就是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这时，彭先生忽然冒出来这么一句话。钱太太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地笑了：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还管丈母娘的血型呢！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487" y="860376"/>
            <a:ext cx="840105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二、标题与人物塑造的关系，观点二：使人物形象更加鲜明、突出。①抓住门相隔的特点，表现人物的心理界限，主人公强烈的感情愿望既无法实现，又无法消除的窘境；②抓住门封闭的特点，表现主人公情感世界所受到的传统守旧观念的束缚；③抓住门可开启的特点，表现主人公内心世界的悲苦，突出这种人生遗憾的典型性。</a:t>
            </a:r>
            <a:endParaRPr lang="en-US" altLang="zh-CN" sz="32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337" y="703213"/>
            <a:ext cx="83724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三、标题与情节结构的关系，观点三：使结构更加紧凑、巧妙 。①门是情节的着眼点，人们一直希望主人公之间建立沟通情感的门径；②门是情节的转折点，众人情绪的剧变，仿佛男女主人公之间关系的真相大白；③门是情节的落脚点，门永远不能开启，又永远不能关闭，戛然而止，给人不尽的启发。</a:t>
            </a:r>
            <a:endParaRPr lang="en-US" altLang="zh-CN" sz="32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386" y="1519084"/>
            <a:ext cx="63713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18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聚宴</a:t>
            </a:r>
            <a:r>
              <a:rPr lang="en-US" altLang="zh-CN" sz="3600" b="1" dirty="0" smtClean="0"/>
              <a:t>》</a:t>
            </a:r>
          </a:p>
          <a:p>
            <a:r>
              <a:rPr lang="en-US" altLang="zh-CN" sz="3600" b="1" dirty="0" smtClean="0"/>
              <a:t>19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金嘴</a:t>
            </a:r>
            <a:r>
              <a:rPr lang="en-US" altLang="zh-CN" sz="3600" b="1" dirty="0" smtClean="0"/>
              <a:t>》</a:t>
            </a:r>
          </a:p>
          <a:p>
            <a:r>
              <a:rPr lang="en-US" altLang="zh-CN" sz="3600" b="1" dirty="0" smtClean="0"/>
              <a:t>20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苦梅</a:t>
            </a:r>
            <a:r>
              <a:rPr lang="en-US" altLang="zh-CN" sz="3600" b="1" dirty="0" smtClean="0"/>
              <a:t>》</a:t>
            </a:r>
          </a:p>
          <a:p>
            <a:r>
              <a:rPr lang="en-US" altLang="zh-CN" sz="3600" b="1" dirty="0" smtClean="0"/>
              <a:t>21</a:t>
            </a:r>
            <a:r>
              <a:rPr lang="zh-CN" altLang="en-US" sz="3600" b="1" dirty="0" smtClean="0"/>
              <a:t>、霍夫曼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32948"/>
            <a:ext cx="8972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这篇小说在收入作者的一部小说集时，标题被改为“拯救”，你认为“聚宴”和“拯救”这两个标题哪一个更 好？请结合文本简要阐述理由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09771" y="201097"/>
            <a:ext cx="5576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18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聚宴</a:t>
            </a:r>
            <a:r>
              <a:rPr lang="en-US" altLang="zh-CN" sz="3200" b="1" dirty="0" smtClean="0"/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96716"/>
            <a:ext cx="88582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示例一：“聚宴”更好。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理由：①“聚宴”是小说的情节框架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其他相关事件有机融入其中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使作品收放自如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结构严谨。小说以阿炳打电话邀“我”去他的音像店参加“三人”聚宴为框架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将“我”在赴宴路上的所见所想所感巧妙自然地融入其中。②“聚宴”是小说的主要内容。小说多次写到“聚宴”的情景，“我”与阿炳是在宴席上相识的，后来又常相邀小聚农家菜馆，林山失踪的真相也是在阿炳家的餐桌上揭晓的。③“聚宴”朴素含蓄，看似平淡客观，既不揭示主题又不渲染情感，但却给人留下更多品味琢磨的空间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038" y="302359"/>
            <a:ext cx="85725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/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示例二：“拯救”更好。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理由：①“拯救”概括了小说的核心情节。核心情节是林山为拯救贵州偏远落后山区教育辛劳奔走，“我”和阿炳在他感召下为拯救山区教育而捐出善款，因此“拯救”二字是精当的概括。②“拯救”体现了小说的主题。小说通过描写阿炳、林山的行为，以及“我”由怀疑到相信人性的真诚这一转变，肯定了献出爱心拯救他人的精神。③“拯救”虚实兼备，言简义丰。“拯救”具有双重含义，既指阿炳、林山和“我”救助他人的行为，也指“我”灵魂上获得的救赎。④“拯救”突出了阿炳乐于助人的品质。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分；“观点”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分，“理由”答出一点给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分，答出任意两点、意思对即可）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025" y="481310"/>
            <a:ext cx="84867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19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金嘴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》</a:t>
            </a:r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小说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以“金嘴”为题有何妙处？请简要分析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。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/>
            </a:r>
            <a:br>
              <a:rPr lang="zh-CN" altLang="en-US" sz="3200" b="1" dirty="0" smtClean="0">
                <a:solidFill>
                  <a:srgbClr val="C00000"/>
                </a:solidFill>
              </a:rPr>
            </a:b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59340"/>
            <a:ext cx="9143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①</a:t>
            </a:r>
            <a:r>
              <a:rPr lang="zh-CN" altLang="en-US" sz="3200" b="1" dirty="0" smtClean="0"/>
              <a:t>形象地概括出焦大头能说会道的特征：焦大头大学时是班里的“神侃”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能说善辩；留校任教讲课效果极好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名气很大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全国各地到处讲演。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②极具讽刺意味：焦大头讲课赚了不少钱，越来越意识到自己讲的话含金量很高；只有金钱才能使他开口说话。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③揭示小说主旨：今昔“金嘴”对比，对拜金嘴脸进行</a:t>
            </a:r>
            <a:r>
              <a:rPr lang="zh-CN" altLang="en-US" sz="3200" b="1" smtClean="0"/>
              <a:t>批判</a:t>
            </a:r>
            <a:r>
              <a:rPr lang="zh-CN" altLang="en-US" sz="3200" b="1" smtClean="0"/>
              <a:t>。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877888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张医师紧接着说：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提到彭先生的丈母娘，你们别笑，这里还有段恋爱悲喜剧呢！倒是可以请彭先生讲给你们听。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谈起来，是五年前的事了，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彭先生躺在藤椅上，仰着头，喷着烟，微笑着，他倒真是在做甜蜜的回忆呢！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那时秀鸾在秘书室做打字员，天天从我办公桌的窗前经过。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你就拿眼盯着看！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有人插嘴。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不错，我盯着她那会说话的眼睛，淘气的鼻子，甜蜜的小嘴儿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结果认识了没有？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我们当然有机会认识啦！日子一久，我们就坠入情网了，互订终身。热带的小姐，实在另有她们可爱之处。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台湾小姐？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到这时大家才知道是位台湾小姐。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糟糕的就在秀鸾是台湾小姐。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彭先生接着说。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我知道，一定是聘金的问题。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有人说。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-14287" y="573088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彭先生悠然地吸着烟，摇摇头：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是我那位老丈人的问题！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我那老丈人真是铁打的心肠，任凭秀鸾怎么哀求，就是不许她嫁给我。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他认准了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外省郎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没好的。秀鸾跟她爸说，如果不答应，她宁可去死。老头子也说，你要嫁给那小子，我只当你死了。结果，秀鸾还是投进了我的怀抱。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但是关于你丈母娘的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型呢？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这时钱太太又想起了这件事。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大家笑起来了，彭先生接着讲：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是很乐观的，我总以为我们结婚以后，一定会把我们翁婿之间的关系慢慢调整过来。可是一年下来，我的愿望始终就没实现，有时看着秀鸾挺着大肚子进去，就让我风里雨里站在门口，我真想冲进去。可是我心疼秀鸾，到底还是忍住了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真惨！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林太太不胜唏嘘。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倒是我那丈母娘会偷偷出来塞给我点心什么的。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有一天我独个儿上了老丈人家的门儿喽！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好大胆子！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有位先生插嘴。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825500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你以为我上门找打架哪，我是报告秀鸾入院待产的消息去了。大胖儿子生下了，算是又见了一代，可是我们的情形并未见好转，老丈人在他女儿面前连半个字都没问过我。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迭格老泰山凶得来！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硬是要不得！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有一天，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这段回忆大概很有趣，彭先生自己也未语先笑了，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秀鸾匆匆忙忙回来了，慌慌张张地说：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爸爸病了！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什么病呀？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肠子！肠子要剪断！快走，唉！我那铁石心肠的老丈人呀！也有一天要柔肠寸断了！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大家听到这里哄然大笑。林太太说：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彭先生，你解恨了，是不是？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不敢！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彭先生虽然这么说，可是仍然可以看出他的轻松。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秀鸾说爸爸需要输血，但秀鸾是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型，小舅子是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型，丈母娘是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/>
          <p:nvPr/>
        </p:nvSpPr>
        <p:spPr>
          <a:xfrm>
            <a:off x="0" y="817563"/>
            <a:ext cx="914400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他们都不能给病人输血，买血要五百块钱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毫升，共需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300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毫升一千五，秀鸾母女在着急。我对秀鸾说：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这样说来，你爸爸是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血型的喽？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秀鸾点点头。我说：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你何必着急呢！现成的大血人在这儿哪！我也是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型的呀！</a:t>
            </a:r>
            <a:r>
              <a:rPr lang="zh-CN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“第二天，我那干巴巴的老丈人，一把拉住我的手，‘你金家伙！你金家伙！’</a:t>
            </a:r>
            <a:r>
              <a:rPr lang="en-US" altLang="zh-CN" sz="2400" b="1" dirty="0">
                <a:latin typeface="Arial" panose="020B0604020202020204" pitchFamily="34" charset="0"/>
              </a:rPr>
              <a:t>……”</a:t>
            </a: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</a:rPr>
              <a:t>你金家伙？是日本话，还是骂人的话？”</a:t>
            </a: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‘你金家伙’，台湾话‘你真正好’也！我们爷儿俩的手紧紧地握着，两股热血交汇，一切嫌隙都被血般的事实给溶化了！”彭先生说到这里，向张医师挤了一下眼，微笑着，“所以，我要奉劝诸位，血型不可不验，它实在有意想不到的妙用！”</a:t>
            </a: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故事讲完了，大家觉得非常有趣，林先生首先说：“血型不可不验，明天就去验。张医师，先给我挂个号。”</a:t>
            </a: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“对！对！血型不可不验。”大家同声地说。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695325"/>
            <a:ext cx="9144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题目：小说的题目是“血的故事”，但主要内容是围绕血型而展开的，如果以“血型的故事”为题，你认为是否合适？请谈谈你的观点和具体理由。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39938"/>
            <a:ext cx="91440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观点一：以“血型的故事”为题不合适。①“血”这个词可让人联想到“血脉”“血缘”“血性”等多种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含义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，如果以“血型的故事”为题，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题意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就显得单一了；②外省人和台湾人血脉同源，这是“血般的事实”；③彭先生的恋爱故事，实质上折射了外省人与台湾人之间的冲突与融合问题，小说表达了中华民族血浓于水、应该“一家亲”的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468813"/>
            <a:ext cx="9144000" cy="1938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观点二：以“血型的故事”为题合适。①“血”有类型之别，而语言有“南腔北调”之分，以“血型的故事”为题，可彰显作者的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巧思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；②小说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主要内容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是围绕血型而展开，以“血型的故事”为题，可与内容更吻合；③可显示“验血型”在文中的重要性，也与中华民族血浓于水、应该“一家亲”的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不相冲突。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7411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2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5400" b="1" dirty="0" smtClean="0">
                  <a:solidFill>
                    <a:srgbClr val="000000"/>
                  </a:solidFill>
                </a:rPr>
                <a:t>规律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方法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4788" y="1419225"/>
          <a:ext cx="8783637" cy="4572000"/>
        </p:xfrm>
        <a:graphic>
          <a:graphicData uri="http://schemas.openxmlformats.org/drawingml/2006/table">
            <a:tbl>
              <a:tblPr/>
              <a:tblGrid>
                <a:gridCol w="1714202"/>
                <a:gridCol w="7069435"/>
              </a:tblGrid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思考角度</a:t>
                      </a: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具体方向</a:t>
                      </a: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标题与环境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是否交代时间、地点、环境，创设了故事背景，渲染环境氛围。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标题与情节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是否是小说的线索，组织全文；是否设置悬念，吸引读者；是否暗示了情节的发展或铺开情节，呼应细节。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标题与人物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是否为塑造和突出人物形象服务。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标题与主题</a:t>
                      </a:r>
                      <a:endParaRPr lang="zh-CN" altLang="en-US" sz="2000" b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是否运用双关、比喻、象征等手法，寄托情感，深化主题，隐含、比喻、象征某意义；是否揭示主题；是否对主题的表现起画龙点睛的作用。</a:t>
                      </a:r>
                      <a:endParaRPr lang="zh-CN" altLang="en-US" sz="2000" b="1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7" marR="685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3" y="415408"/>
            <a:ext cx="8501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8"/>
            </a:pP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永远的门</a:t>
            </a:r>
            <a:r>
              <a:rPr lang="en-US" altLang="zh-CN" sz="3200" b="1" dirty="0" smtClean="0"/>
              <a:t>》</a:t>
            </a:r>
          </a:p>
        </p:txBody>
      </p:sp>
      <p:sp>
        <p:nvSpPr>
          <p:cNvPr id="3" name="矩形 2"/>
          <p:cNvSpPr/>
          <p:nvPr/>
        </p:nvSpPr>
        <p:spPr>
          <a:xfrm>
            <a:off x="257175" y="1512064"/>
            <a:ext cx="8486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一、标题</a:t>
            </a:r>
            <a:r>
              <a:rPr lang="zh-CN" altLang="en-US" sz="3200" b="1" dirty="0" smtClean="0"/>
              <a:t>与主题思想的关系，观点一：使主题思想更加集中、深刻。①作品的标题“永恒的门”：“门”，既指画在墙上的那扇门，也能够理解为许多人的心灵之门。②“永恒”，既表现了作品的悲剧性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两位主人公永远地被隔断开来，③也可理解为作品更深刻的含义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人与人之间永远存在着一种可以打开，也可以封闭的隔阂</a:t>
            </a:r>
            <a:r>
              <a:rPr lang="zh-CN" altLang="en-US" sz="3200" b="1" dirty="0" smtClean="0"/>
              <a:t>。</a:t>
            </a:r>
            <a:r>
              <a:rPr lang="zh-CN" altLang="en-US" sz="3200" b="1" dirty="0" smtClean="0"/>
              <a:t/>
            </a:r>
            <a:br>
              <a:rPr lang="zh-CN" altLang="en-US" sz="3200" b="1" dirty="0" smtClean="0"/>
            </a:br>
            <a:endParaRPr lang="zh-CN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1759</Words>
  <Application>Microsoft Office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User</cp:lastModifiedBy>
  <cp:revision>213</cp:revision>
  <dcterms:created xsi:type="dcterms:W3CDTF">2014-10-23T06:30:00Z</dcterms:created>
  <dcterms:modified xsi:type="dcterms:W3CDTF">2017-02-21T00:58:36Z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