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2017-02-23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五</a:t>
            </a:r>
            <a:r>
              <a:rPr lang="en-US" altLang="zh-CN" dirty="0" smtClean="0"/>
              <a:t>-2</a:t>
            </a:r>
            <a:r>
              <a:rPr lang="zh-CN" altLang="en-US" dirty="0" smtClean="0"/>
              <a:t>探究小说的开头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和结尾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45《</a:t>
            </a:r>
            <a:r>
              <a:rPr lang="zh-CN" altLang="en-US" sz="3200" b="1" dirty="0" smtClean="0"/>
              <a:t>北京邻居</a:t>
            </a:r>
            <a:r>
              <a:rPr lang="en-US" altLang="zh-CN" sz="3200" b="1" dirty="0" smtClean="0"/>
              <a:t>》</a:t>
            </a:r>
          </a:p>
          <a:p>
            <a:r>
              <a:rPr lang="en-US" altLang="zh-CN" sz="3200" b="1" dirty="0" smtClean="0"/>
              <a:t>27《</a:t>
            </a:r>
            <a:r>
              <a:rPr lang="zh-CN" altLang="en-US" sz="3200" b="1" dirty="0" smtClean="0"/>
              <a:t>椭圆形的肖像</a:t>
            </a:r>
            <a:r>
              <a:rPr lang="en-US" altLang="zh-CN" sz="3200" b="1" dirty="0" smtClean="0"/>
              <a:t>》</a:t>
            </a:r>
          </a:p>
          <a:p>
            <a:r>
              <a:rPr lang="en-US" altLang="zh-CN" sz="3200" b="1" dirty="0" smtClean="0"/>
              <a:t>36《</a:t>
            </a:r>
            <a:r>
              <a:rPr lang="zh-CN" altLang="en-US" sz="3200" b="1" dirty="0" smtClean="0"/>
              <a:t>医心</a:t>
            </a:r>
            <a:r>
              <a:rPr lang="en-US" altLang="zh-CN" sz="3200" b="1" dirty="0" smtClean="0"/>
              <a:t>》</a:t>
            </a:r>
          </a:p>
          <a:p>
            <a:r>
              <a:rPr lang="en-US" altLang="zh-CN" sz="3200" b="1" dirty="0" smtClean="0"/>
              <a:t>41《</a:t>
            </a:r>
            <a:r>
              <a:rPr lang="zh-CN" altLang="en-US" sz="3200" b="1" dirty="0" smtClean="0"/>
              <a:t>鼓殇</a:t>
            </a:r>
            <a:r>
              <a:rPr lang="en-US" altLang="zh-CN" sz="3200" b="1" dirty="0" smtClean="0"/>
              <a:t>》</a:t>
            </a:r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6876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小说常用的开头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4896544"/>
          </a:xfrm>
        </p:spPr>
        <p:txBody>
          <a:bodyPr>
            <a:noAutofit/>
          </a:bodyPr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、设疑法（悬念法）：提出疑问，然后在行文过程中或结尾才回答疑问。作用是造成悬念，引出下文，并引起读者的思考，吸引读者把小说读下去。①造成悬念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引出下文的情节。②引起读者的思考</a:t>
            </a:r>
            <a:r>
              <a:rPr lang="en-US" altLang="zh-CN" sz="3200" b="1" dirty="0" smtClean="0"/>
              <a:t>, </a:t>
            </a:r>
            <a:r>
              <a:rPr lang="zh-CN" altLang="en-US" sz="3200" b="1" dirty="0" smtClean="0"/>
              <a:t>吸引读者把小说读下去。③突出人物形象。④揭示小说的主题。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（如：</a:t>
            </a:r>
            <a:r>
              <a:rPr lang="en-US" altLang="zh-CN" sz="3200" b="1" dirty="0" smtClean="0"/>
              <a:t>30《</a:t>
            </a:r>
            <a:r>
              <a:rPr lang="zh-CN" altLang="en-US" sz="3200" b="1" dirty="0" smtClean="0"/>
              <a:t>父亲</a:t>
            </a:r>
            <a:r>
              <a:rPr lang="en-US" altLang="zh-CN" sz="3200" b="1" dirty="0" smtClean="0"/>
              <a:t>》</a:t>
            </a:r>
            <a:r>
              <a:rPr lang="zh-CN" altLang="en-US" sz="3200" b="1" dirty="0" smtClean="0"/>
              <a:t>）</a:t>
            </a:r>
          </a:p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、写景法。①交代故事发生的环境。②渲染气氛。③烘托人物。</a:t>
            </a:r>
          </a:p>
          <a:p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altLang="zh-CN" b="1" dirty="0" smtClean="0"/>
              <a:t>《</a:t>
            </a:r>
            <a:r>
              <a:rPr lang="zh-CN" altLang="en-US" b="1" dirty="0" smtClean="0"/>
              <a:t>菱荡</a:t>
            </a:r>
            <a:r>
              <a:rPr lang="en-US" altLang="zh-CN" b="1" dirty="0" smtClean="0"/>
              <a:t>》</a:t>
            </a:r>
            <a:endParaRPr lang="zh-CN" altLang="en-US" b="1" dirty="0" smtClean="0"/>
          </a:p>
          <a:p>
            <a:r>
              <a:rPr lang="zh-CN" altLang="en-US" b="1" dirty="0" smtClean="0"/>
              <a:t>          陶家村在菱荡圩的坝上，离城不过半里，下坝过桥，走一个沙洲，到城西门。</a:t>
            </a:r>
          </a:p>
          <a:p>
            <a:r>
              <a:rPr lang="zh-CN" altLang="en-US" b="1" dirty="0" smtClean="0"/>
              <a:t>          一条线排着，十来重瓦屋，泥墙，石灰画得砖块分明，太阳底下更有一种光泽，表示陶家村总是兴旺的。屋后竹林，绿叶堆成了台阶的样子，倾斜至河岸，河水沿竹子打一个弯，潺潺流过。这里离城才是真近，中间就只有河，城墙的一段正对了竹子临水而立，竹林里一条小路，城上也窥得见，不当心河边忽然站了一个人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陶家村人出来挑水。落山的太阳射不过陶家村的时候（这时游城的很多），少不了有人攀了城垛子探首望水，但结果城上人望城下人，仿佛不会说水清竹叶绿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城下人亦望城上。</a:t>
            </a:r>
          </a:p>
          <a:p>
            <a:r>
              <a:rPr lang="zh-CN" altLang="en-US" b="1" dirty="0" smtClean="0"/>
              <a:t>         陶家村过桥的地方有一座石塔，名叫洗手塔。人说，当初是没有桥的，往来要“摆渡”。摆渡者，是指以大乌竹做成的笺载行人过河。一位姓张的老汉，专在这里摆渡过日，头发白得像银丝。一天，何仙姑下凡来，渡老汉升天，老汉道：“我不去。城里人如何下乡？乡下人如何进城？”但老汉这天晚上死了。清早起来，河有桥，桥头有塔。何仙姑一夜修了桥。修了桥洗一洗手，成洗手塔。这个故事，陶家村的陈聋子独不相信，他说：“张老头子摆渡，不是要渡钱吗？”摆渡依然要人家给他钱，同聋子“打长工”是一样，所以决不能升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024" y="1052736"/>
            <a:ext cx="8317432" cy="144016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文章的标题是“菱荡”，开篇却用三个段落来写陶家村，请简要分析作者如此安排的用。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270892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答：①交代菱荡所在的地理位置，表明菱荡与陶家村的密切关系，引出下文对菱荡的描写，引出主人公陈聋子②借助景物描写和神话故事，渲染烘托菱荡的美丽与神奇③借助景物描写来衬托此地百姓的淳朴和善良，进而表达对人性纯美的赞美之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496944" cy="4965184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 smtClean="0">
                <a:solidFill>
                  <a:srgbClr val="FF0000"/>
                </a:solidFill>
              </a:rPr>
              <a:t>小说的结局</a:t>
            </a:r>
            <a:endParaRPr lang="en-US" altLang="zh-CN" sz="4400" b="1" dirty="0" smtClean="0">
              <a:solidFill>
                <a:srgbClr val="FF0000"/>
              </a:solidFill>
            </a:endParaRPr>
          </a:p>
          <a:p>
            <a:endParaRPr lang="en-US" altLang="zh-CN" b="1" dirty="0" smtClean="0"/>
          </a:p>
          <a:p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、出人意料的结局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、令人伤感的悲剧结局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、令人喜悦的大团圆结局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、戛然而止，留下空白的结尾）</a:t>
            </a:r>
          </a:p>
          <a:p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38164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、分析出人意料的结局。</a:t>
            </a:r>
          </a:p>
          <a:p>
            <a:r>
              <a:rPr lang="zh-CN" altLang="en-US" sz="3200" b="1" dirty="0" smtClean="0"/>
              <a:t>①从结构安排上看，它使平淡的故事情节陡然生出波澜，如石破天惊，猛烈撞击读者的心灵，产生震撼人心的力量。②从表现手法上看，与前文的伏笔相照应，使人觉得又在情理之中。③从主题上看，能更好地深化主题（具体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。</a:t>
            </a:r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、分析令人伤感的悲剧结局。</a:t>
            </a:r>
          </a:p>
          <a:p>
            <a:r>
              <a:rPr lang="zh-CN" altLang="en-US" sz="3200" b="1" dirty="0" smtClean="0"/>
              <a:t>①从主题上看，能更好地深化主题（具体）。②从表现人物性格看，能更好地塑造人物性格。③ 这种结局令人感动，令人回味，引人思考。</a:t>
            </a:r>
          </a:p>
          <a:p>
            <a:endParaRPr lang="zh-CN" altLang="en-US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5976664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、分析令人喜悦的大团圆结局。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这种结局符合人们的阅读心理。人们阅读小说，目的是要得到快乐；因为真实的人生，如同月亮一样缺多圆少，所以才希望文学的梦境结局是圆满的，以寄托对美好生活的向往之情。①从表达效果上看，小说喜剧结局给读者留下了广阔的想象空间，耐人寻味。②从阅读者的情感体验看，喜剧性的结尾与主人公、作者的意愿构成和谐的一体，给人以欣慰、愉悦之感。③从主题上看，这样的结局凸显出的美好人性超越了战争，反映出人类向往和平美好生活的愿望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373616" cy="438912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、分析戛然而止，留下空白的结尾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。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它留下了 “空白”给读者想象，让读者进行艺术再创造。</a:t>
            </a:r>
          </a:p>
          <a:p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925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五-2探究小说的开头 和结尾</vt:lpstr>
      <vt:lpstr>小说常用的开头 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五-2探究小说的开头 和结尾</dc:title>
  <cp:lastModifiedBy>User</cp:lastModifiedBy>
  <cp:revision>9</cp:revision>
  <dcterms:modified xsi:type="dcterms:W3CDTF">2017-02-23T06:41:47Z</dcterms:modified>
</cp:coreProperties>
</file>