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0"/>
  </p:notesMasterIdLst>
  <p:sldIdLst>
    <p:sldId id="265" r:id="rId7"/>
    <p:sldId id="910" r:id="rId8"/>
    <p:sldId id="835" r:id="rId9"/>
    <p:sldId id="926" r:id="rId10"/>
    <p:sldId id="937" r:id="rId11"/>
    <p:sldId id="938" r:id="rId12"/>
    <p:sldId id="862" r:id="rId13"/>
    <p:sldId id="939" r:id="rId14"/>
    <p:sldId id="940" r:id="rId15"/>
    <p:sldId id="941" r:id="rId16"/>
    <p:sldId id="942" r:id="rId17"/>
    <p:sldId id="943" r:id="rId18"/>
    <p:sldId id="932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06" y="-9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FB8FCF-10EC-47C8-90CF-6D1F25334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slide" Target="../slides/slide1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Relationship Id="rId22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hyperlink" Target="http://www.zxjkw.com/chuangxin/cx_index.html" TargetMode="Externa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6" action="ppaction://hlinksldjump"/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  <a:pPr lvl="0" algn="ctr" eaLnBrk="1" hangingPunct="1">
                <a:spcBef>
                  <a:spcPct val="50000"/>
                </a:spcBef>
                <a:buNone/>
              </a:pPr>
              <a:t>‹#›</a:t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action="ppaction://hlinkshowjump?jump=previousslide" tooltip="上一页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action="ppaction://hlinkshowjump?jump=nextslide" tooltip="下一页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2C4E7-975A-4F35-BF3E-729DD611E05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1186-652E-4B00-A80A-F5F60FD97F2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5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65CC886D-A4B3-4994-AA53-81335D80BFA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3" action="ppaction://hlinksldjump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3" action="ppaction://hlinksldjump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3" action="ppaction://hlinksldjump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探　究（主题多样化）</a:t>
            </a: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小说阅读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/>
          <p:nvPr/>
        </p:nvSpPr>
        <p:spPr>
          <a:xfrm>
            <a:off x="287338" y="1946275"/>
            <a:ext cx="8720137" cy="304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⑥</a:t>
            </a:r>
            <a:r>
              <a:rPr lang="zh-CN" altLang="en-US" sz="2400" b="1" dirty="0">
                <a:latin typeface="Times New Roman" panose="02020603050405020304" pitchFamily="18" charset="0"/>
              </a:rPr>
              <a:t>他们各拉一曲后，都说以他们的耳听来，两把琴的音质同样优良。为了使大人们相信他们所选的不后悔，他们还毫不犹豫地交换了琴。于是他们幸运地接受了赠予。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2667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⑦</a:t>
            </a:r>
            <a:r>
              <a:rPr lang="zh-CN" altLang="en-US" sz="2400" b="1" dirty="0">
                <a:latin typeface="Times New Roman" panose="02020603050405020304" pitchFamily="18" charset="0"/>
              </a:rPr>
              <a:t>后来，他们果然都成了</a:t>
            </a:r>
            <a:r>
              <a:rPr lang="zh-CN" altLang="en-US" sz="2400" b="1" dirty="0">
                <a:latin typeface="宋体" panose="02010600030101010101" pitchFamily="2" charset="-122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</a:rPr>
              <a:t>家</a:t>
            </a:r>
            <a:r>
              <a:rPr lang="zh-CN" altLang="en-US" sz="2400" b="1" dirty="0">
                <a:latin typeface="宋体" panose="02010600030101010101" pitchFamily="2" charset="-12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，声名鹊起。无论何时何地，他们一直合奏着。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2667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⑧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世人欣赏并赞美他们的合奏，但世人的心理是古怪的。</a:t>
            </a:r>
            <a:r>
              <a:rPr lang="zh-CN" altLang="en-US" sz="2400" b="1" dirty="0">
                <a:latin typeface="Times New Roman" panose="02020603050405020304" pitchFamily="18" charset="0"/>
              </a:rPr>
              <a:t>不久，就有了他们之间孰高孰低的种种说法。而寂寞的传媒则一口咬住那纷纭众说，推波助澜。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/>
          <p:nvPr/>
        </p:nvSpPr>
        <p:spPr>
          <a:xfrm>
            <a:off x="246063" y="1304925"/>
            <a:ext cx="869315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⑨最后，他们不能再合奏下去了，只能迫不得已地分开，各自独奏。但他们都是那么眷恋合奏，因为他们觉得只有合奏才能发挥出他们的演奏天赋。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⑩比他们更眷恋合奏的是那两把小提琴。只有合奏的时候，它们才有机会相见。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⑪但自从分开后，它们再没“见到”过对方。它们被思念折磨着，它们的琴音里开始注入了缕缕忧伤，正如苦苦相思着的情人的信上有泪痕一样。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⑫然而两位由合奏而独奏的演奏家，心里竟渐渐地相互生出嫉恨来。他们不知不觉就坠入了别人的“阴谋”。他们曾经的珠联璧合引起了别人的嫉恨。别人想要离间他们，想要看他们成为仇敌。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/>
          <p:nvPr/>
        </p:nvSpPr>
        <p:spPr>
          <a:xfrm>
            <a:off x="198438" y="1081088"/>
            <a:ext cx="8783637" cy="489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⑬终于，他们中的一个心理崩溃了。他摔毁了他心爱的小提琴，跃下阳台，一命呜呼。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⑭那时，另一个正在舞台上演出。他提琴的几根弦，随弓皆断。弦断之际，小提琴发出类似哀号的最后一声颤音</a:t>
            </a:r>
            <a:r>
              <a:rPr lang="en-US" altLang="zh-CN" sz="2400" b="1" dirty="0"/>
              <a:t>……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⑮</a:t>
            </a:r>
            <a:r>
              <a:rPr lang="zh-CN" altLang="en-US" sz="2400" b="1" dirty="0"/>
              <a:t>悲剧的发生使人心趋于冷静，对死者的同情超过了人心对其他一切的表现。有同情就有憎恨，另一个还没来得及从惊愕中悟到什么，已然懵懂地成了罪魁祸首。最后，他疯了。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⑯他那一把琴被换了弦，又摆在琴店里了。然而，无人问津，因为它已被视为不祥之物。只要琴弓一搭在弦上，便会发出号哭一般的声音。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⑰是的，那真是一把小提琴在号哭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在为它不幸的爱人而号哭</a:t>
            </a:r>
            <a:r>
              <a:rPr lang="en-US" altLang="zh-CN" sz="2400" b="1" dirty="0"/>
              <a:t>……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选自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中国微型小说排行榜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，有删改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3713" y="3455988"/>
            <a:ext cx="8170863" cy="1384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惋惜双琴一毁一废；②同情两位演奏家一死一疯；③哀叹美好的事物被世人的“古怪心理”毁灭；④悲悯世人毁灭了美好事物而始终不自知。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93713" y="1935163"/>
            <a:ext cx="8170863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请结合文本简要探析作品蕴含的情感。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(6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/>
          <p:nvPr/>
        </p:nvSpPr>
        <p:spPr>
          <a:xfrm>
            <a:off x="330200" y="2149475"/>
            <a:ext cx="8710613" cy="3779838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探究题往往要求考生从不同的角度和层面发掘作品的丰富意蕴、民族心理和人文精神，或者探讨作者的创作背景和创作意图，甚至对作品进行个性化阅读和有创意的解读。这种题型往往不设置唯一性答案，旨在鼓励考生积极思考，培养考生的探索和思辨的精神，它要求考生综合运用语文知识、调动生活经验进行探索，对作品进行深入探讨和分析，能合理发表自己的独到见解。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latin typeface="Arial" panose="020B0604020202020204" pitchFamily="34" charset="0"/>
              </a:rPr>
              <a:t>近几年高考试题，小说考查的探究题的类型主要有这样几类：主题类探究、标题意蕴类探究、情节类探究、人物形象类探究、艺术特点类探究。</a:t>
            </a:r>
          </a:p>
        </p:txBody>
      </p:sp>
      <p:grpSp>
        <p:nvGrpSpPr>
          <p:cNvPr id="9219" name="圆角矩形 32"/>
          <p:cNvGrpSpPr/>
          <p:nvPr/>
        </p:nvGrpSpPr>
        <p:grpSpPr>
          <a:xfrm>
            <a:off x="111125" y="771525"/>
            <a:ext cx="3600450" cy="1116013"/>
            <a:chOff x="0" y="0"/>
            <a:chExt cx="1282" cy="426"/>
          </a:xfrm>
        </p:grpSpPr>
        <p:pic>
          <p:nvPicPr>
            <p:cNvPr id="9220" name="圆角矩形 32">
              <a:hlinkClick r:id="rId2" action="ppaction://hlinksldjump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152400" y="750888"/>
            <a:ext cx="8820150" cy="8302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B05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 阅读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车厢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“把握故事情节课件”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，完成下面的题目。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车厢的故事带给你哪些思考？请结合作品谈谈你的看法。</a:t>
            </a: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52400" y="1812925"/>
            <a:ext cx="8820150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教你答题：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①遵循由现象到本质，由特殊到一般的思路，从作品中挖掘思考点，再结合作品本身谈感受。②第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车厢的故事中，乘务员、列车长、摘车厢的人似乎都没有错，但都没有真正尽到自己的职责，其行为是思维定势、思维僵化所致。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3614738"/>
            <a:ext cx="8820150" cy="120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疏于管理、不负责任的工作作风会给他人带来麻烦和伤害。乘务员、列车长、摘车厢的人似乎都在纠正差错，可差错却越变越大，其中原因正是工作作风问题。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" y="5048250"/>
            <a:ext cx="8820150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判断问题勿机械武断，解决问题勿依赖惯性思维。错挂两节车厢造成的差错之所以迟迟未能得到纠正，和列车长、摘车厢的人思维僵化、缺乏独立思考精神是分不开的。</a:t>
            </a:r>
          </a:p>
        </p:txBody>
      </p:sp>
      <p:sp>
        <p:nvSpPr>
          <p:cNvPr id="11270" name="矩形 5"/>
          <p:cNvSpPr/>
          <p:nvPr/>
        </p:nvSpPr>
        <p:spPr>
          <a:xfrm>
            <a:off x="19050" y="57150"/>
            <a:ext cx="3587750" cy="461963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99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考点三　探究主题多样化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2291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2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/>
          <p:nvPr/>
        </p:nvSpPr>
        <p:spPr>
          <a:xfrm>
            <a:off x="26988" y="744538"/>
            <a:ext cx="9109075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“三‘从’、一‘联’、一‘掌握’”解答主题类探究题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三“从”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第一，从小说的标题入手。有的小说的标题除了表面意思外，还有比喻象征义、双关义、引申义等。</a:t>
            </a:r>
            <a:endParaRPr lang="en-US" altLang="zh-CN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第二，从小说的情节和人物形象入手。从故事情节的发展中和人物性格命运的变化中，去挖掘小说所要揭示的社会意义。</a:t>
            </a:r>
            <a:endParaRPr lang="en-US" altLang="zh-CN" sz="2400" b="1" dirty="0"/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第三，从作者的思想倾向上入手。这可以抓住小说中的关键性词语或语句来把握。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一“联”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联系作品的时代背景及典型的环境描写，认识人物形象思想性格上所打上的时代烙印，把握住人物形象所折射出的时代特征，达到探究思想意蕴与情感意蕴的目的。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一“掌握”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掌握常用答题模板：总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分，即总说作品中流露出的主旨，分点证明。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4339" name="圆角矩形 2">
              <a:hlinkClick r:id="" action="ppaction://noaction"/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0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/>
          <p:nvPr/>
        </p:nvSpPr>
        <p:spPr>
          <a:xfrm>
            <a:off x="177800" y="1441450"/>
            <a:ext cx="8815388" cy="415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阅读下面的文字，完成后面的题目。</a:t>
            </a:r>
          </a:p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双 琴 祭</a:t>
            </a:r>
          </a:p>
          <a:p>
            <a:pPr marL="0" lvl="0" indent="45720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梁晓声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①那两棵树，是生长极慢的树，其材最适合做琴。那位老制琴师呢，他的经验是，一棵那样的树，只能锯取一段，做成一把音质优良的小提琴。所以他打算用那两棵树同时做两把小提琴，使它们在音质上不分轩轾。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②琴取于材，材取于树。老制琴师当年亲手栽下的两株小树苗，在十余载里，不但增加着年轮，也像少年和少女渐渐长成健壮的青年和标致的女郎一样，深深地相爱了。它们彼此欣赏，彼此赞美，永不厌倦地诉说着缠绵的情话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/>
          <p:nvPr/>
        </p:nvSpPr>
        <p:spPr>
          <a:xfrm>
            <a:off x="219075" y="1166813"/>
            <a:ext cx="8637588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③但是，琴还没做，老制琴师却病倒了。他临终前对儿子说：“我一直想要制成两把音质同样优良的小提琴。我想做的事是做不到了，你一定要替我做到</a:t>
            </a:r>
            <a:r>
              <a:rPr lang="en-US" altLang="zh-CN" sz="2400" b="1" dirty="0"/>
              <a:t>……”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④</a:t>
            </a:r>
            <a:r>
              <a:rPr lang="zh-CN" altLang="en-US" sz="2400" b="1" dirty="0"/>
              <a:t>后来，他的儿子伐倒那两棵树，锯取了它们各自最好的一段，制成了两把音质同样一流的小提琴。他把琴送到了琴店，郑重地交代：“如果有谁在这两把琴中反复比较、挑选，那么无论他最终选择了哪一把，都不卖给他。如果有人说它们是同样好的琴，那么可以将两把琴都送给他。如果是两个人，那么一人一把。”</a:t>
            </a:r>
          </a:p>
          <a:p>
            <a:pPr marL="0" lv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⑤有一天，琴店来了两位父亲，带着两名少年。两位父亲是好友，他们是陪儿子来选琴的。两名少年不约而同地看上了那两把小提琴，于是店主取出琴让他们试一试。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Microsoft Office PowerPoint</Application>
  <PresentationFormat>全屏显示(4:3)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User</cp:lastModifiedBy>
  <cp:revision>204</cp:revision>
  <dcterms:created xsi:type="dcterms:W3CDTF">2014-10-23T06:30:00Z</dcterms:created>
  <dcterms:modified xsi:type="dcterms:W3CDTF">2017-02-15T00:58:59Z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